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4" r:id="rId1"/>
  </p:sldMasterIdLst>
  <p:notesMasterIdLst>
    <p:notesMasterId r:id="rId18"/>
  </p:notes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72881"/>
  </p:normalViewPr>
  <p:slideViewPr>
    <p:cSldViewPr snapToGrid="0">
      <p:cViewPr varScale="1">
        <p:scale>
          <a:sx n="80" d="100"/>
          <a:sy n="80" d="100"/>
        </p:scale>
        <p:origin x="2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12639-B240-4978-8A59-D336BA42787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36D3437-82AC-44EE-8AEB-EEC72412EDC2}">
      <dgm:prSet/>
      <dgm:spPr/>
      <dgm:t>
        <a:bodyPr/>
        <a:lstStyle/>
        <a:p>
          <a:r>
            <a:rPr lang="en-US" dirty="0"/>
            <a:t>Large amount of unorganized data generated on social media sites such as Twitter</a:t>
          </a:r>
        </a:p>
      </dgm:t>
    </dgm:pt>
    <dgm:pt modelId="{466C310C-95EE-468C-9EF4-FB68497EF585}" type="parTrans" cxnId="{08779872-BB28-4031-B36B-4CE1DA847CD4}">
      <dgm:prSet/>
      <dgm:spPr/>
      <dgm:t>
        <a:bodyPr/>
        <a:lstStyle/>
        <a:p>
          <a:endParaRPr lang="en-US"/>
        </a:p>
      </dgm:t>
    </dgm:pt>
    <dgm:pt modelId="{C90660BE-079E-4097-9EC1-D56F2215BD44}" type="sibTrans" cxnId="{08779872-BB28-4031-B36B-4CE1DA847CD4}">
      <dgm:prSet/>
      <dgm:spPr/>
      <dgm:t>
        <a:bodyPr/>
        <a:lstStyle/>
        <a:p>
          <a:endParaRPr lang="en-US"/>
        </a:p>
      </dgm:t>
    </dgm:pt>
    <dgm:pt modelId="{FECC7E68-7845-4017-B08E-147B7A0926CF}">
      <dgm:prSet/>
      <dgm:spPr/>
      <dgm:t>
        <a:bodyPr/>
        <a:lstStyle/>
        <a:p>
          <a:r>
            <a:rPr lang="en-US"/>
            <a:t>A universal language classifier could help us understand analyze text data effectively</a:t>
          </a:r>
        </a:p>
      </dgm:t>
    </dgm:pt>
    <dgm:pt modelId="{9DFB4DF7-2021-4D49-98F1-DEB8564AE626}" type="parTrans" cxnId="{3AB96E61-0D63-4B84-B074-081EC2358B2F}">
      <dgm:prSet/>
      <dgm:spPr/>
      <dgm:t>
        <a:bodyPr/>
        <a:lstStyle/>
        <a:p>
          <a:endParaRPr lang="en-US"/>
        </a:p>
      </dgm:t>
    </dgm:pt>
    <dgm:pt modelId="{9549E385-1C03-42D3-BAFE-5863933FB539}" type="sibTrans" cxnId="{3AB96E61-0D63-4B84-B074-081EC2358B2F}">
      <dgm:prSet/>
      <dgm:spPr/>
      <dgm:t>
        <a:bodyPr/>
        <a:lstStyle/>
        <a:p>
          <a:endParaRPr lang="en-US"/>
        </a:p>
      </dgm:t>
    </dgm:pt>
    <dgm:pt modelId="{B9081912-883A-4161-A9BB-FE147039FE6C}">
      <dgm:prSet/>
      <dgm:spPr/>
      <dgm:t>
        <a:bodyPr/>
        <a:lstStyle/>
        <a:p>
          <a:r>
            <a:rPr lang="en-US" dirty="0"/>
            <a:t>It can also be used to identify spam, send automatic messages and for ads recommendation</a:t>
          </a:r>
        </a:p>
      </dgm:t>
    </dgm:pt>
    <dgm:pt modelId="{61D1AC7D-7C14-44E8-BCB5-7FC07B78DA0B}" type="parTrans" cxnId="{F4F4336A-6E5F-4BD5-9763-88D8840ECECC}">
      <dgm:prSet/>
      <dgm:spPr/>
      <dgm:t>
        <a:bodyPr/>
        <a:lstStyle/>
        <a:p>
          <a:endParaRPr lang="en-US"/>
        </a:p>
      </dgm:t>
    </dgm:pt>
    <dgm:pt modelId="{F01B352C-67C8-4C60-B151-C265280FC47E}" type="sibTrans" cxnId="{F4F4336A-6E5F-4BD5-9763-88D8840ECECC}">
      <dgm:prSet/>
      <dgm:spPr/>
      <dgm:t>
        <a:bodyPr/>
        <a:lstStyle/>
        <a:p>
          <a:endParaRPr lang="en-US"/>
        </a:p>
      </dgm:t>
    </dgm:pt>
    <dgm:pt modelId="{3356D258-20A4-45D9-B173-F0CD1CEF5E53}">
      <dgm:prSet/>
      <dgm:spPr/>
      <dgm:t>
        <a:bodyPr/>
        <a:lstStyle/>
        <a:p>
          <a:r>
            <a:rPr lang="en-US" dirty="0"/>
            <a:t>People prefer to read and write in a language they understand</a:t>
          </a:r>
        </a:p>
      </dgm:t>
    </dgm:pt>
    <dgm:pt modelId="{7F071F28-7376-42A1-94D6-035C211251CE}" type="parTrans" cxnId="{B13FFABD-15FC-4797-8387-1A9321FCF235}">
      <dgm:prSet/>
      <dgm:spPr/>
      <dgm:t>
        <a:bodyPr/>
        <a:lstStyle/>
        <a:p>
          <a:endParaRPr lang="en-US"/>
        </a:p>
      </dgm:t>
    </dgm:pt>
    <dgm:pt modelId="{9E9590EC-AB90-4D89-BC2E-D2319E8672B6}" type="sibTrans" cxnId="{B13FFABD-15FC-4797-8387-1A9321FCF235}">
      <dgm:prSet/>
      <dgm:spPr/>
      <dgm:t>
        <a:bodyPr/>
        <a:lstStyle/>
        <a:p>
          <a:endParaRPr lang="en-US"/>
        </a:p>
      </dgm:t>
    </dgm:pt>
    <dgm:pt modelId="{8D2CAA44-84C4-46E6-B95B-412642135C59}">
      <dgm:prSet/>
      <dgm:spPr/>
      <dgm:t>
        <a:bodyPr/>
        <a:lstStyle/>
        <a:p>
          <a:r>
            <a:rPr lang="en-US" dirty="0"/>
            <a:t>we will analyze if a given tweet is English or not</a:t>
          </a:r>
        </a:p>
      </dgm:t>
    </dgm:pt>
    <dgm:pt modelId="{FC498977-AAFB-4E34-981A-2909CBDB000D}" type="parTrans" cxnId="{82B28CEF-E6C4-4593-8E87-63713A3E96BE}">
      <dgm:prSet/>
      <dgm:spPr/>
      <dgm:t>
        <a:bodyPr/>
        <a:lstStyle/>
        <a:p>
          <a:endParaRPr lang="en-US"/>
        </a:p>
      </dgm:t>
    </dgm:pt>
    <dgm:pt modelId="{4A929AD3-B73F-40CE-93B6-6693500ABCE6}" type="sibTrans" cxnId="{82B28CEF-E6C4-4593-8E87-63713A3E96BE}">
      <dgm:prSet/>
      <dgm:spPr/>
      <dgm:t>
        <a:bodyPr/>
        <a:lstStyle/>
        <a:p>
          <a:endParaRPr lang="en-US"/>
        </a:p>
      </dgm:t>
    </dgm:pt>
    <dgm:pt modelId="{D3B88241-1773-41CA-A532-B6483AFBDFD6}">
      <dgm:prSet/>
      <dgm:spPr/>
      <dgm:t>
        <a:bodyPr/>
        <a:lstStyle/>
        <a:p>
          <a:r>
            <a:rPr lang="en-US" dirty="0"/>
            <a:t>Classification methods</a:t>
          </a:r>
        </a:p>
        <a:p>
          <a:r>
            <a:rPr lang="en-US" dirty="0"/>
            <a:t>KNN</a:t>
          </a:r>
        </a:p>
        <a:p>
          <a:r>
            <a:rPr lang="en-US" dirty="0"/>
            <a:t>SVM</a:t>
          </a:r>
        </a:p>
        <a:p>
          <a:r>
            <a:rPr lang="en-US" dirty="0"/>
            <a:t>Logistic Regression</a:t>
          </a:r>
        </a:p>
        <a:p>
          <a:r>
            <a:rPr lang="en-US" dirty="0"/>
            <a:t>Random forest</a:t>
          </a:r>
        </a:p>
        <a:p>
          <a:r>
            <a:rPr lang="en-US" dirty="0"/>
            <a:t>Gradient boosting</a:t>
          </a:r>
        </a:p>
      </dgm:t>
    </dgm:pt>
    <dgm:pt modelId="{CFD94FCC-A124-4A0F-B949-8B3EEB1BA84F}" type="parTrans" cxnId="{3955C03A-68B8-45B2-8967-B01649F8C725}">
      <dgm:prSet/>
      <dgm:spPr/>
      <dgm:t>
        <a:bodyPr/>
        <a:lstStyle/>
        <a:p>
          <a:endParaRPr lang="en-US"/>
        </a:p>
      </dgm:t>
    </dgm:pt>
    <dgm:pt modelId="{0DC60F6C-6419-4A49-BBFB-D1B549131E32}" type="sibTrans" cxnId="{3955C03A-68B8-45B2-8967-B01649F8C725}">
      <dgm:prSet/>
      <dgm:spPr/>
      <dgm:t>
        <a:bodyPr/>
        <a:lstStyle/>
        <a:p>
          <a:endParaRPr lang="en-US"/>
        </a:p>
      </dgm:t>
    </dgm:pt>
    <dgm:pt modelId="{E96BD9F7-B92C-441E-8B99-1A1734891769}" type="pres">
      <dgm:prSet presAssocID="{97312639-B240-4978-8A59-D336BA427877}" presName="root" presStyleCnt="0">
        <dgm:presLayoutVars>
          <dgm:dir/>
          <dgm:resizeHandles val="exact"/>
        </dgm:presLayoutVars>
      </dgm:prSet>
      <dgm:spPr/>
    </dgm:pt>
    <dgm:pt modelId="{55E4802D-0AF2-4419-BAA3-D5629D83D5DB}" type="pres">
      <dgm:prSet presAssocID="{136D3437-82AC-44EE-8AEB-EEC72412EDC2}" presName="compNode" presStyleCnt="0"/>
      <dgm:spPr/>
    </dgm:pt>
    <dgm:pt modelId="{F1798266-DC32-4B40-B078-A2C1D7AC0C5E}" type="pres">
      <dgm:prSet presAssocID="{136D3437-82AC-44EE-8AEB-EEC72412EDC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422B650C-08DC-4230-9164-5EE0BC460AEE}" type="pres">
      <dgm:prSet presAssocID="{136D3437-82AC-44EE-8AEB-EEC72412EDC2}" presName="spaceRect" presStyleCnt="0"/>
      <dgm:spPr/>
    </dgm:pt>
    <dgm:pt modelId="{C3DA38D9-DF91-4932-803E-13F221E35D66}" type="pres">
      <dgm:prSet presAssocID="{136D3437-82AC-44EE-8AEB-EEC72412EDC2}" presName="textRect" presStyleLbl="revTx" presStyleIdx="0" presStyleCnt="6">
        <dgm:presLayoutVars>
          <dgm:chMax val="1"/>
          <dgm:chPref val="1"/>
        </dgm:presLayoutVars>
      </dgm:prSet>
      <dgm:spPr/>
    </dgm:pt>
    <dgm:pt modelId="{B5B7CDE6-BEEA-4E82-AC97-C6048518E0E4}" type="pres">
      <dgm:prSet presAssocID="{C90660BE-079E-4097-9EC1-D56F2215BD44}" presName="sibTrans" presStyleCnt="0"/>
      <dgm:spPr/>
    </dgm:pt>
    <dgm:pt modelId="{1ADEA81A-3019-4645-82F6-A7498DAFB87C}" type="pres">
      <dgm:prSet presAssocID="{FECC7E68-7845-4017-B08E-147B7A0926CF}" presName="compNode" presStyleCnt="0"/>
      <dgm:spPr/>
    </dgm:pt>
    <dgm:pt modelId="{0494CFE1-CBCD-49D4-ACCA-EDA849C2DB61}" type="pres">
      <dgm:prSet presAssocID="{FECC7E68-7845-4017-B08E-147B7A0926C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FA08088-FB5C-4C27-9F4A-FD00FFE6D016}" type="pres">
      <dgm:prSet presAssocID="{FECC7E68-7845-4017-B08E-147B7A0926CF}" presName="spaceRect" presStyleCnt="0"/>
      <dgm:spPr/>
    </dgm:pt>
    <dgm:pt modelId="{76893779-D861-42FA-89BD-463D2ADD83FB}" type="pres">
      <dgm:prSet presAssocID="{FECC7E68-7845-4017-B08E-147B7A0926CF}" presName="textRect" presStyleLbl="revTx" presStyleIdx="1" presStyleCnt="6">
        <dgm:presLayoutVars>
          <dgm:chMax val="1"/>
          <dgm:chPref val="1"/>
        </dgm:presLayoutVars>
      </dgm:prSet>
      <dgm:spPr/>
    </dgm:pt>
    <dgm:pt modelId="{E801EC70-1C53-44A4-91B0-C3B94FBFFB05}" type="pres">
      <dgm:prSet presAssocID="{9549E385-1C03-42D3-BAFE-5863933FB539}" presName="sibTrans" presStyleCnt="0"/>
      <dgm:spPr/>
    </dgm:pt>
    <dgm:pt modelId="{80AFC449-FD76-4F6B-B68D-FB0EB79A2F6D}" type="pres">
      <dgm:prSet presAssocID="{B9081912-883A-4161-A9BB-FE147039FE6C}" presName="compNode" presStyleCnt="0"/>
      <dgm:spPr/>
    </dgm:pt>
    <dgm:pt modelId="{3873FFE0-99A5-4DC7-9B2F-AC173D16C6A1}" type="pres">
      <dgm:prSet presAssocID="{B9081912-883A-4161-A9BB-FE147039FE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02A76E20-B192-45B2-BF07-3EB3A2A8282D}" type="pres">
      <dgm:prSet presAssocID="{B9081912-883A-4161-A9BB-FE147039FE6C}" presName="spaceRect" presStyleCnt="0"/>
      <dgm:spPr/>
    </dgm:pt>
    <dgm:pt modelId="{008D1DE2-A635-486F-8E5C-4AFC65338F77}" type="pres">
      <dgm:prSet presAssocID="{B9081912-883A-4161-A9BB-FE147039FE6C}" presName="textRect" presStyleLbl="revTx" presStyleIdx="2" presStyleCnt="6">
        <dgm:presLayoutVars>
          <dgm:chMax val="1"/>
          <dgm:chPref val="1"/>
        </dgm:presLayoutVars>
      </dgm:prSet>
      <dgm:spPr/>
    </dgm:pt>
    <dgm:pt modelId="{A013F215-53E0-4E3C-95EE-C2C28E060A48}" type="pres">
      <dgm:prSet presAssocID="{F01B352C-67C8-4C60-B151-C265280FC47E}" presName="sibTrans" presStyleCnt="0"/>
      <dgm:spPr/>
    </dgm:pt>
    <dgm:pt modelId="{0A0390FA-EE55-45A5-BC6D-FBAD36348C45}" type="pres">
      <dgm:prSet presAssocID="{3356D258-20A4-45D9-B173-F0CD1CEF5E53}" presName="compNode" presStyleCnt="0"/>
      <dgm:spPr/>
    </dgm:pt>
    <dgm:pt modelId="{891DBC12-5391-4E31-A27E-09BE9C5FB269}" type="pres">
      <dgm:prSet presAssocID="{3356D258-20A4-45D9-B173-F0CD1CEF5E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AB13F158-C82D-4EAF-8F1B-41C10DEF34D6}" type="pres">
      <dgm:prSet presAssocID="{3356D258-20A4-45D9-B173-F0CD1CEF5E53}" presName="spaceRect" presStyleCnt="0"/>
      <dgm:spPr/>
    </dgm:pt>
    <dgm:pt modelId="{C34F2045-058E-45F3-BF01-3F263E9E95C4}" type="pres">
      <dgm:prSet presAssocID="{3356D258-20A4-45D9-B173-F0CD1CEF5E53}" presName="textRect" presStyleLbl="revTx" presStyleIdx="3" presStyleCnt="6">
        <dgm:presLayoutVars>
          <dgm:chMax val="1"/>
          <dgm:chPref val="1"/>
        </dgm:presLayoutVars>
      </dgm:prSet>
      <dgm:spPr/>
    </dgm:pt>
    <dgm:pt modelId="{D191B4FC-DBF5-4D60-B862-9643F6C85CFE}" type="pres">
      <dgm:prSet presAssocID="{9E9590EC-AB90-4D89-BC2E-D2319E8672B6}" presName="sibTrans" presStyleCnt="0"/>
      <dgm:spPr/>
    </dgm:pt>
    <dgm:pt modelId="{BACB0A8E-38CB-4FE6-B6EC-806B0587A9A1}" type="pres">
      <dgm:prSet presAssocID="{8D2CAA44-84C4-46E6-B95B-412642135C59}" presName="compNode" presStyleCnt="0"/>
      <dgm:spPr/>
    </dgm:pt>
    <dgm:pt modelId="{7B2603BE-0049-41E2-9D93-9E715A0F704E}" type="pres">
      <dgm:prSet presAssocID="{8D2CAA44-84C4-46E6-B95B-412642135C5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640F239A-0A89-4B5A-98EC-B1DA160F820D}" type="pres">
      <dgm:prSet presAssocID="{8D2CAA44-84C4-46E6-B95B-412642135C59}" presName="spaceRect" presStyleCnt="0"/>
      <dgm:spPr/>
    </dgm:pt>
    <dgm:pt modelId="{42A57971-E08A-4676-9579-AC2107A7D12F}" type="pres">
      <dgm:prSet presAssocID="{8D2CAA44-84C4-46E6-B95B-412642135C59}" presName="textRect" presStyleLbl="revTx" presStyleIdx="4" presStyleCnt="6">
        <dgm:presLayoutVars>
          <dgm:chMax val="1"/>
          <dgm:chPref val="1"/>
        </dgm:presLayoutVars>
      </dgm:prSet>
      <dgm:spPr/>
    </dgm:pt>
    <dgm:pt modelId="{86F83A77-7AA4-49D8-9750-094D42528DC0}" type="pres">
      <dgm:prSet presAssocID="{4A929AD3-B73F-40CE-93B6-6693500ABCE6}" presName="sibTrans" presStyleCnt="0"/>
      <dgm:spPr/>
    </dgm:pt>
    <dgm:pt modelId="{FF0467BE-2BD6-4688-B230-CEE5317829CC}" type="pres">
      <dgm:prSet presAssocID="{D3B88241-1773-41CA-A532-B6483AFBDFD6}" presName="compNode" presStyleCnt="0"/>
      <dgm:spPr/>
    </dgm:pt>
    <dgm:pt modelId="{AAA600DB-C00A-40E8-BACE-A9B6CC558C24}" type="pres">
      <dgm:prSet presAssocID="{D3B88241-1773-41CA-A532-B6483AFBDFD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4AA09563-3FFC-49F7-9FF9-0EA106C65A90}" type="pres">
      <dgm:prSet presAssocID="{D3B88241-1773-41CA-A532-B6483AFBDFD6}" presName="spaceRect" presStyleCnt="0"/>
      <dgm:spPr/>
    </dgm:pt>
    <dgm:pt modelId="{C440FB5B-E201-40AB-9A99-40ACF0585540}" type="pres">
      <dgm:prSet presAssocID="{D3B88241-1773-41CA-A532-B6483AFBDFD6}" presName="textRect" presStyleLbl="revTx" presStyleIdx="5" presStyleCnt="6">
        <dgm:presLayoutVars>
          <dgm:chMax val="1"/>
          <dgm:chPref val="1"/>
        </dgm:presLayoutVars>
      </dgm:prSet>
      <dgm:spPr/>
    </dgm:pt>
  </dgm:ptLst>
  <dgm:cxnLst>
    <dgm:cxn modelId="{9CD38C18-4C84-3B4A-B70D-E676918983DD}" type="presOf" srcId="{136D3437-82AC-44EE-8AEB-EEC72412EDC2}" destId="{C3DA38D9-DF91-4932-803E-13F221E35D66}" srcOrd="0" destOrd="0" presId="urn:microsoft.com/office/officeart/2018/2/layout/IconLabelList"/>
    <dgm:cxn modelId="{3F496934-049C-C34E-B890-AA858E6C9E9E}" type="presOf" srcId="{97312639-B240-4978-8A59-D336BA427877}" destId="{E96BD9F7-B92C-441E-8B99-1A1734891769}" srcOrd="0" destOrd="0" presId="urn:microsoft.com/office/officeart/2018/2/layout/IconLabelList"/>
    <dgm:cxn modelId="{3955C03A-68B8-45B2-8967-B01649F8C725}" srcId="{97312639-B240-4978-8A59-D336BA427877}" destId="{D3B88241-1773-41CA-A532-B6483AFBDFD6}" srcOrd="5" destOrd="0" parTransId="{CFD94FCC-A124-4A0F-B949-8B3EEB1BA84F}" sibTransId="{0DC60F6C-6419-4A49-BBFB-D1B549131E32}"/>
    <dgm:cxn modelId="{3AB96E61-0D63-4B84-B074-081EC2358B2F}" srcId="{97312639-B240-4978-8A59-D336BA427877}" destId="{FECC7E68-7845-4017-B08E-147B7A0926CF}" srcOrd="1" destOrd="0" parTransId="{9DFB4DF7-2021-4D49-98F1-DEB8564AE626}" sibTransId="{9549E385-1C03-42D3-BAFE-5863933FB539}"/>
    <dgm:cxn modelId="{F4F4336A-6E5F-4BD5-9763-88D8840ECECC}" srcId="{97312639-B240-4978-8A59-D336BA427877}" destId="{B9081912-883A-4161-A9BB-FE147039FE6C}" srcOrd="2" destOrd="0" parTransId="{61D1AC7D-7C14-44E8-BCB5-7FC07B78DA0B}" sibTransId="{F01B352C-67C8-4C60-B151-C265280FC47E}"/>
    <dgm:cxn modelId="{52F1076C-9BFE-5241-B5DC-A4DAE99522AE}" type="presOf" srcId="{3356D258-20A4-45D9-B173-F0CD1CEF5E53}" destId="{C34F2045-058E-45F3-BF01-3F263E9E95C4}" srcOrd="0" destOrd="0" presId="urn:microsoft.com/office/officeart/2018/2/layout/IconLabelList"/>
    <dgm:cxn modelId="{08779872-BB28-4031-B36B-4CE1DA847CD4}" srcId="{97312639-B240-4978-8A59-D336BA427877}" destId="{136D3437-82AC-44EE-8AEB-EEC72412EDC2}" srcOrd="0" destOrd="0" parTransId="{466C310C-95EE-468C-9EF4-FB68497EF585}" sibTransId="{C90660BE-079E-4097-9EC1-D56F2215BD44}"/>
    <dgm:cxn modelId="{C0A32688-320B-B14D-AB59-9BA641EB58D5}" type="presOf" srcId="{D3B88241-1773-41CA-A532-B6483AFBDFD6}" destId="{C440FB5B-E201-40AB-9A99-40ACF0585540}" srcOrd="0" destOrd="0" presId="urn:microsoft.com/office/officeart/2018/2/layout/IconLabelList"/>
    <dgm:cxn modelId="{B13FFABD-15FC-4797-8387-1A9321FCF235}" srcId="{97312639-B240-4978-8A59-D336BA427877}" destId="{3356D258-20A4-45D9-B173-F0CD1CEF5E53}" srcOrd="3" destOrd="0" parTransId="{7F071F28-7376-42A1-94D6-035C211251CE}" sibTransId="{9E9590EC-AB90-4D89-BC2E-D2319E8672B6}"/>
    <dgm:cxn modelId="{9B0610CB-7D47-B04C-A1C5-898D687A9BD3}" type="presOf" srcId="{B9081912-883A-4161-A9BB-FE147039FE6C}" destId="{008D1DE2-A635-486F-8E5C-4AFC65338F77}" srcOrd="0" destOrd="0" presId="urn:microsoft.com/office/officeart/2018/2/layout/IconLabelList"/>
    <dgm:cxn modelId="{BE4A43E9-74E3-0C42-AC54-74F025E276A7}" type="presOf" srcId="{FECC7E68-7845-4017-B08E-147B7A0926CF}" destId="{76893779-D861-42FA-89BD-463D2ADD83FB}" srcOrd="0" destOrd="0" presId="urn:microsoft.com/office/officeart/2018/2/layout/IconLabelList"/>
    <dgm:cxn modelId="{82B28CEF-E6C4-4593-8E87-63713A3E96BE}" srcId="{97312639-B240-4978-8A59-D336BA427877}" destId="{8D2CAA44-84C4-46E6-B95B-412642135C59}" srcOrd="4" destOrd="0" parTransId="{FC498977-AAFB-4E34-981A-2909CBDB000D}" sibTransId="{4A929AD3-B73F-40CE-93B6-6693500ABCE6}"/>
    <dgm:cxn modelId="{CE47D7F7-430E-B344-9841-C8C7251A6508}" type="presOf" srcId="{8D2CAA44-84C4-46E6-B95B-412642135C59}" destId="{42A57971-E08A-4676-9579-AC2107A7D12F}" srcOrd="0" destOrd="0" presId="urn:microsoft.com/office/officeart/2018/2/layout/IconLabelList"/>
    <dgm:cxn modelId="{8801CC59-46D5-0949-AC0B-7788E198D7C1}" type="presParOf" srcId="{E96BD9F7-B92C-441E-8B99-1A1734891769}" destId="{55E4802D-0AF2-4419-BAA3-D5629D83D5DB}" srcOrd="0" destOrd="0" presId="urn:microsoft.com/office/officeart/2018/2/layout/IconLabelList"/>
    <dgm:cxn modelId="{F756E6E0-0BD1-CF4A-BA86-D7B1C23459D3}" type="presParOf" srcId="{55E4802D-0AF2-4419-BAA3-D5629D83D5DB}" destId="{F1798266-DC32-4B40-B078-A2C1D7AC0C5E}" srcOrd="0" destOrd="0" presId="urn:microsoft.com/office/officeart/2018/2/layout/IconLabelList"/>
    <dgm:cxn modelId="{F4BF0A87-25CD-4349-A09A-377D06899063}" type="presParOf" srcId="{55E4802D-0AF2-4419-BAA3-D5629D83D5DB}" destId="{422B650C-08DC-4230-9164-5EE0BC460AEE}" srcOrd="1" destOrd="0" presId="urn:microsoft.com/office/officeart/2018/2/layout/IconLabelList"/>
    <dgm:cxn modelId="{0DD8327A-049F-314C-936E-708AE1D59AEA}" type="presParOf" srcId="{55E4802D-0AF2-4419-BAA3-D5629D83D5DB}" destId="{C3DA38D9-DF91-4932-803E-13F221E35D66}" srcOrd="2" destOrd="0" presId="urn:microsoft.com/office/officeart/2018/2/layout/IconLabelList"/>
    <dgm:cxn modelId="{2608E5C2-E556-8D4A-A6A9-EC5D74E86082}" type="presParOf" srcId="{E96BD9F7-B92C-441E-8B99-1A1734891769}" destId="{B5B7CDE6-BEEA-4E82-AC97-C6048518E0E4}" srcOrd="1" destOrd="0" presId="urn:microsoft.com/office/officeart/2018/2/layout/IconLabelList"/>
    <dgm:cxn modelId="{5CBB06FB-239F-A848-917E-8C689F5A8F99}" type="presParOf" srcId="{E96BD9F7-B92C-441E-8B99-1A1734891769}" destId="{1ADEA81A-3019-4645-82F6-A7498DAFB87C}" srcOrd="2" destOrd="0" presId="urn:microsoft.com/office/officeart/2018/2/layout/IconLabelList"/>
    <dgm:cxn modelId="{5EAA4295-19E2-744E-8096-3D55184C6FFF}" type="presParOf" srcId="{1ADEA81A-3019-4645-82F6-A7498DAFB87C}" destId="{0494CFE1-CBCD-49D4-ACCA-EDA849C2DB61}" srcOrd="0" destOrd="0" presId="urn:microsoft.com/office/officeart/2018/2/layout/IconLabelList"/>
    <dgm:cxn modelId="{2D9307FA-A219-5E4F-BF59-546B8AB306BA}" type="presParOf" srcId="{1ADEA81A-3019-4645-82F6-A7498DAFB87C}" destId="{FFA08088-FB5C-4C27-9F4A-FD00FFE6D016}" srcOrd="1" destOrd="0" presId="urn:microsoft.com/office/officeart/2018/2/layout/IconLabelList"/>
    <dgm:cxn modelId="{6BC99FFA-0B3B-5243-A2AE-ADBDCB7D1880}" type="presParOf" srcId="{1ADEA81A-3019-4645-82F6-A7498DAFB87C}" destId="{76893779-D861-42FA-89BD-463D2ADD83FB}" srcOrd="2" destOrd="0" presId="urn:microsoft.com/office/officeart/2018/2/layout/IconLabelList"/>
    <dgm:cxn modelId="{062D543F-E490-4C4F-83C2-6D358EEE687F}" type="presParOf" srcId="{E96BD9F7-B92C-441E-8B99-1A1734891769}" destId="{E801EC70-1C53-44A4-91B0-C3B94FBFFB05}" srcOrd="3" destOrd="0" presId="urn:microsoft.com/office/officeart/2018/2/layout/IconLabelList"/>
    <dgm:cxn modelId="{1442813A-438B-2C40-9E42-A1008BFCD6B0}" type="presParOf" srcId="{E96BD9F7-B92C-441E-8B99-1A1734891769}" destId="{80AFC449-FD76-4F6B-B68D-FB0EB79A2F6D}" srcOrd="4" destOrd="0" presId="urn:microsoft.com/office/officeart/2018/2/layout/IconLabelList"/>
    <dgm:cxn modelId="{D650D529-89A7-404B-821C-C00C4483724C}" type="presParOf" srcId="{80AFC449-FD76-4F6B-B68D-FB0EB79A2F6D}" destId="{3873FFE0-99A5-4DC7-9B2F-AC173D16C6A1}" srcOrd="0" destOrd="0" presId="urn:microsoft.com/office/officeart/2018/2/layout/IconLabelList"/>
    <dgm:cxn modelId="{4476951F-7601-B444-8ECD-7291D800576C}" type="presParOf" srcId="{80AFC449-FD76-4F6B-B68D-FB0EB79A2F6D}" destId="{02A76E20-B192-45B2-BF07-3EB3A2A8282D}" srcOrd="1" destOrd="0" presId="urn:microsoft.com/office/officeart/2018/2/layout/IconLabelList"/>
    <dgm:cxn modelId="{EE279C95-7694-6A47-83E6-9D684E8ED8C6}" type="presParOf" srcId="{80AFC449-FD76-4F6B-B68D-FB0EB79A2F6D}" destId="{008D1DE2-A635-486F-8E5C-4AFC65338F77}" srcOrd="2" destOrd="0" presId="urn:microsoft.com/office/officeart/2018/2/layout/IconLabelList"/>
    <dgm:cxn modelId="{F5F670C2-D5C9-514F-A34D-1C4FFB3CF262}" type="presParOf" srcId="{E96BD9F7-B92C-441E-8B99-1A1734891769}" destId="{A013F215-53E0-4E3C-95EE-C2C28E060A48}" srcOrd="5" destOrd="0" presId="urn:microsoft.com/office/officeart/2018/2/layout/IconLabelList"/>
    <dgm:cxn modelId="{93461C1A-7701-294C-B7C9-CD60C6FB9F90}" type="presParOf" srcId="{E96BD9F7-B92C-441E-8B99-1A1734891769}" destId="{0A0390FA-EE55-45A5-BC6D-FBAD36348C45}" srcOrd="6" destOrd="0" presId="urn:microsoft.com/office/officeart/2018/2/layout/IconLabelList"/>
    <dgm:cxn modelId="{DB75C722-2EC1-2543-BFE6-937727F561BB}" type="presParOf" srcId="{0A0390FA-EE55-45A5-BC6D-FBAD36348C45}" destId="{891DBC12-5391-4E31-A27E-09BE9C5FB269}" srcOrd="0" destOrd="0" presId="urn:microsoft.com/office/officeart/2018/2/layout/IconLabelList"/>
    <dgm:cxn modelId="{5E4D7F21-C838-4344-BED5-D1748B05C0EF}" type="presParOf" srcId="{0A0390FA-EE55-45A5-BC6D-FBAD36348C45}" destId="{AB13F158-C82D-4EAF-8F1B-41C10DEF34D6}" srcOrd="1" destOrd="0" presId="urn:microsoft.com/office/officeart/2018/2/layout/IconLabelList"/>
    <dgm:cxn modelId="{D9D80A70-5A38-9B42-87EE-55D086B3F7EA}" type="presParOf" srcId="{0A0390FA-EE55-45A5-BC6D-FBAD36348C45}" destId="{C34F2045-058E-45F3-BF01-3F263E9E95C4}" srcOrd="2" destOrd="0" presId="urn:microsoft.com/office/officeart/2018/2/layout/IconLabelList"/>
    <dgm:cxn modelId="{0BF8230A-4F77-7D46-B5A6-AA982DFF1EBD}" type="presParOf" srcId="{E96BD9F7-B92C-441E-8B99-1A1734891769}" destId="{D191B4FC-DBF5-4D60-B862-9643F6C85CFE}" srcOrd="7" destOrd="0" presId="urn:microsoft.com/office/officeart/2018/2/layout/IconLabelList"/>
    <dgm:cxn modelId="{88394746-4FAA-414B-A15C-D2D02168281D}" type="presParOf" srcId="{E96BD9F7-B92C-441E-8B99-1A1734891769}" destId="{BACB0A8E-38CB-4FE6-B6EC-806B0587A9A1}" srcOrd="8" destOrd="0" presId="urn:microsoft.com/office/officeart/2018/2/layout/IconLabelList"/>
    <dgm:cxn modelId="{3C1D3743-E6B4-5A4F-A00C-6D33555BFA63}" type="presParOf" srcId="{BACB0A8E-38CB-4FE6-B6EC-806B0587A9A1}" destId="{7B2603BE-0049-41E2-9D93-9E715A0F704E}" srcOrd="0" destOrd="0" presId="urn:microsoft.com/office/officeart/2018/2/layout/IconLabelList"/>
    <dgm:cxn modelId="{6A3C1FF3-0C91-B347-A4E2-DE43A175D8C8}" type="presParOf" srcId="{BACB0A8E-38CB-4FE6-B6EC-806B0587A9A1}" destId="{640F239A-0A89-4B5A-98EC-B1DA160F820D}" srcOrd="1" destOrd="0" presId="urn:microsoft.com/office/officeart/2018/2/layout/IconLabelList"/>
    <dgm:cxn modelId="{FF756935-22CC-0249-9B9C-7C5C3F0B19EB}" type="presParOf" srcId="{BACB0A8E-38CB-4FE6-B6EC-806B0587A9A1}" destId="{42A57971-E08A-4676-9579-AC2107A7D12F}" srcOrd="2" destOrd="0" presId="urn:microsoft.com/office/officeart/2018/2/layout/IconLabelList"/>
    <dgm:cxn modelId="{F4164DA2-2EEB-C84F-8934-4BE50213F8EF}" type="presParOf" srcId="{E96BD9F7-B92C-441E-8B99-1A1734891769}" destId="{86F83A77-7AA4-49D8-9750-094D42528DC0}" srcOrd="9" destOrd="0" presId="urn:microsoft.com/office/officeart/2018/2/layout/IconLabelList"/>
    <dgm:cxn modelId="{3643626C-1C82-BD47-B382-5136F7035758}" type="presParOf" srcId="{E96BD9F7-B92C-441E-8B99-1A1734891769}" destId="{FF0467BE-2BD6-4688-B230-CEE5317829CC}" srcOrd="10" destOrd="0" presId="urn:microsoft.com/office/officeart/2018/2/layout/IconLabelList"/>
    <dgm:cxn modelId="{C59CD128-648E-6948-B2DF-E43D8C7F8836}" type="presParOf" srcId="{FF0467BE-2BD6-4688-B230-CEE5317829CC}" destId="{AAA600DB-C00A-40E8-BACE-A9B6CC558C24}" srcOrd="0" destOrd="0" presId="urn:microsoft.com/office/officeart/2018/2/layout/IconLabelList"/>
    <dgm:cxn modelId="{BF6B026B-329E-4C48-B5F8-D7A60120EF0C}" type="presParOf" srcId="{FF0467BE-2BD6-4688-B230-CEE5317829CC}" destId="{4AA09563-3FFC-49F7-9FF9-0EA106C65A90}" srcOrd="1" destOrd="0" presId="urn:microsoft.com/office/officeart/2018/2/layout/IconLabelList"/>
    <dgm:cxn modelId="{E29B87ED-8BA7-7845-9D84-4AA8FF0E3CE8}" type="presParOf" srcId="{FF0467BE-2BD6-4688-B230-CEE5317829CC}" destId="{C440FB5B-E201-40AB-9A99-40ACF058554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C480D-388E-4CCF-82B7-B6E6F3C40CF7}"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A6F4DBFB-9382-458D-B63A-99245E407172}">
      <dgm:prSet/>
      <dgm:spPr/>
      <dgm:t>
        <a:bodyPr/>
        <a:lstStyle/>
        <a:p>
          <a:r>
            <a:rPr lang="en-US" dirty="0"/>
            <a:t>Training test Split (80/20): </a:t>
          </a:r>
        </a:p>
        <a:p>
          <a:r>
            <a:rPr lang="en-US" dirty="0"/>
            <a:t>8393 rows(training), </a:t>
          </a:r>
        </a:p>
        <a:p>
          <a:r>
            <a:rPr lang="en-US" dirty="0"/>
            <a:t>2099 rows(testing)</a:t>
          </a:r>
        </a:p>
      </dgm:t>
    </dgm:pt>
    <dgm:pt modelId="{7D4EED2A-ED90-4B7D-AEFD-0B5C251D58E8}" type="parTrans" cxnId="{2D971BA1-B8D6-4459-A84E-B487A1EB217F}">
      <dgm:prSet/>
      <dgm:spPr/>
      <dgm:t>
        <a:bodyPr/>
        <a:lstStyle/>
        <a:p>
          <a:endParaRPr lang="en-US"/>
        </a:p>
      </dgm:t>
    </dgm:pt>
    <dgm:pt modelId="{BC850DAE-9156-430D-BD54-C528CC56D9DF}" type="sibTrans" cxnId="{2D971BA1-B8D6-4459-A84E-B487A1EB217F}">
      <dgm:prSet/>
      <dgm:spPr/>
      <dgm:t>
        <a:bodyPr/>
        <a:lstStyle/>
        <a:p>
          <a:endParaRPr lang="en-US"/>
        </a:p>
      </dgm:t>
    </dgm:pt>
    <dgm:pt modelId="{79CDC07E-0078-4360-AD35-DE2B61ACA96A}">
      <dgm:prSet/>
      <dgm:spPr/>
      <dgm:t>
        <a:bodyPr/>
        <a:lstStyle/>
        <a:p>
          <a:r>
            <a:rPr lang="en-US"/>
            <a:t>Feature extraction</a:t>
          </a:r>
        </a:p>
      </dgm:t>
    </dgm:pt>
    <dgm:pt modelId="{DD36DF44-397E-4021-895A-1456A33AA203}" type="parTrans" cxnId="{85278726-B5BB-4C72-A267-67FA441EED8B}">
      <dgm:prSet/>
      <dgm:spPr/>
      <dgm:t>
        <a:bodyPr/>
        <a:lstStyle/>
        <a:p>
          <a:endParaRPr lang="en-US"/>
        </a:p>
      </dgm:t>
    </dgm:pt>
    <dgm:pt modelId="{E842F3DF-6840-49A1-8C31-ABBF22103CBE}" type="sibTrans" cxnId="{85278726-B5BB-4C72-A267-67FA441EED8B}">
      <dgm:prSet/>
      <dgm:spPr/>
      <dgm:t>
        <a:bodyPr/>
        <a:lstStyle/>
        <a:p>
          <a:endParaRPr lang="en-US"/>
        </a:p>
      </dgm:t>
    </dgm:pt>
    <dgm:pt modelId="{214E2419-762B-4DB2-B4AF-7EB71431528B}">
      <dgm:prSet/>
      <dgm:spPr/>
      <dgm:t>
        <a:bodyPr/>
        <a:lstStyle/>
        <a:p>
          <a:r>
            <a:rPr lang="en-US"/>
            <a:t>Feature selection/dimension reduction</a:t>
          </a:r>
        </a:p>
      </dgm:t>
    </dgm:pt>
    <dgm:pt modelId="{1FCB8CA0-5FF2-4918-976C-C91294DA3F83}" type="parTrans" cxnId="{3BC7D819-196E-425F-A64F-6B20A707FE96}">
      <dgm:prSet/>
      <dgm:spPr/>
      <dgm:t>
        <a:bodyPr/>
        <a:lstStyle/>
        <a:p>
          <a:endParaRPr lang="en-US"/>
        </a:p>
      </dgm:t>
    </dgm:pt>
    <dgm:pt modelId="{86033997-BF44-4A44-9256-6FDD76405F2A}" type="sibTrans" cxnId="{3BC7D819-196E-425F-A64F-6B20A707FE96}">
      <dgm:prSet/>
      <dgm:spPr/>
      <dgm:t>
        <a:bodyPr/>
        <a:lstStyle/>
        <a:p>
          <a:endParaRPr lang="en-US"/>
        </a:p>
      </dgm:t>
    </dgm:pt>
    <dgm:pt modelId="{426DB3B7-BBBE-43EB-B0EF-F5A0038B7340}">
      <dgm:prSet/>
      <dgm:spPr/>
      <dgm:t>
        <a:bodyPr/>
        <a:lstStyle/>
        <a:p>
          <a:r>
            <a:rPr lang="en-US" dirty="0"/>
            <a:t>Model fitting</a:t>
          </a:r>
        </a:p>
      </dgm:t>
    </dgm:pt>
    <dgm:pt modelId="{4A2D08BE-141F-4A5B-BB73-9E0CA7F96A51}" type="parTrans" cxnId="{C2B262E3-075F-4FF3-9289-D49E3320E29D}">
      <dgm:prSet/>
      <dgm:spPr/>
      <dgm:t>
        <a:bodyPr/>
        <a:lstStyle/>
        <a:p>
          <a:endParaRPr lang="en-US"/>
        </a:p>
      </dgm:t>
    </dgm:pt>
    <dgm:pt modelId="{FB734E65-13EE-4BFF-A0F1-AE826F26377F}" type="sibTrans" cxnId="{C2B262E3-075F-4FF3-9289-D49E3320E29D}">
      <dgm:prSet/>
      <dgm:spPr/>
      <dgm:t>
        <a:bodyPr/>
        <a:lstStyle/>
        <a:p>
          <a:endParaRPr lang="en-US"/>
        </a:p>
      </dgm:t>
    </dgm:pt>
    <dgm:pt modelId="{D83C4000-9A60-48F2-8016-A4E6B1650237}">
      <dgm:prSet/>
      <dgm:spPr/>
      <dgm:t>
        <a:bodyPr/>
        <a:lstStyle/>
        <a:p>
          <a:r>
            <a:rPr lang="en-US" dirty="0"/>
            <a:t>Use </a:t>
          </a:r>
          <a:r>
            <a:rPr lang="en-US" dirty="0" err="1"/>
            <a:t>GridSearchCV</a:t>
          </a:r>
          <a:r>
            <a:rPr lang="en-US" dirty="0"/>
            <a:t> from </a:t>
          </a:r>
          <a:r>
            <a:rPr lang="en-US" dirty="0" err="1"/>
            <a:t>sklearn</a:t>
          </a:r>
          <a:r>
            <a:rPr lang="en-US" dirty="0"/>
            <a:t> to find the best parameter</a:t>
          </a:r>
        </a:p>
      </dgm:t>
    </dgm:pt>
    <dgm:pt modelId="{C35FE58D-C7D3-4A1D-9C07-7CAC151D0945}" type="parTrans" cxnId="{2226DDFC-8E2C-485D-AC01-1A16972B3337}">
      <dgm:prSet/>
      <dgm:spPr/>
      <dgm:t>
        <a:bodyPr/>
        <a:lstStyle/>
        <a:p>
          <a:endParaRPr lang="en-US"/>
        </a:p>
      </dgm:t>
    </dgm:pt>
    <dgm:pt modelId="{5BEA2168-0729-4A95-B2D8-127E73029531}" type="sibTrans" cxnId="{2226DDFC-8E2C-485D-AC01-1A16972B3337}">
      <dgm:prSet/>
      <dgm:spPr/>
      <dgm:t>
        <a:bodyPr/>
        <a:lstStyle/>
        <a:p>
          <a:endParaRPr lang="en-US"/>
        </a:p>
      </dgm:t>
    </dgm:pt>
    <dgm:pt modelId="{F71677B2-E8C2-4356-B969-831A625C8CBA}">
      <dgm:prSet/>
      <dgm:spPr/>
      <dgm:t>
        <a:bodyPr/>
        <a:lstStyle/>
        <a:p>
          <a:r>
            <a:rPr lang="en-US" dirty="0"/>
            <a:t>Fit the model with optimal parameter and compare performance for testing data</a:t>
          </a:r>
        </a:p>
      </dgm:t>
    </dgm:pt>
    <dgm:pt modelId="{D58CF9B3-7104-4615-9BA6-7ABEEC441F0A}" type="parTrans" cxnId="{5B131DD2-44EF-40BF-9D5D-57DC6407344D}">
      <dgm:prSet/>
      <dgm:spPr/>
      <dgm:t>
        <a:bodyPr/>
        <a:lstStyle/>
        <a:p>
          <a:endParaRPr lang="en-US"/>
        </a:p>
      </dgm:t>
    </dgm:pt>
    <dgm:pt modelId="{39F46CC5-6253-4623-A414-772B4B71F548}" type="sibTrans" cxnId="{5B131DD2-44EF-40BF-9D5D-57DC6407344D}">
      <dgm:prSet/>
      <dgm:spPr/>
      <dgm:t>
        <a:bodyPr/>
        <a:lstStyle/>
        <a:p>
          <a:endParaRPr lang="en-US"/>
        </a:p>
      </dgm:t>
    </dgm:pt>
    <dgm:pt modelId="{D8D4984A-892A-D046-BE49-068563E63673}" type="pres">
      <dgm:prSet presAssocID="{F22C480D-388E-4CCF-82B7-B6E6F3C40CF7}" presName="Name0" presStyleCnt="0">
        <dgm:presLayoutVars>
          <dgm:dir/>
          <dgm:resizeHandles val="exact"/>
        </dgm:presLayoutVars>
      </dgm:prSet>
      <dgm:spPr/>
    </dgm:pt>
    <dgm:pt modelId="{6809CFD6-AFBE-3C45-8841-46113D9249C4}" type="pres">
      <dgm:prSet presAssocID="{A6F4DBFB-9382-458D-B63A-99245E407172}" presName="node" presStyleLbl="node1" presStyleIdx="0" presStyleCnt="6">
        <dgm:presLayoutVars>
          <dgm:bulletEnabled val="1"/>
        </dgm:presLayoutVars>
      </dgm:prSet>
      <dgm:spPr/>
    </dgm:pt>
    <dgm:pt modelId="{F3611956-D272-984B-B55F-FEC80D012EB3}" type="pres">
      <dgm:prSet presAssocID="{BC850DAE-9156-430D-BD54-C528CC56D9DF}" presName="sibTrans" presStyleLbl="sibTrans1D1" presStyleIdx="0" presStyleCnt="5"/>
      <dgm:spPr/>
    </dgm:pt>
    <dgm:pt modelId="{26B88E44-50F5-0140-B4EB-54599934C514}" type="pres">
      <dgm:prSet presAssocID="{BC850DAE-9156-430D-BD54-C528CC56D9DF}" presName="connectorText" presStyleLbl="sibTrans1D1" presStyleIdx="0" presStyleCnt="5"/>
      <dgm:spPr/>
    </dgm:pt>
    <dgm:pt modelId="{11211C42-6161-184C-A859-894D0A68C6DD}" type="pres">
      <dgm:prSet presAssocID="{79CDC07E-0078-4360-AD35-DE2B61ACA96A}" presName="node" presStyleLbl="node1" presStyleIdx="1" presStyleCnt="6">
        <dgm:presLayoutVars>
          <dgm:bulletEnabled val="1"/>
        </dgm:presLayoutVars>
      </dgm:prSet>
      <dgm:spPr/>
    </dgm:pt>
    <dgm:pt modelId="{E49F2147-D50E-9144-BBF8-E44174F1762A}" type="pres">
      <dgm:prSet presAssocID="{E842F3DF-6840-49A1-8C31-ABBF22103CBE}" presName="sibTrans" presStyleLbl="sibTrans1D1" presStyleIdx="1" presStyleCnt="5"/>
      <dgm:spPr/>
    </dgm:pt>
    <dgm:pt modelId="{6166FF6C-B1C7-CB47-9374-AF6DEE52FA32}" type="pres">
      <dgm:prSet presAssocID="{E842F3DF-6840-49A1-8C31-ABBF22103CBE}" presName="connectorText" presStyleLbl="sibTrans1D1" presStyleIdx="1" presStyleCnt="5"/>
      <dgm:spPr/>
    </dgm:pt>
    <dgm:pt modelId="{5FDD9546-9D79-3848-A760-B51B7E136725}" type="pres">
      <dgm:prSet presAssocID="{214E2419-762B-4DB2-B4AF-7EB71431528B}" presName="node" presStyleLbl="node1" presStyleIdx="2" presStyleCnt="6">
        <dgm:presLayoutVars>
          <dgm:bulletEnabled val="1"/>
        </dgm:presLayoutVars>
      </dgm:prSet>
      <dgm:spPr/>
    </dgm:pt>
    <dgm:pt modelId="{FD644D57-75C9-C248-A6C5-667898387614}" type="pres">
      <dgm:prSet presAssocID="{86033997-BF44-4A44-9256-6FDD76405F2A}" presName="sibTrans" presStyleLbl="sibTrans1D1" presStyleIdx="2" presStyleCnt="5"/>
      <dgm:spPr/>
    </dgm:pt>
    <dgm:pt modelId="{0BC9ABDA-258C-CF4D-83C2-E7AC6D284076}" type="pres">
      <dgm:prSet presAssocID="{86033997-BF44-4A44-9256-6FDD76405F2A}" presName="connectorText" presStyleLbl="sibTrans1D1" presStyleIdx="2" presStyleCnt="5"/>
      <dgm:spPr/>
    </dgm:pt>
    <dgm:pt modelId="{2FEBF422-141E-994D-8EF0-05FA4922EF85}" type="pres">
      <dgm:prSet presAssocID="{426DB3B7-BBBE-43EB-B0EF-F5A0038B7340}" presName="node" presStyleLbl="node1" presStyleIdx="3" presStyleCnt="6">
        <dgm:presLayoutVars>
          <dgm:bulletEnabled val="1"/>
        </dgm:presLayoutVars>
      </dgm:prSet>
      <dgm:spPr/>
    </dgm:pt>
    <dgm:pt modelId="{75EE9AEE-8EF5-6747-90B7-45D4F258E8BB}" type="pres">
      <dgm:prSet presAssocID="{FB734E65-13EE-4BFF-A0F1-AE826F26377F}" presName="sibTrans" presStyleLbl="sibTrans1D1" presStyleIdx="3" presStyleCnt="5"/>
      <dgm:spPr/>
    </dgm:pt>
    <dgm:pt modelId="{B61658DA-C119-5A49-97BC-8509CFC0083F}" type="pres">
      <dgm:prSet presAssocID="{FB734E65-13EE-4BFF-A0F1-AE826F26377F}" presName="connectorText" presStyleLbl="sibTrans1D1" presStyleIdx="3" presStyleCnt="5"/>
      <dgm:spPr/>
    </dgm:pt>
    <dgm:pt modelId="{9AAE15E2-2D13-7B47-B5D1-8A6C40A93224}" type="pres">
      <dgm:prSet presAssocID="{D83C4000-9A60-48F2-8016-A4E6B1650237}" presName="node" presStyleLbl="node1" presStyleIdx="4" presStyleCnt="6" custLinFactNeighborY="859">
        <dgm:presLayoutVars>
          <dgm:bulletEnabled val="1"/>
        </dgm:presLayoutVars>
      </dgm:prSet>
      <dgm:spPr/>
    </dgm:pt>
    <dgm:pt modelId="{669DCF69-2A13-894E-9D7A-1157A3E299ED}" type="pres">
      <dgm:prSet presAssocID="{5BEA2168-0729-4A95-B2D8-127E73029531}" presName="sibTrans" presStyleLbl="sibTrans1D1" presStyleIdx="4" presStyleCnt="5"/>
      <dgm:spPr/>
    </dgm:pt>
    <dgm:pt modelId="{FE0FB02D-F6F7-864A-A2E8-427F9863E1A8}" type="pres">
      <dgm:prSet presAssocID="{5BEA2168-0729-4A95-B2D8-127E73029531}" presName="connectorText" presStyleLbl="sibTrans1D1" presStyleIdx="4" presStyleCnt="5"/>
      <dgm:spPr/>
    </dgm:pt>
    <dgm:pt modelId="{9845DF73-EB5D-0A45-8F7C-A872C90E911D}" type="pres">
      <dgm:prSet presAssocID="{F71677B2-E8C2-4356-B969-831A625C8CBA}" presName="node" presStyleLbl="node1" presStyleIdx="5" presStyleCnt="6">
        <dgm:presLayoutVars>
          <dgm:bulletEnabled val="1"/>
        </dgm:presLayoutVars>
      </dgm:prSet>
      <dgm:spPr/>
    </dgm:pt>
  </dgm:ptLst>
  <dgm:cxnLst>
    <dgm:cxn modelId="{29B69B0C-33B7-BE4A-8E17-C4D0A580C98E}" type="presOf" srcId="{F71677B2-E8C2-4356-B969-831A625C8CBA}" destId="{9845DF73-EB5D-0A45-8F7C-A872C90E911D}" srcOrd="0" destOrd="0" presId="urn:microsoft.com/office/officeart/2016/7/layout/RepeatingBendingProcessNew"/>
    <dgm:cxn modelId="{3BC7D819-196E-425F-A64F-6B20A707FE96}" srcId="{F22C480D-388E-4CCF-82B7-B6E6F3C40CF7}" destId="{214E2419-762B-4DB2-B4AF-7EB71431528B}" srcOrd="2" destOrd="0" parTransId="{1FCB8CA0-5FF2-4918-976C-C91294DA3F83}" sibTransId="{86033997-BF44-4A44-9256-6FDD76405F2A}"/>
    <dgm:cxn modelId="{85278726-B5BB-4C72-A267-67FA441EED8B}" srcId="{F22C480D-388E-4CCF-82B7-B6E6F3C40CF7}" destId="{79CDC07E-0078-4360-AD35-DE2B61ACA96A}" srcOrd="1" destOrd="0" parTransId="{DD36DF44-397E-4021-895A-1456A33AA203}" sibTransId="{E842F3DF-6840-49A1-8C31-ABBF22103CBE}"/>
    <dgm:cxn modelId="{A7EE6A50-DA7A-F840-B462-46BD25CB823B}" type="presOf" srcId="{F22C480D-388E-4CCF-82B7-B6E6F3C40CF7}" destId="{D8D4984A-892A-D046-BE49-068563E63673}" srcOrd="0" destOrd="0" presId="urn:microsoft.com/office/officeart/2016/7/layout/RepeatingBendingProcessNew"/>
    <dgm:cxn modelId="{63483355-AB44-C446-BB58-5242E6C66174}" type="presOf" srcId="{214E2419-762B-4DB2-B4AF-7EB71431528B}" destId="{5FDD9546-9D79-3848-A760-B51B7E136725}" srcOrd="0" destOrd="0" presId="urn:microsoft.com/office/officeart/2016/7/layout/RepeatingBendingProcessNew"/>
    <dgm:cxn modelId="{2EFC6E5E-792B-CF41-BF4C-B57150EC2C96}" type="presOf" srcId="{E842F3DF-6840-49A1-8C31-ABBF22103CBE}" destId="{E49F2147-D50E-9144-BBF8-E44174F1762A}" srcOrd="0" destOrd="0" presId="urn:microsoft.com/office/officeart/2016/7/layout/RepeatingBendingProcessNew"/>
    <dgm:cxn modelId="{D64AB876-23DD-D84F-95D3-2F34124A9088}" type="presOf" srcId="{86033997-BF44-4A44-9256-6FDD76405F2A}" destId="{0BC9ABDA-258C-CF4D-83C2-E7AC6D284076}" srcOrd="1" destOrd="0" presId="urn:microsoft.com/office/officeart/2016/7/layout/RepeatingBendingProcessNew"/>
    <dgm:cxn modelId="{D103F389-A9AF-814D-A8F0-8819503EC92A}" type="presOf" srcId="{79CDC07E-0078-4360-AD35-DE2B61ACA96A}" destId="{11211C42-6161-184C-A859-894D0A68C6DD}" srcOrd="0" destOrd="0" presId="urn:microsoft.com/office/officeart/2016/7/layout/RepeatingBendingProcessNew"/>
    <dgm:cxn modelId="{76EF0A8F-5FE3-8146-A51E-44F7919C0357}" type="presOf" srcId="{5BEA2168-0729-4A95-B2D8-127E73029531}" destId="{669DCF69-2A13-894E-9D7A-1157A3E299ED}" srcOrd="0" destOrd="0" presId="urn:microsoft.com/office/officeart/2016/7/layout/RepeatingBendingProcessNew"/>
    <dgm:cxn modelId="{0E809494-1DA3-9340-9D85-DA50576F0E2A}" type="presOf" srcId="{D83C4000-9A60-48F2-8016-A4E6B1650237}" destId="{9AAE15E2-2D13-7B47-B5D1-8A6C40A93224}" srcOrd="0" destOrd="0" presId="urn:microsoft.com/office/officeart/2016/7/layout/RepeatingBendingProcessNew"/>
    <dgm:cxn modelId="{310B2795-8510-1646-A8C6-5E4A0067AC31}" type="presOf" srcId="{5BEA2168-0729-4A95-B2D8-127E73029531}" destId="{FE0FB02D-F6F7-864A-A2E8-427F9863E1A8}" srcOrd="1" destOrd="0" presId="urn:microsoft.com/office/officeart/2016/7/layout/RepeatingBendingProcessNew"/>
    <dgm:cxn modelId="{2D971BA1-B8D6-4459-A84E-B487A1EB217F}" srcId="{F22C480D-388E-4CCF-82B7-B6E6F3C40CF7}" destId="{A6F4DBFB-9382-458D-B63A-99245E407172}" srcOrd="0" destOrd="0" parTransId="{7D4EED2A-ED90-4B7D-AEFD-0B5C251D58E8}" sibTransId="{BC850DAE-9156-430D-BD54-C528CC56D9DF}"/>
    <dgm:cxn modelId="{B87BABB7-DE80-ED4B-9668-E07A8BC273B1}" type="presOf" srcId="{E842F3DF-6840-49A1-8C31-ABBF22103CBE}" destId="{6166FF6C-B1C7-CB47-9374-AF6DEE52FA32}" srcOrd="1" destOrd="0" presId="urn:microsoft.com/office/officeart/2016/7/layout/RepeatingBendingProcessNew"/>
    <dgm:cxn modelId="{6383E1BA-4DFE-3F4B-B13C-1BCDB86E3CD5}" type="presOf" srcId="{BC850DAE-9156-430D-BD54-C528CC56D9DF}" destId="{F3611956-D272-984B-B55F-FEC80D012EB3}" srcOrd="0" destOrd="0" presId="urn:microsoft.com/office/officeart/2016/7/layout/RepeatingBendingProcessNew"/>
    <dgm:cxn modelId="{F49A3CCB-E712-DB45-8850-72C792512561}" type="presOf" srcId="{BC850DAE-9156-430D-BD54-C528CC56D9DF}" destId="{26B88E44-50F5-0140-B4EB-54599934C514}" srcOrd="1" destOrd="0" presId="urn:microsoft.com/office/officeart/2016/7/layout/RepeatingBendingProcessNew"/>
    <dgm:cxn modelId="{B91470D0-1A40-9A42-A7DB-73423A04EFF7}" type="presOf" srcId="{426DB3B7-BBBE-43EB-B0EF-F5A0038B7340}" destId="{2FEBF422-141E-994D-8EF0-05FA4922EF85}" srcOrd="0" destOrd="0" presId="urn:microsoft.com/office/officeart/2016/7/layout/RepeatingBendingProcessNew"/>
    <dgm:cxn modelId="{5B131DD2-44EF-40BF-9D5D-57DC6407344D}" srcId="{F22C480D-388E-4CCF-82B7-B6E6F3C40CF7}" destId="{F71677B2-E8C2-4356-B969-831A625C8CBA}" srcOrd="5" destOrd="0" parTransId="{D58CF9B3-7104-4615-9BA6-7ABEEC441F0A}" sibTransId="{39F46CC5-6253-4623-A414-772B4B71F548}"/>
    <dgm:cxn modelId="{010C5DE3-CC0D-AB47-AB81-CCC5615684F0}" type="presOf" srcId="{FB734E65-13EE-4BFF-A0F1-AE826F26377F}" destId="{75EE9AEE-8EF5-6747-90B7-45D4F258E8BB}" srcOrd="0" destOrd="0" presId="urn:microsoft.com/office/officeart/2016/7/layout/RepeatingBendingProcessNew"/>
    <dgm:cxn modelId="{C2B262E3-075F-4FF3-9289-D49E3320E29D}" srcId="{F22C480D-388E-4CCF-82B7-B6E6F3C40CF7}" destId="{426DB3B7-BBBE-43EB-B0EF-F5A0038B7340}" srcOrd="3" destOrd="0" parTransId="{4A2D08BE-141F-4A5B-BB73-9E0CA7F96A51}" sibTransId="{FB734E65-13EE-4BFF-A0F1-AE826F26377F}"/>
    <dgm:cxn modelId="{94ECDEE4-1963-344B-9AA3-6439CBEE62F4}" type="presOf" srcId="{86033997-BF44-4A44-9256-6FDD76405F2A}" destId="{FD644D57-75C9-C248-A6C5-667898387614}" srcOrd="0" destOrd="0" presId="urn:microsoft.com/office/officeart/2016/7/layout/RepeatingBendingProcessNew"/>
    <dgm:cxn modelId="{1DE416E5-7C1E-1648-9344-F900EBA0D4D0}" type="presOf" srcId="{FB734E65-13EE-4BFF-A0F1-AE826F26377F}" destId="{B61658DA-C119-5A49-97BC-8509CFC0083F}" srcOrd="1" destOrd="0" presId="urn:microsoft.com/office/officeart/2016/7/layout/RepeatingBendingProcessNew"/>
    <dgm:cxn modelId="{5FD0E0F7-84E2-1441-A82F-42AF43652677}" type="presOf" srcId="{A6F4DBFB-9382-458D-B63A-99245E407172}" destId="{6809CFD6-AFBE-3C45-8841-46113D9249C4}" srcOrd="0" destOrd="0" presId="urn:microsoft.com/office/officeart/2016/7/layout/RepeatingBendingProcessNew"/>
    <dgm:cxn modelId="{2226DDFC-8E2C-485D-AC01-1A16972B3337}" srcId="{F22C480D-388E-4CCF-82B7-B6E6F3C40CF7}" destId="{D83C4000-9A60-48F2-8016-A4E6B1650237}" srcOrd="4" destOrd="0" parTransId="{C35FE58D-C7D3-4A1D-9C07-7CAC151D0945}" sibTransId="{5BEA2168-0729-4A95-B2D8-127E73029531}"/>
    <dgm:cxn modelId="{00738732-CAAD-2E42-A4D1-040B3C744640}" type="presParOf" srcId="{D8D4984A-892A-D046-BE49-068563E63673}" destId="{6809CFD6-AFBE-3C45-8841-46113D9249C4}" srcOrd="0" destOrd="0" presId="urn:microsoft.com/office/officeart/2016/7/layout/RepeatingBendingProcessNew"/>
    <dgm:cxn modelId="{A820425A-49C9-E549-9156-2679AAD640E7}" type="presParOf" srcId="{D8D4984A-892A-D046-BE49-068563E63673}" destId="{F3611956-D272-984B-B55F-FEC80D012EB3}" srcOrd="1" destOrd="0" presId="urn:microsoft.com/office/officeart/2016/7/layout/RepeatingBendingProcessNew"/>
    <dgm:cxn modelId="{773B4364-6DA7-1645-BFA5-D68F0E38BC20}" type="presParOf" srcId="{F3611956-D272-984B-B55F-FEC80D012EB3}" destId="{26B88E44-50F5-0140-B4EB-54599934C514}" srcOrd="0" destOrd="0" presId="urn:microsoft.com/office/officeart/2016/7/layout/RepeatingBendingProcessNew"/>
    <dgm:cxn modelId="{D90BAA12-E500-5F41-8302-CF0929DC0747}" type="presParOf" srcId="{D8D4984A-892A-D046-BE49-068563E63673}" destId="{11211C42-6161-184C-A859-894D0A68C6DD}" srcOrd="2" destOrd="0" presId="urn:microsoft.com/office/officeart/2016/7/layout/RepeatingBendingProcessNew"/>
    <dgm:cxn modelId="{51A40787-B1C2-3748-85BF-A2586DE35A0E}" type="presParOf" srcId="{D8D4984A-892A-D046-BE49-068563E63673}" destId="{E49F2147-D50E-9144-BBF8-E44174F1762A}" srcOrd="3" destOrd="0" presId="urn:microsoft.com/office/officeart/2016/7/layout/RepeatingBendingProcessNew"/>
    <dgm:cxn modelId="{629C6732-0081-7B46-B816-37B1BF87331F}" type="presParOf" srcId="{E49F2147-D50E-9144-BBF8-E44174F1762A}" destId="{6166FF6C-B1C7-CB47-9374-AF6DEE52FA32}" srcOrd="0" destOrd="0" presId="urn:microsoft.com/office/officeart/2016/7/layout/RepeatingBendingProcessNew"/>
    <dgm:cxn modelId="{4665226C-8A29-084C-A183-09C3921DC35A}" type="presParOf" srcId="{D8D4984A-892A-D046-BE49-068563E63673}" destId="{5FDD9546-9D79-3848-A760-B51B7E136725}" srcOrd="4" destOrd="0" presId="urn:microsoft.com/office/officeart/2016/7/layout/RepeatingBendingProcessNew"/>
    <dgm:cxn modelId="{73053EE0-1D29-0C42-B598-FFBB8698EB48}" type="presParOf" srcId="{D8D4984A-892A-D046-BE49-068563E63673}" destId="{FD644D57-75C9-C248-A6C5-667898387614}" srcOrd="5" destOrd="0" presId="urn:microsoft.com/office/officeart/2016/7/layout/RepeatingBendingProcessNew"/>
    <dgm:cxn modelId="{1B8A6ABF-2AF5-EF4D-869B-BC4180722CE8}" type="presParOf" srcId="{FD644D57-75C9-C248-A6C5-667898387614}" destId="{0BC9ABDA-258C-CF4D-83C2-E7AC6D284076}" srcOrd="0" destOrd="0" presId="urn:microsoft.com/office/officeart/2016/7/layout/RepeatingBendingProcessNew"/>
    <dgm:cxn modelId="{A975F750-59AC-8849-826B-4E20CEF616F0}" type="presParOf" srcId="{D8D4984A-892A-D046-BE49-068563E63673}" destId="{2FEBF422-141E-994D-8EF0-05FA4922EF85}" srcOrd="6" destOrd="0" presId="urn:microsoft.com/office/officeart/2016/7/layout/RepeatingBendingProcessNew"/>
    <dgm:cxn modelId="{E0C8E9B0-E56E-8C49-8749-76A047507AEE}" type="presParOf" srcId="{D8D4984A-892A-D046-BE49-068563E63673}" destId="{75EE9AEE-8EF5-6747-90B7-45D4F258E8BB}" srcOrd="7" destOrd="0" presId="urn:microsoft.com/office/officeart/2016/7/layout/RepeatingBendingProcessNew"/>
    <dgm:cxn modelId="{8F3D3878-4264-F245-828C-BE2E9526C32F}" type="presParOf" srcId="{75EE9AEE-8EF5-6747-90B7-45D4F258E8BB}" destId="{B61658DA-C119-5A49-97BC-8509CFC0083F}" srcOrd="0" destOrd="0" presId="urn:microsoft.com/office/officeart/2016/7/layout/RepeatingBendingProcessNew"/>
    <dgm:cxn modelId="{C580EF0E-86F5-214A-A076-33FD4133A8A9}" type="presParOf" srcId="{D8D4984A-892A-D046-BE49-068563E63673}" destId="{9AAE15E2-2D13-7B47-B5D1-8A6C40A93224}" srcOrd="8" destOrd="0" presId="urn:microsoft.com/office/officeart/2016/7/layout/RepeatingBendingProcessNew"/>
    <dgm:cxn modelId="{FC5CC322-A320-F149-A39A-90FC855478AA}" type="presParOf" srcId="{D8D4984A-892A-D046-BE49-068563E63673}" destId="{669DCF69-2A13-894E-9D7A-1157A3E299ED}" srcOrd="9" destOrd="0" presId="urn:microsoft.com/office/officeart/2016/7/layout/RepeatingBendingProcessNew"/>
    <dgm:cxn modelId="{C5703783-2F80-4646-B30A-EA1F00527CC3}" type="presParOf" srcId="{669DCF69-2A13-894E-9D7A-1157A3E299ED}" destId="{FE0FB02D-F6F7-864A-A2E8-427F9863E1A8}" srcOrd="0" destOrd="0" presId="urn:microsoft.com/office/officeart/2016/7/layout/RepeatingBendingProcessNew"/>
    <dgm:cxn modelId="{CBE2AB26-2DB6-0346-AEA6-A5252CD60310}" type="presParOf" srcId="{D8D4984A-892A-D046-BE49-068563E63673}" destId="{9845DF73-EB5D-0A45-8F7C-A872C90E911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98266-DC32-4B40-B078-A2C1D7AC0C5E}">
      <dsp:nvSpPr>
        <dsp:cNvPr id="0" name=""/>
        <dsp:cNvSpPr/>
      </dsp:nvSpPr>
      <dsp:spPr>
        <a:xfrm>
          <a:off x="407201" y="706748"/>
          <a:ext cx="662871" cy="662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A38D9-DF91-4932-803E-13F221E35D66}">
      <dsp:nvSpPr>
        <dsp:cNvPr id="0" name=""/>
        <dsp:cNvSpPr/>
      </dsp:nvSpPr>
      <dsp:spPr>
        <a:xfrm>
          <a:off x="2113"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Large amount of unorganized data generated on social media sites such as Twitter</a:t>
          </a:r>
        </a:p>
      </dsp:txBody>
      <dsp:txXfrm>
        <a:off x="2113" y="1665330"/>
        <a:ext cx="1473046" cy="1012719"/>
      </dsp:txXfrm>
    </dsp:sp>
    <dsp:sp modelId="{0494CFE1-CBCD-49D4-ACCA-EDA849C2DB61}">
      <dsp:nvSpPr>
        <dsp:cNvPr id="0" name=""/>
        <dsp:cNvSpPr/>
      </dsp:nvSpPr>
      <dsp:spPr>
        <a:xfrm>
          <a:off x="2138031" y="706748"/>
          <a:ext cx="662871" cy="662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893779-D861-42FA-89BD-463D2ADD83FB}">
      <dsp:nvSpPr>
        <dsp:cNvPr id="0" name=""/>
        <dsp:cNvSpPr/>
      </dsp:nvSpPr>
      <dsp:spPr>
        <a:xfrm>
          <a:off x="1732943"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 universal language classifier could help us understand analyze text data effectively</a:t>
          </a:r>
        </a:p>
      </dsp:txBody>
      <dsp:txXfrm>
        <a:off x="1732943" y="1665330"/>
        <a:ext cx="1473046" cy="1012719"/>
      </dsp:txXfrm>
    </dsp:sp>
    <dsp:sp modelId="{3873FFE0-99A5-4DC7-9B2F-AC173D16C6A1}">
      <dsp:nvSpPr>
        <dsp:cNvPr id="0" name=""/>
        <dsp:cNvSpPr/>
      </dsp:nvSpPr>
      <dsp:spPr>
        <a:xfrm>
          <a:off x="3868861" y="706748"/>
          <a:ext cx="662871" cy="662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8D1DE2-A635-486F-8E5C-4AFC65338F77}">
      <dsp:nvSpPr>
        <dsp:cNvPr id="0" name=""/>
        <dsp:cNvSpPr/>
      </dsp:nvSpPr>
      <dsp:spPr>
        <a:xfrm>
          <a:off x="346377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can also be used to identify spam, send automatic messages and for ads recommendation</a:t>
          </a:r>
        </a:p>
      </dsp:txBody>
      <dsp:txXfrm>
        <a:off x="3463774" y="1665330"/>
        <a:ext cx="1473046" cy="1012719"/>
      </dsp:txXfrm>
    </dsp:sp>
    <dsp:sp modelId="{891DBC12-5391-4E31-A27E-09BE9C5FB269}">
      <dsp:nvSpPr>
        <dsp:cNvPr id="0" name=""/>
        <dsp:cNvSpPr/>
      </dsp:nvSpPr>
      <dsp:spPr>
        <a:xfrm>
          <a:off x="5599691" y="706748"/>
          <a:ext cx="662871" cy="662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4F2045-058E-45F3-BF01-3F263E9E95C4}">
      <dsp:nvSpPr>
        <dsp:cNvPr id="0" name=""/>
        <dsp:cNvSpPr/>
      </dsp:nvSpPr>
      <dsp:spPr>
        <a:xfrm>
          <a:off x="519460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People prefer to read and write in a language they understand</a:t>
          </a:r>
        </a:p>
      </dsp:txBody>
      <dsp:txXfrm>
        <a:off x="5194604" y="1665330"/>
        <a:ext cx="1473046" cy="1012719"/>
      </dsp:txXfrm>
    </dsp:sp>
    <dsp:sp modelId="{7B2603BE-0049-41E2-9D93-9E715A0F704E}">
      <dsp:nvSpPr>
        <dsp:cNvPr id="0" name=""/>
        <dsp:cNvSpPr/>
      </dsp:nvSpPr>
      <dsp:spPr>
        <a:xfrm>
          <a:off x="7330522" y="706748"/>
          <a:ext cx="662871" cy="6628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A57971-E08A-4676-9579-AC2107A7D12F}">
      <dsp:nvSpPr>
        <dsp:cNvPr id="0" name=""/>
        <dsp:cNvSpPr/>
      </dsp:nvSpPr>
      <dsp:spPr>
        <a:xfrm>
          <a:off x="692543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will analyze if a given tweet is English or not</a:t>
          </a:r>
        </a:p>
      </dsp:txBody>
      <dsp:txXfrm>
        <a:off x="6925434" y="1665330"/>
        <a:ext cx="1473046" cy="1012719"/>
      </dsp:txXfrm>
    </dsp:sp>
    <dsp:sp modelId="{AAA600DB-C00A-40E8-BACE-A9B6CC558C24}">
      <dsp:nvSpPr>
        <dsp:cNvPr id="0" name=""/>
        <dsp:cNvSpPr/>
      </dsp:nvSpPr>
      <dsp:spPr>
        <a:xfrm>
          <a:off x="9061352" y="706748"/>
          <a:ext cx="662871" cy="6628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40FB5B-E201-40AB-9A99-40ACF0585540}">
      <dsp:nvSpPr>
        <dsp:cNvPr id="0" name=""/>
        <dsp:cNvSpPr/>
      </dsp:nvSpPr>
      <dsp:spPr>
        <a:xfrm>
          <a:off x="8656264" y="1665330"/>
          <a:ext cx="1473046" cy="1012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Classification methods</a:t>
          </a:r>
        </a:p>
        <a:p>
          <a:pPr marL="0" lvl="0" indent="0" algn="ctr" defTabSz="488950">
            <a:lnSpc>
              <a:spcPct val="90000"/>
            </a:lnSpc>
            <a:spcBef>
              <a:spcPct val="0"/>
            </a:spcBef>
            <a:spcAft>
              <a:spcPct val="35000"/>
            </a:spcAft>
            <a:buNone/>
          </a:pPr>
          <a:r>
            <a:rPr lang="en-US" sz="1100" kern="1200" dirty="0"/>
            <a:t>KNN</a:t>
          </a:r>
        </a:p>
        <a:p>
          <a:pPr marL="0" lvl="0" indent="0" algn="ctr" defTabSz="488950">
            <a:lnSpc>
              <a:spcPct val="90000"/>
            </a:lnSpc>
            <a:spcBef>
              <a:spcPct val="0"/>
            </a:spcBef>
            <a:spcAft>
              <a:spcPct val="35000"/>
            </a:spcAft>
            <a:buNone/>
          </a:pPr>
          <a:r>
            <a:rPr lang="en-US" sz="1100" kern="1200" dirty="0"/>
            <a:t>SVM</a:t>
          </a:r>
        </a:p>
        <a:p>
          <a:pPr marL="0" lvl="0" indent="0" algn="ctr" defTabSz="488950">
            <a:lnSpc>
              <a:spcPct val="90000"/>
            </a:lnSpc>
            <a:spcBef>
              <a:spcPct val="0"/>
            </a:spcBef>
            <a:spcAft>
              <a:spcPct val="35000"/>
            </a:spcAft>
            <a:buNone/>
          </a:pPr>
          <a:r>
            <a:rPr lang="en-US" sz="1100" kern="1200" dirty="0"/>
            <a:t>Logistic Regression</a:t>
          </a:r>
        </a:p>
        <a:p>
          <a:pPr marL="0" lvl="0" indent="0" algn="ctr" defTabSz="488950">
            <a:lnSpc>
              <a:spcPct val="90000"/>
            </a:lnSpc>
            <a:spcBef>
              <a:spcPct val="0"/>
            </a:spcBef>
            <a:spcAft>
              <a:spcPct val="35000"/>
            </a:spcAft>
            <a:buNone/>
          </a:pPr>
          <a:r>
            <a:rPr lang="en-US" sz="1100" kern="1200" dirty="0"/>
            <a:t>Random forest</a:t>
          </a:r>
        </a:p>
        <a:p>
          <a:pPr marL="0" lvl="0" indent="0" algn="ctr" defTabSz="488950">
            <a:lnSpc>
              <a:spcPct val="90000"/>
            </a:lnSpc>
            <a:spcBef>
              <a:spcPct val="0"/>
            </a:spcBef>
            <a:spcAft>
              <a:spcPct val="35000"/>
            </a:spcAft>
            <a:buNone/>
          </a:pPr>
          <a:r>
            <a:rPr lang="en-US" sz="1100" kern="1200" dirty="0"/>
            <a:t>Gradient boosting</a:t>
          </a:r>
        </a:p>
      </dsp:txBody>
      <dsp:txXfrm>
        <a:off x="8656264" y="1665330"/>
        <a:ext cx="1473046" cy="10127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11956-D272-984B-B55F-FEC80D012EB3}">
      <dsp:nvSpPr>
        <dsp:cNvPr id="0" name=""/>
        <dsp:cNvSpPr/>
      </dsp:nvSpPr>
      <dsp:spPr>
        <a:xfrm>
          <a:off x="3337711" y="665346"/>
          <a:ext cx="513271" cy="91440"/>
        </a:xfrm>
        <a:custGeom>
          <a:avLst/>
          <a:gdLst/>
          <a:ahLst/>
          <a:cxnLst/>
          <a:rect l="0" t="0" r="0" b="0"/>
          <a:pathLst>
            <a:path>
              <a:moveTo>
                <a:pt x="0" y="45720"/>
              </a:moveTo>
              <a:lnTo>
                <a:pt x="513271"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0750" y="708346"/>
        <a:ext cx="27193" cy="5438"/>
      </dsp:txXfrm>
    </dsp:sp>
    <dsp:sp modelId="{6809CFD6-AFBE-3C45-8841-46113D9249C4}">
      <dsp:nvSpPr>
        <dsp:cNvPr id="0" name=""/>
        <dsp:cNvSpPr/>
      </dsp:nvSpPr>
      <dsp:spPr>
        <a:xfrm>
          <a:off x="974852" y="1668"/>
          <a:ext cx="2364658" cy="14187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Training test Split (80/20): </a:t>
          </a:r>
        </a:p>
        <a:p>
          <a:pPr marL="0" lvl="0" indent="0" algn="ctr" defTabSz="755650">
            <a:lnSpc>
              <a:spcPct val="90000"/>
            </a:lnSpc>
            <a:spcBef>
              <a:spcPct val="0"/>
            </a:spcBef>
            <a:spcAft>
              <a:spcPct val="35000"/>
            </a:spcAft>
            <a:buNone/>
          </a:pPr>
          <a:r>
            <a:rPr lang="en-US" sz="1700" kern="1200" dirty="0"/>
            <a:t>8393 rows(training), </a:t>
          </a:r>
        </a:p>
        <a:p>
          <a:pPr marL="0" lvl="0" indent="0" algn="ctr" defTabSz="755650">
            <a:lnSpc>
              <a:spcPct val="90000"/>
            </a:lnSpc>
            <a:spcBef>
              <a:spcPct val="0"/>
            </a:spcBef>
            <a:spcAft>
              <a:spcPct val="35000"/>
            </a:spcAft>
            <a:buNone/>
          </a:pPr>
          <a:r>
            <a:rPr lang="en-US" sz="1700" kern="1200" dirty="0"/>
            <a:t>2099 rows(testing)</a:t>
          </a:r>
        </a:p>
      </dsp:txBody>
      <dsp:txXfrm>
        <a:off x="974852" y="1668"/>
        <a:ext cx="2364658" cy="1418795"/>
      </dsp:txXfrm>
    </dsp:sp>
    <dsp:sp modelId="{E49F2147-D50E-9144-BBF8-E44174F1762A}">
      <dsp:nvSpPr>
        <dsp:cNvPr id="0" name=""/>
        <dsp:cNvSpPr/>
      </dsp:nvSpPr>
      <dsp:spPr>
        <a:xfrm>
          <a:off x="6246241" y="665346"/>
          <a:ext cx="513271" cy="91440"/>
        </a:xfrm>
        <a:custGeom>
          <a:avLst/>
          <a:gdLst/>
          <a:ahLst/>
          <a:cxnLst/>
          <a:rect l="0" t="0" r="0" b="0"/>
          <a:pathLst>
            <a:path>
              <a:moveTo>
                <a:pt x="0" y="45720"/>
              </a:moveTo>
              <a:lnTo>
                <a:pt x="513271"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89280" y="708346"/>
        <a:ext cx="27193" cy="5438"/>
      </dsp:txXfrm>
    </dsp:sp>
    <dsp:sp modelId="{11211C42-6161-184C-A859-894D0A68C6DD}">
      <dsp:nvSpPr>
        <dsp:cNvPr id="0" name=""/>
        <dsp:cNvSpPr/>
      </dsp:nvSpPr>
      <dsp:spPr>
        <a:xfrm>
          <a:off x="3883383" y="1668"/>
          <a:ext cx="2364658" cy="141879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a:t>Feature extraction</a:t>
          </a:r>
        </a:p>
      </dsp:txBody>
      <dsp:txXfrm>
        <a:off x="3883383" y="1668"/>
        <a:ext cx="2364658" cy="1418795"/>
      </dsp:txXfrm>
    </dsp:sp>
    <dsp:sp modelId="{FD644D57-75C9-C248-A6C5-667898387614}">
      <dsp:nvSpPr>
        <dsp:cNvPr id="0" name=""/>
        <dsp:cNvSpPr/>
      </dsp:nvSpPr>
      <dsp:spPr>
        <a:xfrm>
          <a:off x="2157182" y="1418663"/>
          <a:ext cx="5817060" cy="513271"/>
        </a:xfrm>
        <a:custGeom>
          <a:avLst/>
          <a:gdLst/>
          <a:ahLst/>
          <a:cxnLst/>
          <a:rect l="0" t="0" r="0" b="0"/>
          <a:pathLst>
            <a:path>
              <a:moveTo>
                <a:pt x="5817060" y="0"/>
              </a:moveTo>
              <a:lnTo>
                <a:pt x="5817060" y="273735"/>
              </a:lnTo>
              <a:lnTo>
                <a:pt x="0" y="273735"/>
              </a:lnTo>
              <a:lnTo>
                <a:pt x="0" y="513271"/>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19651" y="1672580"/>
        <a:ext cx="292121" cy="5438"/>
      </dsp:txXfrm>
    </dsp:sp>
    <dsp:sp modelId="{5FDD9546-9D79-3848-A760-B51B7E136725}">
      <dsp:nvSpPr>
        <dsp:cNvPr id="0" name=""/>
        <dsp:cNvSpPr/>
      </dsp:nvSpPr>
      <dsp:spPr>
        <a:xfrm>
          <a:off x="6791913" y="1668"/>
          <a:ext cx="2364658" cy="141879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a:t>Feature selection/dimension reduction</a:t>
          </a:r>
        </a:p>
      </dsp:txBody>
      <dsp:txXfrm>
        <a:off x="6791913" y="1668"/>
        <a:ext cx="2364658" cy="1418795"/>
      </dsp:txXfrm>
    </dsp:sp>
    <dsp:sp modelId="{75EE9AEE-8EF5-6747-90B7-45D4F258E8BB}">
      <dsp:nvSpPr>
        <dsp:cNvPr id="0" name=""/>
        <dsp:cNvSpPr/>
      </dsp:nvSpPr>
      <dsp:spPr>
        <a:xfrm>
          <a:off x="3337711" y="2628012"/>
          <a:ext cx="513271" cy="91440"/>
        </a:xfrm>
        <a:custGeom>
          <a:avLst/>
          <a:gdLst/>
          <a:ahLst/>
          <a:cxnLst/>
          <a:rect l="0" t="0" r="0" b="0"/>
          <a:pathLst>
            <a:path>
              <a:moveTo>
                <a:pt x="0" y="45720"/>
              </a:moveTo>
              <a:lnTo>
                <a:pt x="273735" y="45720"/>
              </a:lnTo>
              <a:lnTo>
                <a:pt x="273735" y="47388"/>
              </a:lnTo>
              <a:lnTo>
                <a:pt x="513271" y="47388"/>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80750" y="2671013"/>
        <a:ext cx="27193" cy="5438"/>
      </dsp:txXfrm>
    </dsp:sp>
    <dsp:sp modelId="{2FEBF422-141E-994D-8EF0-05FA4922EF85}">
      <dsp:nvSpPr>
        <dsp:cNvPr id="0" name=""/>
        <dsp:cNvSpPr/>
      </dsp:nvSpPr>
      <dsp:spPr>
        <a:xfrm>
          <a:off x="974852" y="1964335"/>
          <a:ext cx="2364658" cy="141879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Model fitting</a:t>
          </a:r>
        </a:p>
      </dsp:txBody>
      <dsp:txXfrm>
        <a:off x="974852" y="1964335"/>
        <a:ext cx="2364658" cy="1418795"/>
      </dsp:txXfrm>
    </dsp:sp>
    <dsp:sp modelId="{669DCF69-2A13-894E-9D7A-1157A3E299ED}">
      <dsp:nvSpPr>
        <dsp:cNvPr id="0" name=""/>
        <dsp:cNvSpPr/>
      </dsp:nvSpPr>
      <dsp:spPr>
        <a:xfrm>
          <a:off x="6246241" y="2628012"/>
          <a:ext cx="513271" cy="91440"/>
        </a:xfrm>
        <a:custGeom>
          <a:avLst/>
          <a:gdLst/>
          <a:ahLst/>
          <a:cxnLst/>
          <a:rect l="0" t="0" r="0" b="0"/>
          <a:pathLst>
            <a:path>
              <a:moveTo>
                <a:pt x="0" y="47388"/>
              </a:moveTo>
              <a:lnTo>
                <a:pt x="273735" y="47388"/>
              </a:lnTo>
              <a:lnTo>
                <a:pt x="273735" y="45720"/>
              </a:lnTo>
              <a:lnTo>
                <a:pt x="513271"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89280" y="2671013"/>
        <a:ext cx="27193" cy="5438"/>
      </dsp:txXfrm>
    </dsp:sp>
    <dsp:sp modelId="{9AAE15E2-2D13-7B47-B5D1-8A6C40A93224}">
      <dsp:nvSpPr>
        <dsp:cNvPr id="0" name=""/>
        <dsp:cNvSpPr/>
      </dsp:nvSpPr>
      <dsp:spPr>
        <a:xfrm>
          <a:off x="3883383" y="1966003"/>
          <a:ext cx="2364658" cy="141879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Use </a:t>
          </a:r>
          <a:r>
            <a:rPr lang="en-US" sz="1700" kern="1200" dirty="0" err="1"/>
            <a:t>GridSearchCV</a:t>
          </a:r>
          <a:r>
            <a:rPr lang="en-US" sz="1700" kern="1200" dirty="0"/>
            <a:t> from </a:t>
          </a:r>
          <a:r>
            <a:rPr lang="en-US" sz="1700" kern="1200" dirty="0" err="1"/>
            <a:t>sklearn</a:t>
          </a:r>
          <a:r>
            <a:rPr lang="en-US" sz="1700" kern="1200" dirty="0"/>
            <a:t> to find the best parameter</a:t>
          </a:r>
        </a:p>
      </dsp:txBody>
      <dsp:txXfrm>
        <a:off x="3883383" y="1966003"/>
        <a:ext cx="2364658" cy="1418795"/>
      </dsp:txXfrm>
    </dsp:sp>
    <dsp:sp modelId="{9845DF73-EB5D-0A45-8F7C-A872C90E911D}">
      <dsp:nvSpPr>
        <dsp:cNvPr id="0" name=""/>
        <dsp:cNvSpPr/>
      </dsp:nvSpPr>
      <dsp:spPr>
        <a:xfrm>
          <a:off x="6791913" y="1964335"/>
          <a:ext cx="2364658" cy="141879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70" tIns="121626" rIns="115870" bIns="121626" numCol="1" spcCol="1270" anchor="ctr" anchorCtr="0">
          <a:noAutofit/>
        </a:bodyPr>
        <a:lstStyle/>
        <a:p>
          <a:pPr marL="0" lvl="0" indent="0" algn="ctr" defTabSz="755650">
            <a:lnSpc>
              <a:spcPct val="90000"/>
            </a:lnSpc>
            <a:spcBef>
              <a:spcPct val="0"/>
            </a:spcBef>
            <a:spcAft>
              <a:spcPct val="35000"/>
            </a:spcAft>
            <a:buNone/>
          </a:pPr>
          <a:r>
            <a:rPr lang="en-US" sz="1700" kern="1200" dirty="0"/>
            <a:t>Fit the model with optimal parameter and compare performance for testing data</a:t>
          </a:r>
        </a:p>
      </dsp:txBody>
      <dsp:txXfrm>
        <a:off x="6791913" y="1964335"/>
        <a:ext cx="2364658" cy="141879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02.478"/>
    </inkml:context>
    <inkml:brush xml:id="br0">
      <inkml:brushProperty name="width" value="0.05" units="cm"/>
      <inkml:brushProperty name="height" value="0.05" units="cm"/>
      <inkml:brushProperty name="color" value="#E71224"/>
    </inkml:brush>
  </inkml:definitions>
  <inkml:trace contextRef="#ctx0" brushRef="#br0">455 157 24575,'-21'0'0,"-7"0"0,-9 0 0,-5 0 0,1 0 0,2 0 0,2 1 0,5 4 0,5 6 0,5 5 0,3 3 0,1 0 0,1 0 0,0 0 0,2-1 0,3-2 0,2 0 0,5-2 0,0 0 0,0 0 0,2 1 0,1 2 0,2 8 0,0 6 0,0 6 0,0 6 0,0-1 0,0 1 0,3-3 0,4-2 0,4-2 0,6-6 0,0-5 0,6-3 0,2-2 0,3 1 0,5 0 0,2 1 0,3 0 0,0 0 0,1-2 0,-1-4 0,3-5 0,-1-3 0,0-3 0,1-2 0,-4-1 0,2-2 0,-2 0 0,0 0 0,-1 0 0,-2 0 0,3 0 0,1 0 0,3 0 0,5 0 0,4 0 0,3 0 0,3 0 0,0-2 0,-1-1 0,2-2 0,-4-1 0,-1 2 0,-4-2 0,0 2 0,-3 1 0,-1-2 0,-4 2 0,1-3 0,-1-3 0,0 2 0,1-1 0,-3 0 0,2-1 0,-2 0 0,2 1 0,0 2 0,1 0 0,2-1 0,0-1 0,1-3 0,-1 2 0,0 1 0,1-2 0,-3 3 0,0 1 0,-2 3 0,-2 3 0,-3 0 0,-4 0 0,-4 0 0,-2 0 0,-2 0 0,1 0 0,0 0 0,0 0 0,-1 0 0,-3 0 0,0 0 0,0 0 0,1 0 0,-1 0 0,1 0 0,3 0 0,3 0 0,3 0 0,-1 0 0,1 0 0,0-3 0,-1 1 0,1-1 0,-3 1 0,-3 0 0,3-1 0,-3-2 0,0 0 0,-1 1 0,1-1 0,0 2 0,0-2 0,0 3 0,0-1 0,0 1 0,0 2 0,-3-2 0,-3 0 0,-1-1 0,0 1 0,-1 2 0,1 0 0,-2 0 0,1 0 0,-1 0 0,-1 0 0,0 0 0,-1 0 0,1 0 0,1 0 0,0 0 0,2 0 0,1-1 0,1-1 0,-1-2 0,0 0 0,-1-1 0,1 1 0,1-1 0,1 1 0,0-3 0,0 1 0,0 0 0,-1-1 0,-3-1 0,-1-1 0,-4 0 0,-2 0 0,-2 0 0,-2 0 0,0-2 0,-1-1 0,-1 0 0,0-2 0,-2-3 0,0-1 0,0-2 0,0-2 0,0-4 0,0-5 0,0 1 0,0-1 0,-3 0 0,-6-1 0,-4-2 0,-4 0 0,-2 2 0,0 4 0,-1 1 0,-3 2 0,0 3 0,-4 1 0,-5 5 0,-3-1 0,-5 0 0,-7 3 0,-7 2 0,-8 3 0,-5 2 0,0 0 0,-5 0 0,-5 3 0,-10 1 0,-12 3 0,44 1 0,-1 2 0,-4 1 0,-2 1 0,-2 2 0,-1 1 0,-4 1 0,-1 0 0,3 0 0,-1-2 0,3 0 0,-1-1 0,4-1 0,1-1 0,4 0 0,2-2 0,2 0 0,2 0 0,-41-1 0,10-1 0,10 0 0,6 0 0,8 0 0,5 0 0,8 0 0,4 0 0,5 0 0,5 0 0,2 0 0,3 0 0,3 0 0,-3 0 0,3 0 0,0 0 0,2 0 0,5 0 0,-1 0 0,2 0 0,0 2 0,0 2 0,2 1 0,-1 2 0,3-3 0,-2 0 0,1 0 0,0-1 0,0 1 0,0-1 0,0 1 0,-2 1 0,1-1 0,-1 1 0,-1-3 0,0 0 0,-1-2 0,2 0 0,-1 0 0,0 0 0,0 0 0,1 0 0,0 0 0,0 0 0,1 0 0,-1 0 0,2 0 0,1 0 0,1 0 0,1 0 0,1 0 0,0 0 0,1 0 0,1 0 0,2 0 0,0 0 0,0 1 0,2 1 0,0-1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22.296"/>
    </inkml:context>
    <inkml:brush xml:id="br0">
      <inkml:brushProperty name="width" value="0.05" units="cm"/>
      <inkml:brushProperty name="height" value="0.05" units="cm"/>
      <inkml:brushProperty name="color" value="#E71224"/>
    </inkml:brush>
  </inkml:definitions>
  <inkml:trace contextRef="#ctx0" brushRef="#br0">228 1 24575,'-11'0'0,"-1"1"0,-5 4 0,-2 5 0,0 4 0,-1 2 0,3-1 0,3-1 0,3-3 0,1-1 0,2 0 0,1 2 0,0-1 0,2 1 0,-1-2 0,2-1 0,1-1 0,-1 2 0,2-1 0,-3 3 0,1 1 0,-1 0 0,0 3 0,2 0 0,-1 0 0,2 0 0,-1-2 0,2 0 0,1 0 0,0-3 0,0 3 0,0-2 0,0 0 0,0 0 0,0-3 0,0 0 0,0-1 0,0-1 0,0-1 0,2 1 0,1-1 0,1 0 0,2 1 0,-1-1 0,1-1 0,0-1 0,1-1 0,0 1 0,2-1 0,0-1 0,1 0 0,2 0 0,1 1 0,0-1 0,1 0 0,1 0 0,-1 1 0,1 0 0,1 1 0,1 0 0,2 2 0,-2 0 0,0 0 0,0-2 0,0 2 0,0-1 0,0 1 0,-1 1 0,1-1 0,1 1 0,1-2 0,0-3 0,1 0 0,-1-2 0,0 2 0,0 0 0,0 1 0,3-1 0,1-1 0,0-1 0,-1 0 0,-2 0 0,-1 0 0,0 0 0,0 0 0,1 0 0,-1 0 0,0 0 0,0 0 0,0 0 0,-1 0 0,-3 0 0,-1 0 0,-2 0 0,-1 0 0,0 0 0,-1 0 0,1-2 0,0-1 0,-1-1 0,0 0 0,-2-1 0,-2-2 0,0 1 0,1-1 0,-1 0 0,1 1 0,-3-1 0,-1-1 0,-2-1 0,-1 1 0,0 0 0,0 0 0,0 1 0,0-3 0,0 0 0,0-2 0,0 1 0,0 0 0,0 0 0,0-1 0,0-1 0,0-1 0,0 0 0,0-2 0,0-1 0,0 0 0,0-6 0,0 2 0,0 1 0,0 2 0,0 5 0,-2 0 0,-1 2 0,-2 1 0,-2-1 0,0 1 0,-2 0 0,1 0 0,-2 0 0,0 1 0,0-1 0,-2 0 0,1 0 0,-2 2 0,-1 0 0,0 3 0,-1 0 0,1-2 0,1 2 0,1-2 0,-1 2 0,1 0 0,0 0 0,-2 1 0,1-1 0,0 2 0,0-1 0,2 1 0,0 1 0,0 0 0,0 1 0,0-1 0,0-1 0,1 1 0,-1 1 0,1 1 0,1 0 0,0 0 0,-1 0 0,0 0 0,0 0 0,2 0 0,-1 0 0,-4 0 0,6 0 0,-4 0 0,6 0 0,-3 0 0,0 0 0,0 0 0,0 0 0,2 0 0,-1 0 0,0 0 0,0 0 0,1 0 0,0 0 0,1 0 0,1 0 0,-2 0 0,1 0 0,-2 0 0,1 0 0,2 0 0,0 0 0,0 0 0,0 0 0,0 0 0,0 0 0,0 0 0,0 0 0,-2 0 0,0 0 0,0 0 0,3 1 0,-3 1 0,4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8:08:27.062"/>
    </inkml:context>
    <inkml:brush xml:id="br0">
      <inkml:brushProperty name="width" value="0.05" units="cm"/>
      <inkml:brushProperty name="height" value="0.05" units="cm"/>
      <inkml:brushProperty name="color" value="#E71224"/>
    </inkml:brush>
  </inkml:definitions>
  <inkml:trace contextRef="#ctx0" brushRef="#br0">353 6 24575,'-18'0'0,"-7"0"0,-11 0 0,-1 0 0,0 7 0,2 6 0,7 3 0,4 4 0,7-5 0,3 1 0,-2 0 0,1-1 0,1 0 0,1-2 0,4-3 0,1 2 0,5-6 0,0 1 0,3-3 0,0 0 0,0 0 0,0 0 0,0 0 0,0 2 0,0 0 0,0 3 0,0 0 0,0 0 0,2 2 0,3 0 0,2 3 0,5-1 0,0 2 0,1 0 0,0-3 0,0 0 0,0-1 0,-1 1 0,1-1 0,-1 0 0,1-1 0,1 1 0,0-2 0,2 3 0,1-1 0,0 0 0,3-1 0,-3-3 0,-1 0 0,1-2 0,-1 2 0,1-3 0,-1 1 0,-1-1 0,-1-1 0,1-1 0,-2-2 0,0 0 0,0 0 0,1 0 0,-2 0 0,2 0 0,-2 0 0,2 0 0,1 0 0,-1 0 0,2 0 0,-2 0 0,1 0 0,0 0 0,-1 0 0,2 0 0,-2 0 0,1-2 0,0-1 0,-1 0 0,0-2 0,-1 2 0,0-1 0,-2 0 0,-2 0 0,-2 1 0,-1-1 0,2-1 0,-3 1 0,3-3 0,-3 3 0,1-2 0,0 0 0,-1 1 0,-2-1 0,1-1 0,-1 0 0,2 1 0,0 0 0,-1 0 0,2 1 0,-1-1 0,1 1 0,-1-2 0,0 0 0,0 0 0,-1 1 0,0 1 0,1-1 0,1 2 0,1-2 0,1 1 0,-2 0 0,-1 0 0,0 1 0,-1-1 0,2 0 0,0 0 0,-1-1 0,-1 0 0,-2 0 0,-1 1 0,0 1 0,2-4 0,-1 3 0,0-4 0,-2 2 0,0-1 0,0 0 0,0 1 0,0 0 0,0-1 0,-1 1 0,-3-1 0,-1-1 0,-1-1 0,-2 0 0,0-1 0,-1 1 0,0-2 0,1-2 0,2 1 0,-2-3 0,0 1 0,-2 2 0,-2 1 0,1 2 0,-1 2 0,2 2 0,0 0 0,0 1 0,-1 3 0,-1-1 0,1 2 0,0-1 0,1-1 0,0 1 0,0 1 0,0 1 0,-1 0 0,0 0 0,1 0 0,-2 0 0,0 0 0,1 0 0,-3 0 0,7 0 0,-3 0 0,3 2 0,-3 0 0,-2 2 0,-1 1 0,0-2 0,1-1 0,3-2 0,0 0 0,3 1 0,-1 1 0,1 0 0,-2 0 0,0 1 0,1 0 0,0-1 0,1 0 0,1-1 0,-2 2 0,3-1 0,-2 0 0,2-2 0,0 4 0,1-3 0,1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2T05:46:57.576"/>
    </inkml:context>
    <inkml:brush xml:id="br0">
      <inkml:brushProperty name="width" value="0.05" units="cm"/>
      <inkml:brushProperty name="height" value="0.05" units="cm"/>
      <inkml:brushProperty name="color" value="#E71224"/>
    </inkml:brush>
  </inkml:definitions>
  <inkml:trace contextRef="#ctx0" brushRef="#br0">147 0 24575,'-11'0'0,"-3"1"0,-5 3 0,0 3 0,3 4 0,3 2 0,2 0 0,1 0 0,2-1 0,3 0 0,4-2 0,1 0 0,0-1 0,0-1 0,-5 3 0,0-2 0,0 1 0,0 0 0,5-1 0,0 0 0,0 0 0,0 0 0,0 1 0,0-1 0,0 1 0,0 0 0,0 0 0,0 0 0,2 0 0,1-1 0,0 0 0,2 0 0,0-1 0,0 1 0,0 1 0,1-1 0,0 2 0,0-1 0,2 0 0,1 2 0,3-2 0,2 2 0,-1-1 0,1 0 0,0 0 0,0-2 0,1 1 0,1-1 0,-1-1 0,-1-1 0,-1-2 0,-1 0 0,-1-1 0,1-1 0,-1-2 0,0 0 0,1-1 0,0 0 0,-1 0 0,0 0 0,0 0 0,0 0 0,-2 0 0,1 0 0,0 0 0,-1 0 0,0 0 0,-1 0 0,-1-2 0,0-2 0,-1-3 0,0-1 0,0 0 0,-2 0 0,0 1 0,0 0 0,-1-1 0,-1-1 0,0-1 0,-2-2 0,2 0 0,0-1 0,0 0 0,0-1 0,-2 2 0,0 0 0,0 1 0,0 1 0,0 0 0,0 1 0,0 1 0,0 0 0,0-1 0,0 0 0,0 0 0,0 0 0,0 0 0,0 1 0,0-1 0,0 0 0,0 0 0,-1 0 0,-2 0 0,0-1 0,-2 0 0,-1-1 0,-2 1 0,-1-2 0,0-1 0,-1 3 0,1-1 0,-1 0 0,0 2 0,-1 0 0,0 4 0,1-1 0,-1 0 0,0 0 0,0 0 0,0 1 0,-1 1 0,1 0 0,1 1 0,2 1 0,1 1 0,-1 1 0,0 0 0,0 0 0,1 0 0,1 0 0,0 0 0,-1 0 0,1 0 0,0 0 0,1 0 0,1 0 0,1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EC29B-ECED-3546-BE33-438D5D52AA29}" type="datetimeFigureOut">
              <a:rPr lang="en-US" smtClean="0"/>
              <a:t>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361D2-F8FB-1F47-85ED-42102EBFFB57}" type="slidenum">
              <a:rPr lang="en-US" smtClean="0"/>
              <a:t>‹#›</a:t>
            </a:fld>
            <a:endParaRPr lang="en-US"/>
          </a:p>
        </p:txBody>
      </p:sp>
    </p:spTree>
    <p:extLst>
      <p:ext uri="{BB962C8B-B14F-4D97-AF65-F5344CB8AC3E}">
        <p14:creationId xmlns:p14="http://schemas.microsoft.com/office/powerpoint/2010/main" val="5417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r>
              <a:rPr lang="en-US" dirty="0"/>
              <a:t>Hello everyone, my name is Tianjin. Today I will introduce a project that uses machine learning to build a language classifier that classifies if a given tweet is English or not.</a:t>
            </a:r>
          </a:p>
          <a:p>
            <a:endParaRPr lang="en-US" dirty="0"/>
          </a:p>
          <a:p>
            <a:r>
              <a:rPr lang="en-US" dirty="0"/>
              <a:t>Twitter imager comes from </a:t>
            </a:r>
            <a:r>
              <a:rPr lang="en-US" dirty="0" err="1"/>
              <a:t>Twitter.com</a:t>
            </a:r>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a:t>
            </a:fld>
            <a:endParaRPr lang="en-US"/>
          </a:p>
        </p:txBody>
      </p:sp>
    </p:spTree>
    <p:extLst>
      <p:ext uri="{BB962C8B-B14F-4D97-AF65-F5344CB8AC3E}">
        <p14:creationId xmlns:p14="http://schemas.microsoft.com/office/powerpoint/2010/main" val="1325565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fit the logistic regression to the data. It has faster computational time than SVM. Depends on the choice of parameters, each run take around 5 to 40 secs</a:t>
            </a:r>
          </a:p>
          <a:p>
            <a:r>
              <a:rPr lang="en-US" dirty="0"/>
              <a:t>We use the saga solver to tune L1 or L2 penalty.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tune C, which is the inverse of Regularization Strength, similar as SVM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20-fold CV result is on the right. The plot shows that the mean test accuracy differs every little when C&gt;=0.1 with either L1 or L2 regularization. L1 is similar to LASSO, which performs feature selection and L2 is similar to ridge, which shrinks the coefficients but does not force them to be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 shows that the optimal parameter is L1 regularization with C = 1, which corroborate that L1 performs better with sparse matrix.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encounter some computation difficulty with convergence for the sage solver for C&gt;=10 so our CV tuned C from 0-1</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10</a:t>
            </a:fld>
            <a:endParaRPr lang="en-US"/>
          </a:p>
        </p:txBody>
      </p:sp>
    </p:spTree>
    <p:extLst>
      <p:ext uri="{BB962C8B-B14F-4D97-AF65-F5344CB8AC3E}">
        <p14:creationId xmlns:p14="http://schemas.microsoft.com/office/powerpoint/2010/main" val="364378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start to fit two ensemble methods.</a:t>
            </a:r>
          </a:p>
          <a:p>
            <a:r>
              <a:rPr lang="en-US" dirty="0"/>
              <a:t>First, we fit the random forest model to the training dataset. The Computation time varies between 15 seconds and around 2min , mainly depends on the </a:t>
            </a:r>
            <a:r>
              <a:rPr lang="en-US" dirty="0" err="1"/>
              <a:t>n_estimators</a:t>
            </a:r>
            <a:r>
              <a:rPr lang="en-US" dirty="0"/>
              <a:t>, which is the number of trees in the forest</a:t>
            </a:r>
          </a:p>
          <a:p>
            <a:r>
              <a:rPr lang="en-US" dirty="0"/>
              <a:t>We also set the minimum leaf size to be 20 to prevent overfitting</a:t>
            </a:r>
          </a:p>
          <a:p>
            <a:r>
              <a:rPr lang="en-US" dirty="0"/>
              <a:t>We tune two parameters for 10-fold CV: </a:t>
            </a:r>
            <a:r>
              <a:rPr lang="en-US" dirty="0" err="1"/>
              <a:t>max_features</a:t>
            </a:r>
            <a:r>
              <a:rPr lang="en-US" dirty="0"/>
              <a:t>, which represents number of features to consider when looking for the best split and </a:t>
            </a:r>
            <a:r>
              <a:rPr lang="en-US" dirty="0" err="1"/>
              <a:t>n_estimators</a:t>
            </a:r>
            <a:endParaRPr lang="en-US" dirty="0"/>
          </a:p>
          <a:p>
            <a:r>
              <a:rPr lang="en-US" dirty="0"/>
              <a:t>The figure on the right shows the CV result. In general, we get a higher accuracy rate with larger number of estimators, with higher running time.</a:t>
            </a:r>
          </a:p>
          <a:p>
            <a:r>
              <a:rPr lang="en-US" dirty="0"/>
              <a:t>The 10-fold CV result shows that the optimal parameter is with </a:t>
            </a:r>
            <a:r>
              <a:rPr lang="en-US" dirty="0" err="1"/>
              <a:t>n_estimators</a:t>
            </a:r>
            <a:r>
              <a:rPr lang="en-US" dirty="0"/>
              <a:t> = 150 and </a:t>
            </a:r>
            <a:r>
              <a:rPr lang="en-US" dirty="0" err="1"/>
              <a:t>max_features</a:t>
            </a:r>
            <a:r>
              <a:rPr lang="en-US" dirty="0"/>
              <a:t> = 200</a:t>
            </a:r>
          </a:p>
        </p:txBody>
      </p:sp>
      <p:sp>
        <p:nvSpPr>
          <p:cNvPr id="4" name="Slide Number Placeholder 3"/>
          <p:cNvSpPr>
            <a:spLocks noGrp="1"/>
          </p:cNvSpPr>
          <p:nvPr>
            <p:ph type="sldNum" sz="quarter" idx="5"/>
          </p:nvPr>
        </p:nvSpPr>
        <p:spPr/>
        <p:txBody>
          <a:bodyPr/>
          <a:lstStyle/>
          <a:p>
            <a:fld id="{6D9361D2-F8FB-1F47-85ED-42102EBFFB57}" type="slidenum">
              <a:rPr lang="en-US" smtClean="0"/>
              <a:t>11</a:t>
            </a:fld>
            <a:endParaRPr lang="en-US"/>
          </a:p>
        </p:txBody>
      </p:sp>
    </p:spTree>
    <p:extLst>
      <p:ext uri="{BB962C8B-B14F-4D97-AF65-F5344CB8AC3E}">
        <p14:creationId xmlns:p14="http://schemas.microsoft.com/office/powerpoint/2010/main" val="1809085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second ensemble method, we choose to use the gradient boosting classifier with </a:t>
            </a:r>
            <a:r>
              <a:rPr lang="en-US" dirty="0" err="1"/>
              <a:t>sklearn</a:t>
            </a:r>
            <a:r>
              <a:rPr lang="en-US" dirty="0"/>
              <a:t>. This algorithm runs slightly longer than the random forest.</a:t>
            </a:r>
          </a:p>
          <a:p>
            <a:r>
              <a:rPr lang="en-US" dirty="0"/>
              <a:t>This ensemble method uses gradient boosting algorithm that uses additive model using forward stages. N classes regression trees are fit on the negative gradient of the loss function for each stage to perform boosting.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10-fold CV, we set </a:t>
            </a:r>
            <a:r>
              <a:rPr lang="en-US" dirty="0" err="1"/>
              <a:t>max_features</a:t>
            </a:r>
            <a:r>
              <a:rPr lang="en-US" dirty="0"/>
              <a:t>=100,min_samples_leaf = 20 to save computational time. We tune </a:t>
            </a:r>
            <a:r>
              <a:rPr lang="en-US" dirty="0" err="1"/>
              <a:t>n_estimators</a:t>
            </a:r>
            <a:r>
              <a:rPr lang="en-US" dirty="0"/>
              <a:t> and </a:t>
            </a:r>
            <a:r>
              <a:rPr lang="en-US" dirty="0" err="1"/>
              <a:t>learning_rate</a:t>
            </a:r>
            <a:r>
              <a:rPr lang="en-US" dirty="0"/>
              <a:t> and the result is shown in the figure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figure, we can see that the optimal parameter that gives the highest mean test accuracy is </a:t>
            </a:r>
            <a:r>
              <a:rPr lang="en-US" dirty="0" err="1"/>
              <a:t>n_estimator</a:t>
            </a:r>
            <a:r>
              <a:rPr lang="en-US" dirty="0"/>
              <a:t> = 150, </a:t>
            </a:r>
            <a:r>
              <a:rPr lang="en-US" dirty="0" err="1"/>
              <a:t>learning_rate</a:t>
            </a:r>
            <a:r>
              <a:rPr lang="en-US" dirty="0"/>
              <a:t> = 0.2. Please note that as </a:t>
            </a:r>
            <a:r>
              <a:rPr lang="en-US" dirty="0" err="1"/>
              <a:t>n_estimator</a:t>
            </a:r>
            <a:r>
              <a:rPr lang="en-US" dirty="0"/>
              <a:t> becomes larger, the running time is also longer. The figure also shows that there is not much significant difference when learning rate is 0.2 with </a:t>
            </a:r>
            <a:r>
              <a:rPr lang="en-US" dirty="0" err="1"/>
              <a:t>n_estimators</a:t>
            </a:r>
            <a:r>
              <a:rPr lang="en-US" dirty="0"/>
              <a:t> of 100 and 150</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12</a:t>
            </a:fld>
            <a:endParaRPr lang="en-US"/>
          </a:p>
        </p:txBody>
      </p:sp>
    </p:spTree>
    <p:extLst>
      <p:ext uri="{BB962C8B-B14F-4D97-AF65-F5344CB8AC3E}">
        <p14:creationId xmlns:p14="http://schemas.microsoft.com/office/powerpoint/2010/main" val="258866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a:t>
            </a:r>
            <a:r>
              <a:rPr lang="en-US"/>
              <a:t>testing accuracy for </a:t>
            </a:r>
            <a:r>
              <a:rPr lang="en-US" dirty="0"/>
              <a:t>the five model. We can see from the table that SVM and Logistic Regression performs the best with the highest accuracy. With regards to computational time , KNN runs fastest and logistic regression also runs very fast. Although SVM has good test accuracy, it runs so slow and might not work well for high-dimensional data</a:t>
            </a:r>
          </a:p>
        </p:txBody>
      </p:sp>
      <p:sp>
        <p:nvSpPr>
          <p:cNvPr id="4" name="Slide Number Placeholder 3"/>
          <p:cNvSpPr>
            <a:spLocks noGrp="1"/>
          </p:cNvSpPr>
          <p:nvPr>
            <p:ph type="sldNum" sz="quarter" idx="5"/>
          </p:nvPr>
        </p:nvSpPr>
        <p:spPr/>
        <p:txBody>
          <a:bodyPr/>
          <a:lstStyle/>
          <a:p>
            <a:fld id="{6D9361D2-F8FB-1F47-85ED-42102EBFFB57}" type="slidenum">
              <a:rPr lang="en-US" smtClean="0"/>
              <a:t>13</a:t>
            </a:fld>
            <a:endParaRPr lang="en-US"/>
          </a:p>
        </p:txBody>
      </p:sp>
    </p:spTree>
    <p:extLst>
      <p:ext uri="{BB962C8B-B14F-4D97-AF65-F5344CB8AC3E}">
        <p14:creationId xmlns:p14="http://schemas.microsoft.com/office/powerpoint/2010/main" val="191893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also generated the confusion matrix for the three categories and compute the precision, recall and f-1 score.</a:t>
            </a:r>
          </a:p>
          <a:p>
            <a:r>
              <a:rPr lang="en-US" dirty="0"/>
              <a:t>As we can see from these result tables, category 2, which represents the “Ambiguous” group has the lowest score for precision, recall and f1-score. For the 0(“Definitely not English”) and 1(Definitely English”)  categories, the five models generate much better predictions than “Ambiguous” group. One thing to note is that SVM and Logistic regression has generated better metrics for precision, recall and f1-score especially for the Ambiguous group, as well as slightly better predictions for the other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fails to predict the “Ambiguous group”, resulting in 0 for the metrics. This is probably because fewer data belong to this group and the majority vote makes the classification go to the other two category. On the other hand, gradient boosting generates some prediction for the ambiguous group, so it’s an improvement of the random forest model.</a:t>
            </a:r>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14</a:t>
            </a:fld>
            <a:endParaRPr lang="en-US"/>
          </a:p>
        </p:txBody>
      </p:sp>
    </p:spTree>
    <p:extLst>
      <p:ext uri="{BB962C8B-B14F-4D97-AF65-F5344CB8AC3E}">
        <p14:creationId xmlns:p14="http://schemas.microsoft.com/office/powerpoint/2010/main" val="341607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models show Good predictions(around 90% accuracy rate) for ”definitely English” and “definitely not English” group, poor prediction for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language classifier could be the first step in understanding and interpreting social media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also shows that machine learning isn’t about fitting various models, we need human judgment in correctly classification the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for this language classifier include building app that helps brand promote products using the language consumers speak and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 ambiguous group classification could lead to identification of spam and phishing acts on social media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language is associated with cultural context, language classifier with different popular language filter could help identify trends among different ethics group</a:t>
            </a:r>
          </a:p>
        </p:txBody>
      </p:sp>
      <p:sp>
        <p:nvSpPr>
          <p:cNvPr id="4" name="Slide Number Placeholder 3"/>
          <p:cNvSpPr>
            <a:spLocks noGrp="1"/>
          </p:cNvSpPr>
          <p:nvPr>
            <p:ph type="sldNum" sz="quarter" idx="5"/>
          </p:nvPr>
        </p:nvSpPr>
        <p:spPr/>
        <p:txBody>
          <a:bodyPr/>
          <a:lstStyle/>
          <a:p>
            <a:fld id="{6D9361D2-F8FB-1F47-85ED-42102EBFFB57}" type="slidenum">
              <a:rPr lang="en-US" smtClean="0"/>
              <a:t>15</a:t>
            </a:fld>
            <a:endParaRPr lang="en-US"/>
          </a:p>
        </p:txBody>
      </p:sp>
    </p:spTree>
    <p:extLst>
      <p:ext uri="{BB962C8B-B14F-4D97-AF65-F5344CB8AC3E}">
        <p14:creationId xmlns:p14="http://schemas.microsoft.com/office/powerpoint/2010/main" val="3435181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work is mainly limited by the computational power and it brings up challenges for proper processing and analysis for high-dimensional data.</a:t>
            </a:r>
          </a:p>
          <a:p>
            <a:r>
              <a:rPr lang="en-US" dirty="0"/>
              <a:t>Perhaps future work could include further study of Non-parametric models such as KNN because it has computational advantage</a:t>
            </a:r>
          </a:p>
          <a:p>
            <a:r>
              <a:rPr lang="en-US" dirty="0"/>
              <a:t>We could also try to explore better feature selection methods for NLP (e.g. </a:t>
            </a:r>
            <a:r>
              <a:rPr lang="en-US" dirty="0" err="1"/>
              <a:t>Pytorch</a:t>
            </a:r>
            <a:r>
              <a:rPr lang="en-US" dirty="0"/>
              <a:t> supports multiple language extractions) for multi-language classifier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a:t>
            </a:r>
            <a:r>
              <a:rPr lang="en-US" dirty="0" err="1"/>
              <a:t>Sklearn</a:t>
            </a:r>
            <a:r>
              <a:rPr lang="en-US" dirty="0"/>
              <a:t> has limited computational power for large dataset, we can explore other machine learning models(neuron networks) from </a:t>
            </a:r>
            <a:r>
              <a:rPr lang="en-US" dirty="0" err="1"/>
              <a:t>Pytorch</a:t>
            </a:r>
            <a:r>
              <a:rPr lang="en-US" dirty="0"/>
              <a:t> or TensorFlow to compare the performance of other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potential challenge when processing large quantity of social media data is Annotation for millions of tweets could be costly (human review is necessary to prevent junk in – junk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improve our predictions, future work could involve further analysis for the characteristic of “Ambiguous”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we can extend this simple English language classifier to a multi-language classifier to help business interpret meaning of tweets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16</a:t>
            </a:fld>
            <a:endParaRPr lang="en-US"/>
          </a:p>
        </p:txBody>
      </p:sp>
    </p:spTree>
    <p:extLst>
      <p:ext uri="{BB962C8B-B14F-4D97-AF65-F5344CB8AC3E}">
        <p14:creationId xmlns:p14="http://schemas.microsoft.com/office/powerpoint/2010/main" val="1887455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challenge of natural language processing includes unorganized giant amount of text data on social media sites such as Twitter.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 language classifier could be the first step to help us understand the meaning of messy tweets so we can effectively analyze these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we understand the content of the tweets, we can use them to identify spam, send automatic messages and for ads recommendation.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advantage of building a language classifier is that people prefer to read and write in a language they understand.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project, we work with a pre-annotated small dataset to determine if a given tweet is English or not.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KNN, SVM, Logistic Regression, Random forest and Gradient boosting for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2</a:t>
            </a:fld>
            <a:endParaRPr lang="en-US"/>
          </a:p>
        </p:txBody>
      </p:sp>
    </p:spTree>
    <p:extLst>
      <p:ext uri="{BB962C8B-B14F-4D97-AF65-F5344CB8AC3E}">
        <p14:creationId xmlns:p14="http://schemas.microsoft.com/office/powerpoint/2010/main" val="3637048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Large Twitter dataset can be easily retrieved from Twitter API – developer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For simplicity purpose, we will use the </a:t>
            </a:r>
            <a:r>
              <a:rPr lang="en-US" sz="1200" dirty="0" err="1">
                <a:solidFill>
                  <a:schemeClr val="tx2"/>
                </a:solidFill>
              </a:rPr>
              <a:t>Umass</a:t>
            </a:r>
            <a:r>
              <a:rPr lang="en-US" sz="1200" dirty="0">
                <a:solidFill>
                  <a:schemeClr val="tx2"/>
                </a:solidFill>
              </a:rPr>
              <a:t> Global English on Twitter Dataset on Kaggle.  The advantage of this dataset is that it’s already annotated by Blodget et al. It has 10,502 tweets from 130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The useful columns for our analysis are show in the red circles, which include the response variable: Definitely English, Ambiguous, Definitely not English, and the predicting variables, Country and Tweet. We will perform feature extraction on these text strings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For data preprocessing, We first remove nan rows since there are only 10 of them. We don’t study other columns for this project because there are few data points.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We then c</a:t>
            </a:r>
            <a:r>
              <a:rPr lang="en-US" dirty="0">
                <a:solidFill>
                  <a:schemeClr val="tx2"/>
                </a:solidFill>
              </a:rPr>
              <a:t>ombine response variable y into one column ( 1 ~ 'Definitely English’ , 2~ 'Ambiguous’, 0~ 'Definitely Not English’) for easier model fitting and prediction since these </a:t>
            </a:r>
            <a:r>
              <a:rPr lang="en-US" sz="1200" dirty="0">
                <a:solidFill>
                  <a:schemeClr val="tx2"/>
                </a:solidFill>
              </a:rPr>
              <a:t>categories are mutually exclusive.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2"/>
                </a:solidFill>
              </a:rPr>
              <a:t>Lastly we Encode Country into numerical value using </a:t>
            </a:r>
            <a:r>
              <a:rPr lang="en-US" sz="1200" dirty="0" err="1">
                <a:solidFill>
                  <a:schemeClr val="tx2"/>
                </a:solidFill>
              </a:rPr>
              <a:t>LabelEncoder</a:t>
            </a:r>
            <a:r>
              <a:rPr lang="en-US" sz="1200" dirty="0">
                <a:solidFill>
                  <a:schemeClr val="tx2"/>
                </a:solidFill>
              </a:rPr>
              <a:t>(), this feature is scaled later before dimension reduction and model 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2"/>
              </a:solidFill>
            </a:endParaRPr>
          </a:p>
        </p:txBody>
      </p:sp>
      <p:sp>
        <p:nvSpPr>
          <p:cNvPr id="4" name="Slide Number Placeholder 3"/>
          <p:cNvSpPr>
            <a:spLocks noGrp="1"/>
          </p:cNvSpPr>
          <p:nvPr>
            <p:ph type="sldNum" sz="quarter" idx="5"/>
          </p:nvPr>
        </p:nvSpPr>
        <p:spPr/>
        <p:txBody>
          <a:bodyPr/>
          <a:lstStyle/>
          <a:p>
            <a:fld id="{6D9361D2-F8FB-1F47-85ED-42102EBFFB57}" type="slidenum">
              <a:rPr lang="en-US" smtClean="0"/>
              <a:t>3</a:t>
            </a:fld>
            <a:endParaRPr lang="en-US"/>
          </a:p>
        </p:txBody>
      </p:sp>
    </p:spTree>
    <p:extLst>
      <p:ext uri="{BB962C8B-B14F-4D97-AF65-F5344CB8AC3E}">
        <p14:creationId xmlns:p14="http://schemas.microsoft.com/office/powerpoint/2010/main" val="4164303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EDA, we first plot the distribution of the response variable, which shows that less than slightly half of the tweets are Definitely not English and around half of the tweets are Definitely English</a:t>
            </a:r>
          </a:p>
          <a:p>
            <a:r>
              <a:rPr lang="en-US" dirty="0"/>
              <a:t>The Ambiguous category only has around 7% of the data.</a:t>
            </a:r>
          </a:p>
          <a:p>
            <a:r>
              <a:rPr lang="en-US" dirty="0"/>
              <a:t>Because the dataset consists of130 countries, we plot the top 10 countries with the highest tweets count, shown also in the summary table on the right. The top country is the United States, with nearly all tweet classified as Definitely English.</a:t>
            </a:r>
          </a:p>
          <a:p>
            <a:r>
              <a:rPr lang="en-US" dirty="0"/>
              <a:t>Britain has lots of Tweets that are not English and other non-English speaking countries such as Japan has majority of tweets that are not English.</a:t>
            </a:r>
          </a:p>
          <a:p>
            <a:r>
              <a:rPr lang="en-US" dirty="0"/>
              <a:t>The ambiguous group has tweets that are not in English-speaking countries, making it hard to interpret. </a:t>
            </a:r>
          </a:p>
        </p:txBody>
      </p:sp>
      <p:sp>
        <p:nvSpPr>
          <p:cNvPr id="4" name="Slide Number Placeholder 3"/>
          <p:cNvSpPr>
            <a:spLocks noGrp="1"/>
          </p:cNvSpPr>
          <p:nvPr>
            <p:ph type="sldNum" sz="quarter" idx="5"/>
          </p:nvPr>
        </p:nvSpPr>
        <p:spPr/>
        <p:txBody>
          <a:bodyPr/>
          <a:lstStyle/>
          <a:p>
            <a:fld id="{6D9361D2-F8FB-1F47-85ED-42102EBFFB57}" type="slidenum">
              <a:rPr lang="en-US" smtClean="0"/>
              <a:t>4</a:t>
            </a:fld>
            <a:endParaRPr lang="en-US"/>
          </a:p>
        </p:txBody>
      </p:sp>
    </p:spTree>
    <p:extLst>
      <p:ext uri="{BB962C8B-B14F-4D97-AF65-F5344CB8AC3E}">
        <p14:creationId xmlns:p14="http://schemas.microsoft.com/office/powerpoint/2010/main" val="1744024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data, we first split the data into 80/20 split, resulting in 8393 training data points and 2099 testing data points.</a:t>
            </a:r>
          </a:p>
          <a:p>
            <a:r>
              <a:rPr lang="en-US" dirty="0"/>
              <a:t>We then perform feature extraction on the tweets text data. Since this results in over 16,000 dimensions, we perform feature selection/dimension reduction use SVD(singular value decomposition)</a:t>
            </a:r>
          </a:p>
          <a:p>
            <a:r>
              <a:rPr lang="en-US" dirty="0"/>
              <a:t>We then fit the selected features into our classification models and use cross validation to find the best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evaluate model performance, we fit the model with optimal parameter and compare performance for testing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high-dimension data processing takes a long time, including dimension reduction, model fitting and tuning, we are not performing Monte Carlo CV on the testing dataset to obtain the average accuracy rate for the models due to limitation of computational power. The other reason is that we have 2099 for a testing dataset, which is not small. Not performing Monte Carlo CV should not impact the final result very much..</a:t>
            </a:r>
          </a:p>
        </p:txBody>
      </p:sp>
      <p:sp>
        <p:nvSpPr>
          <p:cNvPr id="4" name="Slide Number Placeholder 3"/>
          <p:cNvSpPr>
            <a:spLocks noGrp="1"/>
          </p:cNvSpPr>
          <p:nvPr>
            <p:ph type="sldNum" sz="quarter" idx="5"/>
          </p:nvPr>
        </p:nvSpPr>
        <p:spPr/>
        <p:txBody>
          <a:bodyPr/>
          <a:lstStyle/>
          <a:p>
            <a:fld id="{6D9361D2-F8FB-1F47-85ED-42102EBFFB57}" type="slidenum">
              <a:rPr lang="en-US" smtClean="0"/>
              <a:t>5</a:t>
            </a:fld>
            <a:endParaRPr lang="en-US"/>
          </a:p>
        </p:txBody>
      </p:sp>
    </p:spTree>
    <p:extLst>
      <p:ext uri="{BB962C8B-B14F-4D97-AF65-F5344CB8AC3E}">
        <p14:creationId xmlns:p14="http://schemas.microsoft.com/office/powerpoint/2010/main" val="4572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will use </a:t>
            </a:r>
            <a:r>
              <a:rPr lang="en-US" dirty="0" err="1"/>
              <a:t>TfidfVectorizer</a:t>
            </a:r>
            <a:r>
              <a:rPr lang="en-US" dirty="0"/>
              <a:t> from </a:t>
            </a:r>
            <a:r>
              <a:rPr lang="en-US" dirty="0" err="1"/>
              <a:t>sklearn</a:t>
            </a:r>
            <a:r>
              <a:rPr lang="en-US" dirty="0"/>
              <a:t> to perform feature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set </a:t>
            </a:r>
            <a:r>
              <a:rPr lang="en-US" dirty="0" err="1"/>
              <a:t>ngram_range</a:t>
            </a:r>
            <a:r>
              <a:rPr lang="en-US" dirty="0"/>
              <a:t>=(1, 2) to obtain the frequency for 1 word or 2-word phrase, stored in a sparse matrix. This result in over 16,000 features 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parameter is selected because it’s the most frequently used in NLP. If we expand the </a:t>
            </a:r>
            <a:r>
              <a:rPr lang="en-US" dirty="0" err="1"/>
              <a:t>ngram</a:t>
            </a:r>
            <a:r>
              <a:rPr lang="en-US" dirty="0"/>
              <a:t> range , we will have a much larger features to perform any further analysis. Since we are limited by our computational power, we choose the </a:t>
            </a:r>
            <a:r>
              <a:rPr lang="en-US" dirty="0" err="1"/>
              <a:t>ngram_range</a:t>
            </a:r>
            <a:r>
              <a:rPr lang="en-US" dirty="0"/>
              <a:t> to be (1,2)</a:t>
            </a:r>
          </a:p>
          <a:p>
            <a:r>
              <a:rPr lang="en-US" dirty="0"/>
              <a:t> </a:t>
            </a:r>
          </a:p>
        </p:txBody>
      </p:sp>
      <p:sp>
        <p:nvSpPr>
          <p:cNvPr id="4" name="Slide Number Placeholder 3"/>
          <p:cNvSpPr>
            <a:spLocks noGrp="1"/>
          </p:cNvSpPr>
          <p:nvPr>
            <p:ph type="sldNum" sz="quarter" idx="5"/>
          </p:nvPr>
        </p:nvSpPr>
        <p:spPr/>
        <p:txBody>
          <a:bodyPr/>
          <a:lstStyle/>
          <a:p>
            <a:fld id="{6D9361D2-F8FB-1F47-85ED-42102EBFFB57}" type="slidenum">
              <a:rPr lang="en-US" smtClean="0"/>
              <a:t>6</a:t>
            </a:fld>
            <a:endParaRPr lang="en-US"/>
          </a:p>
        </p:txBody>
      </p:sp>
    </p:spTree>
    <p:extLst>
      <p:ext uri="{BB962C8B-B14F-4D97-AF65-F5344CB8AC3E}">
        <p14:creationId xmlns:p14="http://schemas.microsoft.com/office/powerpoint/2010/main" val="366494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perform dimension reduction since we have too many features, over 16,000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sparse matrix, we use SVD(singular value decomposition) for feature selection, this is shown in Python as </a:t>
            </a:r>
            <a:r>
              <a:rPr lang="en-US" dirty="0" err="1"/>
              <a:t>TruncatedSVD</a:t>
            </a:r>
            <a:r>
              <a:rPr lang="en-US" dirty="0"/>
              <a:t>(</a:t>
            </a:r>
            <a:r>
              <a:rPr lang="en-US" dirty="0" err="1"/>
              <a:t>n_components</a:t>
            </a:r>
            <a:r>
              <a:rPr lang="en-US" dirty="0"/>
              <a:t>=5000), as we set the </a:t>
            </a:r>
            <a:r>
              <a:rPr lang="en-US" dirty="0" err="1"/>
              <a:t>max_component</a:t>
            </a:r>
            <a:r>
              <a:rPr lang="en-US" dirty="0"/>
              <a:t> to be 5,000. This process is very time consuming and takes a while to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plot the cumulative explained variance plot, which is shown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plot shows that 99% of the cumulative variance is around 3,000 components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successfully reduced 80% of the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feature selection, we need to transform both training and testing data to fit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D9361D2-F8FB-1F47-85ED-42102EBFFB57}" type="slidenum">
              <a:rPr lang="en-US" smtClean="0"/>
              <a:t>7</a:t>
            </a:fld>
            <a:endParaRPr lang="en-US"/>
          </a:p>
        </p:txBody>
      </p:sp>
    </p:spTree>
    <p:extLst>
      <p:ext uri="{BB962C8B-B14F-4D97-AF65-F5344CB8AC3E}">
        <p14:creationId xmlns:p14="http://schemas.microsoft.com/office/powerpoint/2010/main" val="82893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start to fit the training data into different models.</a:t>
            </a:r>
          </a:p>
          <a:p>
            <a:r>
              <a:rPr lang="en-US" dirty="0"/>
              <a:t>For KNN, we have very fast computational time per run of the model, around 0.1-0.2 sec. This is probably because it’s a non-parametric model.</a:t>
            </a:r>
          </a:p>
          <a:p>
            <a:r>
              <a:rPr lang="en-US" dirty="0"/>
              <a:t>Using the elbow method with 20-fold CV, we find that the optimal K is equal to 12, as shown in the figure </a:t>
            </a:r>
          </a:p>
          <a:p>
            <a:r>
              <a:rPr lang="en-US" dirty="0"/>
              <a:t>The dimension reduction has definitely saves us some computational time!</a:t>
            </a:r>
          </a:p>
        </p:txBody>
      </p:sp>
      <p:sp>
        <p:nvSpPr>
          <p:cNvPr id="4" name="Slide Number Placeholder 3"/>
          <p:cNvSpPr>
            <a:spLocks noGrp="1"/>
          </p:cNvSpPr>
          <p:nvPr>
            <p:ph type="sldNum" sz="quarter" idx="5"/>
          </p:nvPr>
        </p:nvSpPr>
        <p:spPr/>
        <p:txBody>
          <a:bodyPr/>
          <a:lstStyle/>
          <a:p>
            <a:fld id="{6D9361D2-F8FB-1F47-85ED-42102EBFFB57}" type="slidenum">
              <a:rPr lang="en-US" smtClean="0"/>
              <a:t>8</a:t>
            </a:fld>
            <a:endParaRPr lang="en-US"/>
          </a:p>
        </p:txBody>
      </p:sp>
    </p:spTree>
    <p:extLst>
      <p:ext uri="{BB962C8B-B14F-4D97-AF65-F5344CB8AC3E}">
        <p14:creationId xmlns:p14="http://schemas.microsoft.com/office/powerpoint/2010/main" val="3784935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fit support vector machine model. The computational time for SVM is much greater than KNN, around 1-2 per run depends on different parameter selection</a:t>
            </a:r>
          </a:p>
          <a:p>
            <a:r>
              <a:rPr lang="en-US" dirty="0"/>
              <a:t>We use the </a:t>
            </a:r>
            <a:r>
              <a:rPr lang="en-US" dirty="0" err="1"/>
              <a:t>rbf</a:t>
            </a:r>
            <a:r>
              <a:rPr lang="en-US" dirty="0"/>
              <a:t> kernel for SVM, which is similar to the Gaussian distribution</a:t>
            </a:r>
          </a:p>
          <a:p>
            <a:r>
              <a:rPr lang="en-US" dirty="0"/>
              <a:t>We then tune the parameter C and gamma.</a:t>
            </a:r>
          </a:p>
          <a:p>
            <a:r>
              <a:rPr lang="en-US" dirty="0"/>
              <a:t>C is the inverse of L2 regularization strength , smaller C means high regularization, larger margin between boundaries and less likely to overfit</a:t>
            </a:r>
          </a:p>
          <a:p>
            <a:r>
              <a:rPr lang="en-US" dirty="0"/>
              <a:t>Gamma controls how far the influence of the data points: High gamma means nearby points have more influence over the decision boundary; Low gamma means faraway points have more influence over the decision boundary</a:t>
            </a:r>
          </a:p>
          <a:p>
            <a:r>
              <a:rPr lang="en-US" dirty="0"/>
              <a:t>The figure on the right shows the 10-fold CV results, with the optimal C of 10 and gamma of 0.1</a:t>
            </a:r>
          </a:p>
        </p:txBody>
      </p:sp>
      <p:sp>
        <p:nvSpPr>
          <p:cNvPr id="4" name="Slide Number Placeholder 3"/>
          <p:cNvSpPr>
            <a:spLocks noGrp="1"/>
          </p:cNvSpPr>
          <p:nvPr>
            <p:ph type="sldNum" sz="quarter" idx="5"/>
          </p:nvPr>
        </p:nvSpPr>
        <p:spPr/>
        <p:txBody>
          <a:bodyPr/>
          <a:lstStyle/>
          <a:p>
            <a:fld id="{6D9361D2-F8FB-1F47-85ED-42102EBFFB57}" type="slidenum">
              <a:rPr lang="en-US" smtClean="0"/>
              <a:t>9</a:t>
            </a:fld>
            <a:endParaRPr lang="en-US"/>
          </a:p>
        </p:txBody>
      </p:sp>
    </p:spTree>
    <p:extLst>
      <p:ext uri="{BB962C8B-B14F-4D97-AF65-F5344CB8AC3E}">
        <p14:creationId xmlns:p14="http://schemas.microsoft.com/office/powerpoint/2010/main" val="1634194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65017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7146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10917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07563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60670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8776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1452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688084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4912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0710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2/7/24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0113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6923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2/7/24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7330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2/7/24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551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C1E1FAD-7351-4908-963A-08EA8E4AB7A0}" type="datetimeFigureOut">
              <a:rPr lang="en-US" smtClean="0"/>
              <a:t>2/7/24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0818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997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2/7/24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046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1006"/>
              </a:schemeClr>
            </a:gs>
            <a:gs pos="18000">
              <a:schemeClr val="bg2">
                <a:lumMod val="75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E1FAD-7351-4908-963A-08EA8E4AB7A0}" type="datetimeFigureOut">
              <a:rPr lang="en-US" smtClean="0"/>
              <a:t>2/7/24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2893772544"/>
      </p:ext>
    </p:extLst>
  </p:cSld>
  <p:clrMap bg1="dk1" tx1="lt1" bg2="dk2" tx2="lt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 id="2147484178" r:id="rId14"/>
    <p:sldLayoutId id="2147484179" r:id="rId15"/>
    <p:sldLayoutId id="2147484180" r:id="rId16"/>
    <p:sldLayoutId id="214748418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kaggle.com/datasets/rtatman/the-umass-global-english-on-twitter-dataset" TargetMode="External"/><Relationship Id="rId7"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2.png"/><Relationship Id="rId5" Type="http://schemas.openxmlformats.org/officeDocument/2006/relationships/customXml" Target="../ink/ink1.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5EF64B6F-E66F-112A-5D3E-6F16694DF646}"/>
              </a:ext>
            </a:extLst>
          </p:cNvPr>
          <p:cNvPicPr>
            <a:picLocks noChangeAspect="1"/>
          </p:cNvPicPr>
          <p:nvPr/>
        </p:nvPicPr>
        <p:blipFill rotWithShape="1">
          <a:blip r:embed="rId3">
            <a:alphaModFix amt="85000"/>
          </a:blip>
          <a:srcRect b="1152"/>
          <a:stretch/>
        </p:blipFill>
        <p:spPr>
          <a:xfrm>
            <a:off x="0" y="384302"/>
            <a:ext cx="11920851" cy="6863842"/>
          </a:xfrm>
          <a:custGeom>
            <a:avLst/>
            <a:gdLst/>
            <a:ahLst/>
            <a:cxnLst/>
            <a:rect l="l" t="t" r="r" b="b"/>
            <a:pathLst>
              <a:path w="11920851" h="6863842">
                <a:moveTo>
                  <a:pt x="93746" y="220"/>
                </a:moveTo>
                <a:cubicBezTo>
                  <a:pt x="149331" y="1296"/>
                  <a:pt x="222869" y="5962"/>
                  <a:pt x="295210" y="5841"/>
                </a:cubicBezTo>
                <a:lnTo>
                  <a:pt x="4961718" y="5841"/>
                </a:lnTo>
                <a:lnTo>
                  <a:pt x="7151321" y="274901"/>
                </a:lnTo>
                <a:lnTo>
                  <a:pt x="7889198" y="363918"/>
                </a:lnTo>
                <a:lnTo>
                  <a:pt x="8749118" y="394613"/>
                </a:lnTo>
                <a:lnTo>
                  <a:pt x="8851635" y="392999"/>
                </a:lnTo>
                <a:lnTo>
                  <a:pt x="8913391" y="397215"/>
                </a:lnTo>
                <a:lnTo>
                  <a:pt x="8981414" y="400731"/>
                </a:lnTo>
                <a:lnTo>
                  <a:pt x="9046646" y="404139"/>
                </a:lnTo>
                <a:lnTo>
                  <a:pt x="9117271" y="405248"/>
                </a:lnTo>
                <a:lnTo>
                  <a:pt x="9142768" y="416917"/>
                </a:lnTo>
                <a:lnTo>
                  <a:pt x="9444577" y="427456"/>
                </a:lnTo>
                <a:lnTo>
                  <a:pt x="9452875" y="426078"/>
                </a:lnTo>
                <a:cubicBezTo>
                  <a:pt x="9459825" y="424739"/>
                  <a:pt x="9479902" y="420348"/>
                  <a:pt x="9486278" y="419420"/>
                </a:cubicBezTo>
                <a:lnTo>
                  <a:pt x="9491133" y="420509"/>
                </a:lnTo>
                <a:lnTo>
                  <a:pt x="9509350" y="419513"/>
                </a:lnTo>
                <a:lnTo>
                  <a:pt x="9515978" y="425928"/>
                </a:lnTo>
                <a:lnTo>
                  <a:pt x="9577590" y="425525"/>
                </a:lnTo>
                <a:cubicBezTo>
                  <a:pt x="9604462" y="409656"/>
                  <a:pt x="9653920" y="419084"/>
                  <a:pt x="9695412" y="413105"/>
                </a:cubicBezTo>
                <a:lnTo>
                  <a:pt x="9716945" y="416671"/>
                </a:lnTo>
                <a:lnTo>
                  <a:pt x="9833640" y="419747"/>
                </a:lnTo>
                <a:cubicBezTo>
                  <a:pt x="9906760" y="418038"/>
                  <a:pt x="9908797" y="422789"/>
                  <a:pt x="9972223" y="417849"/>
                </a:cubicBezTo>
                <a:cubicBezTo>
                  <a:pt x="10030092" y="422196"/>
                  <a:pt x="10023343" y="420080"/>
                  <a:pt x="10071520" y="417965"/>
                </a:cubicBezTo>
                <a:lnTo>
                  <a:pt x="10170426" y="416050"/>
                </a:lnTo>
                <a:cubicBezTo>
                  <a:pt x="10196870" y="423157"/>
                  <a:pt x="10216828" y="436344"/>
                  <a:pt x="10250186" y="424570"/>
                </a:cubicBezTo>
                <a:cubicBezTo>
                  <a:pt x="10242396" y="438622"/>
                  <a:pt x="10289434" y="421384"/>
                  <a:pt x="10298210" y="433777"/>
                </a:cubicBezTo>
                <a:cubicBezTo>
                  <a:pt x="10303264" y="444007"/>
                  <a:pt x="10318710" y="441160"/>
                  <a:pt x="10331499" y="443599"/>
                </a:cubicBezTo>
                <a:cubicBezTo>
                  <a:pt x="10342401" y="453347"/>
                  <a:pt x="10404589" y="455895"/>
                  <a:pt x="10425130" y="451802"/>
                </a:cubicBezTo>
                <a:cubicBezTo>
                  <a:pt x="10478381" y="453303"/>
                  <a:pt x="10516022" y="452171"/>
                  <a:pt x="10561428" y="458375"/>
                </a:cubicBezTo>
                <a:cubicBezTo>
                  <a:pt x="10579463" y="459897"/>
                  <a:pt x="10613959" y="462023"/>
                  <a:pt x="10622577" y="464168"/>
                </a:cubicBezTo>
                <a:lnTo>
                  <a:pt x="11271511" y="491255"/>
                </a:lnTo>
                <a:cubicBezTo>
                  <a:pt x="11271482" y="492073"/>
                  <a:pt x="11271453" y="492890"/>
                  <a:pt x="11271424" y="493708"/>
                </a:cubicBezTo>
                <a:lnTo>
                  <a:pt x="11299326" y="506468"/>
                </a:lnTo>
                <a:cubicBezTo>
                  <a:pt x="11306381" y="514034"/>
                  <a:pt x="11310559" y="524282"/>
                  <a:pt x="11310202" y="535433"/>
                </a:cubicBezTo>
                <a:lnTo>
                  <a:pt x="11301168" y="794145"/>
                </a:lnTo>
                <a:lnTo>
                  <a:pt x="11886634" y="866031"/>
                </a:lnTo>
                <a:cubicBezTo>
                  <a:pt x="11886537" y="866826"/>
                  <a:pt x="11886438" y="867620"/>
                  <a:pt x="11886341" y="868415"/>
                </a:cubicBezTo>
                <a:lnTo>
                  <a:pt x="11912438" y="883225"/>
                </a:lnTo>
                <a:cubicBezTo>
                  <a:pt x="11918668" y="891198"/>
                  <a:pt x="11921864" y="901539"/>
                  <a:pt x="11920566" y="912374"/>
                </a:cubicBezTo>
                <a:lnTo>
                  <a:pt x="11527142" y="4116550"/>
                </a:lnTo>
                <a:lnTo>
                  <a:pt x="11521135" y="4125405"/>
                </a:lnTo>
                <a:lnTo>
                  <a:pt x="11524520" y="4137553"/>
                </a:lnTo>
                <a:lnTo>
                  <a:pt x="11189773" y="6863841"/>
                </a:lnTo>
                <a:lnTo>
                  <a:pt x="11089164" y="6863841"/>
                </a:lnTo>
                <a:lnTo>
                  <a:pt x="11089164" y="6863842"/>
                </a:lnTo>
                <a:lnTo>
                  <a:pt x="5310" y="6863842"/>
                </a:lnTo>
                <a:lnTo>
                  <a:pt x="5310" y="82505"/>
                </a:lnTo>
                <a:lnTo>
                  <a:pt x="0" y="16141"/>
                </a:lnTo>
                <a:cubicBezTo>
                  <a:pt x="530" y="1658"/>
                  <a:pt x="38161" y="-856"/>
                  <a:pt x="93746" y="220"/>
                </a:cubicBezTo>
                <a:close/>
              </a:path>
            </a:pathLst>
          </a:custGeom>
        </p:spPr>
      </p:pic>
      <p:sp>
        <p:nvSpPr>
          <p:cNvPr id="2" name="Title 1">
            <a:extLst>
              <a:ext uri="{FF2B5EF4-FFF2-40B4-BE49-F238E27FC236}">
                <a16:creationId xmlns:a16="http://schemas.microsoft.com/office/drawing/2014/main" id="{D365A405-0658-29A1-3944-F22F9C65876A}"/>
              </a:ext>
            </a:extLst>
          </p:cNvPr>
          <p:cNvSpPr>
            <a:spLocks noGrp="1"/>
          </p:cNvSpPr>
          <p:nvPr>
            <p:ph type="ctrTitle"/>
          </p:nvPr>
        </p:nvSpPr>
        <p:spPr>
          <a:xfrm>
            <a:off x="303029" y="1128712"/>
            <a:ext cx="7707815" cy="2902365"/>
          </a:xfrm>
        </p:spPr>
        <p:txBody>
          <a:bodyPr>
            <a:normAutofit/>
          </a:bodyPr>
          <a:lstStyle/>
          <a:p>
            <a:r>
              <a:rPr lang="en-US" sz="4000" dirty="0"/>
              <a:t>Language Classifier  for Tweets</a:t>
            </a:r>
            <a:br>
              <a:rPr lang="en-US" sz="4000" dirty="0"/>
            </a:br>
            <a:endParaRPr lang="en-US" sz="4000" dirty="0"/>
          </a:p>
        </p:txBody>
      </p:sp>
      <p:sp>
        <p:nvSpPr>
          <p:cNvPr id="3" name="Subtitle 2">
            <a:extLst>
              <a:ext uri="{FF2B5EF4-FFF2-40B4-BE49-F238E27FC236}">
                <a16:creationId xmlns:a16="http://schemas.microsoft.com/office/drawing/2014/main" id="{D859C4CC-3DC9-B0EA-E099-2C4039980B99}"/>
              </a:ext>
            </a:extLst>
          </p:cNvPr>
          <p:cNvSpPr>
            <a:spLocks noGrp="1"/>
          </p:cNvSpPr>
          <p:nvPr>
            <p:ph type="subTitle" idx="1"/>
          </p:nvPr>
        </p:nvSpPr>
        <p:spPr>
          <a:xfrm>
            <a:off x="439097" y="4031077"/>
            <a:ext cx="7707815" cy="916537"/>
          </a:xfrm>
        </p:spPr>
        <p:txBody>
          <a:bodyPr>
            <a:noAutofit/>
          </a:bodyPr>
          <a:lstStyle/>
          <a:p>
            <a:pPr algn="l"/>
            <a:r>
              <a:rPr lang="en-US" sz="2000" dirty="0">
                <a:solidFill>
                  <a:srgbClr val="FFFFFF"/>
                </a:solidFill>
                <a:latin typeface="Franklin Gothic Medium" panose="020B0603020102020204" pitchFamily="34" charset="0"/>
              </a:rPr>
              <a:t>Data Science Project</a:t>
            </a:r>
          </a:p>
          <a:p>
            <a:pPr algn="l"/>
            <a:r>
              <a:rPr lang="en-US" sz="2000" dirty="0">
                <a:solidFill>
                  <a:srgbClr val="FFFFFF"/>
                </a:solidFill>
                <a:latin typeface="Franklin Gothic Medium" panose="020B0603020102020204" pitchFamily="34" charset="0"/>
              </a:rPr>
              <a:t>Tianjin Ji</a:t>
            </a:r>
          </a:p>
        </p:txBody>
      </p:sp>
      <p:pic>
        <p:nvPicPr>
          <p:cNvPr id="7" name="Picture 6">
            <a:extLst>
              <a:ext uri="{FF2B5EF4-FFF2-40B4-BE49-F238E27FC236}">
                <a16:creationId xmlns:a16="http://schemas.microsoft.com/office/drawing/2014/main" id="{3F1C1EAE-33FC-7F86-F5F7-8C644D366C90}"/>
              </a:ext>
            </a:extLst>
          </p:cNvPr>
          <p:cNvPicPr>
            <a:picLocks noChangeAspect="1"/>
          </p:cNvPicPr>
          <p:nvPr/>
        </p:nvPicPr>
        <p:blipFill>
          <a:blip r:embed="rId4"/>
          <a:stretch>
            <a:fillRect/>
          </a:stretch>
        </p:blipFill>
        <p:spPr>
          <a:xfrm>
            <a:off x="7361387" y="1833656"/>
            <a:ext cx="649457" cy="572294"/>
          </a:xfrm>
          <a:prstGeom prst="rect">
            <a:avLst/>
          </a:prstGeom>
        </p:spPr>
      </p:pic>
    </p:spTree>
    <p:extLst>
      <p:ext uri="{BB962C8B-B14F-4D97-AF65-F5344CB8AC3E}">
        <p14:creationId xmlns:p14="http://schemas.microsoft.com/office/powerpoint/2010/main" val="1091413441"/>
      </p:ext>
    </p:extLst>
  </p:cSld>
  <p:clrMapOvr>
    <a:masterClrMapping/>
  </p:clrMapOvr>
  <mc:AlternateContent xmlns:mc="http://schemas.openxmlformats.org/markup-compatibility/2006" xmlns:p14="http://schemas.microsoft.com/office/powerpoint/2010/main">
    <mc:Choice Requires="p14">
      <p:transition spd="slow" p14:dur="2000" advTm="12655"/>
    </mc:Choice>
    <mc:Fallback xmlns="">
      <p:transition spd="slow" advTm="126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0CD0-C940-BD8A-9545-152E97752012}"/>
              </a:ext>
            </a:extLst>
          </p:cNvPr>
          <p:cNvSpPr>
            <a:spLocks noGrp="1"/>
          </p:cNvSpPr>
          <p:nvPr>
            <p:ph type="title"/>
          </p:nvPr>
        </p:nvSpPr>
        <p:spPr/>
        <p:txBody>
          <a:bodyPr/>
          <a:lstStyle/>
          <a:p>
            <a:r>
              <a:rPr lang="en-US" dirty="0"/>
              <a:t>Logistic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FA3301-E2A2-F785-C6F0-F32467C35297}"/>
                  </a:ext>
                </a:extLst>
              </p:cNvPr>
              <p:cNvSpPr>
                <a:spLocks noGrp="1"/>
              </p:cNvSpPr>
              <p:nvPr>
                <p:ph idx="1"/>
              </p:nvPr>
            </p:nvSpPr>
            <p:spPr>
              <a:xfrm>
                <a:off x="685801" y="2142067"/>
                <a:ext cx="3598523" cy="3649133"/>
              </a:xfrm>
            </p:spPr>
            <p:txBody>
              <a:bodyPr>
                <a:normAutofit lnSpcReduction="10000"/>
              </a:bodyPr>
              <a:lstStyle/>
              <a:p>
                <a:r>
                  <a:rPr lang="en-US" dirty="0"/>
                  <a:t>Faster computation time( 5 to 40 secs)</a:t>
                </a:r>
              </a:p>
              <a:p>
                <a:r>
                  <a:rPr lang="en-US" dirty="0"/>
                  <a:t>Use “saga” solver to tune L1 or L2 penalty</a:t>
                </a:r>
              </a:p>
              <a:p>
                <a:r>
                  <a:rPr lang="en-US" dirty="0"/>
                  <a:t>Tune C: inverse of Regularization Strength (similar as SVM)</a:t>
                </a:r>
              </a:p>
              <a:p>
                <a:r>
                  <a:rPr lang="en-US" dirty="0"/>
                  <a:t>20-fold CV result: L1 regularization with C = 1</a:t>
                </a:r>
              </a:p>
              <a:p>
                <a:r>
                  <a:rPr lang="en-US" dirty="0"/>
                  <a:t>Very large C (C</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10) the solver has problem converging: limited computational power</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7FA3301-E2A2-F785-C6F0-F32467C35297}"/>
                  </a:ext>
                </a:extLst>
              </p:cNvPr>
              <p:cNvSpPr>
                <a:spLocks noGrp="1" noRot="1" noChangeAspect="1" noMove="1" noResize="1" noEditPoints="1" noAdjustHandles="1" noChangeArrowheads="1" noChangeShapeType="1" noTextEdit="1"/>
              </p:cNvSpPr>
              <p:nvPr>
                <p:ph idx="1"/>
              </p:nvPr>
            </p:nvSpPr>
            <p:spPr>
              <a:xfrm>
                <a:off x="685801" y="2142067"/>
                <a:ext cx="3598523" cy="3649133"/>
              </a:xfrm>
              <a:blipFill>
                <a:blip r:embed="rId3"/>
                <a:stretch>
                  <a:fillRect l="-1408" t="-6920" r="-246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FBD395E-B260-690F-2A5C-DFD13A509419}"/>
              </a:ext>
            </a:extLst>
          </p:cNvPr>
          <p:cNvPicPr>
            <a:picLocks noChangeAspect="1"/>
          </p:cNvPicPr>
          <p:nvPr/>
        </p:nvPicPr>
        <p:blipFill>
          <a:blip r:embed="rId4"/>
          <a:stretch>
            <a:fillRect/>
          </a:stretch>
        </p:blipFill>
        <p:spPr>
          <a:xfrm>
            <a:off x="4992956" y="1729286"/>
            <a:ext cx="6513243" cy="4061914"/>
          </a:xfrm>
          <a:prstGeom prst="rect">
            <a:avLst/>
          </a:prstGeom>
        </p:spPr>
      </p:pic>
    </p:spTree>
    <p:extLst>
      <p:ext uri="{BB962C8B-B14F-4D97-AF65-F5344CB8AC3E}">
        <p14:creationId xmlns:p14="http://schemas.microsoft.com/office/powerpoint/2010/main" val="16149383"/>
      </p:ext>
    </p:extLst>
  </p:cSld>
  <p:clrMapOvr>
    <a:masterClrMapping/>
  </p:clrMapOvr>
  <mc:AlternateContent xmlns:mc="http://schemas.openxmlformats.org/markup-compatibility/2006" xmlns:p14="http://schemas.microsoft.com/office/powerpoint/2010/main">
    <mc:Choice Requires="p14">
      <p:transition spd="slow" p14:dur="2000" advTm="59040"/>
    </mc:Choice>
    <mc:Fallback xmlns="">
      <p:transition spd="slow" advTm="590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DE74-CA81-708F-28B3-17BEADCDD9FA}"/>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00DB7808-1CA0-16C2-08FC-D01B7C84EC5B}"/>
              </a:ext>
            </a:extLst>
          </p:cNvPr>
          <p:cNvSpPr>
            <a:spLocks noGrp="1"/>
          </p:cNvSpPr>
          <p:nvPr>
            <p:ph idx="1"/>
          </p:nvPr>
        </p:nvSpPr>
        <p:spPr>
          <a:xfrm>
            <a:off x="685801" y="2142067"/>
            <a:ext cx="4422647" cy="3649133"/>
          </a:xfrm>
        </p:spPr>
        <p:txBody>
          <a:bodyPr>
            <a:normAutofit fontScale="92500" lnSpcReduction="20000"/>
          </a:bodyPr>
          <a:lstStyle/>
          <a:p>
            <a:r>
              <a:rPr lang="en-US" dirty="0"/>
              <a:t>Computation time is long for when number of tree(</a:t>
            </a:r>
            <a:r>
              <a:rPr lang="en-US" dirty="0" err="1"/>
              <a:t>n_estimators</a:t>
            </a:r>
            <a:r>
              <a:rPr lang="en-US" dirty="0"/>
              <a:t>) is large</a:t>
            </a:r>
          </a:p>
          <a:p>
            <a:r>
              <a:rPr lang="en-US" dirty="0"/>
              <a:t>Computation time varies between 15 seconds and around 2min depends on parameters</a:t>
            </a:r>
          </a:p>
          <a:p>
            <a:r>
              <a:rPr lang="en-US" dirty="0"/>
              <a:t>Set </a:t>
            </a:r>
            <a:r>
              <a:rPr lang="en-US" dirty="0" err="1"/>
              <a:t>min_samples_leaf</a:t>
            </a:r>
            <a:r>
              <a:rPr lang="en-US" dirty="0"/>
              <a:t> = 20 to prevent overfitting</a:t>
            </a:r>
          </a:p>
          <a:p>
            <a:r>
              <a:rPr lang="en-US" dirty="0" err="1"/>
              <a:t>max_features</a:t>
            </a:r>
            <a:r>
              <a:rPr lang="en-US" dirty="0"/>
              <a:t>: number of features to consider when looking for the best split</a:t>
            </a:r>
            <a:r>
              <a:rPr lang="en-US" baseline="30000" dirty="0"/>
              <a:t>1</a:t>
            </a:r>
            <a:endParaRPr lang="en-US" dirty="0"/>
          </a:p>
          <a:p>
            <a:r>
              <a:rPr lang="en-US" dirty="0" err="1"/>
              <a:t>n_estimators</a:t>
            </a:r>
            <a:r>
              <a:rPr lang="en-US" dirty="0"/>
              <a:t>: number of trees in the random forest</a:t>
            </a:r>
            <a:r>
              <a:rPr lang="en-US" baseline="30000" dirty="0"/>
              <a:t>1</a:t>
            </a:r>
            <a:endParaRPr lang="en-US" dirty="0"/>
          </a:p>
          <a:p>
            <a:r>
              <a:rPr lang="en-US" dirty="0"/>
              <a:t>10-fold CV result: </a:t>
            </a:r>
            <a:r>
              <a:rPr lang="en-US" dirty="0" err="1"/>
              <a:t>n_estimators</a:t>
            </a:r>
            <a:r>
              <a:rPr lang="en-US" dirty="0"/>
              <a:t> = 150, </a:t>
            </a:r>
            <a:r>
              <a:rPr lang="en-US" dirty="0" err="1"/>
              <a:t>max_features</a:t>
            </a:r>
            <a:r>
              <a:rPr lang="en-US" dirty="0"/>
              <a:t> = 200</a:t>
            </a:r>
          </a:p>
          <a:p>
            <a:endParaRPr lang="en-US" dirty="0"/>
          </a:p>
        </p:txBody>
      </p:sp>
      <p:sp>
        <p:nvSpPr>
          <p:cNvPr id="5" name="TextBox 4">
            <a:extLst>
              <a:ext uri="{FF2B5EF4-FFF2-40B4-BE49-F238E27FC236}">
                <a16:creationId xmlns:a16="http://schemas.microsoft.com/office/drawing/2014/main" id="{AB5DF2A2-D49C-20E2-8B8C-1EFC717E49D9}"/>
              </a:ext>
            </a:extLst>
          </p:cNvPr>
          <p:cNvSpPr txBox="1"/>
          <p:nvPr/>
        </p:nvSpPr>
        <p:spPr>
          <a:xfrm>
            <a:off x="0" y="6642556"/>
            <a:ext cx="6096000" cy="215444"/>
          </a:xfrm>
          <a:prstGeom prst="rect">
            <a:avLst/>
          </a:prstGeom>
          <a:noFill/>
        </p:spPr>
        <p:txBody>
          <a:bodyPr wrap="square">
            <a:spAutoFit/>
          </a:bodyPr>
          <a:lstStyle/>
          <a:p>
            <a:r>
              <a:rPr lang="en-US" sz="800" dirty="0"/>
              <a:t>1. https://scikit-</a:t>
            </a:r>
            <a:r>
              <a:rPr lang="en-US" sz="800" dirty="0" err="1"/>
              <a:t>learn.org</a:t>
            </a:r>
            <a:r>
              <a:rPr lang="en-US" sz="800" dirty="0"/>
              <a:t>/stable/modules/generated/</a:t>
            </a:r>
            <a:r>
              <a:rPr lang="en-US" sz="800" dirty="0" err="1"/>
              <a:t>sklearn.ensemble.RandomForestClassifier.html</a:t>
            </a:r>
            <a:endParaRPr lang="en-US" sz="800" dirty="0"/>
          </a:p>
        </p:txBody>
      </p:sp>
      <p:pic>
        <p:nvPicPr>
          <p:cNvPr id="6" name="Picture 5">
            <a:extLst>
              <a:ext uri="{FF2B5EF4-FFF2-40B4-BE49-F238E27FC236}">
                <a16:creationId xmlns:a16="http://schemas.microsoft.com/office/drawing/2014/main" id="{C11B3ABB-7C25-91C7-92A2-79358D33F60C}"/>
              </a:ext>
            </a:extLst>
          </p:cNvPr>
          <p:cNvPicPr>
            <a:picLocks noChangeAspect="1"/>
          </p:cNvPicPr>
          <p:nvPr/>
        </p:nvPicPr>
        <p:blipFill>
          <a:blip r:embed="rId3"/>
          <a:stretch>
            <a:fillRect/>
          </a:stretch>
        </p:blipFill>
        <p:spPr>
          <a:xfrm>
            <a:off x="5335240" y="1731264"/>
            <a:ext cx="6343645" cy="3952579"/>
          </a:xfrm>
          <a:prstGeom prst="rect">
            <a:avLst/>
          </a:prstGeom>
        </p:spPr>
      </p:pic>
    </p:spTree>
    <p:extLst>
      <p:ext uri="{BB962C8B-B14F-4D97-AF65-F5344CB8AC3E}">
        <p14:creationId xmlns:p14="http://schemas.microsoft.com/office/powerpoint/2010/main" val="2660894589"/>
      </p:ext>
    </p:extLst>
  </p:cSld>
  <p:clrMapOvr>
    <a:masterClrMapping/>
  </p:clrMapOvr>
  <mc:AlternateContent xmlns:mc="http://schemas.openxmlformats.org/markup-compatibility/2006" xmlns:p14="http://schemas.microsoft.com/office/powerpoint/2010/main">
    <mc:Choice Requires="p14">
      <p:transition spd="slow" p14:dur="2000" advTm="56512"/>
    </mc:Choice>
    <mc:Fallback xmlns="">
      <p:transition spd="slow" advTm="5651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9DA9-57E1-54F3-5ECD-6CEFB0C4B801}"/>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A9F64B44-8651-5F3F-63A6-25B19ACB01DE}"/>
              </a:ext>
            </a:extLst>
          </p:cNvPr>
          <p:cNvSpPr>
            <a:spLocks noGrp="1"/>
          </p:cNvSpPr>
          <p:nvPr>
            <p:ph idx="1"/>
          </p:nvPr>
        </p:nvSpPr>
        <p:spPr>
          <a:xfrm>
            <a:off x="685801" y="2142067"/>
            <a:ext cx="4422647" cy="3649133"/>
          </a:xfrm>
        </p:spPr>
        <p:txBody>
          <a:bodyPr>
            <a:normAutofit fontScale="92500" lnSpcReduction="20000"/>
          </a:bodyPr>
          <a:lstStyle/>
          <a:p>
            <a:r>
              <a:rPr lang="en-US" dirty="0"/>
              <a:t>Computational time: slightly longer than random forest</a:t>
            </a:r>
          </a:p>
          <a:p>
            <a:r>
              <a:rPr lang="en-US" dirty="0"/>
              <a:t>Ensemble method using gradient boosting</a:t>
            </a:r>
          </a:p>
          <a:p>
            <a:r>
              <a:rPr lang="en-US" dirty="0"/>
              <a:t>Additive model using forward stages</a:t>
            </a:r>
            <a:r>
              <a:rPr lang="en-US" baseline="30000" dirty="0"/>
              <a:t>1</a:t>
            </a:r>
            <a:endParaRPr lang="en-US" dirty="0"/>
          </a:p>
          <a:p>
            <a:r>
              <a:rPr lang="en-US" dirty="0"/>
              <a:t>N classes regression trees are fit on the negative gradient of the loss function for each stage</a:t>
            </a:r>
            <a:r>
              <a:rPr lang="en-US" baseline="30000" dirty="0"/>
              <a:t>1</a:t>
            </a:r>
            <a:endParaRPr lang="en-US" dirty="0"/>
          </a:p>
          <a:p>
            <a:r>
              <a:rPr lang="en-US" dirty="0"/>
              <a:t>For 10-fold CV, </a:t>
            </a:r>
            <a:r>
              <a:rPr lang="en-US" dirty="0" err="1"/>
              <a:t>max_features</a:t>
            </a:r>
            <a:r>
              <a:rPr lang="en-US" dirty="0"/>
              <a:t>=100,min_samples_leaf = 20 to save computational time</a:t>
            </a:r>
          </a:p>
          <a:p>
            <a:r>
              <a:rPr lang="en-US" dirty="0"/>
              <a:t>Tune </a:t>
            </a:r>
            <a:r>
              <a:rPr lang="en-US" dirty="0" err="1"/>
              <a:t>n_estimators</a:t>
            </a:r>
            <a:r>
              <a:rPr lang="en-US" dirty="0"/>
              <a:t> and </a:t>
            </a:r>
            <a:r>
              <a:rPr lang="en-US" dirty="0" err="1"/>
              <a:t>learning_rate</a:t>
            </a:r>
            <a:endParaRPr lang="en-US" dirty="0"/>
          </a:p>
          <a:p>
            <a:r>
              <a:rPr lang="en-US" dirty="0"/>
              <a:t>Optimal parameters: </a:t>
            </a:r>
            <a:r>
              <a:rPr lang="en-US" dirty="0" err="1"/>
              <a:t>n_estimator</a:t>
            </a:r>
            <a:r>
              <a:rPr lang="en-US" dirty="0"/>
              <a:t> = 150, </a:t>
            </a:r>
            <a:r>
              <a:rPr lang="en-US" dirty="0" err="1"/>
              <a:t>learning_rate</a:t>
            </a:r>
            <a:r>
              <a:rPr lang="en-US" dirty="0"/>
              <a:t> = 0.2</a:t>
            </a:r>
          </a:p>
        </p:txBody>
      </p:sp>
      <p:sp>
        <p:nvSpPr>
          <p:cNvPr id="6" name="TextBox 5">
            <a:extLst>
              <a:ext uri="{FF2B5EF4-FFF2-40B4-BE49-F238E27FC236}">
                <a16:creationId xmlns:a16="http://schemas.microsoft.com/office/drawing/2014/main" id="{F302B08E-B425-05FE-A7E9-E4BCB0C26C27}"/>
              </a:ext>
            </a:extLst>
          </p:cNvPr>
          <p:cNvSpPr txBox="1"/>
          <p:nvPr/>
        </p:nvSpPr>
        <p:spPr>
          <a:xfrm>
            <a:off x="0" y="6642556"/>
            <a:ext cx="6096000" cy="215444"/>
          </a:xfrm>
          <a:prstGeom prst="rect">
            <a:avLst/>
          </a:prstGeom>
          <a:noFill/>
        </p:spPr>
        <p:txBody>
          <a:bodyPr wrap="square">
            <a:spAutoFit/>
          </a:bodyPr>
          <a:lstStyle/>
          <a:p>
            <a:r>
              <a:rPr lang="en-US" sz="800" dirty="0"/>
              <a:t>1.https://scikit-</a:t>
            </a:r>
            <a:r>
              <a:rPr lang="en-US" sz="800" dirty="0" err="1"/>
              <a:t>learn.org</a:t>
            </a:r>
            <a:r>
              <a:rPr lang="en-US" sz="800" dirty="0"/>
              <a:t>/stable/modules/generated/</a:t>
            </a:r>
            <a:r>
              <a:rPr lang="en-US" sz="800" dirty="0" err="1"/>
              <a:t>sklearn.ensemble.GradientBoostingClassifier.html</a:t>
            </a:r>
            <a:endParaRPr lang="en-US" sz="800" dirty="0"/>
          </a:p>
        </p:txBody>
      </p:sp>
      <p:pic>
        <p:nvPicPr>
          <p:cNvPr id="10" name="Picture 9">
            <a:extLst>
              <a:ext uri="{FF2B5EF4-FFF2-40B4-BE49-F238E27FC236}">
                <a16:creationId xmlns:a16="http://schemas.microsoft.com/office/drawing/2014/main" id="{C5E6F3D2-B126-ACD6-284A-9EC5347B118F}"/>
              </a:ext>
            </a:extLst>
          </p:cNvPr>
          <p:cNvPicPr>
            <a:picLocks noChangeAspect="1"/>
          </p:cNvPicPr>
          <p:nvPr/>
        </p:nvPicPr>
        <p:blipFill>
          <a:blip r:embed="rId3"/>
          <a:stretch>
            <a:fillRect/>
          </a:stretch>
        </p:blipFill>
        <p:spPr>
          <a:xfrm>
            <a:off x="5465382" y="1801369"/>
            <a:ext cx="6040817" cy="3782567"/>
          </a:xfrm>
          <a:prstGeom prst="rect">
            <a:avLst/>
          </a:prstGeom>
        </p:spPr>
      </p:pic>
    </p:spTree>
    <p:extLst>
      <p:ext uri="{BB962C8B-B14F-4D97-AF65-F5344CB8AC3E}">
        <p14:creationId xmlns:p14="http://schemas.microsoft.com/office/powerpoint/2010/main" val="2946842349"/>
      </p:ext>
    </p:extLst>
  </p:cSld>
  <p:clrMapOvr>
    <a:masterClrMapping/>
  </p:clrMapOvr>
  <mc:AlternateContent xmlns:mc="http://schemas.openxmlformats.org/markup-compatibility/2006" xmlns:p14="http://schemas.microsoft.com/office/powerpoint/2010/main">
    <mc:Choice Requires="p14">
      <p:transition spd="slow" p14:dur="2000" advTm="69760"/>
    </mc:Choice>
    <mc:Fallback xmlns="">
      <p:transition spd="slow" advTm="697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F410-C1E0-FA07-4F1B-2C19B7BEF904}"/>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F883921-CC1B-6DE8-5DC3-478515231AA3}"/>
              </a:ext>
            </a:extLst>
          </p:cNvPr>
          <p:cNvSpPr>
            <a:spLocks noGrp="1"/>
          </p:cNvSpPr>
          <p:nvPr>
            <p:ph idx="1"/>
          </p:nvPr>
        </p:nvSpPr>
        <p:spPr>
          <a:xfrm>
            <a:off x="417577" y="975361"/>
            <a:ext cx="10131425" cy="3169919"/>
          </a:xfrm>
        </p:spPr>
        <p:txBody>
          <a:bodyPr/>
          <a:lstStyle/>
          <a:p>
            <a:r>
              <a:rPr lang="en-US" dirty="0"/>
              <a:t>Accuracy on test data: SVM and Logistic Regression performs the best! </a:t>
            </a:r>
          </a:p>
          <a:p>
            <a:r>
              <a:rPr lang="en-US" dirty="0"/>
              <a:t>computational time: KNN and Logistic regression much faster than the rest</a:t>
            </a:r>
          </a:p>
          <a:p>
            <a:r>
              <a:rPr lang="en-US" dirty="0"/>
              <a:t>Slowest model: SVM, not good for high-dimensional data</a:t>
            </a:r>
          </a:p>
        </p:txBody>
      </p:sp>
      <p:graphicFrame>
        <p:nvGraphicFramePr>
          <p:cNvPr id="5" name="Table 4">
            <a:extLst>
              <a:ext uri="{FF2B5EF4-FFF2-40B4-BE49-F238E27FC236}">
                <a16:creationId xmlns:a16="http://schemas.microsoft.com/office/drawing/2014/main" id="{DF4D307F-ACE4-9660-CFE3-C66DB5950AD4}"/>
              </a:ext>
            </a:extLst>
          </p:cNvPr>
          <p:cNvGraphicFramePr>
            <a:graphicFrameLocks noGrp="1"/>
          </p:cNvGraphicFramePr>
          <p:nvPr>
            <p:extLst>
              <p:ext uri="{D42A27DB-BD31-4B8C-83A1-F6EECF244321}">
                <p14:modId xmlns:p14="http://schemas.microsoft.com/office/powerpoint/2010/main" val="1368779018"/>
              </p:ext>
            </p:extLst>
          </p:nvPr>
        </p:nvGraphicFramePr>
        <p:xfrm>
          <a:off x="685801" y="3680777"/>
          <a:ext cx="8128002" cy="1116330"/>
        </p:xfrm>
        <a:graphic>
          <a:graphicData uri="http://schemas.openxmlformats.org/drawingml/2006/table">
            <a:tbl>
              <a:tblPr firstRow="1" bandRow="1">
                <a:tableStyleId>{21E4AEA4-8DFA-4A89-87EB-49C32662AFE0}</a:tableStyleId>
              </a:tblPr>
              <a:tblGrid>
                <a:gridCol w="1354667">
                  <a:extLst>
                    <a:ext uri="{9D8B030D-6E8A-4147-A177-3AD203B41FA5}">
                      <a16:colId xmlns:a16="http://schemas.microsoft.com/office/drawing/2014/main" val="3978321676"/>
                    </a:ext>
                  </a:extLst>
                </a:gridCol>
                <a:gridCol w="1354667">
                  <a:extLst>
                    <a:ext uri="{9D8B030D-6E8A-4147-A177-3AD203B41FA5}">
                      <a16:colId xmlns:a16="http://schemas.microsoft.com/office/drawing/2014/main" val="2582167124"/>
                    </a:ext>
                  </a:extLst>
                </a:gridCol>
                <a:gridCol w="1354667">
                  <a:extLst>
                    <a:ext uri="{9D8B030D-6E8A-4147-A177-3AD203B41FA5}">
                      <a16:colId xmlns:a16="http://schemas.microsoft.com/office/drawing/2014/main" val="2623328602"/>
                    </a:ext>
                  </a:extLst>
                </a:gridCol>
                <a:gridCol w="1354667">
                  <a:extLst>
                    <a:ext uri="{9D8B030D-6E8A-4147-A177-3AD203B41FA5}">
                      <a16:colId xmlns:a16="http://schemas.microsoft.com/office/drawing/2014/main" val="1963001829"/>
                    </a:ext>
                  </a:extLst>
                </a:gridCol>
                <a:gridCol w="1354667">
                  <a:extLst>
                    <a:ext uri="{9D8B030D-6E8A-4147-A177-3AD203B41FA5}">
                      <a16:colId xmlns:a16="http://schemas.microsoft.com/office/drawing/2014/main" val="2665088545"/>
                    </a:ext>
                  </a:extLst>
                </a:gridCol>
                <a:gridCol w="1354667">
                  <a:extLst>
                    <a:ext uri="{9D8B030D-6E8A-4147-A177-3AD203B41FA5}">
                      <a16:colId xmlns:a16="http://schemas.microsoft.com/office/drawing/2014/main" val="3460748880"/>
                    </a:ext>
                  </a:extLst>
                </a:gridCol>
              </a:tblGrid>
              <a:tr h="370840">
                <a:tc>
                  <a:txBody>
                    <a:bodyPr/>
                    <a:lstStyle/>
                    <a:p>
                      <a:pPr algn="ctr" fontAlgn="b"/>
                      <a:endParaRPr lang="en-US" sz="1800" b="0" i="0" u="none" strike="noStrike" dirty="0">
                        <a:solidFill>
                          <a:schemeClr val="tx1"/>
                        </a:solidFill>
                        <a:effectLst/>
                        <a:latin typeface="Calibri" panose="020F0502020204030204" pitchFamily="34" charset="0"/>
                      </a:endParaRP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KNN</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SVM</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Logistic Regression</a:t>
                      </a:r>
                    </a:p>
                  </a:txBody>
                  <a:tcPr marL="9525" marR="9525" marT="9525" marB="0" anchor="ctr"/>
                </a:tc>
                <a:tc>
                  <a:txBody>
                    <a:bodyPr/>
                    <a:lstStyle/>
                    <a:p>
                      <a:pPr algn="ctr" fontAlgn="b"/>
                      <a:r>
                        <a:rPr lang="en-US" sz="1800" b="0" i="0" u="none" strike="noStrike" dirty="0">
                          <a:solidFill>
                            <a:schemeClr val="tx1"/>
                          </a:solidFill>
                          <a:effectLst/>
                          <a:latin typeface="Calibri" panose="020F0502020204030204" pitchFamily="34" charset="0"/>
                        </a:rPr>
                        <a:t>Random Forest</a:t>
                      </a:r>
                    </a:p>
                  </a:txBody>
                  <a:tcPr marL="9525" marR="9525" marT="9525" marB="0" anchor="ctr"/>
                </a:tc>
                <a:tc>
                  <a:txBody>
                    <a:bodyPr/>
                    <a:lstStyle/>
                    <a:p>
                      <a:pPr algn="ctr" fontAlgn="b"/>
                      <a:r>
                        <a:rPr lang="en-US" sz="1800" b="0" i="0" u="none" strike="noStrike">
                          <a:solidFill>
                            <a:schemeClr val="tx1"/>
                          </a:solidFill>
                          <a:effectLst/>
                          <a:latin typeface="Calibri" panose="020F0502020204030204" pitchFamily="34" charset="0"/>
                        </a:rPr>
                        <a:t>Gradient Boosting</a:t>
                      </a:r>
                      <a:endParaRPr lang="en-US" sz="1800" b="0"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9181124"/>
                  </a:ext>
                </a:extLst>
              </a:tr>
              <a:tr h="370840">
                <a:tc>
                  <a:txBody>
                    <a:bodyPr/>
                    <a:lstStyle/>
                    <a:p>
                      <a:pPr algn="ctr" fontAlgn="b"/>
                      <a:r>
                        <a:rPr lang="en-US" sz="1800" b="0" i="0" u="none" strike="noStrike" dirty="0">
                          <a:solidFill>
                            <a:schemeClr val="bg1"/>
                          </a:solidFill>
                          <a:effectLst/>
                          <a:latin typeface="Calibri" panose="020F0502020204030204" pitchFamily="34" charset="0"/>
                        </a:rPr>
                        <a:t>Testing Accuracy</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0.85</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0.88</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0.88</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0.85</a:t>
                      </a:r>
                    </a:p>
                  </a:txBody>
                  <a:tcPr marL="9525" marR="9525" marT="9525" marB="0" anchor="ctr"/>
                </a:tc>
                <a:tc>
                  <a:txBody>
                    <a:bodyPr/>
                    <a:lstStyle/>
                    <a:p>
                      <a:pPr algn="ctr" fontAlgn="b"/>
                      <a:r>
                        <a:rPr lang="en-US" sz="1800" b="0" i="0" u="none" strike="noStrike" dirty="0">
                          <a:solidFill>
                            <a:schemeClr val="bg1"/>
                          </a:solidFill>
                          <a:effectLst/>
                          <a:latin typeface="Calibri" panose="020F0502020204030204" pitchFamily="34" charset="0"/>
                        </a:rPr>
                        <a:t>0.86</a:t>
                      </a:r>
                    </a:p>
                  </a:txBody>
                  <a:tcPr marL="9525" marR="9525" marT="9525" marB="0" anchor="ctr"/>
                </a:tc>
                <a:extLst>
                  <a:ext uri="{0D108BD9-81ED-4DB2-BD59-A6C34878D82A}">
                    <a16:rowId xmlns:a16="http://schemas.microsoft.com/office/drawing/2014/main" val="4155100214"/>
                  </a:ext>
                </a:extLst>
              </a:tr>
            </a:tbl>
          </a:graphicData>
        </a:graphic>
      </p:graphicFrame>
    </p:spTree>
    <p:extLst>
      <p:ext uri="{BB962C8B-B14F-4D97-AF65-F5344CB8AC3E}">
        <p14:creationId xmlns:p14="http://schemas.microsoft.com/office/powerpoint/2010/main" val="1169996233"/>
      </p:ext>
    </p:extLst>
  </p:cSld>
  <p:clrMapOvr>
    <a:masterClrMapping/>
  </p:clrMapOvr>
  <mc:AlternateContent xmlns:mc="http://schemas.openxmlformats.org/markup-compatibility/2006" xmlns:p14="http://schemas.microsoft.com/office/powerpoint/2010/main">
    <mc:Choice Requires="p14">
      <p:transition spd="slow" p14:dur="2000" advTm="32341"/>
    </mc:Choice>
    <mc:Fallback xmlns="">
      <p:transition spd="slow" advTm="3234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F410-C1E0-FA07-4F1B-2C19B7BEF904}"/>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FF883921-CC1B-6DE8-5DC3-478515231AA3}"/>
              </a:ext>
            </a:extLst>
          </p:cNvPr>
          <p:cNvSpPr>
            <a:spLocks noGrp="1"/>
          </p:cNvSpPr>
          <p:nvPr>
            <p:ph idx="1"/>
          </p:nvPr>
        </p:nvSpPr>
        <p:spPr>
          <a:xfrm>
            <a:off x="685800" y="703411"/>
            <a:ext cx="10131425" cy="3649133"/>
          </a:xfrm>
        </p:spPr>
        <p:txBody>
          <a:bodyPr/>
          <a:lstStyle/>
          <a:p>
            <a:r>
              <a:rPr lang="en-US" dirty="0"/>
              <a:t>The “Ambiguous” group: much lower precision, recall and f1-score </a:t>
            </a:r>
          </a:p>
          <a:p>
            <a:r>
              <a:rPr lang="en-US" dirty="0"/>
              <a:t>SVM and logistic regression: better performance for the “Ambiguous group” </a:t>
            </a:r>
          </a:p>
          <a:p>
            <a:r>
              <a:rPr lang="en-US" dirty="0"/>
              <a:t>Random Forest fails to predict the “Ambiguous group”</a:t>
            </a:r>
          </a:p>
        </p:txBody>
      </p:sp>
      <p:pic>
        <p:nvPicPr>
          <p:cNvPr id="6" name="Picture 5">
            <a:extLst>
              <a:ext uri="{FF2B5EF4-FFF2-40B4-BE49-F238E27FC236}">
                <a16:creationId xmlns:a16="http://schemas.microsoft.com/office/drawing/2014/main" id="{39577B12-4809-AC6C-E37A-D09025E7B8AC}"/>
              </a:ext>
            </a:extLst>
          </p:cNvPr>
          <p:cNvPicPr>
            <a:picLocks noChangeAspect="1"/>
          </p:cNvPicPr>
          <p:nvPr/>
        </p:nvPicPr>
        <p:blipFill>
          <a:blip r:embed="rId3"/>
          <a:stretch>
            <a:fillRect/>
          </a:stretch>
        </p:blipFill>
        <p:spPr>
          <a:xfrm>
            <a:off x="902462" y="3346704"/>
            <a:ext cx="2730500" cy="939800"/>
          </a:xfrm>
          <a:prstGeom prst="rect">
            <a:avLst/>
          </a:prstGeom>
        </p:spPr>
      </p:pic>
      <p:sp>
        <p:nvSpPr>
          <p:cNvPr id="7" name="TextBox 6">
            <a:extLst>
              <a:ext uri="{FF2B5EF4-FFF2-40B4-BE49-F238E27FC236}">
                <a16:creationId xmlns:a16="http://schemas.microsoft.com/office/drawing/2014/main" id="{4B7F402B-3619-7EB2-AFDA-B5B12E7009F3}"/>
              </a:ext>
            </a:extLst>
          </p:cNvPr>
          <p:cNvSpPr txBox="1"/>
          <p:nvPr/>
        </p:nvSpPr>
        <p:spPr>
          <a:xfrm>
            <a:off x="1584960" y="3024539"/>
            <a:ext cx="1365504" cy="369332"/>
          </a:xfrm>
          <a:prstGeom prst="rect">
            <a:avLst/>
          </a:prstGeom>
          <a:noFill/>
        </p:spPr>
        <p:txBody>
          <a:bodyPr wrap="square" rtlCol="0">
            <a:spAutoFit/>
          </a:bodyPr>
          <a:lstStyle/>
          <a:p>
            <a:r>
              <a:rPr lang="en-US" dirty="0"/>
              <a:t>KNN result</a:t>
            </a:r>
          </a:p>
        </p:txBody>
      </p:sp>
      <p:pic>
        <p:nvPicPr>
          <p:cNvPr id="8" name="Picture 7">
            <a:extLst>
              <a:ext uri="{FF2B5EF4-FFF2-40B4-BE49-F238E27FC236}">
                <a16:creationId xmlns:a16="http://schemas.microsoft.com/office/drawing/2014/main" id="{CD082D23-746F-782F-4BAC-78B775C03386}"/>
              </a:ext>
            </a:extLst>
          </p:cNvPr>
          <p:cNvPicPr>
            <a:picLocks noChangeAspect="1"/>
          </p:cNvPicPr>
          <p:nvPr/>
        </p:nvPicPr>
        <p:blipFill>
          <a:blip r:embed="rId4"/>
          <a:stretch>
            <a:fillRect/>
          </a:stretch>
        </p:blipFill>
        <p:spPr>
          <a:xfrm>
            <a:off x="4532122" y="3346704"/>
            <a:ext cx="2730500" cy="939800"/>
          </a:xfrm>
          <a:prstGeom prst="rect">
            <a:avLst/>
          </a:prstGeom>
        </p:spPr>
      </p:pic>
      <p:sp>
        <p:nvSpPr>
          <p:cNvPr id="9" name="TextBox 8">
            <a:extLst>
              <a:ext uri="{FF2B5EF4-FFF2-40B4-BE49-F238E27FC236}">
                <a16:creationId xmlns:a16="http://schemas.microsoft.com/office/drawing/2014/main" id="{617D3DF1-B6BE-C7BC-55DE-D4150E2AB64C}"/>
              </a:ext>
            </a:extLst>
          </p:cNvPr>
          <p:cNvSpPr txBox="1"/>
          <p:nvPr/>
        </p:nvSpPr>
        <p:spPr>
          <a:xfrm>
            <a:off x="5214367" y="2994136"/>
            <a:ext cx="1365504" cy="369332"/>
          </a:xfrm>
          <a:prstGeom prst="rect">
            <a:avLst/>
          </a:prstGeom>
          <a:noFill/>
        </p:spPr>
        <p:txBody>
          <a:bodyPr wrap="square" rtlCol="0">
            <a:spAutoFit/>
          </a:bodyPr>
          <a:lstStyle/>
          <a:p>
            <a:r>
              <a:rPr lang="en-US" dirty="0"/>
              <a:t>SVM result</a:t>
            </a:r>
          </a:p>
        </p:txBody>
      </p:sp>
      <p:pic>
        <p:nvPicPr>
          <p:cNvPr id="11" name="Picture 10">
            <a:extLst>
              <a:ext uri="{FF2B5EF4-FFF2-40B4-BE49-F238E27FC236}">
                <a16:creationId xmlns:a16="http://schemas.microsoft.com/office/drawing/2014/main" id="{B6A65B54-EDE1-BD17-A3AF-AB808D9DFB25}"/>
              </a:ext>
            </a:extLst>
          </p:cNvPr>
          <p:cNvPicPr>
            <a:picLocks noChangeAspect="1"/>
          </p:cNvPicPr>
          <p:nvPr/>
        </p:nvPicPr>
        <p:blipFill>
          <a:blip r:embed="rId5"/>
          <a:stretch>
            <a:fillRect/>
          </a:stretch>
        </p:blipFill>
        <p:spPr>
          <a:xfrm>
            <a:off x="7944867" y="3346704"/>
            <a:ext cx="2743200" cy="901700"/>
          </a:xfrm>
          <a:prstGeom prst="rect">
            <a:avLst/>
          </a:prstGeom>
        </p:spPr>
      </p:pic>
      <p:sp>
        <p:nvSpPr>
          <p:cNvPr id="12" name="TextBox 11">
            <a:extLst>
              <a:ext uri="{FF2B5EF4-FFF2-40B4-BE49-F238E27FC236}">
                <a16:creationId xmlns:a16="http://schemas.microsoft.com/office/drawing/2014/main" id="{300287AE-4F93-9072-87B9-C3D7B6547E2E}"/>
              </a:ext>
            </a:extLst>
          </p:cNvPr>
          <p:cNvSpPr txBox="1"/>
          <p:nvPr/>
        </p:nvSpPr>
        <p:spPr>
          <a:xfrm>
            <a:off x="8093647" y="2972276"/>
            <a:ext cx="2865756" cy="369332"/>
          </a:xfrm>
          <a:prstGeom prst="rect">
            <a:avLst/>
          </a:prstGeom>
          <a:noFill/>
        </p:spPr>
        <p:txBody>
          <a:bodyPr wrap="square" rtlCol="0">
            <a:spAutoFit/>
          </a:bodyPr>
          <a:lstStyle/>
          <a:p>
            <a:r>
              <a:rPr lang="en-US" dirty="0"/>
              <a:t>Logistic Regression result</a:t>
            </a:r>
          </a:p>
        </p:txBody>
      </p:sp>
      <p:pic>
        <p:nvPicPr>
          <p:cNvPr id="13" name="Picture 12">
            <a:extLst>
              <a:ext uri="{FF2B5EF4-FFF2-40B4-BE49-F238E27FC236}">
                <a16:creationId xmlns:a16="http://schemas.microsoft.com/office/drawing/2014/main" id="{C4ED5CB9-666D-0AE8-8E6D-86B0E717AB44}"/>
              </a:ext>
            </a:extLst>
          </p:cNvPr>
          <p:cNvPicPr>
            <a:picLocks noChangeAspect="1"/>
          </p:cNvPicPr>
          <p:nvPr/>
        </p:nvPicPr>
        <p:blipFill>
          <a:blip r:embed="rId6"/>
          <a:stretch>
            <a:fillRect/>
          </a:stretch>
        </p:blipFill>
        <p:spPr>
          <a:xfrm>
            <a:off x="902462" y="4982972"/>
            <a:ext cx="2768600" cy="939800"/>
          </a:xfrm>
          <a:prstGeom prst="rect">
            <a:avLst/>
          </a:prstGeom>
        </p:spPr>
      </p:pic>
      <p:sp>
        <p:nvSpPr>
          <p:cNvPr id="14" name="TextBox 13">
            <a:extLst>
              <a:ext uri="{FF2B5EF4-FFF2-40B4-BE49-F238E27FC236}">
                <a16:creationId xmlns:a16="http://schemas.microsoft.com/office/drawing/2014/main" id="{4070CC83-510A-DEC8-FD54-6E88DC7778C1}"/>
              </a:ext>
            </a:extLst>
          </p:cNvPr>
          <p:cNvSpPr txBox="1"/>
          <p:nvPr/>
        </p:nvSpPr>
        <p:spPr>
          <a:xfrm>
            <a:off x="1012698" y="4490042"/>
            <a:ext cx="2548128" cy="369332"/>
          </a:xfrm>
          <a:prstGeom prst="rect">
            <a:avLst/>
          </a:prstGeom>
          <a:noFill/>
        </p:spPr>
        <p:txBody>
          <a:bodyPr wrap="square" rtlCol="0">
            <a:spAutoFit/>
          </a:bodyPr>
          <a:lstStyle/>
          <a:p>
            <a:r>
              <a:rPr lang="en-US" dirty="0"/>
              <a:t>Random Forest result</a:t>
            </a:r>
          </a:p>
        </p:txBody>
      </p:sp>
      <p:pic>
        <p:nvPicPr>
          <p:cNvPr id="15" name="Picture 14">
            <a:extLst>
              <a:ext uri="{FF2B5EF4-FFF2-40B4-BE49-F238E27FC236}">
                <a16:creationId xmlns:a16="http://schemas.microsoft.com/office/drawing/2014/main" id="{068C1ACA-2666-3254-10D2-FC18381CB1CE}"/>
              </a:ext>
            </a:extLst>
          </p:cNvPr>
          <p:cNvPicPr>
            <a:picLocks noChangeAspect="1"/>
          </p:cNvPicPr>
          <p:nvPr/>
        </p:nvPicPr>
        <p:blipFill>
          <a:blip r:embed="rId7"/>
          <a:stretch>
            <a:fillRect/>
          </a:stretch>
        </p:blipFill>
        <p:spPr>
          <a:xfrm>
            <a:off x="4500119" y="4996087"/>
            <a:ext cx="2794000" cy="939800"/>
          </a:xfrm>
          <a:prstGeom prst="rect">
            <a:avLst/>
          </a:prstGeom>
        </p:spPr>
      </p:pic>
      <p:sp>
        <p:nvSpPr>
          <p:cNvPr id="16" name="TextBox 15">
            <a:extLst>
              <a:ext uri="{FF2B5EF4-FFF2-40B4-BE49-F238E27FC236}">
                <a16:creationId xmlns:a16="http://schemas.microsoft.com/office/drawing/2014/main" id="{D99EC62F-7CEF-4D86-4A4B-139B240E8079}"/>
              </a:ext>
            </a:extLst>
          </p:cNvPr>
          <p:cNvSpPr txBox="1"/>
          <p:nvPr/>
        </p:nvSpPr>
        <p:spPr>
          <a:xfrm>
            <a:off x="4623055" y="4490042"/>
            <a:ext cx="2548128" cy="369332"/>
          </a:xfrm>
          <a:prstGeom prst="rect">
            <a:avLst/>
          </a:prstGeom>
          <a:noFill/>
        </p:spPr>
        <p:txBody>
          <a:bodyPr wrap="square" rtlCol="0">
            <a:spAutoFit/>
          </a:bodyPr>
          <a:lstStyle/>
          <a:p>
            <a:r>
              <a:rPr lang="en-US" dirty="0"/>
              <a:t>Gradient Boosting result</a:t>
            </a:r>
          </a:p>
        </p:txBody>
      </p:sp>
    </p:spTree>
    <p:extLst>
      <p:ext uri="{BB962C8B-B14F-4D97-AF65-F5344CB8AC3E}">
        <p14:creationId xmlns:p14="http://schemas.microsoft.com/office/powerpoint/2010/main" val="4258401026"/>
      </p:ext>
    </p:extLst>
  </p:cSld>
  <p:clrMapOvr>
    <a:masterClrMapping/>
  </p:clrMapOvr>
  <mc:AlternateContent xmlns:mc="http://schemas.openxmlformats.org/markup-compatibility/2006" xmlns:p14="http://schemas.microsoft.com/office/powerpoint/2010/main">
    <mc:Choice Requires="p14">
      <p:transition spd="slow" p14:dur="2000" advTm="68429"/>
    </mc:Choice>
    <mc:Fallback xmlns="">
      <p:transition spd="slow" advTm="684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9808-FE2C-8319-5200-BD80D35483FA}"/>
              </a:ext>
            </a:extLst>
          </p:cNvPr>
          <p:cNvSpPr>
            <a:spLocks noGrp="1"/>
          </p:cNvSpPr>
          <p:nvPr>
            <p:ph type="title"/>
          </p:nvPr>
        </p:nvSpPr>
        <p:spPr>
          <a:xfrm>
            <a:off x="4754384" y="609599"/>
            <a:ext cx="6282266" cy="1456267"/>
          </a:xfrm>
        </p:spPr>
        <p:txBody>
          <a:bodyPr>
            <a:normAutofit/>
          </a:bodyPr>
          <a:lstStyle/>
          <a:p>
            <a:r>
              <a:rPr lang="en-US" dirty="0"/>
              <a:t>Applications for business</a:t>
            </a:r>
          </a:p>
        </p:txBody>
      </p:sp>
      <p:sp>
        <p:nvSpPr>
          <p:cNvPr id="3" name="Content Placeholder 2">
            <a:extLst>
              <a:ext uri="{FF2B5EF4-FFF2-40B4-BE49-F238E27FC236}">
                <a16:creationId xmlns:a16="http://schemas.microsoft.com/office/drawing/2014/main" id="{AF72F991-8902-01A0-89E9-12528F54F91E}"/>
              </a:ext>
            </a:extLst>
          </p:cNvPr>
          <p:cNvSpPr>
            <a:spLocks noGrp="1"/>
          </p:cNvSpPr>
          <p:nvPr>
            <p:ph idx="1"/>
          </p:nvPr>
        </p:nvSpPr>
        <p:spPr>
          <a:xfrm>
            <a:off x="4754384" y="2142066"/>
            <a:ext cx="6282266" cy="3649133"/>
          </a:xfrm>
        </p:spPr>
        <p:txBody>
          <a:bodyPr>
            <a:normAutofit/>
          </a:bodyPr>
          <a:lstStyle/>
          <a:p>
            <a:r>
              <a:rPr lang="en-US" dirty="0"/>
              <a:t>Good predictions for ”definitely English” and “definitely not English” group, poor prediction for “Ambiguous” group</a:t>
            </a:r>
          </a:p>
          <a:p>
            <a:r>
              <a:rPr lang="en-US" dirty="0"/>
              <a:t>Understand and interpret social media data </a:t>
            </a:r>
          </a:p>
          <a:p>
            <a:r>
              <a:rPr lang="en-US" dirty="0"/>
              <a:t>Require human judgement for classification of “Ambiguous”</a:t>
            </a:r>
          </a:p>
          <a:p>
            <a:r>
              <a:rPr lang="en-US" dirty="0"/>
              <a:t>Cater to consumer needs based on language they speak</a:t>
            </a:r>
          </a:p>
          <a:p>
            <a:r>
              <a:rPr lang="en-US" dirty="0"/>
              <a:t>Recommend goods and services more naturally</a:t>
            </a:r>
          </a:p>
          <a:p>
            <a:r>
              <a:rPr lang="en-US" dirty="0"/>
              <a:t>Help identify spam and phishing acts</a:t>
            </a:r>
          </a:p>
          <a:p>
            <a:r>
              <a:rPr lang="en-US" dirty="0"/>
              <a:t>Help identify trends among different ethics group</a:t>
            </a:r>
          </a:p>
          <a:p>
            <a:endParaRPr lang="en-US" dirty="0"/>
          </a:p>
        </p:txBody>
      </p:sp>
      <p:pic>
        <p:nvPicPr>
          <p:cNvPr id="5" name="Picture 4" descr="A colourful light bulb with business icons">
            <a:extLst>
              <a:ext uri="{FF2B5EF4-FFF2-40B4-BE49-F238E27FC236}">
                <a16:creationId xmlns:a16="http://schemas.microsoft.com/office/drawing/2014/main" id="{15ACECEC-6E44-736C-5B78-CC76B1245705}"/>
              </a:ext>
            </a:extLst>
          </p:cNvPr>
          <p:cNvPicPr>
            <a:picLocks noChangeAspect="1"/>
          </p:cNvPicPr>
          <p:nvPr/>
        </p:nvPicPr>
        <p:blipFill rotWithShape="1">
          <a:blip r:embed="rId3"/>
          <a:srcRect l="23384" r="26373"/>
          <a:stretch/>
        </p:blipFill>
        <p:spPr>
          <a:xfrm>
            <a:off x="685800" y="1030288"/>
            <a:ext cx="344571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911008028"/>
      </p:ext>
    </p:extLst>
  </p:cSld>
  <p:clrMapOvr>
    <a:masterClrMapping/>
  </p:clrMapOvr>
  <mc:AlternateContent xmlns:mc="http://schemas.openxmlformats.org/markup-compatibility/2006" xmlns:p14="http://schemas.microsoft.com/office/powerpoint/2010/main">
    <mc:Choice Requires="p14">
      <p:transition spd="slow" p14:dur="2000" advTm="55488"/>
    </mc:Choice>
    <mc:Fallback xmlns="">
      <p:transition spd="slow" advTm="5548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5254CDD-A535-5623-743A-3DEE2ACFEA04}"/>
              </a:ext>
            </a:extLst>
          </p:cNvPr>
          <p:cNvPicPr>
            <a:picLocks noChangeAspect="1"/>
          </p:cNvPicPr>
          <p:nvPr/>
        </p:nvPicPr>
        <p:blipFill rotWithShape="1">
          <a:blip r:embed="rId3">
            <a:alphaModFix amt="20000"/>
          </a:blip>
          <a:srcRect t="7787"/>
          <a:stretch/>
        </p:blipFill>
        <p:spPr>
          <a:xfrm>
            <a:off x="20" y="292618"/>
            <a:ext cx="12191980" cy="6857990"/>
          </a:xfrm>
          <a:prstGeom prst="rect">
            <a:avLst/>
          </a:prstGeom>
        </p:spPr>
      </p:pic>
      <p:pic>
        <p:nvPicPr>
          <p:cNvPr id="11" name="Picture 10">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439398FA-A01A-1159-B6F8-BDA1CC2F9C5A}"/>
              </a:ext>
            </a:extLst>
          </p:cNvPr>
          <p:cNvSpPr>
            <a:spLocks noGrp="1"/>
          </p:cNvSpPr>
          <p:nvPr>
            <p:ph type="title"/>
          </p:nvPr>
        </p:nvSpPr>
        <p:spPr>
          <a:xfrm>
            <a:off x="685801" y="609600"/>
            <a:ext cx="10131425" cy="1456267"/>
          </a:xfrm>
        </p:spPr>
        <p:txBody>
          <a:bodyPr>
            <a:normAutofit/>
          </a:bodyPr>
          <a:lstStyle/>
          <a:p>
            <a:r>
              <a:rPr lang="en-US"/>
              <a:t>Limitation and future work</a:t>
            </a:r>
            <a:br>
              <a:rPr lang="en-US"/>
            </a:br>
            <a:endParaRPr lang="en-US"/>
          </a:p>
        </p:txBody>
      </p:sp>
      <p:sp>
        <p:nvSpPr>
          <p:cNvPr id="3" name="Content Placeholder 2">
            <a:extLst>
              <a:ext uri="{FF2B5EF4-FFF2-40B4-BE49-F238E27FC236}">
                <a16:creationId xmlns:a16="http://schemas.microsoft.com/office/drawing/2014/main" id="{24F4ED9F-8049-00AB-BCD1-C99D998266CF}"/>
              </a:ext>
            </a:extLst>
          </p:cNvPr>
          <p:cNvSpPr>
            <a:spLocks noGrp="1"/>
          </p:cNvSpPr>
          <p:nvPr>
            <p:ph idx="1"/>
          </p:nvPr>
        </p:nvSpPr>
        <p:spPr>
          <a:xfrm>
            <a:off x="685801" y="2142067"/>
            <a:ext cx="10131425" cy="3649133"/>
          </a:xfrm>
        </p:spPr>
        <p:txBody>
          <a:bodyPr>
            <a:normAutofit/>
          </a:bodyPr>
          <a:lstStyle/>
          <a:p>
            <a:r>
              <a:rPr lang="en-US" dirty="0"/>
              <a:t>High-dimensional data issues</a:t>
            </a:r>
          </a:p>
          <a:p>
            <a:r>
              <a:rPr lang="en-US" dirty="0"/>
              <a:t>Non-parametric models(KNN) has computational advantage</a:t>
            </a:r>
          </a:p>
          <a:p>
            <a:r>
              <a:rPr lang="en-US" dirty="0"/>
              <a:t>Better feature selection for NLP (e.g. </a:t>
            </a:r>
            <a:r>
              <a:rPr lang="en-US" dirty="0" err="1"/>
              <a:t>Pytorch</a:t>
            </a:r>
            <a:r>
              <a:rPr lang="en-US" dirty="0"/>
              <a:t> supports multiple language extractions)</a:t>
            </a:r>
          </a:p>
          <a:p>
            <a:r>
              <a:rPr lang="en-US" dirty="0" err="1"/>
              <a:t>Sklearn</a:t>
            </a:r>
            <a:r>
              <a:rPr lang="en-US" dirty="0"/>
              <a:t> has limited computational power for large dataset</a:t>
            </a:r>
          </a:p>
          <a:p>
            <a:r>
              <a:rPr lang="en-US" dirty="0"/>
              <a:t>Other machine learning models(neuron networks) from </a:t>
            </a:r>
            <a:r>
              <a:rPr lang="en-US" dirty="0" err="1"/>
              <a:t>Pytorch</a:t>
            </a:r>
            <a:r>
              <a:rPr lang="en-US" dirty="0"/>
              <a:t> or TensorFlow </a:t>
            </a:r>
          </a:p>
          <a:p>
            <a:r>
              <a:rPr lang="en-US" dirty="0"/>
              <a:t>Annotation for millions of tweets could be costly (human review is necessary to prevent junk in – junk out!)</a:t>
            </a:r>
          </a:p>
          <a:p>
            <a:r>
              <a:rPr lang="en-US" dirty="0"/>
              <a:t>Need further analysis for the “Ambiguous” group</a:t>
            </a:r>
          </a:p>
          <a:p>
            <a:r>
              <a:rPr lang="en-US" dirty="0"/>
              <a:t>Extend to a multi-language classifier </a:t>
            </a:r>
          </a:p>
        </p:txBody>
      </p:sp>
    </p:spTree>
    <p:extLst>
      <p:ext uri="{BB962C8B-B14F-4D97-AF65-F5344CB8AC3E}">
        <p14:creationId xmlns:p14="http://schemas.microsoft.com/office/powerpoint/2010/main" val="1263625987"/>
      </p:ext>
    </p:extLst>
  </p:cSld>
  <p:clrMapOvr>
    <a:masterClrMapping/>
  </p:clrMapOvr>
  <mc:AlternateContent xmlns:mc="http://schemas.openxmlformats.org/markup-compatibility/2006" xmlns:p14="http://schemas.microsoft.com/office/powerpoint/2010/main">
    <mc:Choice Requires="p14">
      <p:transition spd="slow" p14:dur="2000" advTm="82218"/>
    </mc:Choice>
    <mc:Fallback xmlns="">
      <p:transition spd="slow" advTm="822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DAE-3C55-F27D-6780-063412726CFF}"/>
              </a:ext>
            </a:extLst>
          </p:cNvPr>
          <p:cNvSpPr>
            <a:spLocks noGrp="1"/>
          </p:cNvSpPr>
          <p:nvPr>
            <p:ph type="title"/>
          </p:nvPr>
        </p:nvSpPr>
        <p:spPr>
          <a:xfrm>
            <a:off x="685801" y="609600"/>
            <a:ext cx="10131425" cy="1456267"/>
          </a:xfrm>
        </p:spPr>
        <p:txBody>
          <a:bodyP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37B98613-F6E8-32C1-C961-15F4B76B6320}"/>
              </a:ext>
            </a:extLst>
          </p:cNvPr>
          <p:cNvGraphicFramePr>
            <a:graphicFrameLocks noGrp="1"/>
          </p:cNvGraphicFramePr>
          <p:nvPr>
            <p:ph idx="1"/>
            <p:extLst>
              <p:ext uri="{D42A27DB-BD31-4B8C-83A1-F6EECF244321}">
                <p14:modId xmlns:p14="http://schemas.microsoft.com/office/powerpoint/2010/main" val="2042446299"/>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563183"/>
      </p:ext>
    </p:extLst>
  </p:cSld>
  <p:clrMapOvr>
    <a:masterClrMapping/>
  </p:clrMapOvr>
  <mc:AlternateContent xmlns:mc="http://schemas.openxmlformats.org/markup-compatibility/2006" xmlns:p14="http://schemas.microsoft.com/office/powerpoint/2010/main">
    <mc:Choice Requires="p14">
      <p:transition spd="slow" p14:dur="2000" advTm="46626"/>
    </mc:Choice>
    <mc:Fallback xmlns="">
      <p:transition spd="slow" advTm="466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DAE-3C55-F27D-6780-063412726CFF}"/>
              </a:ext>
            </a:extLst>
          </p:cNvPr>
          <p:cNvSpPr>
            <a:spLocks noGrp="1"/>
          </p:cNvSpPr>
          <p:nvPr>
            <p:ph type="title"/>
          </p:nvPr>
        </p:nvSpPr>
        <p:spPr>
          <a:xfrm>
            <a:off x="804672" y="1186717"/>
            <a:ext cx="9829800" cy="1325880"/>
          </a:xfrm>
        </p:spPr>
        <p:txBody>
          <a:bodyPr anchor="b">
            <a:normAutofit/>
          </a:bodyPr>
          <a:lstStyle/>
          <a:p>
            <a:r>
              <a:rPr lang="en-US" sz="3600" dirty="0">
                <a:solidFill>
                  <a:schemeClr val="tx2"/>
                </a:solidFill>
              </a:rPr>
              <a:t>Data and preprocessing</a:t>
            </a:r>
          </a:p>
        </p:txBody>
      </p:sp>
      <p:sp>
        <p:nvSpPr>
          <p:cNvPr id="3" name="Content Placeholder 2">
            <a:extLst>
              <a:ext uri="{FF2B5EF4-FFF2-40B4-BE49-F238E27FC236}">
                <a16:creationId xmlns:a16="http://schemas.microsoft.com/office/drawing/2014/main" id="{1A587FB6-26BD-908E-FE11-FD7BEE509B75}"/>
              </a:ext>
            </a:extLst>
          </p:cNvPr>
          <p:cNvSpPr>
            <a:spLocks noGrp="1"/>
          </p:cNvSpPr>
          <p:nvPr>
            <p:ph idx="1"/>
          </p:nvPr>
        </p:nvSpPr>
        <p:spPr>
          <a:xfrm>
            <a:off x="804672" y="3228670"/>
            <a:ext cx="5126896" cy="3227626"/>
          </a:xfrm>
        </p:spPr>
        <p:txBody>
          <a:bodyPr anchor="ctr">
            <a:normAutofit fontScale="92500" lnSpcReduction="10000"/>
          </a:bodyPr>
          <a:lstStyle/>
          <a:p>
            <a:r>
              <a:rPr lang="en-US" dirty="0">
                <a:solidFill>
                  <a:schemeClr val="tx2"/>
                </a:solidFill>
              </a:rPr>
              <a:t>Data:</a:t>
            </a:r>
            <a:r>
              <a:rPr lang="en-US" sz="1800" dirty="0">
                <a:solidFill>
                  <a:schemeClr val="tx2"/>
                </a:solidFill>
              </a:rPr>
              <a:t> </a:t>
            </a:r>
            <a:r>
              <a:rPr lang="en-US" sz="1800" dirty="0">
                <a:solidFill>
                  <a:schemeClr val="tx2"/>
                </a:solidFill>
                <a:hlinkClick r:id="rId3"/>
              </a:rPr>
              <a:t>The UMass Global English on Twitter Dataset on Kaggle </a:t>
            </a:r>
            <a:r>
              <a:rPr lang="en-US" sz="1800" dirty="0">
                <a:solidFill>
                  <a:schemeClr val="tx2"/>
                </a:solidFill>
              </a:rPr>
              <a:t>(10,502 tweets from 130 countries)</a:t>
            </a:r>
          </a:p>
          <a:p>
            <a:r>
              <a:rPr lang="en-US" sz="1800" dirty="0">
                <a:solidFill>
                  <a:schemeClr val="tx2"/>
                </a:solidFill>
              </a:rPr>
              <a:t>This dataset is pre-annotated by researchers</a:t>
            </a:r>
            <a:r>
              <a:rPr lang="en-US" sz="1800" baseline="30000" dirty="0">
                <a:solidFill>
                  <a:schemeClr val="tx2"/>
                </a:solidFill>
              </a:rPr>
              <a:t>1</a:t>
            </a:r>
          </a:p>
          <a:p>
            <a:r>
              <a:rPr lang="en-US" dirty="0">
                <a:solidFill>
                  <a:schemeClr val="tx2"/>
                </a:solidFill>
              </a:rPr>
              <a:t>Extract useful columns</a:t>
            </a:r>
          </a:p>
          <a:p>
            <a:r>
              <a:rPr lang="en-US" sz="1800" dirty="0">
                <a:solidFill>
                  <a:schemeClr val="tx2"/>
                </a:solidFill>
              </a:rPr>
              <a:t>Remove nan</a:t>
            </a:r>
            <a:r>
              <a:rPr lang="en-US" dirty="0">
                <a:solidFill>
                  <a:schemeClr val="tx2"/>
                </a:solidFill>
              </a:rPr>
              <a:t> rows(10 rows)</a:t>
            </a:r>
          </a:p>
          <a:p>
            <a:r>
              <a:rPr lang="en-US" dirty="0">
                <a:solidFill>
                  <a:schemeClr val="tx2"/>
                </a:solidFill>
              </a:rPr>
              <a:t>Combine response variable y into one column ( 1 ~ 'Definitely English’ , 2~ 'Ambiguous’, 0~ 'Definitely Not English’)</a:t>
            </a:r>
          </a:p>
          <a:p>
            <a:r>
              <a:rPr lang="en-US" sz="1800" dirty="0">
                <a:solidFill>
                  <a:schemeClr val="tx2"/>
                </a:solidFill>
              </a:rPr>
              <a:t>Encode Country into numerical value using </a:t>
            </a:r>
            <a:r>
              <a:rPr lang="en-US" sz="1800" dirty="0" err="1">
                <a:solidFill>
                  <a:schemeClr val="tx2"/>
                </a:solidFill>
              </a:rPr>
              <a:t>LabelEncoder</a:t>
            </a:r>
            <a:r>
              <a:rPr lang="en-US" sz="1800" dirty="0">
                <a:solidFill>
                  <a:schemeClr val="tx2"/>
                </a:solidFill>
              </a:rPr>
              <a:t>()</a:t>
            </a:r>
          </a:p>
          <a:p>
            <a:endParaRPr lang="en-US" sz="1800" dirty="0">
              <a:solidFill>
                <a:schemeClr val="tx2"/>
              </a:solidFill>
            </a:endParaRPr>
          </a:p>
          <a:p>
            <a:pPr marL="0" indent="0">
              <a:buNone/>
            </a:pPr>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pic>
        <p:nvPicPr>
          <p:cNvPr id="4" name="Picture 3">
            <a:extLst>
              <a:ext uri="{FF2B5EF4-FFF2-40B4-BE49-F238E27FC236}">
                <a16:creationId xmlns:a16="http://schemas.microsoft.com/office/drawing/2014/main" id="{23246F73-F175-ED8E-DEA6-ED5BBFF5E3FF}"/>
              </a:ext>
            </a:extLst>
          </p:cNvPr>
          <p:cNvPicPr>
            <a:picLocks noChangeAspect="1"/>
          </p:cNvPicPr>
          <p:nvPr/>
        </p:nvPicPr>
        <p:blipFill>
          <a:blip r:embed="rId4"/>
          <a:stretch>
            <a:fillRect/>
          </a:stretch>
        </p:blipFill>
        <p:spPr>
          <a:xfrm>
            <a:off x="5931568" y="2882390"/>
            <a:ext cx="5469627" cy="1558842"/>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FD8C7555-B0F8-B93B-00D6-B4A96220B8BF}"/>
                  </a:ext>
                </a:extLst>
              </p14:cNvPr>
              <p14:cNvContentPartPr/>
              <p14:nvPr/>
            </p14:nvContentPartPr>
            <p14:xfrm>
              <a:off x="8225507" y="2871834"/>
              <a:ext cx="1353240" cy="358560"/>
            </p14:xfrm>
          </p:contentPart>
        </mc:Choice>
        <mc:Fallback xmlns="">
          <p:pic>
            <p:nvPicPr>
              <p:cNvPr id="12" name="Ink 11">
                <a:extLst>
                  <a:ext uri="{FF2B5EF4-FFF2-40B4-BE49-F238E27FC236}">
                    <a16:creationId xmlns:a16="http://schemas.microsoft.com/office/drawing/2014/main" id="{FD8C7555-B0F8-B93B-00D6-B4A96220B8BF}"/>
                  </a:ext>
                </a:extLst>
              </p:cNvPr>
              <p:cNvPicPr/>
              <p:nvPr/>
            </p:nvPicPr>
            <p:blipFill>
              <a:blip r:embed="rId6"/>
              <a:stretch>
                <a:fillRect/>
              </a:stretch>
            </p:blipFill>
            <p:spPr>
              <a:xfrm>
                <a:off x="8216867" y="2862834"/>
                <a:ext cx="137088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0CC1F363-2474-3C90-5F05-C9176CD22437}"/>
                  </a:ext>
                </a:extLst>
              </p14:cNvPr>
              <p14:cNvContentPartPr/>
              <p14:nvPr/>
            </p14:nvContentPartPr>
            <p14:xfrm>
              <a:off x="6782987" y="2936634"/>
              <a:ext cx="343440" cy="212400"/>
            </p14:xfrm>
          </p:contentPart>
        </mc:Choice>
        <mc:Fallback xmlns="">
          <p:pic>
            <p:nvPicPr>
              <p:cNvPr id="24" name="Ink 23">
                <a:extLst>
                  <a:ext uri="{FF2B5EF4-FFF2-40B4-BE49-F238E27FC236}">
                    <a16:creationId xmlns:a16="http://schemas.microsoft.com/office/drawing/2014/main" id="{0CC1F363-2474-3C90-5F05-C9176CD22437}"/>
                  </a:ext>
                </a:extLst>
              </p:cNvPr>
              <p:cNvPicPr/>
              <p:nvPr/>
            </p:nvPicPr>
            <p:blipFill>
              <a:blip r:embed="rId8"/>
              <a:stretch>
                <a:fillRect/>
              </a:stretch>
            </p:blipFill>
            <p:spPr>
              <a:xfrm>
                <a:off x="6773987" y="2927994"/>
                <a:ext cx="3610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EB9E6B98-4728-FB64-2373-871FA1C454B2}"/>
                  </a:ext>
                </a:extLst>
              </p14:cNvPr>
              <p14:cNvContentPartPr/>
              <p14:nvPr/>
            </p14:nvContentPartPr>
            <p14:xfrm>
              <a:off x="7856867" y="2975874"/>
              <a:ext cx="332280" cy="184320"/>
            </p14:xfrm>
          </p:contentPart>
        </mc:Choice>
        <mc:Fallback xmlns="">
          <p:pic>
            <p:nvPicPr>
              <p:cNvPr id="25" name="Ink 24">
                <a:extLst>
                  <a:ext uri="{FF2B5EF4-FFF2-40B4-BE49-F238E27FC236}">
                    <a16:creationId xmlns:a16="http://schemas.microsoft.com/office/drawing/2014/main" id="{EB9E6B98-4728-FB64-2373-871FA1C454B2}"/>
                  </a:ext>
                </a:extLst>
              </p:cNvPr>
              <p:cNvPicPr/>
              <p:nvPr/>
            </p:nvPicPr>
            <p:blipFill>
              <a:blip r:embed="rId10"/>
              <a:stretch>
                <a:fillRect/>
              </a:stretch>
            </p:blipFill>
            <p:spPr>
              <a:xfrm>
                <a:off x="7848227" y="2967234"/>
                <a:ext cx="349920" cy="201960"/>
              </a:xfrm>
              <a:prstGeom prst="rect">
                <a:avLst/>
              </a:prstGeom>
            </p:spPr>
          </p:pic>
        </mc:Fallback>
      </mc:AlternateContent>
      <p:pic>
        <p:nvPicPr>
          <p:cNvPr id="26" name="Picture 25">
            <a:extLst>
              <a:ext uri="{FF2B5EF4-FFF2-40B4-BE49-F238E27FC236}">
                <a16:creationId xmlns:a16="http://schemas.microsoft.com/office/drawing/2014/main" id="{1E179FE5-8D21-1416-40BE-8486A66B5276}"/>
              </a:ext>
            </a:extLst>
          </p:cNvPr>
          <p:cNvPicPr>
            <a:picLocks noChangeAspect="1"/>
          </p:cNvPicPr>
          <p:nvPr/>
        </p:nvPicPr>
        <p:blipFill>
          <a:blip r:embed="rId11"/>
          <a:stretch>
            <a:fillRect/>
          </a:stretch>
        </p:blipFill>
        <p:spPr>
          <a:xfrm>
            <a:off x="5892942" y="4582825"/>
            <a:ext cx="5469628" cy="1273191"/>
          </a:xfrm>
          <a:prstGeom prst="rect">
            <a:avLst/>
          </a:prstGeom>
        </p:spPr>
      </p:pic>
      <p:sp>
        <p:nvSpPr>
          <p:cNvPr id="6" name="TextBox 5">
            <a:extLst>
              <a:ext uri="{FF2B5EF4-FFF2-40B4-BE49-F238E27FC236}">
                <a16:creationId xmlns:a16="http://schemas.microsoft.com/office/drawing/2014/main" id="{1D2BEE80-1896-3C96-45A8-EADF1BDF6B81}"/>
              </a:ext>
            </a:extLst>
          </p:cNvPr>
          <p:cNvSpPr txBox="1"/>
          <p:nvPr/>
        </p:nvSpPr>
        <p:spPr>
          <a:xfrm>
            <a:off x="0" y="6574491"/>
            <a:ext cx="7095738" cy="215444"/>
          </a:xfrm>
          <a:prstGeom prst="rect">
            <a:avLst/>
          </a:prstGeom>
          <a:noFill/>
        </p:spPr>
        <p:txBody>
          <a:bodyPr wrap="square">
            <a:spAutoFit/>
          </a:bodyPr>
          <a:lstStyle/>
          <a:p>
            <a:r>
              <a:rPr lang="en-US" sz="800" b="0" i="0" dirty="0">
                <a:effectLst/>
                <a:latin typeface="SFMono-Regular"/>
              </a:rPr>
              <a:t>1. [A Dataset and Classifier for Recognizing Social Media English](https://</a:t>
            </a:r>
            <a:r>
              <a:rPr lang="en-US" sz="800" b="0" i="0" dirty="0" err="1">
                <a:effectLst/>
                <a:latin typeface="SFMono-Regular"/>
              </a:rPr>
              <a:t>aclanthology.org</a:t>
            </a:r>
            <a:r>
              <a:rPr lang="en-US" sz="800" b="0" i="0" dirty="0">
                <a:effectLst/>
                <a:latin typeface="SFMono-Regular"/>
              </a:rPr>
              <a:t>/W17-4408) (Blodgett et al., WNUT 2017)</a:t>
            </a:r>
            <a:endParaRPr lang="en-US" sz="800" dirty="0"/>
          </a:p>
        </p:txBody>
      </p:sp>
    </p:spTree>
    <p:extLst>
      <p:ext uri="{BB962C8B-B14F-4D97-AF65-F5344CB8AC3E}">
        <p14:creationId xmlns:p14="http://schemas.microsoft.com/office/powerpoint/2010/main" val="446198134"/>
      </p:ext>
    </p:extLst>
  </p:cSld>
  <p:clrMapOvr>
    <a:masterClrMapping/>
  </p:clrMapOvr>
  <mc:AlternateContent xmlns:mc="http://schemas.openxmlformats.org/markup-compatibility/2006" xmlns:p14="http://schemas.microsoft.com/office/powerpoint/2010/main">
    <mc:Choice Requires="p14">
      <p:transition spd="slow" p14:dur="2000" advTm="73632"/>
    </mc:Choice>
    <mc:Fallback xmlns="">
      <p:transition spd="slow" advTm="7363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4307-62DA-4653-C708-6214DBC734A9}"/>
              </a:ext>
            </a:extLst>
          </p:cNvPr>
          <p:cNvSpPr>
            <a:spLocks noGrp="1"/>
          </p:cNvSpPr>
          <p:nvPr>
            <p:ph type="title"/>
          </p:nvPr>
        </p:nvSpPr>
        <p:spPr/>
        <p:txBody>
          <a:bodyPr/>
          <a:lstStyle/>
          <a:p>
            <a:r>
              <a:rPr lang="en-US" dirty="0"/>
              <a:t>Exploratory Data Analysis</a:t>
            </a:r>
          </a:p>
        </p:txBody>
      </p:sp>
      <p:pic>
        <p:nvPicPr>
          <p:cNvPr id="15" name="Content Placeholder 14">
            <a:extLst>
              <a:ext uri="{FF2B5EF4-FFF2-40B4-BE49-F238E27FC236}">
                <a16:creationId xmlns:a16="http://schemas.microsoft.com/office/drawing/2014/main" id="{0077713F-DDD7-2B44-0D3B-0DA0ABF50978}"/>
              </a:ext>
            </a:extLst>
          </p:cNvPr>
          <p:cNvPicPr>
            <a:picLocks noGrp="1" noChangeAspect="1"/>
          </p:cNvPicPr>
          <p:nvPr>
            <p:ph idx="1"/>
          </p:nvPr>
        </p:nvPicPr>
        <p:blipFill>
          <a:blip r:embed="rId3"/>
          <a:stretch>
            <a:fillRect/>
          </a:stretch>
        </p:blipFill>
        <p:spPr>
          <a:xfrm>
            <a:off x="478537" y="2239074"/>
            <a:ext cx="2037384" cy="3357054"/>
          </a:xfrm>
          <a:prstGeom prst="rect">
            <a:avLst/>
          </a:prstGeom>
        </p:spPr>
      </p:pic>
      <p:pic>
        <p:nvPicPr>
          <p:cNvPr id="18" name="Picture 17">
            <a:extLst>
              <a:ext uri="{FF2B5EF4-FFF2-40B4-BE49-F238E27FC236}">
                <a16:creationId xmlns:a16="http://schemas.microsoft.com/office/drawing/2014/main" id="{05EB6DA7-662F-79CD-1E3C-AD68C3CC4AC3}"/>
              </a:ext>
            </a:extLst>
          </p:cNvPr>
          <p:cNvPicPr>
            <a:picLocks noChangeAspect="1"/>
          </p:cNvPicPr>
          <p:nvPr/>
        </p:nvPicPr>
        <p:blipFill>
          <a:blip r:embed="rId4"/>
          <a:stretch>
            <a:fillRect/>
          </a:stretch>
        </p:blipFill>
        <p:spPr>
          <a:xfrm>
            <a:off x="2830093" y="2239074"/>
            <a:ext cx="4404868" cy="3375693"/>
          </a:xfrm>
          <a:prstGeom prst="rect">
            <a:avLst/>
          </a:prstGeom>
        </p:spPr>
      </p:pic>
      <p:pic>
        <p:nvPicPr>
          <p:cNvPr id="19" name="Picture 18">
            <a:extLst>
              <a:ext uri="{FF2B5EF4-FFF2-40B4-BE49-F238E27FC236}">
                <a16:creationId xmlns:a16="http://schemas.microsoft.com/office/drawing/2014/main" id="{906C7596-F4EF-5280-7DD0-DA633D5F2032}"/>
              </a:ext>
            </a:extLst>
          </p:cNvPr>
          <p:cNvPicPr>
            <a:picLocks noChangeAspect="1"/>
          </p:cNvPicPr>
          <p:nvPr/>
        </p:nvPicPr>
        <p:blipFill>
          <a:blip r:embed="rId5"/>
          <a:stretch>
            <a:fillRect/>
          </a:stretch>
        </p:blipFill>
        <p:spPr>
          <a:xfrm>
            <a:off x="7654544" y="2349151"/>
            <a:ext cx="3759200" cy="3136900"/>
          </a:xfrm>
          <a:prstGeom prst="rect">
            <a:avLst/>
          </a:prstGeom>
        </p:spPr>
      </p:pic>
    </p:spTree>
    <p:extLst>
      <p:ext uri="{BB962C8B-B14F-4D97-AF65-F5344CB8AC3E}">
        <p14:creationId xmlns:p14="http://schemas.microsoft.com/office/powerpoint/2010/main" val="1970237300"/>
      </p:ext>
    </p:extLst>
  </p:cSld>
  <p:clrMapOvr>
    <a:masterClrMapping/>
  </p:clrMapOvr>
  <mc:AlternateContent xmlns:mc="http://schemas.openxmlformats.org/markup-compatibility/2006" xmlns:p14="http://schemas.microsoft.com/office/powerpoint/2010/main">
    <mc:Choice Requires="p14">
      <p:transition spd="slow" p14:dur="2000" advTm="46604"/>
    </mc:Choice>
    <mc:Fallback xmlns="">
      <p:transition spd="slow" advTm="466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6514-C46A-7A3A-4C45-DF57270BD48F}"/>
              </a:ext>
            </a:extLst>
          </p:cNvPr>
          <p:cNvSpPr>
            <a:spLocks noGrp="1"/>
          </p:cNvSpPr>
          <p:nvPr>
            <p:ph type="title"/>
          </p:nvPr>
        </p:nvSpPr>
        <p:spPr>
          <a:xfrm>
            <a:off x="685801" y="609600"/>
            <a:ext cx="10131425" cy="1456267"/>
          </a:xfrm>
        </p:spPr>
        <p:txBody>
          <a:bodyP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6C6F26B7-CB58-C5C1-D9A4-15BE665D6F77}"/>
              </a:ext>
            </a:extLst>
          </p:cNvPr>
          <p:cNvGraphicFramePr>
            <a:graphicFrameLocks noGrp="1"/>
          </p:cNvGraphicFramePr>
          <p:nvPr>
            <p:ph idx="1"/>
            <p:extLst>
              <p:ext uri="{D42A27DB-BD31-4B8C-83A1-F6EECF244321}">
                <p14:modId xmlns:p14="http://schemas.microsoft.com/office/powerpoint/2010/main" val="411766486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2720239"/>
      </p:ext>
    </p:extLst>
  </p:cSld>
  <p:clrMapOvr>
    <a:masterClrMapping/>
  </p:clrMapOvr>
  <mc:AlternateContent xmlns:mc="http://schemas.openxmlformats.org/markup-compatibility/2006" xmlns:p14="http://schemas.microsoft.com/office/powerpoint/2010/main">
    <mc:Choice Requires="p14">
      <p:transition spd="slow" p14:dur="2000" advTm="68202"/>
    </mc:Choice>
    <mc:Fallback xmlns="">
      <p:transition spd="slow" advTm="682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99F-3E63-EAFF-9D18-6746D940C590}"/>
              </a:ext>
            </a:extLst>
          </p:cNvPr>
          <p:cNvSpPr>
            <a:spLocks noGrp="1"/>
          </p:cNvSpPr>
          <p:nvPr>
            <p:ph type="title"/>
          </p:nvPr>
        </p:nvSpPr>
        <p:spPr/>
        <p:txBody>
          <a:bodyPr/>
          <a:lstStyle/>
          <a:p>
            <a:r>
              <a:rPr lang="en-US" dirty="0"/>
              <a:t>feature extraction</a:t>
            </a:r>
          </a:p>
        </p:txBody>
      </p:sp>
      <p:sp>
        <p:nvSpPr>
          <p:cNvPr id="3" name="Content Placeholder 2">
            <a:extLst>
              <a:ext uri="{FF2B5EF4-FFF2-40B4-BE49-F238E27FC236}">
                <a16:creationId xmlns:a16="http://schemas.microsoft.com/office/drawing/2014/main" id="{FC5FD6C1-7F59-997B-3013-5F388ECE60E1}"/>
              </a:ext>
            </a:extLst>
          </p:cNvPr>
          <p:cNvSpPr>
            <a:spLocks noGrp="1"/>
          </p:cNvSpPr>
          <p:nvPr>
            <p:ph idx="1"/>
          </p:nvPr>
        </p:nvSpPr>
        <p:spPr>
          <a:xfrm>
            <a:off x="685801" y="2142067"/>
            <a:ext cx="11201399" cy="3649133"/>
          </a:xfrm>
        </p:spPr>
        <p:txBody>
          <a:bodyPr/>
          <a:lstStyle/>
          <a:p>
            <a:r>
              <a:rPr lang="en-US" dirty="0"/>
              <a:t>Python </a:t>
            </a:r>
            <a:r>
              <a:rPr lang="en-US" dirty="0" err="1"/>
              <a:t>sklearn</a:t>
            </a:r>
            <a:r>
              <a:rPr lang="en-US" dirty="0"/>
              <a:t> package: </a:t>
            </a:r>
            <a:r>
              <a:rPr lang="en-US" dirty="0" err="1"/>
              <a:t>TfidfVectorizer</a:t>
            </a:r>
            <a:endParaRPr lang="en-US" dirty="0"/>
          </a:p>
          <a:p>
            <a:r>
              <a:rPr lang="en-US" dirty="0" err="1"/>
              <a:t>TfidfVectorizer</a:t>
            </a:r>
            <a:r>
              <a:rPr lang="en-US" dirty="0"/>
              <a:t>(</a:t>
            </a:r>
            <a:r>
              <a:rPr lang="en-US" dirty="0" err="1"/>
              <a:t>sublinear_tf</a:t>
            </a:r>
            <a:r>
              <a:rPr lang="en-US" dirty="0"/>
              <a:t>=True, analyzer='char', </a:t>
            </a:r>
            <a:r>
              <a:rPr lang="en-US" dirty="0" err="1"/>
              <a:t>ngram_range</a:t>
            </a:r>
            <a:r>
              <a:rPr lang="en-US" dirty="0"/>
              <a:t>=(1, 2))</a:t>
            </a:r>
          </a:p>
          <a:p>
            <a:r>
              <a:rPr lang="en-US" dirty="0"/>
              <a:t>Frequency for 1 word or 2-word phrase</a:t>
            </a:r>
          </a:p>
          <a:p>
            <a:r>
              <a:rPr lang="en-US" dirty="0"/>
              <a:t>Stored in a sparse matrix </a:t>
            </a:r>
          </a:p>
          <a:p>
            <a:r>
              <a:rPr lang="en-US" dirty="0"/>
              <a:t>Over 16,000 features now</a:t>
            </a:r>
          </a:p>
          <a:p>
            <a:endParaRPr lang="en-US" dirty="0"/>
          </a:p>
        </p:txBody>
      </p:sp>
    </p:spTree>
    <p:extLst>
      <p:ext uri="{BB962C8B-B14F-4D97-AF65-F5344CB8AC3E}">
        <p14:creationId xmlns:p14="http://schemas.microsoft.com/office/powerpoint/2010/main" val="4160557354"/>
      </p:ext>
    </p:extLst>
  </p:cSld>
  <p:clrMapOvr>
    <a:masterClrMapping/>
  </p:clrMapOvr>
  <mc:AlternateContent xmlns:mc="http://schemas.openxmlformats.org/markup-compatibility/2006" xmlns:p14="http://schemas.microsoft.com/office/powerpoint/2010/main">
    <mc:Choice Requires="p14">
      <p:transition spd="slow" p14:dur="2000" advTm="40117"/>
    </mc:Choice>
    <mc:Fallback xmlns="">
      <p:transition spd="slow" advTm="4011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B3B0-0CED-7502-5895-22708D0B5D8D}"/>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26C2936D-2EFD-23A9-13C1-FC236AA78243}"/>
              </a:ext>
            </a:extLst>
          </p:cNvPr>
          <p:cNvSpPr>
            <a:spLocks noGrp="1"/>
          </p:cNvSpPr>
          <p:nvPr>
            <p:ph idx="1"/>
          </p:nvPr>
        </p:nvSpPr>
        <p:spPr>
          <a:xfrm>
            <a:off x="685801" y="2142067"/>
            <a:ext cx="6809703" cy="3649133"/>
          </a:xfrm>
        </p:spPr>
        <p:txBody>
          <a:bodyPr/>
          <a:lstStyle/>
          <a:p>
            <a:r>
              <a:rPr lang="en-US" dirty="0"/>
              <a:t>We need feature selection: 16,329 columns after feature extraction!</a:t>
            </a:r>
          </a:p>
          <a:p>
            <a:r>
              <a:rPr lang="en-US" dirty="0"/>
              <a:t>SVD (singular value decomposition) for sparse matrix</a:t>
            </a:r>
            <a:r>
              <a:rPr lang="en-US" baseline="30000" dirty="0"/>
              <a:t>1</a:t>
            </a:r>
            <a:endParaRPr lang="en-US" dirty="0"/>
          </a:p>
          <a:p>
            <a:r>
              <a:rPr lang="en-US" dirty="0" err="1"/>
              <a:t>TruncatedSVD</a:t>
            </a:r>
            <a:r>
              <a:rPr lang="en-US" dirty="0"/>
              <a:t>(</a:t>
            </a:r>
            <a:r>
              <a:rPr lang="en-US" dirty="0" err="1"/>
              <a:t>n_components</a:t>
            </a:r>
            <a:r>
              <a:rPr lang="en-US" dirty="0"/>
              <a:t>=5000)</a:t>
            </a:r>
          </a:p>
          <a:p>
            <a:r>
              <a:rPr lang="en-US" dirty="0"/>
              <a:t>Cumulative explained variance plot</a:t>
            </a:r>
          </a:p>
          <a:p>
            <a:r>
              <a:rPr lang="en-US" dirty="0"/>
              <a:t>99% around 3000 components (more than 80% features reduced!) </a:t>
            </a:r>
          </a:p>
          <a:p>
            <a:r>
              <a:rPr lang="en-US" dirty="0"/>
              <a:t>Need to transform both training and testing data to fit models</a:t>
            </a:r>
          </a:p>
          <a:p>
            <a:endParaRPr lang="en-US" dirty="0"/>
          </a:p>
        </p:txBody>
      </p:sp>
      <p:pic>
        <p:nvPicPr>
          <p:cNvPr id="4" name="Picture 3">
            <a:extLst>
              <a:ext uri="{FF2B5EF4-FFF2-40B4-BE49-F238E27FC236}">
                <a16:creationId xmlns:a16="http://schemas.microsoft.com/office/drawing/2014/main" id="{98FE058A-F16F-26AA-BF23-610113184233}"/>
              </a:ext>
            </a:extLst>
          </p:cNvPr>
          <p:cNvPicPr>
            <a:picLocks noChangeAspect="1"/>
          </p:cNvPicPr>
          <p:nvPr/>
        </p:nvPicPr>
        <p:blipFill>
          <a:blip r:embed="rId3"/>
          <a:stretch>
            <a:fillRect/>
          </a:stretch>
        </p:blipFill>
        <p:spPr>
          <a:xfrm>
            <a:off x="7495504" y="2280276"/>
            <a:ext cx="4026081" cy="3115971"/>
          </a:xfrm>
          <a:prstGeom prst="rect">
            <a:avLst/>
          </a:prstGeom>
        </p:spPr>
      </p:pic>
      <p:cxnSp>
        <p:nvCxnSpPr>
          <p:cNvPr id="7" name="Straight Connector 6">
            <a:extLst>
              <a:ext uri="{FF2B5EF4-FFF2-40B4-BE49-F238E27FC236}">
                <a16:creationId xmlns:a16="http://schemas.microsoft.com/office/drawing/2014/main" id="{C84C8145-9187-A360-7D62-DD897B2C4E96}"/>
              </a:ext>
            </a:extLst>
          </p:cNvPr>
          <p:cNvCxnSpPr/>
          <p:nvPr/>
        </p:nvCxnSpPr>
        <p:spPr>
          <a:xfrm>
            <a:off x="7865390" y="2634712"/>
            <a:ext cx="2131017"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0BFC9C43-77F4-A2C6-8925-2AD6AAF89C76}"/>
              </a:ext>
            </a:extLst>
          </p:cNvPr>
          <p:cNvCxnSpPr>
            <a:cxnSpLocks/>
          </p:cNvCxnSpPr>
          <p:nvPr/>
        </p:nvCxnSpPr>
        <p:spPr>
          <a:xfrm>
            <a:off x="9980909" y="2634712"/>
            <a:ext cx="0" cy="2502976"/>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Straight Connector 10">
            <a:extLst>
              <a:ext uri="{FF2B5EF4-FFF2-40B4-BE49-F238E27FC236}">
                <a16:creationId xmlns:a16="http://schemas.microsoft.com/office/drawing/2014/main" id="{29E3EE72-70EB-4F7B-9417-2978BD94217A}"/>
              </a:ext>
            </a:extLst>
          </p:cNvPr>
          <p:cNvSpPr/>
          <p:nvPr/>
        </p:nvSpPr>
        <p:spPr>
          <a:xfrm>
            <a:off x="9979200" y="2634480"/>
            <a:ext cx="0" cy="0"/>
          </a:xfrm>
          <a:prstGeom prst="line">
            <a:avLst/>
          </a:prstGeom>
          <a:solidFill>
            <a:srgbClr val="E71224">
              <a:alpha val="5000"/>
            </a:srgbClr>
          </a:solidFill>
          <a:ln w="72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solidFill>
            </a:endParaRPr>
          </a:p>
        </p:txBody>
      </p:sp>
      <p:sp>
        <p:nvSpPr>
          <p:cNvPr id="14" name="TextBox 13">
            <a:extLst>
              <a:ext uri="{FF2B5EF4-FFF2-40B4-BE49-F238E27FC236}">
                <a16:creationId xmlns:a16="http://schemas.microsoft.com/office/drawing/2014/main" id="{B5CABC8A-2E8A-78C1-224F-F37B94FEE501}"/>
              </a:ext>
            </a:extLst>
          </p:cNvPr>
          <p:cNvSpPr txBox="1"/>
          <p:nvPr/>
        </p:nvSpPr>
        <p:spPr>
          <a:xfrm>
            <a:off x="0" y="6525292"/>
            <a:ext cx="10643616" cy="369332"/>
          </a:xfrm>
          <a:prstGeom prst="rect">
            <a:avLst/>
          </a:prstGeom>
          <a:noFill/>
        </p:spPr>
        <p:txBody>
          <a:bodyPr wrap="square">
            <a:spAutoFit/>
          </a:bodyPr>
          <a:lstStyle/>
          <a:p>
            <a:r>
              <a:rPr lang="en-US" sz="800" dirty="0"/>
              <a:t>1. https://</a:t>
            </a:r>
            <a:r>
              <a:rPr lang="en-US" sz="800" dirty="0" err="1"/>
              <a:t>machinelearningmastery.com</a:t>
            </a:r>
            <a:r>
              <a:rPr lang="en-US" sz="800" dirty="0"/>
              <a:t>/singular-value-decomposition-for-dimensionality-reduction-in-python/#:~:text=SVD%20is%20typically%20used%20on,to%20use%20the%20PCA%20method</a:t>
            </a:r>
            <a:r>
              <a:rPr lang="en-US" dirty="0"/>
              <a:t>.</a:t>
            </a:r>
          </a:p>
        </p:txBody>
      </p:sp>
    </p:spTree>
    <p:extLst>
      <p:ext uri="{BB962C8B-B14F-4D97-AF65-F5344CB8AC3E}">
        <p14:creationId xmlns:p14="http://schemas.microsoft.com/office/powerpoint/2010/main" val="4281759896"/>
      </p:ext>
    </p:extLst>
  </p:cSld>
  <p:clrMapOvr>
    <a:masterClrMapping/>
  </p:clrMapOvr>
  <mc:AlternateContent xmlns:mc="http://schemas.openxmlformats.org/markup-compatibility/2006" xmlns:p14="http://schemas.microsoft.com/office/powerpoint/2010/main">
    <mc:Choice Requires="p14">
      <p:transition spd="slow" p14:dur="2000" advTm="62741"/>
    </mc:Choice>
    <mc:Fallback xmlns="">
      <p:transition spd="slow" advTm="6274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480C-7327-C2C3-D9BB-17AF008CBAA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71C432FC-FB0A-630A-EE80-03D64D536E8F}"/>
              </a:ext>
            </a:extLst>
          </p:cNvPr>
          <p:cNvSpPr>
            <a:spLocks noGrp="1"/>
          </p:cNvSpPr>
          <p:nvPr>
            <p:ph idx="1"/>
          </p:nvPr>
        </p:nvSpPr>
        <p:spPr>
          <a:xfrm>
            <a:off x="439105" y="2164292"/>
            <a:ext cx="4465748" cy="3649133"/>
          </a:xfrm>
        </p:spPr>
        <p:txBody>
          <a:bodyPr/>
          <a:lstStyle/>
          <a:p>
            <a:r>
              <a:rPr lang="en-US" dirty="0"/>
              <a:t>Computational time: very fast (around 0.1-0.2 sec!)</a:t>
            </a:r>
          </a:p>
          <a:p>
            <a:r>
              <a:rPr lang="en-US" dirty="0"/>
              <a:t>Use the elbow method to find optimal K</a:t>
            </a:r>
          </a:p>
          <a:p>
            <a:r>
              <a:rPr lang="en-US" dirty="0"/>
              <a:t>20-fold CV result: optimal K = 12</a:t>
            </a:r>
          </a:p>
          <a:p>
            <a:r>
              <a:rPr lang="en-US" dirty="0"/>
              <a:t>Dimension reduction/feature selection reduces computational time.</a:t>
            </a:r>
          </a:p>
        </p:txBody>
      </p:sp>
      <p:pic>
        <p:nvPicPr>
          <p:cNvPr id="5" name="Picture 4">
            <a:extLst>
              <a:ext uri="{FF2B5EF4-FFF2-40B4-BE49-F238E27FC236}">
                <a16:creationId xmlns:a16="http://schemas.microsoft.com/office/drawing/2014/main" id="{09BEB308-BE59-48B2-5CC7-7D69AFC3A0DA}"/>
              </a:ext>
            </a:extLst>
          </p:cNvPr>
          <p:cNvPicPr>
            <a:picLocks noChangeAspect="1"/>
          </p:cNvPicPr>
          <p:nvPr/>
        </p:nvPicPr>
        <p:blipFill>
          <a:blip r:embed="rId3"/>
          <a:stretch>
            <a:fillRect/>
          </a:stretch>
        </p:blipFill>
        <p:spPr>
          <a:xfrm>
            <a:off x="5069985" y="946150"/>
            <a:ext cx="6743700" cy="4965700"/>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83CEC8BF-0288-EADB-C127-F1C20F352C7E}"/>
                  </a:ext>
                </a:extLst>
              </p14:cNvPr>
              <p14:cNvContentPartPr/>
              <p14:nvPr/>
            </p14:nvContentPartPr>
            <p14:xfrm>
              <a:off x="7160752" y="5180435"/>
              <a:ext cx="164160" cy="176760"/>
            </p14:xfrm>
          </p:contentPart>
        </mc:Choice>
        <mc:Fallback xmlns="">
          <p:pic>
            <p:nvPicPr>
              <p:cNvPr id="10" name="Ink 9">
                <a:extLst>
                  <a:ext uri="{FF2B5EF4-FFF2-40B4-BE49-F238E27FC236}">
                    <a16:creationId xmlns:a16="http://schemas.microsoft.com/office/drawing/2014/main" id="{83CEC8BF-0288-EADB-C127-F1C20F352C7E}"/>
                  </a:ext>
                </a:extLst>
              </p:cNvPr>
              <p:cNvPicPr/>
              <p:nvPr/>
            </p:nvPicPr>
            <p:blipFill>
              <a:blip r:embed="rId5"/>
              <a:stretch>
                <a:fillRect/>
              </a:stretch>
            </p:blipFill>
            <p:spPr>
              <a:xfrm>
                <a:off x="7151752" y="5171435"/>
                <a:ext cx="181800" cy="194400"/>
              </a:xfrm>
              <a:prstGeom prst="rect">
                <a:avLst/>
              </a:prstGeom>
            </p:spPr>
          </p:pic>
        </mc:Fallback>
      </mc:AlternateContent>
    </p:spTree>
    <p:extLst>
      <p:ext uri="{BB962C8B-B14F-4D97-AF65-F5344CB8AC3E}">
        <p14:creationId xmlns:p14="http://schemas.microsoft.com/office/powerpoint/2010/main" val="3903668803"/>
      </p:ext>
    </p:extLst>
  </p:cSld>
  <p:clrMapOvr>
    <a:masterClrMapping/>
  </p:clrMapOvr>
  <mc:AlternateContent xmlns:mc="http://schemas.openxmlformats.org/markup-compatibility/2006" xmlns:p14="http://schemas.microsoft.com/office/powerpoint/2010/main">
    <mc:Choice Requires="p14">
      <p:transition spd="slow" p14:dur="2000" advTm="36853"/>
    </mc:Choice>
    <mc:Fallback xmlns="">
      <p:transition spd="slow" advTm="368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E38C-EADB-BEE7-2EB2-1A2F2119F424}"/>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F1A2C5D8-2714-295E-57F2-2E0ED9707545}"/>
              </a:ext>
            </a:extLst>
          </p:cNvPr>
          <p:cNvSpPr>
            <a:spLocks noGrp="1"/>
          </p:cNvSpPr>
          <p:nvPr>
            <p:ph idx="1"/>
          </p:nvPr>
        </p:nvSpPr>
        <p:spPr>
          <a:xfrm>
            <a:off x="685801" y="2142068"/>
            <a:ext cx="4327819" cy="3908004"/>
          </a:xfrm>
        </p:spPr>
        <p:txBody>
          <a:bodyPr/>
          <a:lstStyle/>
          <a:p>
            <a:r>
              <a:rPr lang="en-US" dirty="0"/>
              <a:t>Long computational time for high-dimension data ~ 1-2 min</a:t>
            </a:r>
          </a:p>
          <a:p>
            <a:r>
              <a:rPr lang="en-US" dirty="0"/>
              <a:t>“</a:t>
            </a:r>
            <a:r>
              <a:rPr lang="en-US" dirty="0" err="1"/>
              <a:t>rbf</a:t>
            </a:r>
            <a:r>
              <a:rPr lang="en-US" dirty="0"/>
              <a:t>” kernel: similar to Gaussian </a:t>
            </a:r>
          </a:p>
          <a:p>
            <a:r>
              <a:rPr lang="en-US" dirty="0"/>
              <a:t>C: inverse of L2 regularization strength (smaller C – high regularization, larger margin and less likely to overfit)</a:t>
            </a:r>
          </a:p>
          <a:p>
            <a:r>
              <a:rPr lang="en-US" dirty="0"/>
              <a:t>Gamma: how far the influence of the points( High gamma, nearby points; Low gamma, faraway points)</a:t>
            </a:r>
          </a:p>
          <a:p>
            <a:r>
              <a:rPr lang="en-US" dirty="0"/>
              <a:t>10-fold CV result: C = 10, gamma = 0.1</a:t>
            </a:r>
          </a:p>
        </p:txBody>
      </p:sp>
      <p:pic>
        <p:nvPicPr>
          <p:cNvPr id="14" name="Picture 13">
            <a:extLst>
              <a:ext uri="{FF2B5EF4-FFF2-40B4-BE49-F238E27FC236}">
                <a16:creationId xmlns:a16="http://schemas.microsoft.com/office/drawing/2014/main" id="{CDD13B59-D2A5-E0D1-611F-41118C11742A}"/>
              </a:ext>
            </a:extLst>
          </p:cNvPr>
          <p:cNvPicPr>
            <a:picLocks noChangeAspect="1"/>
          </p:cNvPicPr>
          <p:nvPr/>
        </p:nvPicPr>
        <p:blipFill>
          <a:blip r:embed="rId3"/>
          <a:stretch>
            <a:fillRect/>
          </a:stretch>
        </p:blipFill>
        <p:spPr>
          <a:xfrm>
            <a:off x="5013620" y="1804429"/>
            <a:ext cx="6693861" cy="4245643"/>
          </a:xfrm>
          <a:prstGeom prst="rect">
            <a:avLst/>
          </a:prstGeom>
        </p:spPr>
      </p:pic>
    </p:spTree>
    <p:extLst>
      <p:ext uri="{BB962C8B-B14F-4D97-AF65-F5344CB8AC3E}">
        <p14:creationId xmlns:p14="http://schemas.microsoft.com/office/powerpoint/2010/main" val="4124702562"/>
      </p:ext>
    </p:extLst>
  </p:cSld>
  <p:clrMapOvr>
    <a:masterClrMapping/>
  </p:clrMapOvr>
  <mc:AlternateContent xmlns:mc="http://schemas.openxmlformats.org/markup-compatibility/2006" xmlns:p14="http://schemas.microsoft.com/office/powerpoint/2010/main">
    <mc:Choice Requires="p14">
      <p:transition spd="slow" p14:dur="2000" advTm="52576"/>
    </mc:Choice>
    <mc:Fallback xmlns="">
      <p:transition spd="slow" advTm="5257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{23C00D99-99C7-A440-AF14-498AD3E2E5AE}tf10001058</Template>
  <TotalTime>5851</TotalTime>
  <Words>3176</Words>
  <Application>Microsoft Macintosh PowerPoint</Application>
  <PresentationFormat>Widescreen</PresentationFormat>
  <Paragraphs>232</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SFMono-Regular</vt:lpstr>
      <vt:lpstr>Arial</vt:lpstr>
      <vt:lpstr>Calibri</vt:lpstr>
      <vt:lpstr>Calibri Light</vt:lpstr>
      <vt:lpstr>Cambria Math</vt:lpstr>
      <vt:lpstr>Franklin Gothic Medium</vt:lpstr>
      <vt:lpstr>Celestial</vt:lpstr>
      <vt:lpstr>Language Classifier  for Tweets </vt:lpstr>
      <vt:lpstr>Introduction</vt:lpstr>
      <vt:lpstr>Data and preprocessing</vt:lpstr>
      <vt:lpstr>Exploratory Data Analysis</vt:lpstr>
      <vt:lpstr>Methodology</vt:lpstr>
      <vt:lpstr>feature extraction</vt:lpstr>
      <vt:lpstr>Dimension Reduction</vt:lpstr>
      <vt:lpstr>KNN</vt:lpstr>
      <vt:lpstr>SVM</vt:lpstr>
      <vt:lpstr>Logistic Regression</vt:lpstr>
      <vt:lpstr>Random Forest</vt:lpstr>
      <vt:lpstr>Gradient Boosting</vt:lpstr>
      <vt:lpstr>Results </vt:lpstr>
      <vt:lpstr>Results </vt:lpstr>
      <vt:lpstr>Applications for business</vt:lpstr>
      <vt:lpstr>Limitation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Classifier  for Tweets </dc:title>
  <dc:creator>Ji, Tianjin</dc:creator>
  <cp:lastModifiedBy>Ji, Tianjin</cp:lastModifiedBy>
  <cp:revision>34</cp:revision>
  <cp:lastPrinted>2024-02-08T07:02:24Z</cp:lastPrinted>
  <dcterms:created xsi:type="dcterms:W3CDTF">2023-11-09T02:35:55Z</dcterms:created>
  <dcterms:modified xsi:type="dcterms:W3CDTF">2024-02-08T07:02:41Z</dcterms:modified>
</cp:coreProperties>
</file>