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0071100" cy="7556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E3CECE"/>
          </a:solidFill>
        </a:fill>
      </a:tcStyle>
    </a:wholeTbl>
    <a:band2H>
      <a:tcTxStyle b="def" i="def"/>
      <a:tcStyle>
        <a:tcBdr/>
        <a:fill>
          <a:solidFill>
            <a:srgbClr val="F1E8E8"/>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ph type="sldImg"/>
          </p:nvPr>
        </p:nvSpPr>
        <p:spPr>
          <a:xfrm>
            <a:off x="1143000" y="685800"/>
            <a:ext cx="4572000" cy="3429000"/>
          </a:xfrm>
          <a:prstGeom prst="rect">
            <a:avLst/>
          </a:prstGeom>
        </p:spPr>
        <p:txBody>
          <a:bodyPr/>
          <a:lstStyle/>
          <a:p>
            <a:pPr/>
          </a:p>
        </p:txBody>
      </p:sp>
      <p:sp>
        <p:nvSpPr>
          <p:cNvPr id="27" name="Shape 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pic>
        <p:nvPicPr>
          <p:cNvPr id="18" name="image.png"/>
          <p:cNvPicPr>
            <a:picLocks noChangeAspect="1"/>
          </p:cNvPicPr>
          <p:nvPr/>
        </p:nvPicPr>
        <p:blipFill>
          <a:blip r:embed="rId2">
            <a:extLst/>
          </a:blip>
          <a:stretch>
            <a:fillRect/>
          </a:stretch>
        </p:blipFill>
        <p:spPr>
          <a:xfrm>
            <a:off x="-4763" y="49212"/>
            <a:ext cx="10080626" cy="7559676"/>
          </a:xfrm>
          <a:prstGeom prst="rect">
            <a:avLst/>
          </a:prstGeom>
          <a:ln w="12700">
            <a:miter lim="400000"/>
          </a:ln>
        </p:spPr>
      </p:pic>
      <p:sp>
        <p:nvSpPr>
          <p:cNvPr id="19" name="Shape 19"/>
          <p:cNvSpPr/>
          <p:nvPr>
            <p:ph type="sldNum" sz="quarter" idx="2"/>
          </p:nvPr>
        </p:nvSpPr>
        <p:spPr>
          <a:prstGeom prst="rect">
            <a:avLst/>
          </a:prstGeom>
        </p:spPr>
        <p:txBody>
          <a:bodyPr/>
          <a:lstStyle/>
          <a:p>
            <a:pPr/>
            <a:fld id="{86CB4B4D-7CA3-9044-876B-883B54F8677D}" type="slidenum"/>
          </a:p>
        </p:txBody>
      </p:sp>
      <p:pic>
        <p:nvPicPr>
          <p:cNvPr id="20" name="board-filtered.jpeg"/>
          <p:cNvPicPr>
            <a:picLocks noChangeAspect="1"/>
          </p:cNvPicPr>
          <p:nvPr/>
        </p:nvPicPr>
        <p:blipFill>
          <a:blip r:embed="rId3">
            <a:alphaModFix amt="20470"/>
            <a:extLst/>
          </a:blip>
          <a:stretch>
            <a:fillRect/>
          </a:stretch>
        </p:blipFill>
        <p:spPr>
          <a:xfrm>
            <a:off x="1852678" y="1195387"/>
            <a:ext cx="6158461" cy="6135367"/>
          </a:xfrm>
          <a:prstGeom prst="rect">
            <a:avLst/>
          </a:prstGeom>
          <a:ln w="25400">
            <a:solidFill>
              <a:srgbClr val="DDDDDD"/>
            </a:solidFill>
            <a:miter lim="400000"/>
          </a:ln>
        </p:spPr>
      </p:pic>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7226300" y="6886575"/>
            <a:ext cx="2349500" cy="215900"/>
          </a:xfrm>
          <a:prstGeom prst="rect">
            <a:avLst/>
          </a:prstGeom>
          <a:ln w="12700">
            <a:miter lim="400000"/>
          </a:ln>
        </p:spPr>
        <p:txBody>
          <a:bodyPr lIns="0" tIns="0" rIns="0" bIns="0">
            <a:spAutoFit/>
          </a:bodyPr>
          <a:lstStyle>
            <a:lvl1pPr algn="r">
              <a:defRPr sz="1400">
                <a:latin typeface="Liberation Serif"/>
                <a:ea typeface="Liberation Serif"/>
                <a:cs typeface="Liberation Serif"/>
                <a:sym typeface="Liberation Serif"/>
              </a:defRPr>
            </a:lvl1pPr>
          </a:lstStyle>
          <a:p>
            <a:pPr/>
            <a:fld id="{86CB4B4D-7CA3-9044-876B-883B54F8677D}" type="slidenum"/>
          </a:p>
        </p:txBody>
      </p:sp>
      <p:sp>
        <p:nvSpPr>
          <p:cNvPr id="3" name="Shape 3"/>
          <p:cNvSpPr/>
          <p:nvPr>
            <p:ph type="title"/>
          </p:nvPr>
        </p:nvSpPr>
        <p:spPr>
          <a:xfrm>
            <a:off x="503555" y="101453"/>
            <a:ext cx="9063991" cy="16617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Title Text</a:t>
            </a:r>
          </a:p>
        </p:txBody>
      </p:sp>
      <p:sp>
        <p:nvSpPr>
          <p:cNvPr id="4" name="Shape 4"/>
          <p:cNvSpPr/>
          <p:nvPr>
            <p:ph type="body" idx="1"/>
          </p:nvPr>
        </p:nvSpPr>
        <p:spPr>
          <a:xfrm>
            <a:off x="503555" y="1763183"/>
            <a:ext cx="9063991" cy="579331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1F497D"/>
          </a:solidFill>
          <a:uFillTx/>
          <a:latin typeface="Liberation Sans"/>
          <a:ea typeface="Liberation Sans"/>
          <a:cs typeface="Liberation Sans"/>
          <a:sym typeface="Liberation Sans"/>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1F497D"/>
          </a:solidFill>
          <a:uFillTx/>
          <a:latin typeface="Liberation Sans"/>
          <a:ea typeface="Liberation Sans"/>
          <a:cs typeface="Liberation Sans"/>
          <a:sym typeface="Liberation Sans"/>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1F497D"/>
          </a:solidFill>
          <a:uFillTx/>
          <a:latin typeface="Liberation Sans"/>
          <a:ea typeface="Liberation Sans"/>
          <a:cs typeface="Liberation Sans"/>
          <a:sym typeface="Liberation Sans"/>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1F497D"/>
          </a:solidFill>
          <a:uFillTx/>
          <a:latin typeface="Liberation Sans"/>
          <a:ea typeface="Liberation Sans"/>
          <a:cs typeface="Liberation Sans"/>
          <a:sym typeface="Liberation Sans"/>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1F497D"/>
          </a:solidFill>
          <a:uFillTx/>
          <a:latin typeface="Liberation Sans"/>
          <a:ea typeface="Liberation Sans"/>
          <a:cs typeface="Liberation Sans"/>
          <a:sym typeface="Liberation Sans"/>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1F497D"/>
          </a:solidFill>
          <a:uFillTx/>
          <a:latin typeface="Liberation Sans"/>
          <a:ea typeface="Liberation Sans"/>
          <a:cs typeface="Liberation Sans"/>
          <a:sym typeface="Liberation Sans"/>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1F497D"/>
          </a:solidFill>
          <a:uFillTx/>
          <a:latin typeface="Liberation Sans"/>
          <a:ea typeface="Liberation Sans"/>
          <a:cs typeface="Liberation Sans"/>
          <a:sym typeface="Liberation Sans"/>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1F497D"/>
          </a:solidFill>
          <a:uFillTx/>
          <a:latin typeface="Liberation Sans"/>
          <a:ea typeface="Liberation Sans"/>
          <a:cs typeface="Liberation Sans"/>
          <a:sym typeface="Liberation Sans"/>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1F497D"/>
          </a:solidFill>
          <a:uFillTx/>
          <a:latin typeface="Liberation Sans"/>
          <a:ea typeface="Liberation Sans"/>
          <a:cs typeface="Liberation Sans"/>
          <a:sym typeface="Liberation Sans"/>
        </a:defRPr>
      </a:lvl9pPr>
    </p:titleStyle>
    <p:bodyStyle>
      <a:lvl1pPr marL="342900" marR="0" indent="-342900" algn="l" defTabSz="914400" rtl="0" latinLnBrk="0">
        <a:lnSpc>
          <a:spcPct val="100000"/>
        </a:lnSpc>
        <a:spcBef>
          <a:spcPts val="1400"/>
        </a:spcBef>
        <a:spcAft>
          <a:spcPts val="0"/>
        </a:spcAft>
        <a:buClrTx/>
        <a:buSzTx/>
        <a:buFontTx/>
        <a:buNone/>
        <a:tabLst/>
        <a:defRPr b="0" baseline="0" cap="none" i="0" spc="0" strike="noStrike" sz="3200" u="none">
          <a:ln>
            <a:noFill/>
          </a:ln>
          <a:solidFill>
            <a:srgbClr val="000000"/>
          </a:solidFill>
          <a:uFillTx/>
          <a:latin typeface="Liberation Sans"/>
          <a:ea typeface="Liberation Sans"/>
          <a:cs typeface="Liberation Sans"/>
          <a:sym typeface="Liberation Sans"/>
        </a:defRPr>
      </a:lvl1pPr>
      <a:lvl2pPr marL="783771" marR="0" indent="-326571" algn="l" defTabSz="914400" rtl="0" latinLnBrk="0">
        <a:lnSpc>
          <a:spcPct val="100000"/>
        </a:lnSpc>
        <a:spcBef>
          <a:spcPts val="1400"/>
        </a:spcBef>
        <a:spcAft>
          <a:spcPts val="0"/>
        </a:spcAft>
        <a:buClrTx/>
        <a:buSzPct val="100000"/>
        <a:buFontTx/>
        <a:buChar char="–"/>
        <a:tabLst/>
        <a:defRPr b="0" baseline="0" cap="none" i="0" spc="0" strike="noStrike" sz="3200" u="none">
          <a:ln>
            <a:noFill/>
          </a:ln>
          <a:solidFill>
            <a:srgbClr val="000000"/>
          </a:solidFill>
          <a:uFillTx/>
          <a:latin typeface="Liberation Sans"/>
          <a:ea typeface="Liberation Sans"/>
          <a:cs typeface="Liberation Sans"/>
          <a:sym typeface="Liberation Sans"/>
        </a:defRPr>
      </a:lvl2pPr>
      <a:lvl3pPr marL="1219200" marR="0" indent="-304800" algn="l" defTabSz="914400" rtl="0" latinLnBrk="0">
        <a:lnSpc>
          <a:spcPct val="100000"/>
        </a:lnSpc>
        <a:spcBef>
          <a:spcPts val="1400"/>
        </a:spcBef>
        <a:spcAft>
          <a:spcPts val="0"/>
        </a:spcAft>
        <a:buClrTx/>
        <a:buSzPct val="100000"/>
        <a:buFontTx/>
        <a:buChar char="•"/>
        <a:tabLst/>
        <a:defRPr b="0" baseline="0" cap="none" i="0" spc="0" strike="noStrike" sz="3200" u="none">
          <a:ln>
            <a:noFill/>
          </a:ln>
          <a:solidFill>
            <a:srgbClr val="000000"/>
          </a:solidFill>
          <a:uFillTx/>
          <a:latin typeface="Liberation Sans"/>
          <a:ea typeface="Liberation Sans"/>
          <a:cs typeface="Liberation Sans"/>
          <a:sym typeface="Liberation Sans"/>
        </a:defRPr>
      </a:lvl3pPr>
      <a:lvl4pPr marL="1737360" marR="0" indent="-365760" algn="l" defTabSz="914400" rtl="0" latinLnBrk="0">
        <a:lnSpc>
          <a:spcPct val="100000"/>
        </a:lnSpc>
        <a:spcBef>
          <a:spcPts val="1400"/>
        </a:spcBef>
        <a:spcAft>
          <a:spcPts val="0"/>
        </a:spcAft>
        <a:buClrTx/>
        <a:buSzPct val="100000"/>
        <a:buFontTx/>
        <a:buChar char="–"/>
        <a:tabLst/>
        <a:defRPr b="0" baseline="0" cap="none" i="0" spc="0" strike="noStrike" sz="3200" u="none">
          <a:ln>
            <a:noFill/>
          </a:ln>
          <a:solidFill>
            <a:srgbClr val="000000"/>
          </a:solidFill>
          <a:uFillTx/>
          <a:latin typeface="Liberation Sans"/>
          <a:ea typeface="Liberation Sans"/>
          <a:cs typeface="Liberation Sans"/>
          <a:sym typeface="Liberation Sans"/>
        </a:defRPr>
      </a:lvl4pPr>
      <a:lvl5pPr marL="2235200" marR="0" indent="-406400" algn="l" defTabSz="914400" rtl="0" latinLnBrk="0">
        <a:lnSpc>
          <a:spcPct val="100000"/>
        </a:lnSpc>
        <a:spcBef>
          <a:spcPts val="1400"/>
        </a:spcBef>
        <a:spcAft>
          <a:spcPts val="0"/>
        </a:spcAft>
        <a:buClrTx/>
        <a:buSzPct val="100000"/>
        <a:buFontTx/>
        <a:buChar char="»"/>
        <a:tabLst/>
        <a:defRPr b="0" baseline="0" cap="none" i="0" spc="0" strike="noStrike" sz="3200" u="none">
          <a:ln>
            <a:noFill/>
          </a:ln>
          <a:solidFill>
            <a:srgbClr val="000000"/>
          </a:solidFill>
          <a:uFillTx/>
          <a:latin typeface="Liberation Sans"/>
          <a:ea typeface="Liberation Sans"/>
          <a:cs typeface="Liberation Sans"/>
          <a:sym typeface="Liberation Sans"/>
        </a:defRPr>
      </a:lvl5pPr>
      <a:lvl6pPr marL="2692400" marR="0" indent="-406400" algn="l" defTabSz="914400" rtl="0" latinLnBrk="0">
        <a:lnSpc>
          <a:spcPct val="100000"/>
        </a:lnSpc>
        <a:spcBef>
          <a:spcPts val="1400"/>
        </a:spcBef>
        <a:spcAft>
          <a:spcPts val="0"/>
        </a:spcAft>
        <a:buClrTx/>
        <a:buSzPct val="100000"/>
        <a:buFontTx/>
        <a:buChar char="•"/>
        <a:tabLst/>
        <a:defRPr b="0" baseline="0" cap="none" i="0" spc="0" strike="noStrike" sz="3200" u="none">
          <a:ln>
            <a:noFill/>
          </a:ln>
          <a:solidFill>
            <a:srgbClr val="000000"/>
          </a:solidFill>
          <a:uFillTx/>
          <a:latin typeface="Liberation Sans"/>
          <a:ea typeface="Liberation Sans"/>
          <a:cs typeface="Liberation Sans"/>
          <a:sym typeface="Liberation Sans"/>
        </a:defRPr>
      </a:lvl6pPr>
      <a:lvl7pPr marL="3149600" marR="0" indent="-406400" algn="l" defTabSz="914400" rtl="0" latinLnBrk="0">
        <a:lnSpc>
          <a:spcPct val="100000"/>
        </a:lnSpc>
        <a:spcBef>
          <a:spcPts val="1400"/>
        </a:spcBef>
        <a:spcAft>
          <a:spcPts val="0"/>
        </a:spcAft>
        <a:buClrTx/>
        <a:buSzPct val="100000"/>
        <a:buFontTx/>
        <a:buChar char="•"/>
        <a:tabLst/>
        <a:defRPr b="0" baseline="0" cap="none" i="0" spc="0" strike="noStrike" sz="3200" u="none">
          <a:ln>
            <a:noFill/>
          </a:ln>
          <a:solidFill>
            <a:srgbClr val="000000"/>
          </a:solidFill>
          <a:uFillTx/>
          <a:latin typeface="Liberation Sans"/>
          <a:ea typeface="Liberation Sans"/>
          <a:cs typeface="Liberation Sans"/>
          <a:sym typeface="Liberation Sans"/>
        </a:defRPr>
      </a:lvl7pPr>
      <a:lvl8pPr marL="3606800" marR="0" indent="-406400" algn="l" defTabSz="914400" rtl="0" latinLnBrk="0">
        <a:lnSpc>
          <a:spcPct val="100000"/>
        </a:lnSpc>
        <a:spcBef>
          <a:spcPts val="1400"/>
        </a:spcBef>
        <a:spcAft>
          <a:spcPts val="0"/>
        </a:spcAft>
        <a:buClrTx/>
        <a:buSzPct val="100000"/>
        <a:buFontTx/>
        <a:buChar char="•"/>
        <a:tabLst/>
        <a:defRPr b="0" baseline="0" cap="none" i="0" spc="0" strike="noStrike" sz="3200" u="none">
          <a:ln>
            <a:noFill/>
          </a:ln>
          <a:solidFill>
            <a:srgbClr val="000000"/>
          </a:solidFill>
          <a:uFillTx/>
          <a:latin typeface="Liberation Sans"/>
          <a:ea typeface="Liberation Sans"/>
          <a:cs typeface="Liberation Sans"/>
          <a:sym typeface="Liberation Sans"/>
        </a:defRPr>
      </a:lvl8pPr>
      <a:lvl9pPr marL="4064000" marR="0" indent="-406400" algn="l" defTabSz="914400" rtl="0" latinLnBrk="0">
        <a:lnSpc>
          <a:spcPct val="100000"/>
        </a:lnSpc>
        <a:spcBef>
          <a:spcPts val="1400"/>
        </a:spcBef>
        <a:spcAft>
          <a:spcPts val="0"/>
        </a:spcAft>
        <a:buClrTx/>
        <a:buSzPct val="100000"/>
        <a:buFontTx/>
        <a:buChar char="•"/>
        <a:tabLst/>
        <a:defRPr b="0" baseline="0" cap="none" i="0" spc="0" strike="noStrike" sz="3200" u="none">
          <a:ln>
            <a:noFill/>
          </a:ln>
          <a:solidFill>
            <a:srgbClr val="000000"/>
          </a:solidFill>
          <a:uFillTx/>
          <a:latin typeface="Liberation Sans"/>
          <a:ea typeface="Liberation Sans"/>
          <a:cs typeface="Liberation Sans"/>
          <a:sym typeface="Liberation Sa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Liberation Serif"/>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Liberation Serif"/>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Liberation Serif"/>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Liberation Serif"/>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Liberation Serif"/>
        </a:defRPr>
      </a:lvl5pPr>
      <a:lvl6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Liberation Serif"/>
        </a:defRPr>
      </a:lvl6pPr>
      <a:lvl7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Liberation Serif"/>
        </a:defRPr>
      </a:lvl7pPr>
      <a:lvl8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Liberation Serif"/>
        </a:defRPr>
      </a:lvl8pPr>
      <a:lvl9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Liberation Serif"/>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 name="Shape 29"/>
          <p:cNvSpPr/>
          <p:nvPr>
            <p:ph type="title" idx="4294967295"/>
          </p:nvPr>
        </p:nvSpPr>
        <p:spPr>
          <a:xfrm>
            <a:off x="499269" y="390525"/>
            <a:ext cx="9072562" cy="2383979"/>
          </a:xfrm>
          <a:prstGeom prst="rect">
            <a:avLst/>
          </a:prstGeom>
        </p:spPr>
        <p:txBody>
          <a:bodyPr>
            <a:normAutofit fontScale="100000" lnSpcReduction="0"/>
          </a:bodyPr>
          <a:lstStyle/>
          <a:p>
            <a:pPr>
              <a:defRPr sz="3600">
                <a:latin typeface="Arial"/>
                <a:ea typeface="Arial"/>
                <a:cs typeface="Arial"/>
                <a:sym typeface="Arial"/>
              </a:defRPr>
            </a:pPr>
            <a:r>
              <a:rPr>
                <a:solidFill>
                  <a:srgbClr val="000000"/>
                </a:solidFill>
                <a:latin typeface="Liberation Sans"/>
                <a:ea typeface="Liberation Sans"/>
                <a:cs typeface="Liberation Sans"/>
                <a:sym typeface="Liberation Sans"/>
              </a:rPr>
              <a:t>DS PROJECT</a:t>
            </a:r>
            <a:r>
              <a:rPr>
                <a:solidFill>
                  <a:srgbClr val="000000"/>
                </a:solidFill>
              </a:rPr>
              <a:t>	</a:t>
            </a:r>
          </a:p>
        </p:txBody>
      </p:sp>
      <p:sp>
        <p:nvSpPr>
          <p:cNvPr id="30" name="Shape 30"/>
          <p:cNvSpPr/>
          <p:nvPr>
            <p:ph type="body" sz="half" idx="4294967295"/>
          </p:nvPr>
        </p:nvSpPr>
        <p:spPr>
          <a:xfrm>
            <a:off x="1332176" y="1901031"/>
            <a:ext cx="7199314" cy="4211638"/>
          </a:xfrm>
          <a:prstGeom prst="rect">
            <a:avLst/>
          </a:prstGeom>
        </p:spPr>
        <p:txBody>
          <a:bodyPr anchor="ctr">
            <a:normAutofit fontScale="100000" lnSpcReduction="0"/>
          </a:bodyPr>
          <a:lstStyle/>
          <a:p>
            <a:pPr marL="0" indent="0" algn="ctr">
              <a:defRPr sz="2600"/>
            </a:pPr>
            <a:endParaRPr sz="2400">
              <a:latin typeface="Arial"/>
              <a:ea typeface="Arial"/>
              <a:cs typeface="Arial"/>
              <a:sym typeface="Arial"/>
            </a:endParaRPr>
          </a:p>
          <a:p>
            <a:pPr marL="0" indent="0" algn="ctr">
              <a:defRPr sz="2600"/>
            </a:pPr>
            <a:endParaRPr sz="2400">
              <a:latin typeface="Arial"/>
              <a:ea typeface="Arial"/>
              <a:cs typeface="Arial"/>
              <a:sym typeface="Arial"/>
            </a:endParaRPr>
          </a:p>
          <a:p>
            <a:pPr marL="0" indent="0" algn="ctr">
              <a:defRPr sz="2600"/>
            </a:pPr>
            <a:endParaRPr sz="2400">
              <a:latin typeface="Arial"/>
              <a:ea typeface="Arial"/>
              <a:cs typeface="Arial"/>
              <a:sym typeface="Arial"/>
            </a:endParaRPr>
          </a:p>
          <a:p>
            <a:pPr marL="0" indent="0" algn="ctr">
              <a:defRPr sz="2600"/>
            </a:pPr>
            <a:r>
              <a:rPr sz="2400">
                <a:latin typeface="Lucida Grande"/>
                <a:ea typeface="Lucida Grande"/>
                <a:cs typeface="Lucida Grande"/>
                <a:sym typeface="Lucida Grande"/>
              </a:rPr>
              <a:t>By:Bhargava Bodas -054</a:t>
            </a:r>
            <a:endParaRPr sz="2400">
              <a:latin typeface="Lucida Grande"/>
              <a:ea typeface="Lucida Grande"/>
              <a:cs typeface="Lucida Grande"/>
              <a:sym typeface="Lucida Grande"/>
            </a:endParaRPr>
          </a:p>
          <a:p>
            <a:pPr marL="0" indent="0" algn="ctr">
              <a:defRPr sz="2600"/>
            </a:pPr>
            <a:r>
              <a:rPr sz="2400">
                <a:latin typeface="Lucida Grande"/>
                <a:ea typeface="Lucida Grande"/>
                <a:cs typeface="Lucida Grande"/>
                <a:sym typeface="Lucida Grande"/>
              </a:rPr>
              <a:t>Chandini Velilani -057</a:t>
            </a:r>
            <a:endParaRPr sz="2400">
              <a:latin typeface="Lucida Grande"/>
              <a:ea typeface="Lucida Grande"/>
              <a:cs typeface="Lucida Grande"/>
              <a:sym typeface="Lucida Grande"/>
            </a:endParaRPr>
          </a:p>
          <a:p>
            <a:pPr marL="0" indent="0" algn="ctr">
              <a:defRPr sz="2600"/>
            </a:pPr>
            <a:r>
              <a:rPr sz="2400">
                <a:latin typeface="Lucida Grande"/>
                <a:ea typeface="Lucida Grande"/>
                <a:cs typeface="Lucida Grande"/>
                <a:sym typeface="Lucida Grande"/>
              </a:rPr>
              <a:t>Apoorva Bhat -041</a:t>
            </a:r>
            <a:endParaRPr sz="2400">
              <a:latin typeface="Lucida Grande"/>
              <a:ea typeface="Lucida Grande"/>
              <a:cs typeface="Lucida Grande"/>
              <a:sym typeface="Lucida Grande"/>
            </a:endParaRPr>
          </a:p>
          <a:p>
            <a:pPr marL="0" indent="0" algn="ctr">
              <a:defRPr sz="2600"/>
            </a:pPr>
            <a:endParaRPr sz="2400">
              <a:latin typeface="Lucida Grande"/>
              <a:ea typeface="Lucida Grande"/>
              <a:cs typeface="Lucida Grande"/>
              <a:sym typeface="Lucida Grande"/>
            </a:endParaR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idx="4294967295"/>
          </p:nvPr>
        </p:nvSpPr>
        <p:spPr>
          <a:xfrm>
            <a:off x="504825" y="303212"/>
            <a:ext cx="9072563" cy="1258888"/>
          </a:xfrm>
          <a:prstGeom prst="rect">
            <a:avLst/>
          </a:prstGeom>
        </p:spPr>
        <p:txBody>
          <a:bodyPr>
            <a:normAutofit fontScale="100000" lnSpcReduction="0"/>
          </a:bodyPr>
          <a:lstStyle>
            <a:lvl1pPr>
              <a:defRPr sz="3600">
                <a:solidFill>
                  <a:srgbClr val="000000"/>
                </a:solidFill>
                <a:latin typeface="Apple Chancery"/>
                <a:ea typeface="Apple Chancery"/>
                <a:cs typeface="Apple Chancery"/>
                <a:sym typeface="Apple Chancery"/>
              </a:defRPr>
            </a:lvl1pPr>
          </a:lstStyle>
          <a:p>
            <a:pPr/>
            <a:r>
              <a:t>CITYNODE</a:t>
            </a:r>
          </a:p>
        </p:txBody>
      </p:sp>
      <p:sp>
        <p:nvSpPr>
          <p:cNvPr id="62" name="Shape 62"/>
          <p:cNvSpPr/>
          <p:nvPr>
            <p:ph type="body" sz="quarter" idx="4294967295"/>
          </p:nvPr>
        </p:nvSpPr>
        <p:spPr>
          <a:xfrm>
            <a:off x="503237" y="1619250"/>
            <a:ext cx="4452938" cy="633413"/>
          </a:xfrm>
          <a:prstGeom prst="rect">
            <a:avLst/>
          </a:prstGeom>
        </p:spPr>
        <p:txBody>
          <a:bodyPr anchor="b">
            <a:normAutofit fontScale="100000" lnSpcReduction="0"/>
          </a:bodyPr>
          <a:lstStyle/>
          <a:p>
            <a:pPr marL="0" indent="0">
              <a:defRPr sz="2600"/>
            </a:pPr>
            <a:r>
              <a:rPr sz="2400"/>
              <a:t>Attributes</a:t>
            </a:r>
            <a:r>
              <a:rPr b="1" sz="2400"/>
              <a:t>:</a:t>
            </a:r>
          </a:p>
        </p:txBody>
      </p:sp>
      <p:sp>
        <p:nvSpPr>
          <p:cNvPr id="63" name="Shape 63"/>
          <p:cNvSpPr/>
          <p:nvPr/>
        </p:nvSpPr>
        <p:spPr>
          <a:xfrm>
            <a:off x="504825" y="2397125"/>
            <a:ext cx="4452938" cy="2298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7950">
              <a:spcBef>
                <a:spcPts val="1400"/>
              </a:spcBef>
              <a:defRPr sz="2200">
                <a:latin typeface="Liberation Sans"/>
                <a:ea typeface="Liberation Sans"/>
                <a:cs typeface="Liberation Sans"/>
                <a:sym typeface="Liberation Sans"/>
              </a:defRPr>
            </a:pPr>
            <a:r>
              <a:rPr sz="2100"/>
              <a:t>String color</a:t>
            </a:r>
            <a:endParaRPr sz="2100"/>
          </a:p>
          <a:p>
            <a:pPr indent="107950">
              <a:spcBef>
                <a:spcPts val="1400"/>
              </a:spcBef>
              <a:defRPr sz="2200">
                <a:latin typeface="Liberation Sans"/>
                <a:ea typeface="Liberation Sans"/>
                <a:cs typeface="Liberation Sans"/>
                <a:sym typeface="Liberation Sans"/>
              </a:defRPr>
            </a:pPr>
            <a:r>
              <a:rPr sz="2100"/>
              <a:t>int price</a:t>
            </a:r>
            <a:endParaRPr sz="2100"/>
          </a:p>
          <a:p>
            <a:pPr indent="107950">
              <a:spcBef>
                <a:spcPts val="1400"/>
              </a:spcBef>
              <a:defRPr sz="2200">
                <a:latin typeface="Liberation Sans"/>
                <a:ea typeface="Liberation Sans"/>
                <a:cs typeface="Liberation Sans"/>
                <a:sym typeface="Liberation Sans"/>
              </a:defRPr>
            </a:pPr>
            <a:r>
              <a:rPr sz="2100"/>
              <a:t>int renthouse[] </a:t>
            </a:r>
            <a:endParaRPr sz="2100"/>
          </a:p>
          <a:p>
            <a:pPr indent="107950">
              <a:spcBef>
                <a:spcPts val="1400"/>
              </a:spcBef>
              <a:defRPr sz="2200">
                <a:latin typeface="Liberation Sans"/>
                <a:ea typeface="Liberation Sans"/>
                <a:cs typeface="Liberation Sans"/>
                <a:sym typeface="Liberation Sans"/>
              </a:defRPr>
            </a:pPr>
            <a:r>
              <a:rPr sz="2100"/>
              <a:t>int renthotel</a:t>
            </a:r>
            <a:endParaRPr sz="2100"/>
          </a:p>
          <a:p>
            <a:pPr indent="107950">
              <a:spcBef>
                <a:spcPts val="1400"/>
              </a:spcBef>
              <a:defRPr sz="2200">
                <a:latin typeface="Liberation Sans"/>
                <a:ea typeface="Liberation Sans"/>
                <a:cs typeface="Liberation Sans"/>
                <a:sym typeface="Liberation Sans"/>
              </a:defRPr>
            </a:pPr>
            <a:r>
              <a:rPr sz="2100"/>
              <a:t>int housecost</a:t>
            </a:r>
          </a:p>
        </p:txBody>
      </p:sp>
      <p:sp>
        <p:nvSpPr>
          <p:cNvPr id="64" name="Shape 64"/>
          <p:cNvSpPr/>
          <p:nvPr/>
        </p:nvSpPr>
        <p:spPr>
          <a:xfrm>
            <a:off x="5121275" y="2397125"/>
            <a:ext cx="4456113" cy="2298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7950">
              <a:spcBef>
                <a:spcPts val="1400"/>
              </a:spcBef>
              <a:defRPr sz="2000">
                <a:latin typeface="Liberation Sans"/>
                <a:ea typeface="Liberation Sans"/>
                <a:cs typeface="Liberation Sans"/>
                <a:sym typeface="Liberation Sans"/>
              </a:defRPr>
            </a:pPr>
            <a:r>
              <a:rPr sz="2100"/>
              <a:t>int hotelcost</a:t>
            </a:r>
            <a:endParaRPr sz="2100"/>
          </a:p>
          <a:p>
            <a:pPr indent="107950">
              <a:spcBef>
                <a:spcPts val="1400"/>
              </a:spcBef>
              <a:defRPr sz="2000">
                <a:latin typeface="Liberation Sans"/>
                <a:ea typeface="Liberation Sans"/>
                <a:cs typeface="Liberation Sans"/>
                <a:sym typeface="Liberation Sans"/>
              </a:defRPr>
            </a:pPr>
            <a:r>
              <a:rPr sz="2100"/>
              <a:t>int mortgage_value</a:t>
            </a:r>
            <a:endParaRPr sz="2100"/>
          </a:p>
          <a:p>
            <a:pPr indent="107950">
              <a:spcBef>
                <a:spcPts val="1400"/>
              </a:spcBef>
              <a:defRPr sz="2000">
                <a:latin typeface="Liberation Sans"/>
                <a:ea typeface="Liberation Sans"/>
                <a:cs typeface="Liberation Sans"/>
                <a:sym typeface="Liberation Sans"/>
              </a:defRPr>
            </a:pPr>
            <a:r>
              <a:rPr sz="2100"/>
              <a:t>Player owner</a:t>
            </a:r>
            <a:endParaRPr sz="2100"/>
          </a:p>
          <a:p>
            <a:pPr indent="107950">
              <a:spcBef>
                <a:spcPts val="1400"/>
              </a:spcBef>
              <a:defRPr sz="2000">
                <a:latin typeface="Liberation Sans"/>
                <a:ea typeface="Liberation Sans"/>
                <a:cs typeface="Liberation Sans"/>
                <a:sym typeface="Liberation Sans"/>
              </a:defRPr>
            </a:pPr>
            <a:r>
              <a:rPr sz="2100"/>
              <a:t>int no_houses</a:t>
            </a:r>
            <a:endParaRPr sz="2100"/>
          </a:p>
          <a:p>
            <a:pPr indent="107950">
              <a:spcBef>
                <a:spcPts val="1400"/>
              </a:spcBef>
              <a:defRPr sz="2000">
                <a:latin typeface="Liberation Sans"/>
                <a:ea typeface="Liberation Sans"/>
                <a:cs typeface="Liberation Sans"/>
                <a:sym typeface="Liberation Sans"/>
              </a:defRPr>
            </a:pPr>
            <a:r>
              <a:rPr sz="2100"/>
              <a:t>int no_hotels</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idx="4294967295"/>
          </p:nvPr>
        </p:nvSpPr>
        <p:spPr>
          <a:xfrm>
            <a:off x="503237" y="658812"/>
            <a:ext cx="7200901" cy="855167"/>
          </a:xfrm>
          <a:prstGeom prst="rect">
            <a:avLst/>
          </a:prstGeom>
        </p:spPr>
        <p:txBody>
          <a:bodyPr>
            <a:normAutofit fontScale="100000" lnSpcReduction="0"/>
          </a:bodyPr>
          <a:lstStyle>
            <a:lvl1pPr defTabSz="704087">
              <a:defRPr sz="4235">
                <a:solidFill>
                  <a:srgbClr val="000000"/>
                </a:solidFill>
                <a:latin typeface="Apple Chancery"/>
                <a:ea typeface="Apple Chancery"/>
                <a:cs typeface="Apple Chancery"/>
                <a:sym typeface="Apple Chancery"/>
              </a:defRPr>
            </a:lvl1pPr>
          </a:lstStyle>
          <a:p>
            <a:pPr/>
            <a:r>
              <a:t>PLAYERS</a:t>
            </a:r>
          </a:p>
        </p:txBody>
      </p:sp>
      <p:sp>
        <p:nvSpPr>
          <p:cNvPr id="67" name="Shape 67"/>
          <p:cNvSpPr/>
          <p:nvPr>
            <p:ph type="body" idx="4294967295"/>
          </p:nvPr>
        </p:nvSpPr>
        <p:spPr>
          <a:xfrm>
            <a:off x="576262" y="1800225"/>
            <a:ext cx="9002713" cy="4384675"/>
          </a:xfrm>
          <a:prstGeom prst="rect">
            <a:avLst/>
          </a:prstGeom>
        </p:spPr>
        <p:txBody>
          <a:bodyPr>
            <a:normAutofit fontScale="100000" lnSpcReduction="0"/>
          </a:bodyPr>
          <a:lstStyle/>
          <a:p>
            <a:pPr marL="0" indent="0">
              <a:defRPr sz="2600"/>
            </a:pPr>
            <a:r>
              <a:t>The players: implemented using ArrayList;</a:t>
            </a:r>
          </a:p>
          <a:p>
            <a:pPr lvl="1" marL="0" indent="722539">
              <a:buSzTx/>
              <a:buNone/>
              <a:defRPr sz="2600"/>
            </a:pPr>
            <a:r>
              <a:t> HashMap:</a:t>
            </a:r>
          </a:p>
          <a:p>
            <a:pPr marL="260684" indent="-260684">
              <a:buSzPct val="100000"/>
              <a:buChar char="•"/>
              <a:defRPr sz="2600"/>
            </a:pPr>
            <a:r>
              <a:t>Node currentlocation;</a:t>
            </a:r>
          </a:p>
          <a:p>
            <a:pPr marL="0" indent="0">
              <a:buClr>
                <a:srgbClr val="000000"/>
              </a:buClr>
              <a:buSzPct val="45000"/>
              <a:buFont typeface="Helvetica"/>
              <a:buChar char="●"/>
              <a:defRPr sz="2600"/>
            </a:pPr>
            <a:r>
              <a:t>String name;</a:t>
            </a:r>
          </a:p>
          <a:p>
            <a:pPr marL="0" indent="0">
              <a:buClr>
                <a:srgbClr val="000000"/>
              </a:buClr>
              <a:buSzPct val="45000"/>
              <a:buFont typeface="Helvetica"/>
              <a:buChar char="●"/>
              <a:defRPr sz="2600"/>
            </a:pPr>
            <a:r>
              <a:t>Player next;</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body" idx="4294967295"/>
          </p:nvPr>
        </p:nvSpPr>
        <p:spPr>
          <a:prstGeom prst="rect">
            <a:avLst/>
          </a:prstGeom>
        </p:spPr>
        <p:txBody>
          <a:bodyPr/>
          <a:lstStyle/>
          <a:p>
            <a:pPr algn="ctr"/>
          </a:p>
          <a:p>
            <a:pPr algn="ctr"/>
          </a:p>
        </p:txBody>
      </p:sp>
      <p:sp>
        <p:nvSpPr>
          <p:cNvPr id="70" name="Shape 7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1" name="IMG_2665.jpg"/>
          <p:cNvPicPr>
            <a:picLocks noChangeAspect="1"/>
          </p:cNvPicPr>
          <p:nvPr/>
        </p:nvPicPr>
        <p:blipFill>
          <a:blip r:embed="rId2">
            <a:extLst/>
          </a:blip>
          <a:stretch>
            <a:fillRect/>
          </a:stretch>
        </p:blipFill>
        <p:spPr>
          <a:xfrm>
            <a:off x="1597487" y="1695097"/>
            <a:ext cx="6876126" cy="5135872"/>
          </a:xfrm>
          <a:prstGeom prst="rect">
            <a:avLst/>
          </a:prstGeom>
          <a:ln w="12700">
            <a:miter lim="400000"/>
          </a:ln>
        </p:spPr>
      </p:pic>
      <p:sp>
        <p:nvSpPr>
          <p:cNvPr id="72" name="Shape 72"/>
          <p:cNvSpPr/>
          <p:nvPr>
            <p:ph type="title" idx="4294967295"/>
          </p:nvPr>
        </p:nvSpPr>
        <p:spPr>
          <a:xfrm>
            <a:off x="503555" y="432198"/>
            <a:ext cx="8856556" cy="1330986"/>
          </a:xfrm>
          <a:prstGeom prst="rect">
            <a:avLst/>
          </a:prstGeom>
        </p:spPr>
        <p:txBody>
          <a:bodyPr/>
          <a:lstStyle/>
          <a:p>
            <a:pPr/>
            <a:r>
              <a:t>Inheritance Diagram!</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idx="4294967295"/>
          </p:nvPr>
        </p:nvSpPr>
        <p:spPr>
          <a:xfrm>
            <a:off x="528637" y="195262"/>
            <a:ext cx="7200901" cy="1247280"/>
          </a:xfrm>
          <a:prstGeom prst="rect">
            <a:avLst/>
          </a:prstGeom>
        </p:spPr>
        <p:txBody>
          <a:bodyPr>
            <a:normAutofit fontScale="100000" lnSpcReduction="0"/>
          </a:bodyPr>
          <a:lstStyle/>
          <a:p>
            <a:pPr algn="l" defTabSz="713231">
              <a:defRPr sz="2807">
                <a:latin typeface="Apple Chancery"/>
                <a:ea typeface="Apple Chancery"/>
                <a:cs typeface="Apple Chancery"/>
                <a:sym typeface="Apple Chancery"/>
              </a:defRPr>
            </a:pPr>
            <a:endParaRPr>
              <a:solidFill>
                <a:srgbClr val="000000"/>
              </a:solidFill>
            </a:endParaRPr>
          </a:p>
          <a:p>
            <a:pPr defTabSz="713231">
              <a:defRPr sz="3353">
                <a:latin typeface="Apple Chancery"/>
                <a:ea typeface="Apple Chancery"/>
                <a:cs typeface="Apple Chancery"/>
                <a:sym typeface="Apple Chancery"/>
              </a:defRPr>
            </a:pPr>
            <a:r>
              <a:rPr>
                <a:solidFill>
                  <a:srgbClr val="000000"/>
                </a:solidFill>
              </a:rPr>
              <a:t>VICTORY CONDITIONS</a:t>
            </a:r>
          </a:p>
        </p:txBody>
      </p:sp>
      <p:sp>
        <p:nvSpPr>
          <p:cNvPr id="75" name="Shape 75"/>
          <p:cNvSpPr/>
          <p:nvPr>
            <p:ph type="body" idx="4294967295"/>
          </p:nvPr>
        </p:nvSpPr>
        <p:spPr>
          <a:xfrm>
            <a:off x="503237" y="1800225"/>
            <a:ext cx="9072563" cy="4384675"/>
          </a:xfrm>
          <a:prstGeom prst="rect">
            <a:avLst/>
          </a:prstGeom>
        </p:spPr>
        <p:txBody>
          <a:bodyPr>
            <a:normAutofit fontScale="100000" lnSpcReduction="0"/>
          </a:bodyPr>
          <a:lstStyle/>
          <a:p>
            <a:pPr marL="323850" indent="-215900">
              <a:defRPr sz="2600"/>
            </a:pPr>
            <a:r>
              <a:t>The victory conditions may be;</a:t>
            </a:r>
          </a:p>
          <a:p>
            <a:pPr marL="431800" indent="-323850">
              <a:buClr>
                <a:srgbClr val="000000"/>
              </a:buClr>
              <a:buSzPct val="45000"/>
              <a:buFont typeface="Helvetica"/>
              <a:buChar char="●"/>
              <a:defRPr sz="2600"/>
            </a:pPr>
            <a:r>
              <a:t>The player with highest amount and property after a predetermined amount of time wins.</a:t>
            </a:r>
          </a:p>
          <a:p>
            <a:pPr marL="431800" indent="-323850">
              <a:buClr>
                <a:srgbClr val="000000"/>
              </a:buClr>
              <a:buSzPct val="45000"/>
              <a:buFont typeface="Helvetica"/>
              <a:buChar char="●"/>
              <a:defRPr sz="2600"/>
            </a:pPr>
            <a:r>
              <a:t>The game goes on till all but one player goes bankrupt and the last player standing is the winner</a:t>
            </a:r>
          </a:p>
          <a:p>
            <a:pPr marL="431800" indent="-323850">
              <a:buClr>
                <a:srgbClr val="000000"/>
              </a:buClr>
              <a:buSzPct val="45000"/>
              <a:buFont typeface="Helvetica"/>
              <a:buChar char="●"/>
              <a:defRPr sz="2600"/>
            </a:pPr>
            <a:r>
              <a:t>Any other customized conditions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Shape 78"/>
          <p:cNvSpPr/>
          <p:nvPr>
            <p:ph type="body" idx="4294967295"/>
          </p:nvPr>
        </p:nvSpPr>
        <p:spPr>
          <a:prstGeom prst="rect">
            <a:avLst/>
          </a:prstGeom>
        </p:spPr>
        <p:txBody>
          <a:bodyPr/>
          <a:lstStyle/>
          <a:p>
            <a:pPr/>
          </a:p>
        </p:txBody>
      </p:sp>
      <p:sp>
        <p:nvSpPr>
          <p:cNvPr id="79" name="Shape 79"/>
          <p:cNvSpPr/>
          <p:nvPr>
            <p:ph type="title" idx="4294967295"/>
          </p:nvPr>
        </p:nvSpPr>
        <p:spPr>
          <a:prstGeom prst="rect">
            <a:avLst/>
          </a:prstGeom>
        </p:spPr>
        <p:txBody>
          <a:bodyPr/>
          <a:lstStyle>
            <a:lvl1pPr>
              <a:defRPr>
                <a:latin typeface="Apple Chancery"/>
                <a:ea typeface="Apple Chancery"/>
                <a:cs typeface="Apple Chancery"/>
                <a:sym typeface="Apple Chancery"/>
              </a:defRPr>
            </a:lvl1pPr>
          </a:lstStyle>
          <a:p>
            <a:pPr/>
            <a:r>
              <a:t>SCREENSHOTS</a:t>
            </a:r>
          </a:p>
        </p:txBody>
      </p:sp>
      <p:pic>
        <p:nvPicPr>
          <p:cNvPr id="80" name="mon1.png"/>
          <p:cNvPicPr>
            <a:picLocks noChangeAspect="1"/>
          </p:cNvPicPr>
          <p:nvPr/>
        </p:nvPicPr>
        <p:blipFill>
          <a:blip r:embed="rId2">
            <a:extLst/>
          </a:blip>
          <a:stretch>
            <a:fillRect/>
          </a:stretch>
        </p:blipFill>
        <p:spPr>
          <a:xfrm>
            <a:off x="350147" y="1733008"/>
            <a:ext cx="9370806" cy="5268507"/>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3" name="Shape 83"/>
          <p:cNvSpPr/>
          <p:nvPr>
            <p:ph type="body" idx="4294967295"/>
          </p:nvPr>
        </p:nvSpPr>
        <p:spPr>
          <a:prstGeom prst="rect">
            <a:avLst/>
          </a:prstGeom>
        </p:spPr>
        <p:txBody>
          <a:bodyPr/>
          <a:lstStyle/>
          <a:p>
            <a:pPr/>
          </a:p>
        </p:txBody>
      </p:sp>
      <p:pic>
        <p:nvPicPr>
          <p:cNvPr id="84" name="mon2.png"/>
          <p:cNvPicPr>
            <a:picLocks noChangeAspect="1"/>
          </p:cNvPicPr>
          <p:nvPr/>
        </p:nvPicPr>
        <p:blipFill>
          <a:blip r:embed="rId2">
            <a:extLst/>
          </a:blip>
          <a:stretch>
            <a:fillRect/>
          </a:stretch>
        </p:blipFill>
        <p:spPr>
          <a:xfrm>
            <a:off x="318870" y="1611195"/>
            <a:ext cx="9433360" cy="5303676"/>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7" name="mon3.png"/>
          <p:cNvPicPr>
            <a:picLocks noChangeAspect="1"/>
          </p:cNvPicPr>
          <p:nvPr/>
        </p:nvPicPr>
        <p:blipFill>
          <a:blip r:embed="rId2">
            <a:extLst/>
          </a:blip>
          <a:stretch>
            <a:fillRect/>
          </a:stretch>
        </p:blipFill>
        <p:spPr>
          <a:xfrm>
            <a:off x="150447" y="1597018"/>
            <a:ext cx="9806301" cy="5513352"/>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0" name="Shape 90"/>
          <p:cNvSpPr/>
          <p:nvPr>
            <p:ph type="title" idx="4294967295"/>
          </p:nvPr>
        </p:nvSpPr>
        <p:spPr>
          <a:prstGeom prst="rect">
            <a:avLst/>
          </a:prstGeom>
        </p:spPr>
        <p:txBody>
          <a:bodyPr/>
          <a:lstStyle/>
          <a:p>
            <a:pPr/>
            <a:r>
              <a:t>Limitations &amp; Improvements.</a:t>
            </a:r>
          </a:p>
        </p:txBody>
      </p:sp>
      <p:sp>
        <p:nvSpPr>
          <p:cNvPr id="91" name="Shape 91"/>
          <p:cNvSpPr/>
          <p:nvPr>
            <p:ph type="body" idx="4294967295"/>
          </p:nvPr>
        </p:nvSpPr>
        <p:spPr>
          <a:prstGeom prst="rect">
            <a:avLst/>
          </a:prstGeom>
        </p:spPr>
        <p:txBody>
          <a:bodyPr/>
          <a:lstStyle/>
          <a:p>
            <a:pPr/>
            <a:r>
              <a:t>1.Restricted Players to only 4.</a:t>
            </a:r>
          </a:p>
          <a:p>
            <a:pPr/>
            <a:r>
              <a:t>2.Couldn’t handle building hotels.</a:t>
            </a:r>
          </a:p>
          <a:p>
            <a:pPr/>
            <a:r>
              <a:t>3.Jail, Go to Jail not yet implemented</a:t>
            </a:r>
          </a:p>
          <a:p>
            <a:pPr/>
            <a:r>
              <a:t>4. Victory Conditions not set</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 name="Shape 94"/>
          <p:cNvSpPr/>
          <p:nvPr>
            <p:ph type="title" idx="4294967295"/>
          </p:nvPr>
        </p:nvSpPr>
        <p:spPr>
          <a:prstGeom prst="rect">
            <a:avLst/>
          </a:prstGeom>
        </p:spPr>
        <p:txBody>
          <a:bodyPr/>
          <a:lstStyle/>
          <a:p>
            <a:pPr/>
            <a:r>
              <a:t>Conclusion:Things Learnt</a:t>
            </a:r>
          </a:p>
        </p:txBody>
      </p:sp>
      <p:sp>
        <p:nvSpPr>
          <p:cNvPr id="95" name="Shape 95"/>
          <p:cNvSpPr/>
          <p:nvPr>
            <p:ph type="body" idx="4294967295"/>
          </p:nvPr>
        </p:nvSpPr>
        <p:spPr>
          <a:xfrm>
            <a:off x="503555" y="1775883"/>
            <a:ext cx="9063991" cy="5793317"/>
          </a:xfrm>
          <a:prstGeom prst="rect">
            <a:avLst/>
          </a:prstGeom>
        </p:spPr>
        <p:txBody>
          <a:bodyPr/>
          <a:lstStyle/>
          <a:p>
            <a:pPr/>
            <a:r>
              <a:t>1.Implement  DataStructures in RealLife.</a:t>
            </a:r>
          </a:p>
          <a:p>
            <a:pPr/>
            <a:r>
              <a:t>2.Collections like HashMap,ArrayList implementations.</a:t>
            </a:r>
          </a:p>
          <a:p>
            <a:pPr/>
            <a:r>
              <a:t>3.Use Eclipse IDE.</a:t>
            </a:r>
          </a:p>
          <a:p>
            <a:pPr/>
            <a:r>
              <a:t>4.Design GUI.</a:t>
            </a:r>
          </a:p>
          <a:p>
            <a:pPr/>
            <a:r>
              <a:t>5. Team Work,Coordination ,TimeManagement.</a:t>
            </a:r>
          </a:p>
          <a:p>
            <a:pP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8" name="Shape 98"/>
          <p:cNvSpPr/>
          <p:nvPr>
            <p:ph type="title" idx="4294967295"/>
          </p:nvPr>
        </p:nvSpPr>
        <p:spPr>
          <a:prstGeom prst="rect">
            <a:avLst/>
          </a:prstGeom>
        </p:spPr>
        <p:txBody>
          <a:bodyPr/>
          <a:lstStyle/>
          <a:p>
            <a:pPr/>
          </a:p>
        </p:txBody>
      </p:sp>
      <p:sp>
        <p:nvSpPr>
          <p:cNvPr id="99" name="Shape 99"/>
          <p:cNvSpPr/>
          <p:nvPr>
            <p:ph type="body" idx="4294967295"/>
          </p:nvPr>
        </p:nvSpPr>
        <p:spPr>
          <a:prstGeom prst="rect">
            <a:avLst/>
          </a:prstGeom>
        </p:spPr>
        <p:txBody>
          <a:bodyPr/>
          <a:lstStyle/>
          <a:p>
            <a:pPr/>
            <a:r>
              <a:t>Encountered a general programming mistake when we tried to create a Board object inside a CommunityChest  Node </a:t>
            </a:r>
          </a:p>
          <a:p>
            <a:pPr/>
            <a:r>
              <a:t>The  CommunityChest  Node was being created in the Board class</a:t>
            </a:r>
            <a:br/>
            <a:r>
              <a:t>This lead to a stackoverlflow in the execution </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idx="4294967295"/>
          </p:nvPr>
        </p:nvSpPr>
        <p:spPr>
          <a:xfrm>
            <a:off x="2725737" y="314325"/>
            <a:ext cx="9072563" cy="1262063"/>
          </a:xfrm>
          <a:prstGeom prst="rect">
            <a:avLst/>
          </a:prstGeom>
        </p:spPr>
        <p:txBody>
          <a:bodyPr>
            <a:normAutofit fontScale="100000" lnSpcReduction="0"/>
          </a:bodyPr>
          <a:lstStyle>
            <a:lvl1pPr algn="l">
              <a:defRPr sz="3600">
                <a:solidFill>
                  <a:srgbClr val="000000"/>
                </a:solidFill>
                <a:latin typeface="Apple Chancery"/>
                <a:ea typeface="Apple Chancery"/>
                <a:cs typeface="Apple Chancery"/>
                <a:sym typeface="Apple Chancery"/>
              </a:defRPr>
            </a:lvl1pPr>
          </a:lstStyle>
          <a:p>
            <a:pPr/>
            <a:r>
              <a:t>DESCRIPTION</a:t>
            </a:r>
          </a:p>
        </p:txBody>
      </p:sp>
      <p:sp>
        <p:nvSpPr>
          <p:cNvPr id="33" name="Shape 33"/>
          <p:cNvSpPr/>
          <p:nvPr>
            <p:ph type="body" idx="4294967295"/>
          </p:nvPr>
        </p:nvSpPr>
        <p:spPr>
          <a:xfrm>
            <a:off x="503237" y="1768475"/>
            <a:ext cx="9072563" cy="4384675"/>
          </a:xfrm>
          <a:prstGeom prst="rect">
            <a:avLst/>
          </a:prstGeom>
        </p:spPr>
        <p:txBody>
          <a:bodyPr>
            <a:normAutofit fontScale="100000" lnSpcReduction="0"/>
          </a:bodyPr>
          <a:lstStyle>
            <a:lvl1pPr marL="323850" indent="-215900">
              <a:defRPr sz="2400"/>
            </a:lvl1pPr>
          </a:lstStyle>
          <a:p>
            <a:pPr>
              <a:defRPr sz="2600"/>
            </a:pPr>
            <a:r>
              <a:rPr sz="2400"/>
              <a:t>The implementation of the monopoly game where a number of players compete, indulge in the buying/selling of properties.</a:t>
            </a:r>
          </a:p>
        </p:txBody>
      </p:sp>
      <p:grpSp>
        <p:nvGrpSpPr>
          <p:cNvPr id="36" name="Group 36"/>
          <p:cNvGrpSpPr/>
          <p:nvPr/>
        </p:nvGrpSpPr>
        <p:grpSpPr>
          <a:xfrm>
            <a:off x="1546700" y="3187997"/>
            <a:ext cx="7165025" cy="3012778"/>
            <a:chOff x="0" y="0"/>
            <a:chExt cx="7165024" cy="3012777"/>
          </a:xfrm>
        </p:grpSpPr>
        <p:pic>
          <p:nvPicPr>
            <p:cNvPr id="35" name="image.png"/>
            <p:cNvPicPr>
              <a:picLocks noChangeAspect="1"/>
            </p:cNvPicPr>
            <p:nvPr/>
          </p:nvPicPr>
          <p:blipFill>
            <a:blip r:embed="rId2">
              <a:extLst/>
            </a:blip>
            <a:stretch>
              <a:fillRect/>
            </a:stretch>
          </p:blipFill>
          <p:spPr>
            <a:xfrm>
              <a:off x="203200" y="203200"/>
              <a:ext cx="6758625" cy="2568278"/>
            </a:xfrm>
            <a:prstGeom prst="rect">
              <a:avLst/>
            </a:prstGeom>
            <a:ln>
              <a:noFill/>
            </a:ln>
            <a:effectLst/>
          </p:spPr>
        </p:pic>
        <p:pic>
          <p:nvPicPr>
            <p:cNvPr id="34" name=""/>
            <p:cNvPicPr>
              <a:picLocks noChangeAspect="0"/>
            </p:cNvPicPr>
            <p:nvPr/>
          </p:nvPicPr>
          <p:blipFill>
            <a:blip r:embed="rId3">
              <a:extLst/>
            </a:blip>
            <a:stretch>
              <a:fillRect/>
            </a:stretch>
          </p:blipFill>
          <p:spPr>
            <a:xfrm>
              <a:off x="0" y="0"/>
              <a:ext cx="7165025" cy="3012778"/>
            </a:xfrm>
            <a:prstGeom prst="rect">
              <a:avLst/>
            </a:prstGeom>
            <a:effectLst/>
          </p:spPr>
        </p:pic>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
                                        </p:tgtEl>
                                        <p:attrNameLst>
                                          <p:attrName>style.visibility</p:attrName>
                                        </p:attrNameLst>
                                      </p:cBhvr>
                                      <p:to>
                                        <p:strVal val="visible"/>
                                      </p:to>
                                    </p:set>
                                    <p:animEffect filter="dissolve" transition="in">
                                      <p:cBhvr>
                                        <p:cTn id="7" dur="1000"/>
                                        <p:tgtEl>
                                          <p:spTgt spid="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idx="4294967295"/>
          </p:nvPr>
        </p:nvSpPr>
        <p:spPr>
          <a:prstGeom prst="rect">
            <a:avLst/>
          </a:prstGeom>
        </p:spPr>
        <p:txBody>
          <a:bodyPr/>
          <a:lstStyle>
            <a:lvl1pPr>
              <a:defRPr>
                <a:latin typeface="Apple Chancery"/>
                <a:ea typeface="Apple Chancery"/>
                <a:cs typeface="Apple Chancery"/>
                <a:sym typeface="Apple Chancery"/>
              </a:defRPr>
            </a:lvl1pPr>
          </a:lstStyle>
          <a:p>
            <a:pPr/>
            <a:r>
              <a:t>MONOPOLY BOARD</a:t>
            </a:r>
          </a:p>
        </p:txBody>
      </p:sp>
      <p:pic>
        <p:nvPicPr>
          <p:cNvPr id="39" name="board.jpg"/>
          <p:cNvPicPr>
            <a:picLocks noChangeAspect="1"/>
          </p:cNvPicPr>
          <p:nvPr/>
        </p:nvPicPr>
        <p:blipFill>
          <a:blip r:embed="rId2">
            <a:extLst/>
          </a:blip>
          <a:stretch>
            <a:fillRect/>
          </a:stretch>
        </p:blipFill>
        <p:spPr>
          <a:xfrm>
            <a:off x="1887281" y="1217245"/>
            <a:ext cx="6114504" cy="6091575"/>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idx="4294967295"/>
          </p:nvPr>
        </p:nvSpPr>
        <p:spPr>
          <a:xfrm>
            <a:off x="503237" y="576262"/>
            <a:ext cx="7200901" cy="719138"/>
          </a:xfrm>
          <a:prstGeom prst="rect">
            <a:avLst/>
          </a:prstGeom>
        </p:spPr>
        <p:txBody>
          <a:bodyPr>
            <a:normAutofit fontScale="100000" lnSpcReduction="0"/>
          </a:bodyPr>
          <a:lstStyle>
            <a:lvl1pPr>
              <a:defRPr sz="3600">
                <a:solidFill>
                  <a:srgbClr val="000000"/>
                </a:solidFill>
                <a:latin typeface="Apple Chancery"/>
                <a:ea typeface="Apple Chancery"/>
                <a:cs typeface="Apple Chancery"/>
                <a:sym typeface="Apple Chancery"/>
              </a:defRPr>
            </a:lvl1pPr>
          </a:lstStyle>
          <a:p>
            <a:pPr/>
            <a:r>
              <a:t>SAMPLE TITLE DEED</a:t>
            </a:r>
          </a:p>
        </p:txBody>
      </p:sp>
      <p:pic>
        <p:nvPicPr>
          <p:cNvPr id="42" name="OldTitleCard.jpg"/>
          <p:cNvPicPr>
            <a:picLocks noChangeAspect="1"/>
          </p:cNvPicPr>
          <p:nvPr/>
        </p:nvPicPr>
        <p:blipFill>
          <a:blip r:embed="rId2">
            <a:extLst/>
          </a:blip>
          <a:stretch>
            <a:fillRect/>
          </a:stretch>
        </p:blipFill>
        <p:spPr>
          <a:xfrm>
            <a:off x="2615098" y="1362218"/>
            <a:ext cx="4395803" cy="5114348"/>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 name="Shape 45"/>
          <p:cNvSpPr/>
          <p:nvPr>
            <p:ph type="title" idx="4294967295"/>
          </p:nvPr>
        </p:nvSpPr>
        <p:spPr>
          <a:prstGeom prst="rect">
            <a:avLst/>
          </a:prstGeom>
        </p:spPr>
        <p:txBody>
          <a:bodyPr/>
          <a:lstStyle>
            <a:lvl1pPr>
              <a:defRPr>
                <a:latin typeface="Apple Chancery"/>
                <a:ea typeface="Apple Chancery"/>
                <a:cs typeface="Apple Chancery"/>
                <a:sym typeface="Apple Chancery"/>
              </a:defRPr>
            </a:lvl1pPr>
          </a:lstStyle>
          <a:p>
            <a:pPr/>
            <a:r>
              <a:t>TOOLS USED</a:t>
            </a:r>
          </a:p>
        </p:txBody>
      </p:sp>
      <p:sp>
        <p:nvSpPr>
          <p:cNvPr id="46" name="Shape 46"/>
          <p:cNvSpPr/>
          <p:nvPr>
            <p:ph type="body" idx="4294967295"/>
          </p:nvPr>
        </p:nvSpPr>
        <p:spPr>
          <a:prstGeom prst="rect">
            <a:avLst/>
          </a:prstGeom>
        </p:spPr>
        <p:txBody>
          <a:bodyPr/>
          <a:lstStyle/>
          <a:p>
            <a:pPr>
              <a:defRPr>
                <a:latin typeface="Big Caslon"/>
                <a:ea typeface="Big Caslon"/>
                <a:cs typeface="Big Caslon"/>
                <a:sym typeface="Big Caslon"/>
              </a:defRPr>
            </a:pPr>
            <a:r>
              <a:t>GUI -ECLIPSE</a:t>
            </a:r>
          </a:p>
          <a:p>
            <a:pPr>
              <a:defRPr>
                <a:latin typeface="Big Caslon"/>
                <a:ea typeface="Big Caslon"/>
                <a:cs typeface="Big Caslon"/>
                <a:sym typeface="Big Caslon"/>
              </a:defRPr>
            </a:pPr>
            <a:r>
              <a:t>GRAPHICS -SWING,AWT</a:t>
            </a:r>
          </a:p>
          <a:p>
            <a:pPr>
              <a:defRPr>
                <a:latin typeface="Big Caslon"/>
                <a:ea typeface="Big Caslon"/>
                <a:cs typeface="Big Caslon"/>
                <a:sym typeface="Big Caslon"/>
              </a:defRPr>
            </a:pPr>
            <a:r>
              <a:t>EDITING-PHOTOSHOP.</a:t>
            </a:r>
          </a:p>
          <a:p>
            <a:pPr/>
          </a:p>
          <a:p>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idx="4294967295"/>
          </p:nvPr>
        </p:nvSpPr>
        <p:spPr>
          <a:xfrm>
            <a:off x="3297237" y="652462"/>
            <a:ext cx="7200901" cy="719138"/>
          </a:xfrm>
          <a:prstGeom prst="rect">
            <a:avLst/>
          </a:prstGeom>
        </p:spPr>
        <p:txBody>
          <a:bodyPr>
            <a:normAutofit fontScale="100000" lnSpcReduction="0"/>
          </a:bodyPr>
          <a:lstStyle>
            <a:lvl1pPr algn="l">
              <a:defRPr sz="3600">
                <a:latin typeface="Apple Chancery"/>
                <a:ea typeface="Apple Chancery"/>
                <a:cs typeface="Apple Chancery"/>
                <a:sym typeface="Apple Chancery"/>
              </a:defRPr>
            </a:lvl1pPr>
          </a:lstStyle>
          <a:p>
            <a:pPr/>
            <a:r>
              <a:t>GAME RULES</a:t>
            </a:r>
          </a:p>
        </p:txBody>
      </p:sp>
      <p:sp>
        <p:nvSpPr>
          <p:cNvPr id="49" name="Shape 49"/>
          <p:cNvSpPr/>
          <p:nvPr>
            <p:ph type="body" idx="4294967295"/>
          </p:nvPr>
        </p:nvSpPr>
        <p:spPr>
          <a:xfrm>
            <a:off x="571882" y="1812744"/>
            <a:ext cx="9072562" cy="5076826"/>
          </a:xfrm>
          <a:prstGeom prst="rect">
            <a:avLst/>
          </a:prstGeom>
        </p:spPr>
        <p:txBody>
          <a:bodyPr>
            <a:normAutofit fontScale="100000" lnSpcReduction="0"/>
          </a:bodyPr>
          <a:lstStyle/>
          <a:p>
            <a:pPr marL="306702" indent="-210627" defTabSz="813816">
              <a:spcBef>
                <a:spcPts val="1200"/>
              </a:spcBef>
              <a:buClr>
                <a:srgbClr val="000000"/>
              </a:buClr>
              <a:buSzPct val="45000"/>
              <a:buFont typeface="Helvetica"/>
              <a:buChar char="●"/>
              <a:defRPr sz="2314"/>
            </a:pPr>
            <a:r>
              <a:rPr sz="1691"/>
              <a:t>The players start at the Go tile of the game. A typical turn begins with the rolling of the dice and advancing their piece clockwise around the board the corresponding number of squares</a:t>
            </a:r>
            <a:endParaRPr sz="1691"/>
          </a:p>
          <a:p>
            <a:pPr marL="306702" indent="-210627" defTabSz="813816">
              <a:spcBef>
                <a:spcPts val="1200"/>
              </a:spcBef>
              <a:buClr>
                <a:srgbClr val="000000"/>
              </a:buClr>
              <a:buSzPct val="45000"/>
              <a:buFont typeface="Helvetica"/>
              <a:buChar char="●"/>
              <a:defRPr sz="2314"/>
            </a:pPr>
            <a:r>
              <a:rPr sz="1691"/>
              <a:t>Initially every player is given $1500;</a:t>
            </a:r>
            <a:endParaRPr sz="1691"/>
          </a:p>
          <a:p>
            <a:pPr marL="306702" indent="-210627" defTabSz="813816">
              <a:spcBef>
                <a:spcPts val="1200"/>
              </a:spcBef>
              <a:buClr>
                <a:srgbClr val="000000"/>
              </a:buClr>
              <a:buSzPct val="45000"/>
              <a:buFont typeface="Helvetica"/>
              <a:buChar char="●"/>
              <a:defRPr sz="2314"/>
            </a:pPr>
            <a:r>
              <a:rPr sz="1691"/>
              <a:t>If the player lands on a property , he/she has the option of buying the property in the case when the property is not already bought by any player but, if not so, the player should pay the determined rent to the owner.</a:t>
            </a:r>
            <a:endParaRPr sz="1691"/>
          </a:p>
          <a:p>
            <a:pPr marL="306702" indent="-210627" defTabSz="813816">
              <a:spcBef>
                <a:spcPts val="1200"/>
              </a:spcBef>
              <a:buClr>
                <a:srgbClr val="000000"/>
              </a:buClr>
              <a:buSzPct val="45000"/>
              <a:buFont typeface="Helvetica"/>
              <a:buChar char="●"/>
              <a:defRPr sz="2314"/>
            </a:pPr>
            <a:r>
              <a:rPr sz="1691"/>
              <a:t>Construction of buildings can be done on these which will increase the rent for an arriving player</a:t>
            </a:r>
            <a:endParaRPr sz="1691"/>
          </a:p>
          <a:p>
            <a:pPr marL="306702" indent="-210627" defTabSz="813816">
              <a:spcBef>
                <a:spcPts val="1200"/>
              </a:spcBef>
              <a:buClr>
                <a:srgbClr val="000000"/>
              </a:buClr>
              <a:buSzPct val="45000"/>
              <a:buFont typeface="Helvetica"/>
              <a:buChar char="●"/>
              <a:defRPr sz="2314"/>
            </a:pPr>
            <a:r>
              <a:rPr sz="1691"/>
              <a:t>If a player lands on Chance or Community Chest, they draw the top card from the respective pile and obey its instructions</a:t>
            </a:r>
            <a:endParaRPr sz="1691"/>
          </a:p>
          <a:p>
            <a:pPr marL="306702" indent="-210627" defTabSz="813816">
              <a:spcBef>
                <a:spcPts val="1200"/>
              </a:spcBef>
              <a:buClr>
                <a:srgbClr val="000000"/>
              </a:buClr>
              <a:buSzPct val="45000"/>
              <a:buFont typeface="Helvetica"/>
              <a:buChar char="●"/>
              <a:defRPr sz="2314"/>
            </a:pPr>
            <a:r>
              <a:rPr sz="1691"/>
              <a:t>A player will land in jail if they land on "Go to Jail</a:t>
            </a:r>
            <a:endParaRPr sz="1691"/>
          </a:p>
          <a:p>
            <a:pPr marL="306702" indent="-210627" defTabSz="813816">
              <a:spcBef>
                <a:spcPts val="1200"/>
              </a:spcBef>
              <a:buClr>
                <a:srgbClr val="000000"/>
              </a:buClr>
              <a:buSzPct val="45000"/>
              <a:buFont typeface="Helvetica"/>
              <a:buChar char="●"/>
              <a:defRPr sz="2314"/>
            </a:pPr>
            <a:r>
              <a:rPr sz="1691"/>
              <a:t>A player who lands or passes the Go space collects $200 (unless they automatically go to jail). </a:t>
            </a:r>
            <a:endParaRPr sz="1691"/>
          </a:p>
          <a:p>
            <a:pPr marL="306702" indent="-210627" defTabSz="813816">
              <a:spcBef>
                <a:spcPts val="1200"/>
              </a:spcBef>
              <a:buClr>
                <a:srgbClr val="000000"/>
              </a:buClr>
              <a:buSzPct val="45000"/>
              <a:buFont typeface="Helvetica"/>
              <a:buChar char="●"/>
              <a:defRPr sz="2314"/>
            </a:pPr>
            <a:r>
              <a:rPr sz="1691"/>
              <a:t>Players who land on either Income Tax or Luxury Tax pay the indicated amount to the bank</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idx="4294967295"/>
          </p:nvPr>
        </p:nvSpPr>
        <p:spPr>
          <a:xfrm>
            <a:off x="503237" y="576262"/>
            <a:ext cx="7200901" cy="719138"/>
          </a:xfrm>
          <a:prstGeom prst="rect">
            <a:avLst/>
          </a:prstGeom>
        </p:spPr>
        <p:txBody>
          <a:bodyPr>
            <a:normAutofit fontScale="100000" lnSpcReduction="0"/>
          </a:bodyPr>
          <a:lstStyle>
            <a:lvl1pPr>
              <a:defRPr sz="3600">
                <a:solidFill>
                  <a:srgbClr val="000000"/>
                </a:solidFill>
                <a:latin typeface="Apple Chancery"/>
                <a:ea typeface="Apple Chancery"/>
                <a:cs typeface="Apple Chancery"/>
                <a:sym typeface="Apple Chancery"/>
              </a:defRPr>
            </a:lvl1pPr>
          </a:lstStyle>
          <a:p>
            <a:pPr/>
            <a:r>
              <a:t>DATA STRUCTURES USED</a:t>
            </a:r>
          </a:p>
        </p:txBody>
      </p:sp>
      <p:sp>
        <p:nvSpPr>
          <p:cNvPr id="52" name="Shape 52"/>
          <p:cNvSpPr/>
          <p:nvPr>
            <p:ph type="body" idx="4294967295"/>
          </p:nvPr>
        </p:nvSpPr>
        <p:spPr>
          <a:xfrm>
            <a:off x="576262" y="1835150"/>
            <a:ext cx="8818563" cy="5184775"/>
          </a:xfrm>
          <a:prstGeom prst="rect">
            <a:avLst/>
          </a:prstGeom>
        </p:spPr>
        <p:txBody>
          <a:bodyPr>
            <a:normAutofit fontScale="100000" lnSpcReduction="0"/>
          </a:bodyPr>
          <a:lstStyle/>
          <a:p>
            <a:pPr marL="323850" indent="-215900">
              <a:defRPr sz="2600"/>
            </a:pPr>
            <a:r>
              <a:t>1. </a:t>
            </a:r>
            <a:r>
              <a:t>The board is implemented as a circular linked list of Nodes</a:t>
            </a:r>
          </a:p>
          <a:p>
            <a:pPr marL="323850" indent="-215900">
              <a:defRPr sz="2600"/>
            </a:pPr>
            <a:r>
              <a:t>The </a:t>
            </a:r>
            <a:r>
              <a:rPr b="1" i="1"/>
              <a:t>Node </a:t>
            </a:r>
            <a:r>
              <a:t>class contains the following attributes;</a:t>
            </a:r>
          </a:p>
          <a:p>
            <a:pPr marL="431800" indent="-323850">
              <a:buClr>
                <a:srgbClr val="000000"/>
              </a:buClr>
              <a:buSzPct val="45000"/>
              <a:buFont typeface="Helvetica"/>
              <a:buChar char="●"/>
              <a:defRPr sz="2600"/>
            </a:pPr>
            <a:r>
              <a:t>String name</a:t>
            </a:r>
          </a:p>
          <a:p>
            <a:pPr marL="431800" indent="-323850">
              <a:buClr>
                <a:srgbClr val="000000"/>
              </a:buClr>
              <a:buSzPct val="45000"/>
              <a:buFont typeface="Helvetica"/>
              <a:buChar char="●"/>
              <a:defRPr sz="2600"/>
            </a:pPr>
            <a:r>
              <a:t>Node next: a link to the next </a:t>
            </a:r>
            <a:r>
              <a:rPr b="1" i="1"/>
              <a:t>Node</a:t>
            </a:r>
            <a:endParaRPr b="1" i="1"/>
          </a:p>
          <a:p>
            <a:pPr marL="323850" indent="-215900">
              <a:defRPr sz="2600"/>
            </a:pPr>
            <a:r>
              <a:t>Methods;</a:t>
            </a:r>
          </a:p>
          <a:p>
            <a:pPr marL="323850" indent="-215900">
              <a:defRPr sz="2600"/>
            </a:pPr>
            <a:r>
              <a:t>visit(Player p) : called when a player visits the node</a:t>
            </a:r>
          </a:p>
          <a:p>
            <a:pPr marL="323850" indent="-215900">
              <a:defRPr sz="2600"/>
            </a:pPr>
            <a:r>
              <a:t>Additionally, the nodes are also stored as a map collection with the name of the node being the key </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 name="Shape 55"/>
          <p:cNvSpPr/>
          <p:nvPr>
            <p:ph type="title" idx="4294967295"/>
          </p:nvPr>
        </p:nvSpPr>
        <p:spPr>
          <a:prstGeom prst="rect">
            <a:avLst/>
          </a:prstGeom>
        </p:spPr>
        <p:txBody>
          <a:bodyPr/>
          <a:lstStyle/>
          <a:p>
            <a:pPr/>
            <a:r>
              <a:t>Data Structures Used:</a:t>
            </a:r>
          </a:p>
        </p:txBody>
      </p:sp>
      <p:sp>
        <p:nvSpPr>
          <p:cNvPr id="56" name="Shape 56"/>
          <p:cNvSpPr/>
          <p:nvPr>
            <p:ph type="body" idx="4294967295"/>
          </p:nvPr>
        </p:nvSpPr>
        <p:spPr>
          <a:prstGeom prst="rect">
            <a:avLst/>
          </a:prstGeom>
        </p:spPr>
        <p:txBody>
          <a:bodyPr/>
          <a:lstStyle/>
          <a:p>
            <a:pPr lvl="1" marL="935789" indent="-427789">
              <a:buAutoNum type="arabicPeriod" startAt="1"/>
            </a:pPr>
            <a:r>
              <a:t>Board: Circular Linked List</a:t>
            </a:r>
          </a:p>
          <a:p>
            <a:pPr lvl="5" marL="342900" indent="800100">
              <a:buSzTx/>
              <a:buNone/>
            </a:pPr>
            <a:r>
              <a:t>HashMap : maps Nodes to place</a:t>
            </a:r>
          </a:p>
          <a:p>
            <a:pPr lvl="2" marL="342900" indent="114300">
              <a:buSzTx/>
              <a:buNone/>
            </a:pPr>
            <a:r>
              <a:t>2.CommunityChestCards &amp; ChanceCards :Circular Linked List.</a:t>
            </a:r>
          </a:p>
          <a:p>
            <a:pPr lvl="2" marL="342900" indent="114300">
              <a:buSzTx/>
              <a:buNone/>
            </a:pPr>
            <a:r>
              <a:t>3.Players:ArrayList</a:t>
            </a:r>
          </a:p>
          <a:p>
            <a:pPr lvl="2" marL="342900" indent="114300">
              <a:buSzTx/>
              <a:buNone/>
            </a:pPr>
            <a:r>
              <a:t>4.GUI elements</a:t>
            </a:r>
          </a:p>
          <a:p>
            <a:pPr lvl="5" marL="342900" indent="800100">
              <a:buSzTx/>
              <a:buNone/>
            </a:pPr>
          </a:p>
          <a:p>
            <a:pPr lvl="5" marL="342900" indent="800100">
              <a:buSzTx/>
              <a:buNone/>
            </a:pPr>
          </a:p>
          <a:p>
            <a:pPr lvl="5" marL="342900" indent="800100">
              <a:buSzTx/>
              <a:buNone/>
            </a:p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idx="4294967295"/>
          </p:nvPr>
        </p:nvSpPr>
        <p:spPr>
          <a:xfrm>
            <a:off x="431800" y="539750"/>
            <a:ext cx="8569325" cy="863600"/>
          </a:xfrm>
          <a:prstGeom prst="rect">
            <a:avLst/>
          </a:prstGeom>
        </p:spPr>
        <p:txBody>
          <a:bodyPr>
            <a:normAutofit fontScale="100000" lnSpcReduction="0"/>
          </a:bodyPr>
          <a:lstStyle>
            <a:lvl1pPr>
              <a:defRPr sz="3600">
                <a:solidFill>
                  <a:srgbClr val="000000"/>
                </a:solidFill>
                <a:latin typeface="Apple Chancery"/>
                <a:ea typeface="Apple Chancery"/>
                <a:cs typeface="Apple Chancery"/>
                <a:sym typeface="Apple Chancery"/>
              </a:defRPr>
            </a:lvl1pPr>
          </a:lstStyle>
          <a:p>
            <a:pPr/>
            <a:r>
              <a:t>NODES</a:t>
            </a:r>
          </a:p>
        </p:txBody>
      </p:sp>
      <p:sp>
        <p:nvSpPr>
          <p:cNvPr id="59" name="Shape 59"/>
          <p:cNvSpPr/>
          <p:nvPr/>
        </p:nvSpPr>
        <p:spPr>
          <a:xfrm>
            <a:off x="503237" y="1908175"/>
            <a:ext cx="9290051" cy="3037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sz="2400">
                <a:latin typeface="Liberation Sans"/>
                <a:ea typeface="Liberation Sans"/>
                <a:cs typeface="Liberation Sans"/>
                <a:sym typeface="Liberation Sans"/>
              </a:rPr>
              <a:t>The following classes inherit from the Node class</a:t>
            </a:r>
            <a:endParaRPr sz="2400">
              <a:latin typeface="Liberation Sans"/>
              <a:ea typeface="Liberation Sans"/>
              <a:cs typeface="Liberation Sans"/>
              <a:sym typeface="Liberation Sans"/>
            </a:endParaRPr>
          </a:p>
          <a:p>
            <a:pPr>
              <a:buSzPct val="100000"/>
              <a:buFont typeface="Arial"/>
              <a:buChar char="•"/>
            </a:pPr>
            <a:r>
              <a:rPr sz="2400">
                <a:latin typeface="Liberation Sans"/>
                <a:ea typeface="Liberation Sans"/>
                <a:cs typeface="Liberation Sans"/>
                <a:sym typeface="Liberation Sans"/>
              </a:rPr>
              <a:t>CityNode</a:t>
            </a:r>
            <a:endParaRPr sz="2400">
              <a:latin typeface="Liberation Sans"/>
              <a:ea typeface="Liberation Sans"/>
              <a:cs typeface="Liberation Sans"/>
              <a:sym typeface="Liberation Sans"/>
            </a:endParaRPr>
          </a:p>
          <a:p>
            <a:pPr>
              <a:buSzPct val="100000"/>
              <a:buFont typeface="Arial"/>
              <a:buChar char="•"/>
            </a:pPr>
            <a:r>
              <a:rPr sz="2400">
                <a:latin typeface="Liberation Sans"/>
                <a:ea typeface="Liberation Sans"/>
                <a:cs typeface="Liberation Sans"/>
                <a:sym typeface="Liberation Sans"/>
              </a:rPr>
              <a:t>ChanceNode </a:t>
            </a:r>
            <a:endParaRPr sz="2400">
              <a:latin typeface="Liberation Sans"/>
              <a:ea typeface="Liberation Sans"/>
              <a:cs typeface="Liberation Sans"/>
              <a:sym typeface="Liberation Sans"/>
            </a:endParaRPr>
          </a:p>
          <a:p>
            <a:pPr>
              <a:buSzPct val="100000"/>
              <a:buFont typeface="Arial"/>
              <a:buChar char="•"/>
            </a:pPr>
            <a:r>
              <a:rPr sz="2400">
                <a:latin typeface="Liberation Sans"/>
                <a:ea typeface="Liberation Sans"/>
                <a:cs typeface="Liberation Sans"/>
                <a:sym typeface="Liberation Sans"/>
              </a:rPr>
              <a:t>CommunityChestNode</a:t>
            </a:r>
            <a:endParaRPr sz="2400">
              <a:latin typeface="Liberation Sans"/>
              <a:ea typeface="Liberation Sans"/>
              <a:cs typeface="Liberation Sans"/>
              <a:sym typeface="Liberation Sans"/>
            </a:endParaRPr>
          </a:p>
          <a:p>
            <a:pPr/>
            <a:r>
              <a:rPr sz="2400">
                <a:latin typeface="Liberation Sans"/>
                <a:ea typeface="Liberation Sans"/>
                <a:cs typeface="Liberation Sans"/>
                <a:sym typeface="Liberation Sans"/>
              </a:rPr>
              <a:t>	specific cards implemented using Queue</a:t>
            </a:r>
            <a:endParaRPr sz="2400">
              <a:latin typeface="Liberation Sans"/>
              <a:ea typeface="Liberation Sans"/>
              <a:cs typeface="Liberation Sans"/>
              <a:sym typeface="Liberation Sans"/>
            </a:endParaRPr>
          </a:p>
          <a:p>
            <a:pPr>
              <a:buSzPct val="100000"/>
              <a:buFont typeface="Arial"/>
              <a:buChar char="•"/>
            </a:pPr>
            <a:r>
              <a:rPr sz="2400">
                <a:latin typeface="Liberation Sans"/>
                <a:ea typeface="Liberation Sans"/>
                <a:cs typeface="Liberation Sans"/>
                <a:sym typeface="Liberation Sans"/>
              </a:rPr>
              <a:t>UtilityNode </a:t>
            </a:r>
            <a:endParaRPr sz="2400">
              <a:latin typeface="Liberation Sans"/>
              <a:ea typeface="Liberation Sans"/>
              <a:cs typeface="Liberation Sans"/>
              <a:sym typeface="Liberation Sans"/>
            </a:endParaRPr>
          </a:p>
          <a:p>
            <a:pPr>
              <a:buSzPct val="100000"/>
              <a:buFont typeface="Arial"/>
              <a:buChar char="•"/>
            </a:pPr>
            <a:r>
              <a:rPr sz="2400">
                <a:latin typeface="Liberation Sans"/>
                <a:ea typeface="Liberation Sans"/>
                <a:cs typeface="Liberation Sans"/>
                <a:sym typeface="Liberation Sans"/>
              </a:rPr>
              <a:t>Tax Node</a:t>
            </a:r>
            <a:endParaRPr sz="2400">
              <a:latin typeface="Liberation Sans"/>
              <a:ea typeface="Liberation Sans"/>
              <a:cs typeface="Liberation Sans"/>
              <a:sym typeface="Liberation Sans"/>
            </a:endParaRPr>
          </a:p>
          <a:p>
            <a:pPr/>
            <a:r>
              <a:rPr sz="2400">
                <a:latin typeface="Liberation Sans"/>
                <a:ea typeface="Liberation Sans"/>
                <a:cs typeface="Liberation Sans"/>
                <a:sym typeface="Liberation Sans"/>
              </a:rPr>
              <a:t>	</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