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7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68E4E-936C-0641-B5FA-5AC7A215DA54}" type="datetimeFigureOut">
              <a:rPr lang="en-US" smtClean="0"/>
              <a:t>4/30/18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450F0-5855-3446-A291-2021C1219E68}" type="slidenum">
              <a:rPr lang="en-US" smtClean="0"/>
              <a:t>‹#›</a:t>
            </a:fld>
            <a:endParaRPr lang="en-US"/>
          </a:p>
        </p:txBody>
      </p:sp>
    </p:spTree>
    <p:extLst>
      <p:ext uri="{BB962C8B-B14F-4D97-AF65-F5344CB8AC3E}">
        <p14:creationId xmlns:p14="http://schemas.microsoft.com/office/powerpoint/2010/main" val="1632843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450F0-5855-3446-A291-2021C1219E68}" type="slidenum">
              <a:rPr lang="en-US" smtClean="0"/>
              <a:t>1</a:t>
            </a:fld>
            <a:endParaRPr lang="en-US"/>
          </a:p>
        </p:txBody>
      </p:sp>
    </p:spTree>
    <p:extLst>
      <p:ext uri="{BB962C8B-B14F-4D97-AF65-F5344CB8AC3E}">
        <p14:creationId xmlns:p14="http://schemas.microsoft.com/office/powerpoint/2010/main" val="50346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B8DD90-9F51-5849-8A64-3B1478B197BF}"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196568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8DD90-9F51-5849-8A64-3B1478B197BF}"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175470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8DD90-9F51-5849-8A64-3B1478B197BF}"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203492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8DD90-9F51-5849-8A64-3B1478B197BF}"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40336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B8DD90-9F51-5849-8A64-3B1478B197BF}"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197151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B8DD90-9F51-5849-8A64-3B1478B197BF}"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179860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B8DD90-9F51-5849-8A64-3B1478B197BF}" type="datetimeFigureOut">
              <a:rPr lang="en-US" smtClean="0"/>
              <a:t>4/30/18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125658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B8DD90-9F51-5849-8A64-3B1478B197BF}" type="datetimeFigureOut">
              <a:rPr lang="en-US" smtClean="0"/>
              <a:t>4/30/18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114135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8DD90-9F51-5849-8A64-3B1478B197BF}" type="datetimeFigureOut">
              <a:rPr lang="en-US" smtClean="0"/>
              <a:t>4/30/18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146247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B8DD90-9F51-5849-8A64-3B1478B197BF}"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1865455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B8DD90-9F51-5849-8A64-3B1478B197BF}"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E45A0-CD67-4F4D-A866-5B4E06121939}" type="slidenum">
              <a:rPr lang="en-US" smtClean="0"/>
              <a:t>‹#›</a:t>
            </a:fld>
            <a:endParaRPr lang="en-US"/>
          </a:p>
        </p:txBody>
      </p:sp>
    </p:spTree>
    <p:extLst>
      <p:ext uri="{BB962C8B-B14F-4D97-AF65-F5344CB8AC3E}">
        <p14:creationId xmlns:p14="http://schemas.microsoft.com/office/powerpoint/2010/main" val="15993133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8DD90-9F51-5849-8A64-3B1478B197BF}" type="datetimeFigureOut">
              <a:rPr lang="en-US" smtClean="0"/>
              <a:t>4/30/18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E45A0-CD67-4F4D-A866-5B4E06121939}" type="slidenum">
              <a:rPr lang="en-US" smtClean="0"/>
              <a:t>‹#›</a:t>
            </a:fld>
            <a:endParaRPr lang="en-US"/>
          </a:p>
        </p:txBody>
      </p:sp>
    </p:spTree>
    <p:extLst>
      <p:ext uri="{BB962C8B-B14F-4D97-AF65-F5344CB8AC3E}">
        <p14:creationId xmlns:p14="http://schemas.microsoft.com/office/powerpoint/2010/main" val="157543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onect.uni-koblenz.de/networks/maayan-faa" TargetMode="External"/><Relationship Id="rId4" Type="http://schemas.openxmlformats.org/officeDocument/2006/relationships/hyperlink" Target="http://konect.uni-koblenz.de/networks/opsahl-powergrid" TargetMode="External"/><Relationship Id="rId5" Type="http://schemas.openxmlformats.org/officeDocument/2006/relationships/hyperlink" Target="http://konect.uni-koblenz.de/networks/subelj_euroroad"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konect.uni-koblenz.de/networks/moreno_crime" TargetMode="External"/><Relationship Id="rId3" Type="http://schemas.openxmlformats.org/officeDocument/2006/relationships/hyperlink" Target="http://konect.uni-koblenz.de/networks/moreno_innova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konect.uni-koblenz.de/networks/topology" TargetMode="External"/><Relationship Id="rId4" Type="http://schemas.openxmlformats.org/officeDocument/2006/relationships/hyperlink" Target="http://konect.uni-koblenz.de/networks/moreno_blogs" TargetMode="External"/><Relationship Id="rId1" Type="http://schemas.openxmlformats.org/officeDocument/2006/relationships/slideLayout" Target="../slideLayouts/slideLayout7.xml"/><Relationship Id="rId2" Type="http://schemas.openxmlformats.org/officeDocument/2006/relationships/hyperlink" Target="http://konect.uni-koblenz.de/networks/moreno_cri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konect.uni-koblenz.de/networks/moreno_propro" TargetMode="External"/><Relationship Id="rId3" Type="http://schemas.openxmlformats.org/officeDocument/2006/relationships/hyperlink" Target="http://konect.uni-koblenz.de/networks/adjnoun_adjacenc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9624" y="1637754"/>
            <a:ext cx="11577917" cy="4524315"/>
          </a:xfrm>
          <a:prstGeom prst="rect">
            <a:avLst/>
          </a:prstGeom>
        </p:spPr>
        <p:txBody>
          <a:bodyPr wrap="square">
            <a:spAutoFit/>
          </a:bodyPr>
          <a:lstStyle/>
          <a:p>
            <a:pPr marL="285750" indent="-285750" algn="just">
              <a:buFont typeface="Arial" charset="0"/>
              <a:buChar char="•"/>
            </a:pPr>
            <a:r>
              <a:rPr lang="en-US" sz="1600" dirty="0" smtClean="0">
                <a:latin typeface="Helvetica Neue Light" charset="0"/>
                <a:ea typeface="Helvetica Neue Light" charset="0"/>
                <a:cs typeface="Helvetica Neue Light" charset="0"/>
              </a:rPr>
              <a:t>Air traffic control: </a:t>
            </a:r>
            <a:r>
              <a:rPr lang="en-US" sz="1600" dirty="0" smtClean="0">
                <a:latin typeface="Helvetica Neue Thin" charset="0"/>
                <a:ea typeface="Helvetica Neue Thin" charset="0"/>
                <a:cs typeface="Helvetica Neue Thin" charset="0"/>
              </a:rPr>
              <a:t>directed network; constructed </a:t>
            </a:r>
            <a:r>
              <a:rPr lang="en-US" sz="1600" dirty="0">
                <a:latin typeface="Helvetica Neue Thin" charset="0"/>
                <a:ea typeface="Helvetica Neue Thin" charset="0"/>
                <a:cs typeface="Helvetica Neue Thin" charset="0"/>
              </a:rPr>
              <a:t>from the USA's FAA (Federal Aviation Administration) National Flight Data Center (NFDC), Preferred Routes Database. Nodes in this network represent airports or service centers and links are created from strings of preferred routes recommended by the NFDC.</a:t>
            </a:r>
            <a:r>
              <a:rPr lang="en-US" sz="1600" dirty="0" smtClean="0">
                <a:latin typeface="Helvetica Neue Thin" charset="0"/>
                <a:ea typeface="Helvetica Neue Thin" charset="0"/>
                <a:cs typeface="Helvetica Neue Thin" charset="0"/>
              </a:rPr>
              <a:t>  </a:t>
            </a:r>
          </a:p>
          <a:p>
            <a:pPr marL="1200150" lvl="2" indent="-285750" algn="just">
              <a:buFont typeface="Arial" charset="0"/>
              <a:buChar char="•"/>
            </a:pPr>
            <a:r>
              <a:rPr lang="en-US" sz="1600" dirty="0" smtClean="0">
                <a:latin typeface="Helvetica Neue Thin" charset="0"/>
                <a:ea typeface="Helvetica Neue Thin" charset="0"/>
                <a:cs typeface="Helvetica Neue Thin" charset="0"/>
              </a:rPr>
              <a:t>data location: </a:t>
            </a:r>
            <a:r>
              <a:rPr lang="en-US" sz="1600" dirty="0" smtClean="0">
                <a:latin typeface="Helvetica Neue Thin" charset="0"/>
                <a:ea typeface="Helvetica Neue Thin" charset="0"/>
                <a:cs typeface="Helvetica Neue Thin" charset="0"/>
                <a:hlinkClick r:id="rId3"/>
              </a:rPr>
              <a:t>http://konect.uni-koblenz.de/networks/maayan-faa</a:t>
            </a:r>
            <a:endParaRPr lang="en-US" sz="1600" dirty="0" smtClean="0">
              <a:latin typeface="Helvetica Neue Thin" charset="0"/>
              <a:ea typeface="Helvetica Neue Thin" charset="0"/>
              <a:cs typeface="Helvetica Neue Thin" charset="0"/>
            </a:endParaRPr>
          </a:p>
          <a:p>
            <a:pPr marL="1200150" lvl="2" indent="-285750" algn="just">
              <a:buFont typeface="Arial" charset="0"/>
              <a:buChar char="•"/>
            </a:pPr>
            <a:r>
              <a:rPr lang="en-US" sz="1600" dirty="0">
                <a:latin typeface="Helvetica Neue Thin" charset="0"/>
                <a:ea typeface="Helvetica Neue Thin" charset="0"/>
                <a:cs typeface="Helvetica Neue Thin" charset="0"/>
              </a:rPr>
              <a:t>n</a:t>
            </a:r>
            <a:r>
              <a:rPr lang="en-US" sz="1600" dirty="0" smtClean="0">
                <a:latin typeface="Helvetica Neue Thin" charset="0"/>
                <a:ea typeface="Helvetica Neue Thin" charset="0"/>
                <a:cs typeface="Helvetica Neue Thin" charset="0"/>
              </a:rPr>
              <a:t>odes: airport/service center</a:t>
            </a:r>
          </a:p>
          <a:p>
            <a:pPr marL="1200150" lvl="2" indent="-285750" algn="just">
              <a:buFont typeface="Arial" charset="0"/>
              <a:buChar char="•"/>
            </a:pPr>
            <a:r>
              <a:rPr lang="en-US" sz="1600" dirty="0">
                <a:latin typeface="Helvetica Neue Thin" charset="0"/>
                <a:ea typeface="Helvetica Neue Thin" charset="0"/>
                <a:cs typeface="Helvetica Neue Thin" charset="0"/>
              </a:rPr>
              <a:t>e</a:t>
            </a:r>
            <a:r>
              <a:rPr lang="en-US" sz="1600" dirty="0" smtClean="0">
                <a:latin typeface="Helvetica Neue Thin" charset="0"/>
                <a:ea typeface="Helvetica Neue Thin" charset="0"/>
                <a:cs typeface="Helvetica Neue Thin" charset="0"/>
              </a:rPr>
              <a:t>dges: preferred routes</a:t>
            </a:r>
          </a:p>
          <a:p>
            <a:pPr algn="just"/>
            <a:endParaRPr lang="en-US" sz="1600" dirty="0" smtClean="0">
              <a:latin typeface="Helvetica Neue UltraLight" charset="0"/>
              <a:ea typeface="Helvetica Neue UltraLight" charset="0"/>
              <a:cs typeface="Helvetica Neue UltraLight" charset="0"/>
            </a:endParaRPr>
          </a:p>
          <a:p>
            <a:pPr marL="285750" indent="-285750" algn="just">
              <a:buFont typeface="Arial" charset="0"/>
              <a:buChar char="•"/>
            </a:pPr>
            <a:r>
              <a:rPr lang="en-US" sz="1600" dirty="0" smtClean="0">
                <a:latin typeface="Helvetica Neue Light" charset="0"/>
                <a:ea typeface="Helvetica Neue Light" charset="0"/>
                <a:cs typeface="Helvetica Neue Light" charset="0"/>
              </a:rPr>
              <a:t>Power grid: </a:t>
            </a:r>
            <a:r>
              <a:rPr lang="en-US" sz="1600" dirty="0" smtClean="0">
                <a:latin typeface="Helvetica Neue Thin" charset="0"/>
                <a:ea typeface="Helvetica Neue Thin" charset="0"/>
                <a:cs typeface="Helvetica Neue Thin" charset="0"/>
              </a:rPr>
              <a:t>undirected network; </a:t>
            </a:r>
            <a:r>
              <a:rPr lang="en-US" sz="1600" dirty="0">
                <a:latin typeface="Helvetica Neue Thin" charset="0"/>
                <a:ea typeface="Helvetica Neue Thin" charset="0"/>
                <a:cs typeface="Helvetica Neue Thin" charset="0"/>
              </a:rPr>
              <a:t>contains information about the power grid of the Western States of the United States of America. An edge represents a power supply line. A node is either a generator, a </a:t>
            </a:r>
            <a:r>
              <a:rPr lang="en-US" sz="1600" dirty="0" err="1">
                <a:latin typeface="Helvetica Neue Thin" charset="0"/>
                <a:ea typeface="Helvetica Neue Thin" charset="0"/>
                <a:cs typeface="Helvetica Neue Thin" charset="0"/>
              </a:rPr>
              <a:t>transformator</a:t>
            </a:r>
            <a:r>
              <a:rPr lang="en-US" sz="1600" dirty="0">
                <a:latin typeface="Helvetica Neue Thin" charset="0"/>
                <a:ea typeface="Helvetica Neue Thin" charset="0"/>
                <a:cs typeface="Helvetica Neue Thin" charset="0"/>
              </a:rPr>
              <a:t> or a substation</a:t>
            </a:r>
            <a:r>
              <a:rPr lang="en-US" sz="1600" dirty="0" smtClean="0">
                <a:latin typeface="Helvetica Neue Thin" charset="0"/>
                <a:ea typeface="Helvetica Neue Thin" charset="0"/>
                <a:cs typeface="Helvetica Neue Thin" charset="0"/>
              </a:rPr>
              <a:t>.</a:t>
            </a:r>
          </a:p>
          <a:p>
            <a:pPr marL="1200150" lvl="2" indent="-285750" algn="just">
              <a:buFont typeface="Arial" charset="0"/>
              <a:buChar char="•"/>
            </a:pPr>
            <a:r>
              <a:rPr lang="en-US" sz="1600" dirty="0" smtClean="0">
                <a:latin typeface="Helvetica Neue Thin" charset="0"/>
                <a:ea typeface="Helvetica Neue Thin" charset="0"/>
                <a:cs typeface="Helvetica Neue Thin" charset="0"/>
              </a:rPr>
              <a:t>data </a:t>
            </a:r>
            <a:r>
              <a:rPr lang="en-US" sz="1600" dirty="0">
                <a:latin typeface="Helvetica Neue Thin" charset="0"/>
                <a:ea typeface="Helvetica Neue Thin" charset="0"/>
                <a:cs typeface="Helvetica Neue Thin" charset="0"/>
              </a:rPr>
              <a:t>location: </a:t>
            </a:r>
            <a:r>
              <a:rPr lang="en-US" sz="1600" dirty="0">
                <a:latin typeface="Helvetica Neue Thin" charset="0"/>
                <a:ea typeface="Helvetica Neue Thin" charset="0"/>
                <a:cs typeface="Helvetica Neue Thin" charset="0"/>
                <a:hlinkClick r:id="rId4"/>
              </a:rPr>
              <a:t>http://</a:t>
            </a:r>
            <a:r>
              <a:rPr lang="en-US" sz="1600" dirty="0" err="1" smtClean="0">
                <a:latin typeface="Helvetica Neue Thin" charset="0"/>
                <a:ea typeface="Helvetica Neue Thin" charset="0"/>
                <a:cs typeface="Helvetica Neue Thin" charset="0"/>
                <a:hlinkClick r:id="rId4"/>
              </a:rPr>
              <a:t>konect.uni-koblenz.de</a:t>
            </a:r>
            <a:r>
              <a:rPr lang="en-US" sz="1600" dirty="0" smtClean="0">
                <a:latin typeface="Helvetica Neue Thin" charset="0"/>
                <a:ea typeface="Helvetica Neue Thin" charset="0"/>
                <a:cs typeface="Helvetica Neue Thin" charset="0"/>
                <a:hlinkClick r:id="rId4"/>
              </a:rPr>
              <a:t>/networks/</a:t>
            </a:r>
            <a:r>
              <a:rPr lang="en-US" sz="1600" dirty="0" err="1" smtClean="0">
                <a:latin typeface="Helvetica Neue Thin" charset="0"/>
                <a:ea typeface="Helvetica Neue Thin" charset="0"/>
                <a:cs typeface="Helvetica Neue Thin" charset="0"/>
                <a:hlinkClick r:id="rId4"/>
              </a:rPr>
              <a:t>opsahl-powergrid</a:t>
            </a:r>
            <a:endParaRPr lang="en-US" sz="1600" dirty="0" smtClean="0">
              <a:latin typeface="Helvetica Neue Thin" charset="0"/>
              <a:ea typeface="Helvetica Neue Thin" charset="0"/>
              <a:cs typeface="Helvetica Neue Thin" charset="0"/>
            </a:endParaRPr>
          </a:p>
          <a:p>
            <a:pPr marL="1200150" lvl="2" indent="-285750" algn="just">
              <a:buFont typeface="Arial" charset="0"/>
              <a:buChar char="•"/>
            </a:pPr>
            <a:r>
              <a:rPr lang="en-US" sz="1600" dirty="0" smtClean="0">
                <a:latin typeface="Helvetica Neue Thin" charset="0"/>
                <a:ea typeface="Helvetica Neue Thin" charset="0"/>
                <a:cs typeface="Helvetica Neue Thin" charset="0"/>
              </a:rPr>
              <a:t>nodes</a:t>
            </a:r>
            <a:r>
              <a:rPr lang="en-US" sz="1600" dirty="0">
                <a:latin typeface="Helvetica Neue Thin" charset="0"/>
                <a:ea typeface="Helvetica Neue Thin" charset="0"/>
                <a:cs typeface="Helvetica Neue Thin" charset="0"/>
              </a:rPr>
              <a:t>: </a:t>
            </a:r>
            <a:r>
              <a:rPr lang="en-US" sz="1600" dirty="0" smtClean="0">
                <a:latin typeface="Helvetica Neue Thin" charset="0"/>
                <a:ea typeface="Helvetica Neue Thin" charset="0"/>
                <a:cs typeface="Helvetica Neue Thin" charset="0"/>
              </a:rPr>
              <a:t>generator/</a:t>
            </a:r>
            <a:r>
              <a:rPr lang="en-US" sz="1600" dirty="0" err="1" smtClean="0">
                <a:latin typeface="Helvetica Neue Thin" charset="0"/>
                <a:ea typeface="Helvetica Neue Thin" charset="0"/>
                <a:cs typeface="Helvetica Neue Thin" charset="0"/>
              </a:rPr>
              <a:t>transformator</a:t>
            </a:r>
            <a:r>
              <a:rPr lang="en-US" sz="1600" dirty="0" smtClean="0">
                <a:latin typeface="Helvetica Neue Thin" charset="0"/>
                <a:ea typeface="Helvetica Neue Thin" charset="0"/>
                <a:cs typeface="Helvetica Neue Thin" charset="0"/>
              </a:rPr>
              <a:t>/substation</a:t>
            </a:r>
            <a:endParaRPr lang="en-US" sz="1600" dirty="0">
              <a:latin typeface="Helvetica Neue Thin" charset="0"/>
              <a:ea typeface="Helvetica Neue Thin" charset="0"/>
              <a:cs typeface="Helvetica Neue Thin" charset="0"/>
            </a:endParaRPr>
          </a:p>
          <a:p>
            <a:pPr marL="1200150" lvl="2" indent="-285750" algn="just">
              <a:buFont typeface="Arial" charset="0"/>
              <a:buChar char="•"/>
            </a:pPr>
            <a:r>
              <a:rPr lang="en-US" sz="1600" dirty="0">
                <a:latin typeface="Helvetica Neue Thin" charset="0"/>
                <a:ea typeface="Helvetica Neue Thin" charset="0"/>
                <a:cs typeface="Helvetica Neue Thin" charset="0"/>
              </a:rPr>
              <a:t>edges: </a:t>
            </a:r>
            <a:r>
              <a:rPr lang="en-US" sz="1600" dirty="0" smtClean="0">
                <a:latin typeface="Helvetica Neue Thin" charset="0"/>
                <a:ea typeface="Helvetica Neue Thin" charset="0"/>
                <a:cs typeface="Helvetica Neue Thin" charset="0"/>
              </a:rPr>
              <a:t>supply line</a:t>
            </a:r>
            <a:endParaRPr lang="en-US" sz="1600" dirty="0">
              <a:latin typeface="Helvetica Neue Thin" charset="0"/>
              <a:ea typeface="Helvetica Neue Thin" charset="0"/>
              <a:cs typeface="Helvetica Neue Thin" charset="0"/>
            </a:endParaRPr>
          </a:p>
          <a:p>
            <a:pPr algn="just"/>
            <a:endParaRPr lang="en-US" sz="1600" dirty="0" smtClean="0">
              <a:latin typeface="Helvetica Neue UltraLight" charset="0"/>
              <a:ea typeface="Helvetica Neue UltraLight" charset="0"/>
              <a:cs typeface="Helvetica Neue UltraLight" charset="0"/>
            </a:endParaRPr>
          </a:p>
          <a:p>
            <a:pPr marL="285750" indent="-285750" algn="just">
              <a:buFont typeface="Arial" charset="0"/>
              <a:buChar char="•"/>
            </a:pPr>
            <a:r>
              <a:rPr lang="en-US" sz="1600" dirty="0" smtClean="0">
                <a:latin typeface="Helvetica Neue Light" charset="0"/>
                <a:ea typeface="Helvetica Neue Light" charset="0"/>
                <a:cs typeface="Helvetica Neue Light" charset="0"/>
              </a:rPr>
              <a:t>Streets/Roads: </a:t>
            </a:r>
            <a:r>
              <a:rPr lang="en-US" sz="1600" dirty="0" smtClean="0">
                <a:latin typeface="Helvetica Neue Thin" charset="0"/>
                <a:ea typeface="Helvetica Neue Thin" charset="0"/>
                <a:cs typeface="Helvetica Neue Thin" charset="0"/>
              </a:rPr>
              <a:t>undirected network; </a:t>
            </a:r>
            <a:r>
              <a:rPr lang="en-US" sz="1600" dirty="0">
                <a:latin typeface="Helvetica Neue Thin" charset="0"/>
                <a:ea typeface="Helvetica Neue Thin" charset="0"/>
                <a:cs typeface="Helvetica Neue Thin" charset="0"/>
              </a:rPr>
              <a:t>t</a:t>
            </a:r>
            <a:r>
              <a:rPr lang="en-US" sz="1600" dirty="0" smtClean="0">
                <a:latin typeface="Helvetica Neue Thin" charset="0"/>
                <a:ea typeface="Helvetica Neue Thin" charset="0"/>
                <a:cs typeface="Helvetica Neue Thin" charset="0"/>
              </a:rPr>
              <a:t>his </a:t>
            </a:r>
            <a:r>
              <a:rPr lang="en-US" sz="1600" dirty="0">
                <a:latin typeface="Helvetica Neue Thin" charset="0"/>
                <a:ea typeface="Helvetica Neue Thin" charset="0"/>
                <a:cs typeface="Helvetica Neue Thin" charset="0"/>
              </a:rPr>
              <a:t>is the international E-road network, a road network located mostly in </a:t>
            </a:r>
            <a:r>
              <a:rPr lang="en-US" sz="1600" dirty="0" smtClean="0">
                <a:latin typeface="Helvetica Neue Thin" charset="0"/>
                <a:ea typeface="Helvetica Neue Thin" charset="0"/>
                <a:cs typeface="Helvetica Neue Thin" charset="0"/>
              </a:rPr>
              <a:t>Europe. Nodes </a:t>
            </a:r>
            <a:r>
              <a:rPr lang="en-US" sz="1600" dirty="0">
                <a:latin typeface="Helvetica Neue Thin" charset="0"/>
                <a:ea typeface="Helvetica Neue Thin" charset="0"/>
                <a:cs typeface="Helvetica Neue Thin" charset="0"/>
              </a:rPr>
              <a:t>represent cities and an edge between two nodes denotes that they are connected by an E-road.</a:t>
            </a:r>
            <a:endParaRPr lang="en-US" sz="1600" dirty="0" smtClean="0">
              <a:latin typeface="Helvetica Neue Thin" charset="0"/>
              <a:ea typeface="Helvetica Neue Thin" charset="0"/>
              <a:cs typeface="Helvetica Neue Thin" charset="0"/>
            </a:endParaRPr>
          </a:p>
          <a:p>
            <a:pPr marL="1200150" lvl="2" indent="-285750" algn="just">
              <a:buFont typeface="Arial" charset="0"/>
              <a:buChar char="•"/>
            </a:pPr>
            <a:r>
              <a:rPr lang="en-US" sz="1600" dirty="0">
                <a:latin typeface="Helvetica Neue Thin" charset="0"/>
                <a:ea typeface="Helvetica Neue Thin" charset="0"/>
                <a:cs typeface="Helvetica Neue Thin" charset="0"/>
              </a:rPr>
              <a:t>data location: </a:t>
            </a:r>
            <a:r>
              <a:rPr lang="en-US" sz="1600" dirty="0">
                <a:latin typeface="Helvetica Neue Thin" charset="0"/>
                <a:ea typeface="Helvetica Neue Thin" charset="0"/>
                <a:cs typeface="Helvetica Neue Thin" charset="0"/>
                <a:hlinkClick r:id="rId5"/>
              </a:rPr>
              <a:t>http://</a:t>
            </a:r>
            <a:r>
              <a:rPr lang="en-US" sz="1600" dirty="0" err="1" smtClean="0">
                <a:latin typeface="Helvetica Neue Thin" charset="0"/>
                <a:ea typeface="Helvetica Neue Thin" charset="0"/>
                <a:cs typeface="Helvetica Neue Thin" charset="0"/>
                <a:hlinkClick r:id="rId5"/>
              </a:rPr>
              <a:t>konect.uni-koblenz.de</a:t>
            </a:r>
            <a:r>
              <a:rPr lang="en-US" sz="1600" dirty="0" smtClean="0">
                <a:latin typeface="Helvetica Neue Thin" charset="0"/>
                <a:ea typeface="Helvetica Neue Thin" charset="0"/>
                <a:cs typeface="Helvetica Neue Thin" charset="0"/>
                <a:hlinkClick r:id="rId5"/>
              </a:rPr>
              <a:t>/networks/</a:t>
            </a:r>
            <a:r>
              <a:rPr lang="en-US" sz="1600" dirty="0" err="1" smtClean="0">
                <a:latin typeface="Helvetica Neue Thin" charset="0"/>
                <a:ea typeface="Helvetica Neue Thin" charset="0"/>
                <a:cs typeface="Helvetica Neue Thin" charset="0"/>
                <a:hlinkClick r:id="rId5"/>
              </a:rPr>
              <a:t>subelj_euroroad</a:t>
            </a:r>
            <a:endParaRPr lang="en-US" sz="1600" dirty="0" smtClean="0">
              <a:latin typeface="Helvetica Neue Thin" charset="0"/>
              <a:ea typeface="Helvetica Neue Thin" charset="0"/>
              <a:cs typeface="Helvetica Neue Thin" charset="0"/>
            </a:endParaRPr>
          </a:p>
          <a:p>
            <a:pPr marL="1200150" lvl="2" indent="-285750" algn="just">
              <a:buFont typeface="Arial" charset="0"/>
              <a:buChar char="•"/>
            </a:pPr>
            <a:r>
              <a:rPr lang="en-US" sz="1600" dirty="0" smtClean="0">
                <a:latin typeface="Helvetica Neue Thin" charset="0"/>
                <a:ea typeface="Helvetica Neue Thin" charset="0"/>
                <a:cs typeface="Helvetica Neue Thin" charset="0"/>
              </a:rPr>
              <a:t>nodes</a:t>
            </a:r>
            <a:r>
              <a:rPr lang="en-US" sz="1600" dirty="0">
                <a:latin typeface="Helvetica Neue Thin" charset="0"/>
                <a:ea typeface="Helvetica Neue Thin" charset="0"/>
                <a:cs typeface="Helvetica Neue Thin" charset="0"/>
              </a:rPr>
              <a:t>: </a:t>
            </a:r>
            <a:r>
              <a:rPr lang="en-US" sz="1600" dirty="0" smtClean="0">
                <a:latin typeface="Helvetica Neue Thin" charset="0"/>
                <a:ea typeface="Helvetica Neue Thin" charset="0"/>
                <a:cs typeface="Helvetica Neue Thin" charset="0"/>
              </a:rPr>
              <a:t>European cities</a:t>
            </a:r>
            <a:endParaRPr lang="en-US" sz="1600" dirty="0">
              <a:latin typeface="Helvetica Neue Thin" charset="0"/>
              <a:ea typeface="Helvetica Neue Thin" charset="0"/>
              <a:cs typeface="Helvetica Neue Thin" charset="0"/>
            </a:endParaRPr>
          </a:p>
          <a:p>
            <a:pPr marL="1200150" lvl="2" indent="-285750" algn="just">
              <a:buFont typeface="Arial" charset="0"/>
              <a:buChar char="•"/>
            </a:pPr>
            <a:r>
              <a:rPr lang="en-US" sz="1600" dirty="0">
                <a:latin typeface="Helvetica Neue Thin" charset="0"/>
                <a:ea typeface="Helvetica Neue Thin" charset="0"/>
                <a:cs typeface="Helvetica Neue Thin" charset="0"/>
              </a:rPr>
              <a:t>edges: </a:t>
            </a:r>
            <a:r>
              <a:rPr lang="en-US" sz="1600" dirty="0" smtClean="0">
                <a:latin typeface="Helvetica Neue Thin" charset="0"/>
                <a:ea typeface="Helvetica Neue Thin" charset="0"/>
                <a:cs typeface="Helvetica Neue Thin" charset="0"/>
              </a:rPr>
              <a:t>e-road </a:t>
            </a:r>
            <a:endParaRPr lang="en-US" sz="1600" dirty="0">
              <a:latin typeface="Helvetica Neue Thin" charset="0"/>
              <a:ea typeface="Helvetica Neue Thin" charset="0"/>
              <a:cs typeface="Helvetica Neue Thin" charset="0"/>
            </a:endParaRPr>
          </a:p>
        </p:txBody>
      </p:sp>
      <p:sp>
        <p:nvSpPr>
          <p:cNvPr id="7" name="Rounded Rectangle 6"/>
          <p:cNvSpPr/>
          <p:nvPr/>
        </p:nvSpPr>
        <p:spPr>
          <a:xfrm>
            <a:off x="3508975" y="383583"/>
            <a:ext cx="4957010" cy="799804"/>
          </a:xfrm>
          <a:prstGeom prst="roundRect">
            <a:avLst/>
          </a:prstGeom>
          <a:solidFill>
            <a:schemeClr val="bg1">
              <a:lumMod val="8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86855" y="464265"/>
            <a:ext cx="3908442" cy="584775"/>
          </a:xfrm>
          <a:prstGeom prst="rect">
            <a:avLst/>
          </a:prstGeom>
          <a:noFill/>
        </p:spPr>
        <p:txBody>
          <a:bodyPr wrap="none" rtlCol="0">
            <a:spAutoFit/>
          </a:bodyPr>
          <a:lstStyle/>
          <a:p>
            <a:pPr algn="ctr"/>
            <a:r>
              <a:rPr lang="en-US" sz="3200" dirty="0" smtClean="0">
                <a:latin typeface="Helvetica Neue UltraLight" charset="0"/>
                <a:ea typeface="Helvetica Neue UltraLight" charset="0"/>
                <a:cs typeface="Helvetica Neue UltraLight" charset="0"/>
              </a:rPr>
              <a:t>Infrastructure Networks</a:t>
            </a:r>
            <a:endParaRPr lang="en-US" sz="3200" dirty="0">
              <a:latin typeface="Helvetica Neue UltraLight" charset="0"/>
              <a:ea typeface="Helvetica Neue UltraLight" charset="0"/>
              <a:cs typeface="Helvetica Neue UltraLight" charset="0"/>
            </a:endParaRPr>
          </a:p>
        </p:txBody>
      </p:sp>
    </p:spTree>
    <p:extLst>
      <p:ext uri="{BB962C8B-B14F-4D97-AF65-F5344CB8AC3E}">
        <p14:creationId xmlns:p14="http://schemas.microsoft.com/office/powerpoint/2010/main" val="460295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08975" y="383583"/>
            <a:ext cx="4957010" cy="799804"/>
          </a:xfrm>
          <a:prstGeom prst="roundRect">
            <a:avLst/>
          </a:prstGeom>
          <a:solidFill>
            <a:schemeClr val="bg1">
              <a:lumMod val="8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8916" y="1630667"/>
            <a:ext cx="11706726" cy="4770537"/>
          </a:xfrm>
          <a:prstGeom prst="rect">
            <a:avLst/>
          </a:prstGeom>
        </p:spPr>
        <p:txBody>
          <a:bodyPr wrap="square">
            <a:spAutoFit/>
          </a:bodyPr>
          <a:lstStyle/>
          <a:p>
            <a:pPr marL="285750" indent="-285750" algn="just">
              <a:buFont typeface="Arial" charset="0"/>
              <a:buChar char="•"/>
            </a:pPr>
            <a:r>
              <a:rPr lang="en-US" sz="1600" dirty="0" smtClean="0">
                <a:latin typeface="Helvetica Neue Light" charset="0"/>
                <a:ea typeface="Helvetica Neue Light" charset="0"/>
                <a:cs typeface="Helvetica Neue Light" charset="0"/>
              </a:rPr>
              <a:t>Crime interaction: </a:t>
            </a:r>
            <a:r>
              <a:rPr lang="en-US" sz="1600" dirty="0" smtClean="0">
                <a:solidFill>
                  <a:srgbClr val="000000"/>
                </a:solidFill>
                <a:latin typeface="Helvetica Neue Thin" charset="0"/>
                <a:ea typeface="Helvetica Neue Thin" charset="0"/>
                <a:cs typeface="Helvetica Neue Thin" charset="0"/>
              </a:rPr>
              <a:t>bipartite network; persons </a:t>
            </a:r>
            <a:r>
              <a:rPr lang="en-US" sz="1600" dirty="0">
                <a:solidFill>
                  <a:srgbClr val="000000"/>
                </a:solidFill>
                <a:latin typeface="Helvetica Neue Thin" charset="0"/>
                <a:ea typeface="Helvetica Neue Thin" charset="0"/>
                <a:cs typeface="Helvetica Neue Thin" charset="0"/>
              </a:rPr>
              <a:t>who appeared in at least one crime case as either a suspect, a victim, a witness or both a suspect and victim at the same time. A left node represents a person and a right node represents a crime. An edge between two nodes shows that the left node was involved in the crime represented by the right node</a:t>
            </a:r>
            <a:r>
              <a:rPr lang="en-US" sz="1600" dirty="0" smtClean="0">
                <a:solidFill>
                  <a:srgbClr val="000000"/>
                </a:solidFill>
                <a:latin typeface="Helvetica Neue Thin" charset="0"/>
                <a:ea typeface="Helvetica Neue Thin" charset="0"/>
                <a:cs typeface="Helvetica Neue Thin" charset="0"/>
              </a:rPr>
              <a:t>.</a:t>
            </a:r>
            <a:endParaRPr lang="en-US" sz="1600" dirty="0" smtClean="0">
              <a:latin typeface="Helvetica Neue Thin" charset="0"/>
              <a:ea typeface="Helvetica Neue Thin" charset="0"/>
              <a:cs typeface="Helvetica Neue Thin" charset="0"/>
            </a:endParaRPr>
          </a:p>
          <a:p>
            <a:pPr marL="1200150" lvl="2" indent="-285750">
              <a:buFont typeface="Arial" charset="0"/>
              <a:buChar char="•"/>
            </a:pPr>
            <a:r>
              <a:rPr lang="en-US" sz="1600" dirty="0" smtClean="0">
                <a:latin typeface="Helvetica Neue Thin" charset="0"/>
                <a:ea typeface="Helvetica Neue Thin" charset="0"/>
                <a:cs typeface="Helvetica Neue Thin" charset="0"/>
              </a:rPr>
              <a:t>data location</a:t>
            </a:r>
            <a:r>
              <a:rPr lang="en-US" sz="1600" dirty="0">
                <a:latin typeface="Helvetica Neue Thin" charset="0"/>
                <a:ea typeface="Helvetica Neue Thin" charset="0"/>
                <a:cs typeface="Helvetica Neue Thin" charset="0"/>
              </a:rPr>
              <a:t>: </a:t>
            </a:r>
            <a:r>
              <a:rPr lang="en-US" sz="1600" dirty="0">
                <a:latin typeface="Helvetica Neue Thin" charset="0"/>
                <a:ea typeface="Helvetica Neue Thin" charset="0"/>
                <a:cs typeface="Helvetica Neue Thin" charset="0"/>
                <a:hlinkClick r:id="rId2"/>
              </a:rPr>
              <a:t>http://</a:t>
            </a:r>
            <a:r>
              <a:rPr lang="en-US" sz="1600" dirty="0" err="1" smtClean="0">
                <a:latin typeface="Helvetica Neue Thin" charset="0"/>
                <a:ea typeface="Helvetica Neue Thin" charset="0"/>
                <a:cs typeface="Helvetica Neue Thin" charset="0"/>
                <a:hlinkClick r:id="rId2"/>
              </a:rPr>
              <a:t>konect.uni-koblenz.de</a:t>
            </a:r>
            <a:r>
              <a:rPr lang="en-US" sz="1600" dirty="0" smtClean="0">
                <a:latin typeface="Helvetica Neue Thin" charset="0"/>
                <a:ea typeface="Helvetica Neue Thin" charset="0"/>
                <a:cs typeface="Helvetica Neue Thin" charset="0"/>
                <a:hlinkClick r:id="rId2"/>
              </a:rPr>
              <a:t>/networks/</a:t>
            </a:r>
            <a:r>
              <a:rPr lang="en-US" sz="1600" dirty="0" err="1" smtClean="0">
                <a:latin typeface="Helvetica Neue Thin" charset="0"/>
                <a:ea typeface="Helvetica Neue Thin" charset="0"/>
                <a:cs typeface="Helvetica Neue Thin" charset="0"/>
                <a:hlinkClick r:id="rId2"/>
              </a:rPr>
              <a:t>moreno_crime</a:t>
            </a:r>
            <a:endParaRPr lang="en-US" sz="1600" dirty="0" smtClean="0">
              <a:latin typeface="Helvetica Neue Thin" charset="0"/>
              <a:ea typeface="Helvetica Neue Thin" charset="0"/>
              <a:cs typeface="Helvetica Neue Thin" charset="0"/>
            </a:endParaRPr>
          </a:p>
          <a:p>
            <a:pPr marL="1200150" lvl="2" indent="-285750">
              <a:buFont typeface="Arial" charset="0"/>
              <a:buChar char="•"/>
            </a:pPr>
            <a:r>
              <a:rPr lang="en-US" sz="1600" dirty="0" smtClean="0">
                <a:latin typeface="Helvetica Neue Thin" charset="0"/>
                <a:ea typeface="Helvetica Neue Thin" charset="0"/>
                <a:cs typeface="Helvetica Neue Thin" charset="0"/>
              </a:rPr>
              <a:t>nodes: persons &amp; crimes</a:t>
            </a:r>
          </a:p>
          <a:p>
            <a:pPr marL="1200150" lvl="2" indent="-285750">
              <a:buFont typeface="Arial" charset="0"/>
              <a:buChar char="•"/>
            </a:pPr>
            <a:r>
              <a:rPr lang="en-US" sz="1600" dirty="0">
                <a:latin typeface="Helvetica Neue Thin" charset="0"/>
                <a:ea typeface="Helvetica Neue Thin" charset="0"/>
                <a:cs typeface="Helvetica Neue Thin" charset="0"/>
              </a:rPr>
              <a:t>e</a:t>
            </a:r>
            <a:r>
              <a:rPr lang="en-US" sz="1600" dirty="0" smtClean="0">
                <a:latin typeface="Helvetica Neue Thin" charset="0"/>
                <a:ea typeface="Helvetica Neue Thin" charset="0"/>
                <a:cs typeface="Helvetica Neue Thin" charset="0"/>
              </a:rPr>
              <a:t>dges: involvements</a:t>
            </a:r>
            <a:endParaRPr lang="en-US" sz="1600" dirty="0">
              <a:latin typeface="Helvetica Neue Thin" charset="0"/>
              <a:ea typeface="Helvetica Neue Thin" charset="0"/>
              <a:cs typeface="Helvetica Neue Thin" charset="0"/>
            </a:endParaRPr>
          </a:p>
          <a:p>
            <a:endParaRPr lang="en-US" sz="1600" dirty="0" smtClean="0">
              <a:latin typeface="Helvetica Neue UltraLight" charset="0"/>
              <a:ea typeface="Helvetica Neue UltraLight" charset="0"/>
              <a:cs typeface="Helvetica Neue UltraLight" charset="0"/>
            </a:endParaRPr>
          </a:p>
          <a:p>
            <a:pPr marL="285750" indent="-285750">
              <a:buFont typeface="Arial" charset="0"/>
              <a:buChar char="•"/>
            </a:pPr>
            <a:r>
              <a:rPr lang="en-US" sz="1600" dirty="0" smtClean="0">
                <a:latin typeface="Helvetica Neue Light" charset="0"/>
                <a:ea typeface="Helvetica Neue Light" charset="0"/>
                <a:cs typeface="Helvetica Neue Light" charset="0"/>
              </a:rPr>
              <a:t>Facebook: </a:t>
            </a:r>
            <a:r>
              <a:rPr lang="en-US" sz="1600" dirty="0" smtClean="0">
                <a:latin typeface="Helvetica Neue Thin" charset="0"/>
                <a:ea typeface="Helvetica Neue Thin" charset="0"/>
                <a:cs typeface="Helvetica Neue Thin" charset="0"/>
              </a:rPr>
              <a:t>social media friendships</a:t>
            </a:r>
          </a:p>
          <a:p>
            <a:pPr marL="1200150" lvl="2" indent="-285750">
              <a:buFont typeface="Arial" charset="0"/>
              <a:buChar char="•"/>
            </a:pPr>
            <a:r>
              <a:rPr lang="en-US" sz="1600" dirty="0">
                <a:latin typeface="Helvetica Neue Thin" charset="0"/>
                <a:ea typeface="Helvetica Neue Thin" charset="0"/>
                <a:cs typeface="Helvetica Neue Thin" charset="0"/>
              </a:rPr>
              <a:t>d</a:t>
            </a:r>
            <a:r>
              <a:rPr lang="en-US" sz="1600" dirty="0" smtClean="0">
                <a:latin typeface="Helvetica Neue Thin" charset="0"/>
                <a:ea typeface="Helvetica Neue Thin" charset="0"/>
                <a:cs typeface="Helvetica Neue Thin" charset="0"/>
              </a:rPr>
              <a:t>ata location:</a:t>
            </a:r>
          </a:p>
          <a:p>
            <a:pPr marL="1200150" lvl="2" indent="-285750">
              <a:buFont typeface="Arial" charset="0"/>
              <a:buChar char="•"/>
            </a:pPr>
            <a:r>
              <a:rPr lang="en-US" sz="1600" dirty="0">
                <a:latin typeface="Helvetica Neue Thin" charset="0"/>
                <a:ea typeface="Helvetica Neue Thin" charset="0"/>
                <a:cs typeface="Helvetica Neue Thin" charset="0"/>
              </a:rPr>
              <a:t>n</a:t>
            </a:r>
            <a:r>
              <a:rPr lang="en-US" sz="1600" dirty="0" smtClean="0">
                <a:latin typeface="Helvetica Neue Thin" charset="0"/>
                <a:ea typeface="Helvetica Neue Thin" charset="0"/>
                <a:cs typeface="Helvetica Neue Thin" charset="0"/>
              </a:rPr>
              <a:t>odes:</a:t>
            </a:r>
          </a:p>
          <a:p>
            <a:pPr marL="1200150" lvl="2" indent="-285750">
              <a:buFont typeface="Arial" charset="0"/>
              <a:buChar char="•"/>
            </a:pPr>
            <a:r>
              <a:rPr lang="en-US" sz="1600" dirty="0">
                <a:latin typeface="Helvetica Neue Thin" charset="0"/>
                <a:ea typeface="Helvetica Neue Thin" charset="0"/>
                <a:cs typeface="Helvetica Neue Thin" charset="0"/>
              </a:rPr>
              <a:t>e</a:t>
            </a:r>
            <a:r>
              <a:rPr lang="en-US" sz="1600" dirty="0" smtClean="0">
                <a:latin typeface="Helvetica Neue Thin" charset="0"/>
                <a:ea typeface="Helvetica Neue Thin" charset="0"/>
                <a:cs typeface="Helvetica Neue Thin" charset="0"/>
              </a:rPr>
              <a:t>dges: </a:t>
            </a:r>
            <a:endParaRPr lang="en-US" sz="1600" dirty="0" smtClean="0">
              <a:latin typeface="Helvetica Neue Thin" charset="0"/>
              <a:ea typeface="Helvetica Neue Thin" charset="0"/>
              <a:cs typeface="Helvetica Neue Thin" charset="0"/>
            </a:endParaRPr>
          </a:p>
          <a:p>
            <a:pPr lvl="2"/>
            <a:endParaRPr lang="en-US" sz="1600" dirty="0" smtClean="0">
              <a:latin typeface="Helvetica Neue UltraLight" charset="0"/>
              <a:ea typeface="Helvetica Neue UltraLight" charset="0"/>
              <a:cs typeface="Helvetica Neue UltraLight" charset="0"/>
            </a:endParaRPr>
          </a:p>
          <a:p>
            <a:pPr marL="285750" indent="-285750" algn="just">
              <a:buFont typeface="Arial" charset="0"/>
              <a:buChar char="•"/>
            </a:pPr>
            <a:r>
              <a:rPr lang="en-US" sz="1600" dirty="0" smtClean="0">
                <a:latin typeface="Helvetica Neue Light" charset="0"/>
                <a:ea typeface="Helvetica Neue Light" charset="0"/>
                <a:cs typeface="Helvetica Neue Light" charset="0"/>
              </a:rPr>
              <a:t>Physicians: </a:t>
            </a:r>
            <a:r>
              <a:rPr lang="en-US" sz="1600" dirty="0" smtClean="0">
                <a:latin typeface="Helvetica Neue Thin" charset="0"/>
                <a:ea typeface="Helvetica Neue Thin" charset="0"/>
                <a:cs typeface="Helvetica Neue Thin" charset="0"/>
              </a:rPr>
              <a:t>directed network; </a:t>
            </a:r>
            <a:r>
              <a:rPr lang="en-US" sz="1600" dirty="0">
                <a:latin typeface="Helvetica Neue Thin" charset="0"/>
                <a:ea typeface="Helvetica Neue Thin" charset="0"/>
                <a:cs typeface="Helvetica Neue Thin" charset="0"/>
              </a:rPr>
              <a:t>captures innovation spread among 246 physicians in for towns in Illinois, Peoria, Bloomington, Quincy and </a:t>
            </a:r>
            <a:r>
              <a:rPr lang="en-US" sz="1600" dirty="0" smtClean="0">
                <a:latin typeface="Helvetica Neue Thin" charset="0"/>
                <a:ea typeface="Helvetica Neue Thin" charset="0"/>
                <a:cs typeface="Helvetica Neue Thin" charset="0"/>
              </a:rPr>
              <a:t>Galesburg; data collected </a:t>
            </a:r>
            <a:r>
              <a:rPr lang="en-US" sz="1600" dirty="0">
                <a:latin typeface="Helvetica Neue Thin" charset="0"/>
                <a:ea typeface="Helvetica Neue Thin" charset="0"/>
                <a:cs typeface="Helvetica Neue Thin" charset="0"/>
              </a:rPr>
              <a:t>in 1966. A node represents a physician and an edge between two physicians shows that the left physician told that the </a:t>
            </a:r>
            <a:r>
              <a:rPr lang="en-US" sz="1600" dirty="0" smtClean="0">
                <a:latin typeface="Helvetica Neue Thin" charset="0"/>
                <a:ea typeface="Helvetica Neue Thin" charset="0"/>
                <a:cs typeface="Helvetica Neue Thin" charset="0"/>
              </a:rPr>
              <a:t>right </a:t>
            </a:r>
            <a:r>
              <a:rPr lang="en-US" sz="1600" dirty="0">
                <a:latin typeface="Helvetica Neue Thin" charset="0"/>
                <a:ea typeface="Helvetica Neue Thin" charset="0"/>
                <a:cs typeface="Helvetica Neue Thin" charset="0"/>
              </a:rPr>
              <a:t>physician is his friend or that he turns to the right physician if he needs advice or is interested in a discussion. There always only exists one edge between two nodes even if more than one of the listed conditions are true</a:t>
            </a:r>
            <a:r>
              <a:rPr lang="en-US" sz="1600" dirty="0" smtClean="0">
                <a:latin typeface="Helvetica Neue Thin" charset="0"/>
                <a:ea typeface="Helvetica Neue Thin" charset="0"/>
                <a:cs typeface="Helvetica Neue Thin" charset="0"/>
              </a:rPr>
              <a:t>.</a:t>
            </a:r>
          </a:p>
          <a:p>
            <a:pPr marL="1200150" lvl="2" indent="-285750" algn="just">
              <a:buFont typeface="Arial" charset="0"/>
              <a:buChar char="•"/>
            </a:pPr>
            <a:r>
              <a:rPr lang="en-US" sz="1600" dirty="0">
                <a:latin typeface="Helvetica Neue Thin" charset="0"/>
                <a:ea typeface="Helvetica Neue Thin" charset="0"/>
                <a:cs typeface="Helvetica Neue Thin" charset="0"/>
              </a:rPr>
              <a:t>data location: </a:t>
            </a:r>
            <a:r>
              <a:rPr lang="en-US" sz="1600" dirty="0">
                <a:latin typeface="Helvetica Neue Thin" charset="0"/>
                <a:ea typeface="Helvetica Neue Thin" charset="0"/>
                <a:cs typeface="Helvetica Neue Thin" charset="0"/>
                <a:hlinkClick r:id="rId3"/>
              </a:rPr>
              <a:t>http://</a:t>
            </a:r>
            <a:r>
              <a:rPr lang="en-US" sz="1600" dirty="0" err="1" smtClean="0">
                <a:latin typeface="Helvetica Neue Thin" charset="0"/>
                <a:ea typeface="Helvetica Neue Thin" charset="0"/>
                <a:cs typeface="Helvetica Neue Thin" charset="0"/>
                <a:hlinkClick r:id="rId3"/>
              </a:rPr>
              <a:t>konect.uni-koblenz.de</a:t>
            </a:r>
            <a:r>
              <a:rPr lang="en-US" sz="1600" dirty="0" smtClean="0">
                <a:latin typeface="Helvetica Neue Thin" charset="0"/>
                <a:ea typeface="Helvetica Neue Thin" charset="0"/>
                <a:cs typeface="Helvetica Neue Thin" charset="0"/>
                <a:hlinkClick r:id="rId3"/>
              </a:rPr>
              <a:t>/networks/</a:t>
            </a:r>
            <a:r>
              <a:rPr lang="en-US" sz="1600" dirty="0" err="1" smtClean="0">
                <a:latin typeface="Helvetica Neue Thin" charset="0"/>
                <a:ea typeface="Helvetica Neue Thin" charset="0"/>
                <a:cs typeface="Helvetica Neue Thin" charset="0"/>
                <a:hlinkClick r:id="rId3"/>
              </a:rPr>
              <a:t>moreno_innovation</a:t>
            </a:r>
            <a:endParaRPr lang="en-US" sz="1600" dirty="0" smtClean="0">
              <a:latin typeface="Helvetica Neue Thin" charset="0"/>
              <a:ea typeface="Helvetica Neue Thin" charset="0"/>
              <a:cs typeface="Helvetica Neue Thin" charset="0"/>
            </a:endParaRPr>
          </a:p>
          <a:p>
            <a:pPr marL="1200150" lvl="2" indent="-285750" algn="just">
              <a:buFont typeface="Arial" charset="0"/>
              <a:buChar char="•"/>
            </a:pPr>
            <a:r>
              <a:rPr lang="en-US" sz="1600" dirty="0" smtClean="0">
                <a:latin typeface="Helvetica Neue Thin" charset="0"/>
                <a:ea typeface="Helvetica Neue Thin" charset="0"/>
                <a:cs typeface="Helvetica Neue Thin" charset="0"/>
              </a:rPr>
              <a:t>nodes</a:t>
            </a:r>
            <a:r>
              <a:rPr lang="en-US" sz="1600" dirty="0">
                <a:latin typeface="Helvetica Neue Thin" charset="0"/>
                <a:ea typeface="Helvetica Neue Thin" charset="0"/>
                <a:cs typeface="Helvetica Neue Thin" charset="0"/>
              </a:rPr>
              <a:t>: </a:t>
            </a:r>
            <a:r>
              <a:rPr lang="en-US" sz="1600" dirty="0" smtClean="0">
                <a:latin typeface="Helvetica Neue Thin" charset="0"/>
                <a:ea typeface="Helvetica Neue Thin" charset="0"/>
                <a:cs typeface="Helvetica Neue Thin" charset="0"/>
              </a:rPr>
              <a:t>physicians</a:t>
            </a:r>
            <a:endParaRPr lang="en-US" sz="1600" dirty="0">
              <a:latin typeface="Helvetica Neue Thin" charset="0"/>
              <a:ea typeface="Helvetica Neue Thin" charset="0"/>
              <a:cs typeface="Helvetica Neue Thin" charset="0"/>
            </a:endParaRPr>
          </a:p>
          <a:p>
            <a:pPr marL="1200150" lvl="2" indent="-285750" algn="just">
              <a:buFont typeface="Arial" charset="0"/>
              <a:buChar char="•"/>
            </a:pPr>
            <a:r>
              <a:rPr lang="en-US" sz="1600" dirty="0">
                <a:latin typeface="Helvetica Neue Thin" charset="0"/>
                <a:ea typeface="Helvetica Neue Thin" charset="0"/>
                <a:cs typeface="Helvetica Neue Thin" charset="0"/>
              </a:rPr>
              <a:t>edges: </a:t>
            </a:r>
            <a:r>
              <a:rPr lang="en-US" sz="1600" dirty="0" smtClean="0">
                <a:latin typeface="Helvetica Neue Thin" charset="0"/>
                <a:ea typeface="Helvetica Neue Thin" charset="0"/>
                <a:cs typeface="Helvetica Neue Thin" charset="0"/>
              </a:rPr>
              <a:t>trust</a:t>
            </a:r>
            <a:endParaRPr lang="en-US" sz="1600" dirty="0">
              <a:latin typeface="Helvetica Neue Thin" charset="0"/>
              <a:ea typeface="Helvetica Neue Thin" charset="0"/>
              <a:cs typeface="Helvetica Neue Thin" charset="0"/>
            </a:endParaRPr>
          </a:p>
        </p:txBody>
      </p:sp>
      <p:sp>
        <p:nvSpPr>
          <p:cNvPr id="5" name="TextBox 4"/>
          <p:cNvSpPr txBox="1"/>
          <p:nvPr/>
        </p:nvSpPr>
        <p:spPr>
          <a:xfrm>
            <a:off x="4634279" y="464265"/>
            <a:ext cx="2813591" cy="584775"/>
          </a:xfrm>
          <a:prstGeom prst="rect">
            <a:avLst/>
          </a:prstGeom>
          <a:noFill/>
        </p:spPr>
        <p:txBody>
          <a:bodyPr wrap="none" rtlCol="0">
            <a:spAutoFit/>
          </a:bodyPr>
          <a:lstStyle/>
          <a:p>
            <a:pPr algn="ctr"/>
            <a:r>
              <a:rPr lang="en-US" sz="3200" smtClean="0">
                <a:latin typeface="Helvetica Neue UltraLight" charset="0"/>
                <a:ea typeface="Helvetica Neue UltraLight" charset="0"/>
                <a:cs typeface="Helvetica Neue UltraLight" charset="0"/>
              </a:rPr>
              <a:t>Social </a:t>
            </a:r>
            <a:r>
              <a:rPr lang="en-US" sz="3200" dirty="0" smtClean="0">
                <a:latin typeface="Helvetica Neue UltraLight" charset="0"/>
                <a:ea typeface="Helvetica Neue UltraLight" charset="0"/>
                <a:cs typeface="Helvetica Neue UltraLight" charset="0"/>
              </a:rPr>
              <a:t>Networks</a:t>
            </a:r>
            <a:endParaRPr lang="en-US" sz="3200" dirty="0">
              <a:latin typeface="Helvetica Neue UltraLight" charset="0"/>
              <a:ea typeface="Helvetica Neue UltraLight" charset="0"/>
              <a:cs typeface="Helvetica Neue UltraLight" charset="0"/>
            </a:endParaRPr>
          </a:p>
        </p:txBody>
      </p:sp>
    </p:spTree>
    <p:extLst>
      <p:ext uri="{BB962C8B-B14F-4D97-AF65-F5344CB8AC3E}">
        <p14:creationId xmlns:p14="http://schemas.microsoft.com/office/powerpoint/2010/main" val="66561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08975" y="383583"/>
            <a:ext cx="4957010" cy="799804"/>
          </a:xfrm>
          <a:prstGeom prst="roundRect">
            <a:avLst/>
          </a:prstGeom>
          <a:solidFill>
            <a:schemeClr val="bg1">
              <a:lumMod val="8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9624" y="1618635"/>
            <a:ext cx="11681955" cy="5016758"/>
          </a:xfrm>
          <a:prstGeom prst="rect">
            <a:avLst/>
          </a:prstGeom>
        </p:spPr>
        <p:txBody>
          <a:bodyPr wrap="square">
            <a:spAutoFit/>
          </a:bodyPr>
          <a:lstStyle/>
          <a:p>
            <a:pPr marL="285750" indent="-285750" algn="just">
              <a:buFont typeface="Arial" charset="0"/>
              <a:buChar char="•"/>
            </a:pPr>
            <a:r>
              <a:rPr lang="en-US" sz="1600" dirty="0" smtClean="0">
                <a:latin typeface="Helvetica Neue Light" charset="0"/>
                <a:ea typeface="Helvetica Neue Light" charset="0"/>
                <a:cs typeface="Helvetica Neue Light" charset="0"/>
              </a:rPr>
              <a:t>Gnutella p2p: </a:t>
            </a:r>
            <a:r>
              <a:rPr lang="en-US" sz="1600" dirty="0">
                <a:solidFill>
                  <a:srgbClr val="000000"/>
                </a:solidFill>
                <a:latin typeface="Helvetica Neue Thin" charset="0"/>
                <a:ea typeface="Helvetica Neue Thin" charset="0"/>
                <a:cs typeface="Helvetica Neue Thin" charset="0"/>
              </a:rPr>
              <a:t>This bipartite network contains persons who appeared in at least one crime case as either a suspect, a victim, a witness or both a suspect and victim at the same time. A left node represents a person and a right node represents a crime. An edge between two nodes shows that the left node was involved in the crime represented by the right node</a:t>
            </a:r>
            <a:r>
              <a:rPr lang="en-US" sz="1600" dirty="0" smtClean="0">
                <a:solidFill>
                  <a:srgbClr val="000000"/>
                </a:solidFill>
                <a:latin typeface="Helvetica Neue Thin" charset="0"/>
                <a:ea typeface="Helvetica Neue Thin" charset="0"/>
                <a:cs typeface="Helvetica Neue Thin" charset="0"/>
              </a:rPr>
              <a:t>.</a:t>
            </a:r>
            <a:endParaRPr lang="en-US" sz="1600" dirty="0" smtClean="0">
              <a:latin typeface="Helvetica Neue Thin" charset="0"/>
              <a:ea typeface="Helvetica Neue Thin" charset="0"/>
              <a:cs typeface="Helvetica Neue Thin" charset="0"/>
            </a:endParaRPr>
          </a:p>
          <a:p>
            <a:pPr marL="1200150" lvl="2" indent="-285750">
              <a:buFont typeface="Arial" charset="0"/>
              <a:buChar char="•"/>
            </a:pPr>
            <a:r>
              <a:rPr lang="en-US" sz="1600" dirty="0" smtClean="0">
                <a:latin typeface="Helvetica Neue Thin" charset="0"/>
                <a:ea typeface="Helvetica Neue Thin" charset="0"/>
                <a:cs typeface="Helvetica Neue Thin" charset="0"/>
              </a:rPr>
              <a:t>data location</a:t>
            </a:r>
            <a:r>
              <a:rPr lang="en-US" sz="1600" dirty="0">
                <a:latin typeface="Helvetica Neue Thin" charset="0"/>
                <a:ea typeface="Helvetica Neue Thin" charset="0"/>
                <a:cs typeface="Helvetica Neue Thin" charset="0"/>
              </a:rPr>
              <a:t>: </a:t>
            </a:r>
            <a:r>
              <a:rPr lang="en-US" sz="1600" dirty="0">
                <a:latin typeface="Helvetica Neue Thin" charset="0"/>
                <a:ea typeface="Helvetica Neue Thin" charset="0"/>
                <a:cs typeface="Helvetica Neue Thin" charset="0"/>
                <a:hlinkClick r:id="rId2"/>
              </a:rPr>
              <a:t>http://</a:t>
            </a:r>
            <a:r>
              <a:rPr lang="en-US" sz="1600" dirty="0" err="1" smtClean="0">
                <a:latin typeface="Helvetica Neue Thin" charset="0"/>
                <a:ea typeface="Helvetica Neue Thin" charset="0"/>
                <a:cs typeface="Helvetica Neue Thin" charset="0"/>
                <a:hlinkClick r:id="rId2"/>
              </a:rPr>
              <a:t>konect.uni-koblenz.de</a:t>
            </a:r>
            <a:r>
              <a:rPr lang="en-US" sz="1600" dirty="0" smtClean="0">
                <a:latin typeface="Helvetica Neue Thin" charset="0"/>
                <a:ea typeface="Helvetica Neue Thin" charset="0"/>
                <a:cs typeface="Helvetica Neue Thin" charset="0"/>
                <a:hlinkClick r:id="rId2"/>
              </a:rPr>
              <a:t>/networks/</a:t>
            </a:r>
            <a:r>
              <a:rPr lang="en-US" sz="1600" dirty="0" err="1" smtClean="0">
                <a:latin typeface="Helvetica Neue Thin" charset="0"/>
                <a:ea typeface="Helvetica Neue Thin" charset="0"/>
                <a:cs typeface="Helvetica Neue Thin" charset="0"/>
                <a:hlinkClick r:id="rId2"/>
              </a:rPr>
              <a:t>moreno_crime</a:t>
            </a:r>
            <a:endParaRPr lang="en-US" sz="1600" dirty="0" smtClean="0">
              <a:latin typeface="Helvetica Neue Thin" charset="0"/>
              <a:ea typeface="Helvetica Neue Thin" charset="0"/>
              <a:cs typeface="Helvetica Neue Thin" charset="0"/>
            </a:endParaRPr>
          </a:p>
          <a:p>
            <a:pPr marL="1200150" lvl="2" indent="-285750">
              <a:buFont typeface="Arial" charset="0"/>
              <a:buChar char="•"/>
            </a:pPr>
            <a:r>
              <a:rPr lang="en-US" sz="1600" dirty="0" smtClean="0">
                <a:latin typeface="Helvetica Neue Thin" charset="0"/>
                <a:ea typeface="Helvetica Neue Thin" charset="0"/>
                <a:cs typeface="Helvetica Neue Thin" charset="0"/>
              </a:rPr>
              <a:t>nodes: persons &amp; crimes</a:t>
            </a:r>
          </a:p>
          <a:p>
            <a:pPr marL="1200150" lvl="2" indent="-285750">
              <a:buFont typeface="Arial" charset="0"/>
              <a:buChar char="•"/>
            </a:pPr>
            <a:r>
              <a:rPr lang="en-US" sz="1600" dirty="0">
                <a:latin typeface="Helvetica Neue Thin" charset="0"/>
                <a:ea typeface="Helvetica Neue Thin" charset="0"/>
                <a:cs typeface="Helvetica Neue Thin" charset="0"/>
              </a:rPr>
              <a:t>e</a:t>
            </a:r>
            <a:r>
              <a:rPr lang="en-US" sz="1600" dirty="0" smtClean="0">
                <a:latin typeface="Helvetica Neue Thin" charset="0"/>
                <a:ea typeface="Helvetica Neue Thin" charset="0"/>
                <a:cs typeface="Helvetica Neue Thin" charset="0"/>
              </a:rPr>
              <a:t>dges: involvements</a:t>
            </a:r>
            <a:endParaRPr lang="en-US" sz="1600" dirty="0">
              <a:latin typeface="Helvetica Neue Thin" charset="0"/>
              <a:ea typeface="Helvetica Neue Thin" charset="0"/>
              <a:cs typeface="Helvetica Neue Thin" charset="0"/>
            </a:endParaRPr>
          </a:p>
          <a:p>
            <a:endParaRPr lang="en-US" sz="1600" dirty="0" smtClean="0">
              <a:latin typeface="Helvetica Neue UltraLight" charset="0"/>
              <a:ea typeface="Helvetica Neue UltraLight" charset="0"/>
              <a:cs typeface="Helvetica Neue UltraLight" charset="0"/>
            </a:endParaRPr>
          </a:p>
          <a:p>
            <a:pPr marL="285750" indent="-285750" algn="just">
              <a:buFont typeface="Arial" charset="0"/>
              <a:buChar char="•"/>
            </a:pPr>
            <a:r>
              <a:rPr lang="en-US" sz="1600" dirty="0" smtClean="0">
                <a:latin typeface="Helvetica Neue Light" charset="0"/>
                <a:ea typeface="Helvetica Neue Light" charset="0"/>
                <a:cs typeface="Helvetica Neue Light" charset="0"/>
              </a:rPr>
              <a:t>Internet topology</a:t>
            </a:r>
            <a:r>
              <a:rPr lang="en-US" sz="1600" dirty="0" smtClean="0">
                <a:latin typeface="Helvetica Neue Light" charset="0"/>
                <a:ea typeface="Helvetica Neue Light" charset="0"/>
                <a:cs typeface="Helvetica Neue Light" charset="0"/>
              </a:rPr>
              <a:t>: </a:t>
            </a:r>
            <a:r>
              <a:rPr lang="en-US" sz="1600" dirty="0" smtClean="0">
                <a:latin typeface="Helvetica Neue Thin" charset="0"/>
                <a:ea typeface="Helvetica Neue Thin" charset="0"/>
                <a:cs typeface="Helvetica Neue Thin" charset="0"/>
              </a:rPr>
              <a:t>undirected network; </a:t>
            </a:r>
            <a:r>
              <a:rPr lang="en-US" sz="1600" dirty="0" smtClean="0">
                <a:latin typeface="Helvetica Neue Thin" charset="0"/>
                <a:ea typeface="Helvetica Neue Thin" charset="0"/>
                <a:cs typeface="Helvetica Neue Thin" charset="0"/>
              </a:rPr>
              <a:t>This </a:t>
            </a:r>
            <a:r>
              <a:rPr lang="en-US" sz="1600" dirty="0">
                <a:latin typeface="Helvetica Neue Thin" charset="0"/>
                <a:ea typeface="Helvetica Neue Thin" charset="0"/>
                <a:cs typeface="Helvetica Neue Thin" charset="0"/>
              </a:rPr>
              <a:t>is the network of connections between autonomous systems of the Internet. The nodes are autonomous systems (AS), i.e. collections of connected IP routing prefixes controlled by independent network operators. Edges are connections between autonomous systems. Multiple edges may connect two nodes, each representing an individual connection in time. Edges are annotated with the </a:t>
            </a:r>
            <a:r>
              <a:rPr lang="en-US" sz="1600" dirty="0" err="1">
                <a:latin typeface="Helvetica Neue Thin" charset="0"/>
                <a:ea typeface="Helvetica Neue Thin" charset="0"/>
                <a:cs typeface="Helvetica Neue Thin" charset="0"/>
              </a:rPr>
              <a:t>timepoint</a:t>
            </a:r>
            <a:r>
              <a:rPr lang="en-US" sz="1600" dirty="0">
                <a:latin typeface="Helvetica Neue Thin" charset="0"/>
                <a:ea typeface="Helvetica Neue Thin" charset="0"/>
                <a:cs typeface="Helvetica Neue Thin" charset="0"/>
              </a:rPr>
              <a:t> of the connection</a:t>
            </a:r>
            <a:r>
              <a:rPr lang="en-US" sz="1600" dirty="0" smtClean="0">
                <a:latin typeface="Helvetica Neue Thin" charset="0"/>
                <a:ea typeface="Helvetica Neue Thin" charset="0"/>
                <a:cs typeface="Helvetica Neue Thin" charset="0"/>
              </a:rPr>
              <a:t>.</a:t>
            </a:r>
          </a:p>
          <a:p>
            <a:pPr marL="1200150" lvl="2" indent="-285750">
              <a:buFont typeface="Arial" charset="0"/>
              <a:buChar char="•"/>
            </a:pPr>
            <a:r>
              <a:rPr lang="en-US" sz="1600" dirty="0" smtClean="0">
                <a:latin typeface="Helvetica Neue Thin" charset="0"/>
                <a:ea typeface="Helvetica Neue Thin" charset="0"/>
                <a:cs typeface="Helvetica Neue Thin" charset="0"/>
              </a:rPr>
              <a:t>data </a:t>
            </a:r>
            <a:r>
              <a:rPr lang="en-US" sz="1600" dirty="0" smtClean="0">
                <a:latin typeface="Helvetica Neue Thin" charset="0"/>
                <a:ea typeface="Helvetica Neue Thin" charset="0"/>
                <a:cs typeface="Helvetica Neue Thin" charset="0"/>
              </a:rPr>
              <a:t>location</a:t>
            </a:r>
            <a:r>
              <a:rPr lang="en-US" sz="1600" dirty="0">
                <a:latin typeface="Helvetica Neue Thin" charset="0"/>
                <a:ea typeface="Helvetica Neue Thin" charset="0"/>
                <a:cs typeface="Helvetica Neue Thin" charset="0"/>
              </a:rPr>
              <a:t>: </a:t>
            </a:r>
            <a:r>
              <a:rPr lang="en-US" sz="1600" dirty="0">
                <a:latin typeface="Helvetica Neue Thin" charset="0"/>
                <a:ea typeface="Helvetica Neue Thin" charset="0"/>
                <a:cs typeface="Helvetica Neue Thin" charset="0"/>
                <a:hlinkClick r:id="rId3"/>
              </a:rPr>
              <a:t>http://</a:t>
            </a:r>
            <a:r>
              <a:rPr lang="en-US" sz="1600" dirty="0" err="1">
                <a:latin typeface="Helvetica Neue Thin" charset="0"/>
                <a:ea typeface="Helvetica Neue Thin" charset="0"/>
                <a:cs typeface="Helvetica Neue Thin" charset="0"/>
                <a:hlinkClick r:id="rId3"/>
              </a:rPr>
              <a:t>konect.uni-koblenz.de</a:t>
            </a:r>
            <a:r>
              <a:rPr lang="en-US" sz="1600" dirty="0">
                <a:latin typeface="Helvetica Neue Thin" charset="0"/>
                <a:ea typeface="Helvetica Neue Thin" charset="0"/>
                <a:cs typeface="Helvetica Neue Thin" charset="0"/>
                <a:hlinkClick r:id="rId3"/>
              </a:rPr>
              <a:t>/networks/topology</a:t>
            </a:r>
            <a:endParaRPr lang="en-US" sz="1600" dirty="0" smtClean="0">
              <a:latin typeface="Helvetica Neue Thin" charset="0"/>
              <a:ea typeface="Helvetica Neue Thin" charset="0"/>
              <a:cs typeface="Helvetica Neue Thin" charset="0"/>
            </a:endParaRPr>
          </a:p>
          <a:p>
            <a:pPr marL="1200150" lvl="2" indent="-285750">
              <a:buFont typeface="Arial" charset="0"/>
              <a:buChar char="•"/>
            </a:pPr>
            <a:r>
              <a:rPr lang="en-US" sz="1600" dirty="0">
                <a:latin typeface="Helvetica Neue Thin" charset="0"/>
                <a:ea typeface="Helvetica Neue Thin" charset="0"/>
                <a:cs typeface="Helvetica Neue Thin" charset="0"/>
              </a:rPr>
              <a:t>n</a:t>
            </a:r>
            <a:r>
              <a:rPr lang="en-US" sz="1600" dirty="0" smtClean="0">
                <a:latin typeface="Helvetica Neue Thin" charset="0"/>
                <a:ea typeface="Helvetica Neue Thin" charset="0"/>
                <a:cs typeface="Helvetica Neue Thin" charset="0"/>
              </a:rPr>
              <a:t>odes</a:t>
            </a:r>
            <a:r>
              <a:rPr lang="en-US" sz="1600" dirty="0">
                <a:latin typeface="Helvetica Neue Thin" charset="0"/>
                <a:ea typeface="Helvetica Neue Thin" charset="0"/>
                <a:cs typeface="Helvetica Neue Thin" charset="0"/>
              </a:rPr>
              <a:t>: autonomous systems (AS</a:t>
            </a:r>
            <a:r>
              <a:rPr lang="en-US" sz="1600" dirty="0" smtClean="0">
                <a:latin typeface="Helvetica Neue Thin" charset="0"/>
                <a:ea typeface="Helvetica Neue Thin" charset="0"/>
                <a:cs typeface="Helvetica Neue Thin" charset="0"/>
              </a:rPr>
              <a:t>)</a:t>
            </a:r>
            <a:endParaRPr lang="en-US" sz="1600" dirty="0" smtClean="0">
              <a:latin typeface="Helvetica Neue Thin" charset="0"/>
              <a:ea typeface="Helvetica Neue Thin" charset="0"/>
              <a:cs typeface="Helvetica Neue Thin" charset="0"/>
            </a:endParaRPr>
          </a:p>
          <a:p>
            <a:pPr marL="1200150" lvl="2" indent="-285750">
              <a:buFont typeface="Arial" charset="0"/>
              <a:buChar char="•"/>
            </a:pPr>
            <a:r>
              <a:rPr lang="en-US" sz="1600" dirty="0">
                <a:latin typeface="Helvetica Neue Thin" charset="0"/>
                <a:ea typeface="Helvetica Neue Thin" charset="0"/>
                <a:cs typeface="Helvetica Neue Thin" charset="0"/>
              </a:rPr>
              <a:t>e</a:t>
            </a:r>
            <a:r>
              <a:rPr lang="en-US" sz="1600" dirty="0" smtClean="0">
                <a:latin typeface="Helvetica Neue Thin" charset="0"/>
                <a:ea typeface="Helvetica Neue Thin" charset="0"/>
                <a:cs typeface="Helvetica Neue Thin" charset="0"/>
              </a:rPr>
              <a:t>dges: </a:t>
            </a:r>
            <a:r>
              <a:rPr lang="en-US" sz="1600" dirty="0" smtClean="0">
                <a:latin typeface="Helvetica Neue Thin" charset="0"/>
                <a:ea typeface="Helvetica Neue Thin" charset="0"/>
                <a:cs typeface="Helvetica Neue Thin" charset="0"/>
              </a:rPr>
              <a:t>connections</a:t>
            </a:r>
            <a:endParaRPr lang="en-US" sz="1600" dirty="0" smtClean="0">
              <a:latin typeface="Helvetica Neue Thin" charset="0"/>
              <a:ea typeface="Helvetica Neue Thin" charset="0"/>
              <a:cs typeface="Helvetica Neue Thin" charset="0"/>
            </a:endParaRPr>
          </a:p>
          <a:p>
            <a:pPr lvl="2"/>
            <a:endParaRPr lang="en-US" sz="1600" dirty="0" smtClean="0">
              <a:latin typeface="Helvetica Neue UltraLight" charset="0"/>
              <a:ea typeface="Helvetica Neue UltraLight" charset="0"/>
              <a:cs typeface="Helvetica Neue UltraLight" charset="0"/>
            </a:endParaRPr>
          </a:p>
          <a:p>
            <a:pPr marL="285750" indent="-285750" algn="just">
              <a:buFont typeface="Arial" charset="0"/>
              <a:buChar char="•"/>
            </a:pPr>
            <a:r>
              <a:rPr lang="en-US" sz="1600" dirty="0" smtClean="0">
                <a:latin typeface="Helvetica Neue Light" charset="0"/>
                <a:ea typeface="Helvetica Neue Light" charset="0"/>
                <a:cs typeface="Helvetica Neue Light" charset="0"/>
              </a:rPr>
              <a:t>Hyperlink: </a:t>
            </a:r>
            <a:r>
              <a:rPr lang="en-US" sz="1600" dirty="0" smtClean="0">
                <a:latin typeface="Helvetica Neue Thin" charset="0"/>
                <a:ea typeface="Helvetica Neue Thin" charset="0"/>
                <a:cs typeface="Helvetica Neue Thin" charset="0"/>
              </a:rPr>
              <a:t>directed network; </a:t>
            </a:r>
            <a:r>
              <a:rPr lang="en-US" sz="1600" dirty="0">
                <a:latin typeface="Helvetica Neue Thin" charset="0"/>
                <a:ea typeface="Helvetica Neue Thin" charset="0"/>
                <a:cs typeface="Helvetica Neue Thin" charset="0"/>
              </a:rPr>
              <a:t>contains front-page hyperlinks between blogs in the context of the 2004 US election. A node represents a blog and an edge represents a hyperlink between two blogs. </a:t>
            </a:r>
            <a:endParaRPr lang="en-US" sz="1600" dirty="0" smtClean="0">
              <a:latin typeface="Helvetica Neue Thin" charset="0"/>
              <a:ea typeface="Helvetica Neue Thin" charset="0"/>
              <a:cs typeface="Helvetica Neue Thin" charset="0"/>
            </a:endParaRPr>
          </a:p>
          <a:p>
            <a:pPr marL="1200150" lvl="2" indent="-285750" algn="just">
              <a:buFont typeface="Arial" charset="0"/>
              <a:buChar char="•"/>
            </a:pPr>
            <a:r>
              <a:rPr lang="en-US" sz="1600" dirty="0" smtClean="0">
                <a:latin typeface="Helvetica Neue Thin" charset="0"/>
                <a:ea typeface="Helvetica Neue Thin" charset="0"/>
                <a:cs typeface="Helvetica Neue Thin" charset="0"/>
              </a:rPr>
              <a:t>data </a:t>
            </a:r>
            <a:r>
              <a:rPr lang="en-US" sz="1600" dirty="0">
                <a:latin typeface="Helvetica Neue Thin" charset="0"/>
                <a:ea typeface="Helvetica Neue Thin" charset="0"/>
                <a:cs typeface="Helvetica Neue Thin" charset="0"/>
              </a:rPr>
              <a:t>location: </a:t>
            </a:r>
            <a:r>
              <a:rPr lang="en-US" sz="1600" dirty="0">
                <a:latin typeface="Helvetica Neue Thin" charset="0"/>
                <a:ea typeface="Helvetica Neue Thin" charset="0"/>
                <a:cs typeface="Helvetica Neue Thin" charset="0"/>
                <a:hlinkClick r:id="rId4"/>
              </a:rPr>
              <a:t>http://</a:t>
            </a:r>
            <a:r>
              <a:rPr lang="en-US" sz="1600" dirty="0" err="1">
                <a:latin typeface="Helvetica Neue Thin" charset="0"/>
                <a:ea typeface="Helvetica Neue Thin" charset="0"/>
                <a:cs typeface="Helvetica Neue Thin" charset="0"/>
                <a:hlinkClick r:id="rId4"/>
              </a:rPr>
              <a:t>konect.uni-koblenz.de</a:t>
            </a:r>
            <a:r>
              <a:rPr lang="en-US" sz="1600" dirty="0">
                <a:latin typeface="Helvetica Neue Thin" charset="0"/>
                <a:ea typeface="Helvetica Neue Thin" charset="0"/>
                <a:cs typeface="Helvetica Neue Thin" charset="0"/>
                <a:hlinkClick r:id="rId4"/>
              </a:rPr>
              <a:t>/networks/</a:t>
            </a:r>
            <a:r>
              <a:rPr lang="en-US" sz="1600" dirty="0" err="1">
                <a:latin typeface="Helvetica Neue Thin" charset="0"/>
                <a:ea typeface="Helvetica Neue Thin" charset="0"/>
                <a:cs typeface="Helvetica Neue Thin" charset="0"/>
                <a:hlinkClick r:id="rId4"/>
              </a:rPr>
              <a:t>moreno_blogs</a:t>
            </a:r>
            <a:r>
              <a:rPr lang="en-US" sz="1600" dirty="0">
                <a:latin typeface="Helvetica Neue Thin" charset="0"/>
                <a:ea typeface="Helvetica Neue Thin" charset="0"/>
                <a:cs typeface="Helvetica Neue Thin" charset="0"/>
                <a:hlinkClick r:id="rId4"/>
              </a:rPr>
              <a:t> </a:t>
            </a:r>
            <a:endParaRPr lang="en-US" sz="1600" dirty="0" smtClean="0">
              <a:latin typeface="Helvetica Neue Thin" charset="0"/>
              <a:ea typeface="Helvetica Neue Thin" charset="0"/>
              <a:cs typeface="Helvetica Neue Thin" charset="0"/>
            </a:endParaRPr>
          </a:p>
          <a:p>
            <a:pPr marL="1200150" lvl="2" indent="-285750" algn="just">
              <a:buFont typeface="Arial" charset="0"/>
              <a:buChar char="•"/>
            </a:pPr>
            <a:r>
              <a:rPr lang="en-US" sz="1600" dirty="0" smtClean="0">
                <a:latin typeface="Helvetica Neue Thin" charset="0"/>
                <a:ea typeface="Helvetica Neue Thin" charset="0"/>
                <a:cs typeface="Helvetica Neue Thin" charset="0"/>
              </a:rPr>
              <a:t>nodes</a:t>
            </a:r>
            <a:r>
              <a:rPr lang="en-US" sz="1600" dirty="0" smtClean="0">
                <a:latin typeface="Helvetica Neue Thin" charset="0"/>
                <a:ea typeface="Helvetica Neue Thin" charset="0"/>
                <a:cs typeface="Helvetica Neue Thin" charset="0"/>
              </a:rPr>
              <a:t>: </a:t>
            </a:r>
            <a:r>
              <a:rPr lang="en-US" sz="1600" dirty="0" smtClean="0">
                <a:latin typeface="Helvetica Neue Thin" charset="0"/>
                <a:ea typeface="Helvetica Neue Thin" charset="0"/>
                <a:cs typeface="Helvetica Neue Thin" charset="0"/>
              </a:rPr>
              <a:t>autonomous systems (AS)</a:t>
            </a:r>
            <a:endParaRPr lang="en-US" sz="1600" dirty="0" smtClean="0">
              <a:latin typeface="Helvetica Neue Thin" charset="0"/>
              <a:ea typeface="Helvetica Neue Thin" charset="0"/>
              <a:cs typeface="Helvetica Neue Thin" charset="0"/>
            </a:endParaRPr>
          </a:p>
          <a:p>
            <a:pPr marL="1200150" lvl="2" indent="-285750" algn="just">
              <a:buFont typeface="Arial" charset="0"/>
              <a:buChar char="•"/>
            </a:pPr>
            <a:r>
              <a:rPr lang="en-US" sz="1600" dirty="0">
                <a:latin typeface="Helvetica Neue Thin" charset="0"/>
                <a:ea typeface="Helvetica Neue Thin" charset="0"/>
                <a:cs typeface="Helvetica Neue Thin" charset="0"/>
              </a:rPr>
              <a:t>e</a:t>
            </a:r>
            <a:r>
              <a:rPr lang="en-US" sz="1600" dirty="0" smtClean="0">
                <a:latin typeface="Helvetica Neue Thin" charset="0"/>
                <a:ea typeface="Helvetica Neue Thin" charset="0"/>
                <a:cs typeface="Helvetica Neue Thin" charset="0"/>
              </a:rPr>
              <a:t>dges: </a:t>
            </a:r>
            <a:r>
              <a:rPr lang="en-US" sz="1600" dirty="0" smtClean="0">
                <a:latin typeface="Helvetica Neue Thin" charset="0"/>
                <a:ea typeface="Helvetica Neue Thin" charset="0"/>
                <a:cs typeface="Helvetica Neue Thin" charset="0"/>
              </a:rPr>
              <a:t>communication</a:t>
            </a:r>
            <a:endParaRPr lang="en-US" sz="1600" dirty="0" smtClean="0">
              <a:latin typeface="Helvetica Neue Thin" charset="0"/>
              <a:ea typeface="Helvetica Neue Thin" charset="0"/>
              <a:cs typeface="Helvetica Neue Thin" charset="0"/>
            </a:endParaRPr>
          </a:p>
        </p:txBody>
      </p:sp>
      <p:sp>
        <p:nvSpPr>
          <p:cNvPr id="5" name="TextBox 4"/>
          <p:cNvSpPr txBox="1"/>
          <p:nvPr/>
        </p:nvSpPr>
        <p:spPr>
          <a:xfrm>
            <a:off x="4025590" y="464265"/>
            <a:ext cx="4030975" cy="584775"/>
          </a:xfrm>
          <a:prstGeom prst="rect">
            <a:avLst/>
          </a:prstGeom>
          <a:noFill/>
        </p:spPr>
        <p:txBody>
          <a:bodyPr wrap="none" rtlCol="0">
            <a:spAutoFit/>
          </a:bodyPr>
          <a:lstStyle/>
          <a:p>
            <a:pPr algn="ctr"/>
            <a:r>
              <a:rPr lang="en-US" sz="3200" dirty="0" smtClean="0">
                <a:latin typeface="Helvetica Neue UltraLight" charset="0"/>
                <a:ea typeface="Helvetica Neue UltraLight" charset="0"/>
                <a:cs typeface="Helvetica Neue UltraLight" charset="0"/>
              </a:rPr>
              <a:t>Technological Networks</a:t>
            </a:r>
            <a:endParaRPr lang="en-US" sz="3200" dirty="0">
              <a:latin typeface="Helvetica Neue UltraLight" charset="0"/>
              <a:ea typeface="Helvetica Neue UltraLight" charset="0"/>
              <a:cs typeface="Helvetica Neue UltraLight" charset="0"/>
            </a:endParaRPr>
          </a:p>
        </p:txBody>
      </p:sp>
    </p:spTree>
    <p:extLst>
      <p:ext uri="{BB962C8B-B14F-4D97-AF65-F5344CB8AC3E}">
        <p14:creationId xmlns:p14="http://schemas.microsoft.com/office/powerpoint/2010/main" val="375985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08975" y="383583"/>
            <a:ext cx="4957010" cy="799804"/>
          </a:xfrm>
          <a:prstGeom prst="roundRect">
            <a:avLst/>
          </a:prstGeom>
          <a:solidFill>
            <a:schemeClr val="bg1">
              <a:lumMod val="8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9624" y="1618635"/>
            <a:ext cx="11681955" cy="5016758"/>
          </a:xfrm>
          <a:prstGeom prst="rect">
            <a:avLst/>
          </a:prstGeom>
        </p:spPr>
        <p:txBody>
          <a:bodyPr wrap="square">
            <a:spAutoFit/>
          </a:bodyPr>
          <a:lstStyle/>
          <a:p>
            <a:pPr marL="285750" indent="-285750" algn="just">
              <a:buFont typeface="Arial" charset="0"/>
              <a:buChar char="•"/>
            </a:pPr>
            <a:r>
              <a:rPr lang="en-US" sz="1600" dirty="0" smtClean="0">
                <a:latin typeface="Helvetica Neue Light" charset="0"/>
                <a:ea typeface="Helvetica Neue Light" charset="0"/>
                <a:cs typeface="Helvetica Neue Light" charset="0"/>
              </a:rPr>
              <a:t>Protein interaction: </a:t>
            </a:r>
            <a:r>
              <a:rPr lang="en-US" sz="1600" dirty="0" smtClean="0">
                <a:latin typeface="Helvetica Neue Thin" charset="0"/>
                <a:ea typeface="Helvetica Neue Thin" charset="0"/>
                <a:cs typeface="Helvetica Neue Thin" charset="0"/>
              </a:rPr>
              <a:t>undirected network; </a:t>
            </a:r>
            <a:r>
              <a:rPr lang="en-US" sz="1600" dirty="0">
                <a:latin typeface="Helvetica Neue Thin" charset="0"/>
                <a:ea typeface="Helvetica Neue Thin" charset="0"/>
                <a:cs typeface="Helvetica Neue Thin" charset="0"/>
              </a:rPr>
              <a:t>contains protein interactions contained in yeast. Research showed that proteins with a high degree were more important for the </a:t>
            </a:r>
            <a:r>
              <a:rPr lang="en-US" sz="1600" dirty="0" smtClean="0">
                <a:latin typeface="Helvetica Neue Thin" charset="0"/>
                <a:ea typeface="Helvetica Neue Thin" charset="0"/>
                <a:cs typeface="Helvetica Neue Thin" charset="0"/>
              </a:rPr>
              <a:t>survival </a:t>
            </a:r>
            <a:r>
              <a:rPr lang="en-US" sz="1600" dirty="0">
                <a:latin typeface="Helvetica Neue Thin" charset="0"/>
                <a:ea typeface="Helvetica Neue Thin" charset="0"/>
                <a:cs typeface="Helvetica Neue Thin" charset="0"/>
              </a:rPr>
              <a:t>of the yeast than others. A node represents a protein and an edge represents a metabolic interaction between two proteins. The network contains loops</a:t>
            </a:r>
            <a:r>
              <a:rPr lang="en-US" sz="1600" dirty="0" smtClean="0">
                <a:latin typeface="Helvetica Neue Thin" charset="0"/>
                <a:ea typeface="Helvetica Neue Thin" charset="0"/>
                <a:cs typeface="Helvetica Neue Thin" charset="0"/>
              </a:rPr>
              <a:t>.</a:t>
            </a:r>
          </a:p>
          <a:p>
            <a:pPr marL="1200150" lvl="2" indent="-285750" algn="just">
              <a:buFont typeface="Arial" charset="0"/>
              <a:buChar char="•"/>
            </a:pPr>
            <a:r>
              <a:rPr lang="en-US" sz="1600" dirty="0" smtClean="0">
                <a:latin typeface="Helvetica Neue UltraLight" charset="0"/>
                <a:ea typeface="Helvetica Neue UltraLight" charset="0"/>
                <a:cs typeface="Helvetica Neue UltraLight" charset="0"/>
              </a:rPr>
              <a:t>data </a:t>
            </a:r>
            <a:r>
              <a:rPr lang="en-US" sz="1600" dirty="0" smtClean="0">
                <a:latin typeface="Helvetica Neue UltraLight" charset="0"/>
                <a:ea typeface="Helvetica Neue UltraLight" charset="0"/>
                <a:cs typeface="Helvetica Neue UltraLight" charset="0"/>
              </a:rPr>
              <a:t>location</a:t>
            </a:r>
            <a:r>
              <a:rPr lang="en-US" sz="1600" dirty="0">
                <a:latin typeface="Helvetica Neue UltraLight" charset="0"/>
                <a:ea typeface="Helvetica Neue UltraLight" charset="0"/>
                <a:cs typeface="Helvetica Neue UltraLight" charset="0"/>
              </a:rPr>
              <a:t>: </a:t>
            </a:r>
            <a:r>
              <a:rPr lang="en-US" sz="1600" dirty="0">
                <a:latin typeface="Helvetica Neue UltraLight" charset="0"/>
                <a:ea typeface="Helvetica Neue UltraLight" charset="0"/>
                <a:cs typeface="Helvetica Neue UltraLight" charset="0"/>
                <a:hlinkClick r:id="rId2"/>
              </a:rPr>
              <a:t>http://</a:t>
            </a:r>
            <a:r>
              <a:rPr lang="en-US" sz="1600" dirty="0" err="1">
                <a:latin typeface="Helvetica Neue UltraLight" charset="0"/>
                <a:ea typeface="Helvetica Neue UltraLight" charset="0"/>
                <a:cs typeface="Helvetica Neue UltraLight" charset="0"/>
                <a:hlinkClick r:id="rId2"/>
              </a:rPr>
              <a:t>konect.uni-koblenz.de</a:t>
            </a:r>
            <a:r>
              <a:rPr lang="en-US" sz="1600" dirty="0">
                <a:latin typeface="Helvetica Neue UltraLight" charset="0"/>
                <a:ea typeface="Helvetica Neue UltraLight" charset="0"/>
                <a:cs typeface="Helvetica Neue UltraLight" charset="0"/>
                <a:hlinkClick r:id="rId2"/>
              </a:rPr>
              <a:t>/networks/</a:t>
            </a:r>
            <a:r>
              <a:rPr lang="en-US" sz="1600" dirty="0" err="1">
                <a:latin typeface="Helvetica Neue UltraLight" charset="0"/>
                <a:ea typeface="Helvetica Neue UltraLight" charset="0"/>
                <a:cs typeface="Helvetica Neue UltraLight" charset="0"/>
                <a:hlinkClick r:id="rId2"/>
              </a:rPr>
              <a:t>moreno_propro</a:t>
            </a:r>
            <a:endParaRPr lang="en-US" sz="1600" dirty="0">
              <a:latin typeface="Helvetica Neue UltraLight" charset="0"/>
              <a:ea typeface="Helvetica Neue UltraLight" charset="0"/>
              <a:cs typeface="Helvetica Neue UltraLight" charset="0"/>
            </a:endParaRPr>
          </a:p>
          <a:p>
            <a:pPr marL="1200150" lvl="2" indent="-285750" algn="just">
              <a:buFont typeface="Arial" charset="0"/>
              <a:buChar char="•"/>
            </a:pPr>
            <a:r>
              <a:rPr lang="en-US" sz="1600" dirty="0" smtClean="0">
                <a:latin typeface="Helvetica Neue UltraLight" charset="0"/>
                <a:ea typeface="Helvetica Neue UltraLight" charset="0"/>
                <a:cs typeface="Helvetica Neue UltraLight" charset="0"/>
              </a:rPr>
              <a:t>nodes</a:t>
            </a:r>
            <a:r>
              <a:rPr lang="en-US" sz="1600" dirty="0" smtClean="0">
                <a:latin typeface="Helvetica Neue UltraLight" charset="0"/>
                <a:ea typeface="Helvetica Neue UltraLight" charset="0"/>
                <a:cs typeface="Helvetica Neue UltraLight" charset="0"/>
              </a:rPr>
              <a:t>: </a:t>
            </a:r>
            <a:r>
              <a:rPr lang="en-US" sz="1600" dirty="0" smtClean="0">
                <a:latin typeface="Helvetica Neue UltraLight" charset="0"/>
                <a:ea typeface="Helvetica Neue UltraLight" charset="0"/>
                <a:cs typeface="Helvetica Neue UltraLight" charset="0"/>
              </a:rPr>
              <a:t>proteins</a:t>
            </a:r>
            <a:endParaRPr lang="en-US" sz="1600" dirty="0" smtClean="0">
              <a:latin typeface="Helvetica Neue UltraLight" charset="0"/>
              <a:ea typeface="Helvetica Neue UltraLight" charset="0"/>
              <a:cs typeface="Helvetica Neue UltraLight" charset="0"/>
            </a:endParaRPr>
          </a:p>
          <a:p>
            <a:pPr marL="1200150" lvl="2" indent="-285750">
              <a:buFont typeface="Arial" charset="0"/>
              <a:buChar char="•"/>
            </a:pPr>
            <a:r>
              <a:rPr lang="en-US" sz="1600" dirty="0">
                <a:latin typeface="Helvetica Neue UltraLight" charset="0"/>
                <a:ea typeface="Helvetica Neue UltraLight" charset="0"/>
                <a:cs typeface="Helvetica Neue UltraLight" charset="0"/>
              </a:rPr>
              <a:t>e</a:t>
            </a:r>
            <a:r>
              <a:rPr lang="en-US" sz="1600" dirty="0" smtClean="0">
                <a:latin typeface="Helvetica Neue UltraLight" charset="0"/>
                <a:ea typeface="Helvetica Neue UltraLight" charset="0"/>
                <a:cs typeface="Helvetica Neue UltraLight" charset="0"/>
              </a:rPr>
              <a:t>dges: </a:t>
            </a:r>
            <a:r>
              <a:rPr lang="en-US" sz="1600" dirty="0" smtClean="0">
                <a:latin typeface="Helvetica Neue UltraLight" charset="0"/>
                <a:ea typeface="Helvetica Neue UltraLight" charset="0"/>
                <a:cs typeface="Helvetica Neue UltraLight" charset="0"/>
              </a:rPr>
              <a:t>interactions</a:t>
            </a:r>
            <a:endParaRPr lang="en-US" sz="1600" dirty="0">
              <a:latin typeface="Helvetica Neue UltraLight" charset="0"/>
              <a:ea typeface="Helvetica Neue UltraLight" charset="0"/>
              <a:cs typeface="Helvetica Neue UltraLight" charset="0"/>
            </a:endParaRPr>
          </a:p>
          <a:p>
            <a:endParaRPr lang="en-US" sz="1600" dirty="0" smtClean="0">
              <a:latin typeface="Helvetica Neue UltraLight" charset="0"/>
              <a:ea typeface="Helvetica Neue UltraLight" charset="0"/>
              <a:cs typeface="Helvetica Neue UltraLight" charset="0"/>
            </a:endParaRPr>
          </a:p>
          <a:p>
            <a:pPr lvl="2"/>
            <a:endParaRPr lang="en-US" sz="1600" dirty="0" smtClean="0">
              <a:latin typeface="Helvetica Neue UltraLight" charset="0"/>
              <a:ea typeface="Helvetica Neue UltraLight" charset="0"/>
              <a:cs typeface="Helvetica Neue UltraLight" charset="0"/>
            </a:endParaRPr>
          </a:p>
          <a:p>
            <a:pPr lvl="2"/>
            <a:endParaRPr lang="en-US" sz="1600" dirty="0">
              <a:latin typeface="Helvetica Neue UltraLight" charset="0"/>
              <a:ea typeface="Helvetica Neue UltraLight" charset="0"/>
              <a:cs typeface="Helvetica Neue UltraLight" charset="0"/>
            </a:endParaRPr>
          </a:p>
          <a:p>
            <a:pPr lvl="2"/>
            <a:endParaRPr lang="en-US" sz="1600" dirty="0" smtClean="0">
              <a:latin typeface="Helvetica Neue UltraLight" charset="0"/>
              <a:ea typeface="Helvetica Neue UltraLight" charset="0"/>
              <a:cs typeface="Helvetica Neue UltraLight" charset="0"/>
            </a:endParaRPr>
          </a:p>
          <a:p>
            <a:pPr lvl="2"/>
            <a:endParaRPr lang="en-US" sz="1600" dirty="0">
              <a:latin typeface="Helvetica Neue UltraLight" charset="0"/>
              <a:ea typeface="Helvetica Neue UltraLight" charset="0"/>
              <a:cs typeface="Helvetica Neue UltraLight" charset="0"/>
            </a:endParaRPr>
          </a:p>
          <a:p>
            <a:pPr lvl="2"/>
            <a:endParaRPr lang="en-US" sz="1600" dirty="0" smtClean="0">
              <a:latin typeface="Helvetica Neue UltraLight" charset="0"/>
              <a:ea typeface="Helvetica Neue UltraLight" charset="0"/>
              <a:cs typeface="Helvetica Neue UltraLight" charset="0"/>
            </a:endParaRPr>
          </a:p>
          <a:p>
            <a:pPr lvl="2"/>
            <a:endParaRPr lang="en-US" sz="1600" dirty="0" smtClean="0">
              <a:latin typeface="Helvetica Neue UltraLight" charset="0"/>
              <a:ea typeface="Helvetica Neue UltraLight" charset="0"/>
              <a:cs typeface="Helvetica Neue UltraLight" charset="0"/>
            </a:endParaRPr>
          </a:p>
          <a:p>
            <a:pPr marL="285750" indent="-285750" algn="just">
              <a:buFont typeface="Arial" charset="0"/>
              <a:buChar char="•"/>
            </a:pPr>
            <a:r>
              <a:rPr lang="en-US" sz="1600" dirty="0" smtClean="0">
                <a:latin typeface="Helvetica Neue Light" charset="0"/>
                <a:ea typeface="Helvetica Neue Light" charset="0"/>
                <a:cs typeface="Helvetica Neue Light" charset="0"/>
              </a:rPr>
              <a:t>David Copperfield: </a:t>
            </a:r>
            <a:r>
              <a:rPr lang="en-US" sz="1600" dirty="0" smtClean="0">
                <a:latin typeface="Helvetica Neue Thin" charset="0"/>
                <a:ea typeface="Helvetica Neue Thin" charset="0"/>
                <a:cs typeface="Helvetica Neue Thin" charset="0"/>
              </a:rPr>
              <a:t>undirected network; </a:t>
            </a:r>
            <a:r>
              <a:rPr lang="en-US" sz="1600" dirty="0">
                <a:latin typeface="Helvetica Neue Thin" charset="0"/>
                <a:ea typeface="Helvetica Neue Thin" charset="0"/>
                <a:cs typeface="Helvetica Neue Thin" charset="0"/>
              </a:rPr>
              <a:t>common noun and adjective adjacencies for the novel "David Copperfield" by English 19th century writer Charles Dickens. A node represents either a noun or an adjective. An edge connects two words that occur in adjacent positions. The network is not bipartite, i.e., there are edges connecting adjectives with adjectives, nouns with nouns and adjectives with nouns</a:t>
            </a:r>
            <a:r>
              <a:rPr lang="en-US" sz="1600" dirty="0" smtClean="0">
                <a:latin typeface="Helvetica Neue Thin" charset="0"/>
                <a:ea typeface="Helvetica Neue Thin" charset="0"/>
                <a:cs typeface="Helvetica Neue Thin" charset="0"/>
              </a:rPr>
              <a:t>.</a:t>
            </a:r>
          </a:p>
          <a:p>
            <a:pPr marL="1200150" lvl="2" indent="-285750" algn="just">
              <a:buFont typeface="Arial" charset="0"/>
              <a:buChar char="•"/>
            </a:pPr>
            <a:r>
              <a:rPr lang="en-US" sz="1600" dirty="0">
                <a:latin typeface="Helvetica Neue UltraLight" charset="0"/>
                <a:ea typeface="Helvetica Neue UltraLight" charset="0"/>
                <a:cs typeface="Helvetica Neue UltraLight" charset="0"/>
              </a:rPr>
              <a:t>data location</a:t>
            </a:r>
            <a:r>
              <a:rPr lang="en-US" sz="1600" dirty="0" smtClean="0">
                <a:latin typeface="Helvetica Neue UltraLight" charset="0"/>
                <a:ea typeface="Helvetica Neue UltraLight" charset="0"/>
                <a:cs typeface="Helvetica Neue UltraLight" charset="0"/>
              </a:rPr>
              <a:t>: </a:t>
            </a:r>
            <a:r>
              <a:rPr lang="en-US" sz="1600" dirty="0" smtClean="0">
                <a:latin typeface="Helvetica Neue UltraLight" charset="0"/>
                <a:ea typeface="Helvetica Neue UltraLight" charset="0"/>
                <a:cs typeface="Helvetica Neue UltraLight" charset="0"/>
                <a:hlinkClick r:id="rId3"/>
              </a:rPr>
              <a:t>http</a:t>
            </a:r>
            <a:r>
              <a:rPr lang="en-US" sz="1600" dirty="0">
                <a:latin typeface="Helvetica Neue UltraLight" charset="0"/>
                <a:ea typeface="Helvetica Neue UltraLight" charset="0"/>
                <a:cs typeface="Helvetica Neue UltraLight" charset="0"/>
                <a:hlinkClick r:id="rId3"/>
              </a:rPr>
              <a:t>://</a:t>
            </a:r>
            <a:r>
              <a:rPr lang="en-US" sz="1600" dirty="0" err="1">
                <a:latin typeface="Helvetica Neue UltraLight" charset="0"/>
                <a:ea typeface="Helvetica Neue UltraLight" charset="0"/>
                <a:cs typeface="Helvetica Neue UltraLight" charset="0"/>
                <a:hlinkClick r:id="rId3"/>
              </a:rPr>
              <a:t>konect.uni-koblenz.de</a:t>
            </a:r>
            <a:r>
              <a:rPr lang="en-US" sz="1600" dirty="0">
                <a:latin typeface="Helvetica Neue UltraLight" charset="0"/>
                <a:ea typeface="Helvetica Neue UltraLight" charset="0"/>
                <a:cs typeface="Helvetica Neue UltraLight" charset="0"/>
                <a:hlinkClick r:id="rId3"/>
              </a:rPr>
              <a:t>/networks/</a:t>
            </a:r>
            <a:r>
              <a:rPr lang="en-US" sz="1600" dirty="0" err="1">
                <a:latin typeface="Helvetica Neue UltraLight" charset="0"/>
                <a:ea typeface="Helvetica Neue UltraLight" charset="0"/>
                <a:cs typeface="Helvetica Neue UltraLight" charset="0"/>
                <a:hlinkClick r:id="rId3"/>
              </a:rPr>
              <a:t>adjnoun_adjacency</a:t>
            </a:r>
            <a:endParaRPr lang="en-US" sz="1600" dirty="0" smtClean="0">
              <a:latin typeface="Helvetica Neue UltraLight" charset="0"/>
              <a:ea typeface="Helvetica Neue UltraLight" charset="0"/>
              <a:cs typeface="Helvetica Neue UltraLight" charset="0"/>
            </a:endParaRPr>
          </a:p>
          <a:p>
            <a:pPr marL="1200150" lvl="2" indent="-285750" algn="just">
              <a:buFont typeface="Arial" charset="0"/>
              <a:buChar char="•"/>
            </a:pPr>
            <a:r>
              <a:rPr lang="en-US" sz="1600" dirty="0">
                <a:latin typeface="Helvetica Neue UltraLight" charset="0"/>
                <a:ea typeface="Helvetica Neue UltraLight" charset="0"/>
                <a:cs typeface="Helvetica Neue UltraLight" charset="0"/>
              </a:rPr>
              <a:t>n</a:t>
            </a:r>
            <a:r>
              <a:rPr lang="en-US" sz="1600" dirty="0" smtClean="0">
                <a:latin typeface="Helvetica Neue UltraLight" charset="0"/>
                <a:ea typeface="Helvetica Neue UltraLight" charset="0"/>
                <a:cs typeface="Helvetica Neue UltraLight" charset="0"/>
              </a:rPr>
              <a:t>odes: </a:t>
            </a:r>
            <a:r>
              <a:rPr lang="en-US" sz="1600" dirty="0" smtClean="0">
                <a:latin typeface="Helvetica Neue UltraLight" charset="0"/>
                <a:ea typeface="Helvetica Neue UltraLight" charset="0"/>
                <a:cs typeface="Helvetica Neue UltraLight" charset="0"/>
              </a:rPr>
              <a:t>words</a:t>
            </a:r>
            <a:endParaRPr lang="en-US" sz="1600" dirty="0" smtClean="0">
              <a:latin typeface="Helvetica Neue UltraLight" charset="0"/>
              <a:ea typeface="Helvetica Neue UltraLight" charset="0"/>
              <a:cs typeface="Helvetica Neue UltraLight" charset="0"/>
            </a:endParaRPr>
          </a:p>
          <a:p>
            <a:pPr marL="1200150" lvl="2" indent="-285750" algn="just">
              <a:buFont typeface="Arial" charset="0"/>
              <a:buChar char="•"/>
            </a:pPr>
            <a:r>
              <a:rPr lang="en-US" sz="1600" dirty="0">
                <a:latin typeface="Helvetica Neue UltraLight" charset="0"/>
                <a:ea typeface="Helvetica Neue UltraLight" charset="0"/>
                <a:cs typeface="Helvetica Neue UltraLight" charset="0"/>
              </a:rPr>
              <a:t>e</a:t>
            </a:r>
            <a:r>
              <a:rPr lang="en-US" sz="1600" dirty="0" smtClean="0">
                <a:latin typeface="Helvetica Neue UltraLight" charset="0"/>
                <a:ea typeface="Helvetica Neue UltraLight" charset="0"/>
                <a:cs typeface="Helvetica Neue UltraLight" charset="0"/>
              </a:rPr>
              <a:t>dges: </a:t>
            </a:r>
            <a:r>
              <a:rPr lang="en-US" sz="1600" dirty="0" smtClean="0">
                <a:latin typeface="Helvetica Neue UltraLight" charset="0"/>
                <a:ea typeface="Helvetica Neue UltraLight" charset="0"/>
                <a:cs typeface="Helvetica Neue UltraLight" charset="0"/>
              </a:rPr>
              <a:t>adjacency</a:t>
            </a:r>
            <a:endParaRPr lang="en-US" sz="1600" dirty="0" smtClean="0">
              <a:latin typeface="Helvetica Neue UltraLight" charset="0"/>
              <a:ea typeface="Helvetica Neue UltraLight" charset="0"/>
              <a:cs typeface="Helvetica Neue UltraLight" charset="0"/>
            </a:endParaRPr>
          </a:p>
        </p:txBody>
      </p:sp>
      <p:sp>
        <p:nvSpPr>
          <p:cNvPr id="5" name="TextBox 4"/>
          <p:cNvSpPr txBox="1"/>
          <p:nvPr/>
        </p:nvSpPr>
        <p:spPr>
          <a:xfrm>
            <a:off x="4368184" y="464265"/>
            <a:ext cx="3345788" cy="584775"/>
          </a:xfrm>
          <a:prstGeom prst="rect">
            <a:avLst/>
          </a:prstGeom>
          <a:noFill/>
        </p:spPr>
        <p:txBody>
          <a:bodyPr wrap="none" rtlCol="0">
            <a:spAutoFit/>
          </a:bodyPr>
          <a:lstStyle/>
          <a:p>
            <a:pPr algn="ctr"/>
            <a:r>
              <a:rPr lang="en-US" sz="3200" dirty="0" smtClean="0">
                <a:latin typeface="Helvetica Neue UltraLight" charset="0"/>
                <a:ea typeface="Helvetica Neue UltraLight" charset="0"/>
                <a:cs typeface="Helvetica Neue UltraLight" charset="0"/>
              </a:rPr>
              <a:t>Biological Networks</a:t>
            </a:r>
            <a:endParaRPr lang="en-US" sz="3200" dirty="0">
              <a:latin typeface="Helvetica Neue UltraLight" charset="0"/>
              <a:ea typeface="Helvetica Neue UltraLight" charset="0"/>
              <a:cs typeface="Helvetica Neue UltraLight" charset="0"/>
            </a:endParaRPr>
          </a:p>
        </p:txBody>
      </p:sp>
      <p:sp>
        <p:nvSpPr>
          <p:cNvPr id="6" name="Rounded Rectangle 5"/>
          <p:cNvSpPr/>
          <p:nvPr/>
        </p:nvSpPr>
        <p:spPr>
          <a:xfrm>
            <a:off x="3504959" y="3567940"/>
            <a:ext cx="4957010" cy="799804"/>
          </a:xfrm>
          <a:prstGeom prst="roundRect">
            <a:avLst/>
          </a:prstGeom>
          <a:solidFill>
            <a:schemeClr val="bg1">
              <a:lumMod val="8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7368" y="3648622"/>
            <a:ext cx="2919389" cy="584775"/>
          </a:xfrm>
          <a:prstGeom prst="rect">
            <a:avLst/>
          </a:prstGeom>
          <a:noFill/>
        </p:spPr>
        <p:txBody>
          <a:bodyPr wrap="none" rtlCol="0">
            <a:spAutoFit/>
          </a:bodyPr>
          <a:lstStyle/>
          <a:p>
            <a:pPr algn="ctr"/>
            <a:r>
              <a:rPr lang="en-US" sz="3200" dirty="0" smtClean="0">
                <a:latin typeface="Helvetica Neue UltraLight" charset="0"/>
                <a:ea typeface="Helvetica Neue UltraLight" charset="0"/>
                <a:cs typeface="Helvetica Neue UltraLight" charset="0"/>
              </a:rPr>
              <a:t>Lexical </a:t>
            </a:r>
            <a:r>
              <a:rPr lang="en-US" sz="3200" dirty="0" smtClean="0">
                <a:latin typeface="Helvetica Neue UltraLight" charset="0"/>
                <a:ea typeface="Helvetica Neue UltraLight" charset="0"/>
                <a:cs typeface="Helvetica Neue UltraLight" charset="0"/>
              </a:rPr>
              <a:t>Networks</a:t>
            </a:r>
            <a:endParaRPr lang="en-US" sz="3200" dirty="0">
              <a:latin typeface="Helvetica Neue UltraLight" charset="0"/>
              <a:ea typeface="Helvetica Neue UltraLight" charset="0"/>
              <a:cs typeface="Helvetica Neue UltraLight" charset="0"/>
            </a:endParaRPr>
          </a:p>
        </p:txBody>
      </p:sp>
    </p:spTree>
    <p:extLst>
      <p:ext uri="{BB962C8B-B14F-4D97-AF65-F5344CB8AC3E}">
        <p14:creationId xmlns:p14="http://schemas.microsoft.com/office/powerpoint/2010/main" val="974979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761</Words>
  <Application>Microsoft Macintosh PowerPoint</Application>
  <PresentationFormat>Widescreen</PresentationFormat>
  <Paragraphs>63</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Calibri Light</vt:lpstr>
      <vt:lpstr>Helvetica Neue Light</vt:lpstr>
      <vt:lpstr>Helvetica Neue Thin</vt:lpstr>
      <vt:lpstr>Helvetica Neue UltraLight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100</cp:revision>
  <dcterms:created xsi:type="dcterms:W3CDTF">2018-04-30T15:42:33Z</dcterms:created>
  <dcterms:modified xsi:type="dcterms:W3CDTF">2018-05-01T15:35:02Z</dcterms:modified>
</cp:coreProperties>
</file>