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54"/>
  </p:notesMasterIdLst>
  <p:handoutMasterIdLst>
    <p:handoutMasterId r:id="rId55"/>
  </p:handoutMasterIdLst>
  <p:sldIdLst>
    <p:sldId id="409" r:id="rId2"/>
    <p:sldId id="410" r:id="rId3"/>
    <p:sldId id="411" r:id="rId4"/>
    <p:sldId id="412" r:id="rId5"/>
    <p:sldId id="413" r:id="rId6"/>
    <p:sldId id="414" r:id="rId7"/>
    <p:sldId id="415" r:id="rId8"/>
    <p:sldId id="454" r:id="rId9"/>
    <p:sldId id="456" r:id="rId10"/>
    <p:sldId id="416" r:id="rId11"/>
    <p:sldId id="457" r:id="rId12"/>
    <p:sldId id="453" r:id="rId13"/>
    <p:sldId id="417" r:id="rId14"/>
    <p:sldId id="418" r:id="rId15"/>
    <p:sldId id="419" r:id="rId16"/>
    <p:sldId id="420" r:id="rId17"/>
    <p:sldId id="421" r:id="rId18"/>
    <p:sldId id="422" r:id="rId19"/>
    <p:sldId id="458" r:id="rId20"/>
    <p:sldId id="423" r:id="rId21"/>
    <p:sldId id="424" r:id="rId22"/>
    <p:sldId id="425" r:id="rId23"/>
    <p:sldId id="426" r:id="rId24"/>
    <p:sldId id="427" r:id="rId25"/>
    <p:sldId id="428" r:id="rId26"/>
    <p:sldId id="429" r:id="rId27"/>
    <p:sldId id="430" r:id="rId28"/>
    <p:sldId id="459" r:id="rId29"/>
    <p:sldId id="431" r:id="rId30"/>
    <p:sldId id="432" r:id="rId31"/>
    <p:sldId id="433" r:id="rId32"/>
    <p:sldId id="434" r:id="rId33"/>
    <p:sldId id="462" r:id="rId34"/>
    <p:sldId id="436" r:id="rId35"/>
    <p:sldId id="460" r:id="rId36"/>
    <p:sldId id="437" r:id="rId37"/>
    <p:sldId id="438" r:id="rId38"/>
    <p:sldId id="439" r:id="rId39"/>
    <p:sldId id="440" r:id="rId40"/>
    <p:sldId id="441" r:id="rId41"/>
    <p:sldId id="442" r:id="rId42"/>
    <p:sldId id="443" r:id="rId43"/>
    <p:sldId id="444" r:id="rId44"/>
    <p:sldId id="445" r:id="rId45"/>
    <p:sldId id="446" r:id="rId46"/>
    <p:sldId id="447" r:id="rId47"/>
    <p:sldId id="448" r:id="rId48"/>
    <p:sldId id="449" r:id="rId49"/>
    <p:sldId id="450" r:id="rId50"/>
    <p:sldId id="451" r:id="rId51"/>
    <p:sldId id="452" r:id="rId52"/>
    <p:sldId id="461" r:id="rId53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3318" autoAdjust="0"/>
    <p:restoredTop sz="86851" autoAdjust="0"/>
  </p:normalViewPr>
  <p:slideViewPr>
    <p:cSldViewPr>
      <p:cViewPr varScale="1">
        <p:scale>
          <a:sx n="134" d="100"/>
          <a:sy n="134" d="100"/>
        </p:scale>
        <p:origin x="264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79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15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65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54C909-A1CF-2E43-AF34-84A05567BE64}" type="slidenum">
              <a:rPr lang="en-US"/>
              <a:pPr/>
              <a:t>16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78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71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D5FB1-F71F-D44B-8F15-528B3F5166D9}" type="slidenum">
              <a:rPr lang="en-US"/>
              <a:pPr/>
              <a:t>18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72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19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91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20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3C6E27-0B5E-554F-99E3-D944B2DAB7CD}" type="slidenum">
              <a:rPr lang="en-US"/>
              <a:pPr/>
              <a:t>21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51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22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5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EC786-90C9-B845-9111-8E3E763FE7DB}" type="slidenum">
              <a:rPr lang="en-US"/>
              <a:pPr/>
              <a:t>25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11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26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28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EBA51-E221-6F4B-9ECF-31AD9B977258}" type="slidenum">
              <a:rPr lang="en-US"/>
              <a:pPr/>
              <a:t>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38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E73B70-6BD1-6D4B-9F6E-5CC283986628}" type="slidenum">
              <a:rPr lang="en-US"/>
              <a:pPr/>
              <a:t>27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37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28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05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29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632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C5E02-D1A9-3348-91F2-7B092968B812}" type="slidenum">
              <a:rPr lang="en-US"/>
              <a:pPr/>
              <a:t>30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201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070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35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993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36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336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C518A-BCD5-5640-854E-370E2A1D0B53}" type="slidenum">
              <a:rPr lang="en-US"/>
              <a:pPr/>
              <a:t>37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511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070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EC786-90C9-B845-9111-8E3E763FE7DB}" type="slidenum">
              <a:rPr lang="en-US"/>
              <a:pPr/>
              <a:t>41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45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9174B-7304-3A45-9ED1-3169AE6E584D}" type="slidenum">
              <a:rPr lang="en-US"/>
              <a:pPr/>
              <a:t>3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12D1F3-A02B-E34E-A5A8-0152B8DC3FBC}" type="slidenum">
              <a:rPr lang="en-US"/>
              <a:pPr/>
              <a:t>42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44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E2314-EE8A-B847-A766-AEEA45E825E0}" type="slidenum">
              <a:rPr lang="en-US"/>
              <a:pPr/>
              <a:t>43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26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F643AE-1CC2-BE40-8BE4-2BA5E466CEBC}" type="slidenum">
              <a:rPr lang="en-US"/>
              <a:pPr/>
              <a:t>44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241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CB869F-A84D-7A44-B023-850168FA7FBE}" type="slidenum">
              <a:rPr lang="en-US"/>
              <a:pPr/>
              <a:t>45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127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395D07-CA9A-894F-8C7D-8EEE36138543}" type="slidenum">
              <a:rPr lang="en-US"/>
              <a:pPr/>
              <a:t>46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614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547CCA-62F1-1B41-8EA7-0BB94C81C200}" type="slidenum">
              <a:rPr lang="en-US"/>
              <a:pPr/>
              <a:t>47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941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52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20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4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9EE444-6282-C242-93C0-393321149F9D}" type="slidenum">
              <a:rPr lang="en-US"/>
              <a:pPr/>
              <a:t>5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8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DBBC272-86A8-B54C-AFFC-48DBE25965C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8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60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6BE477-4654-8746-8CBD-AE3C40EAA3D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9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5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86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1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Minimum Edit Distance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Definition of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23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Min Edit Distance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For two </a:t>
            </a:r>
            <a:r>
              <a:rPr lang="en-US" sz="2800" dirty="0" smtClean="0"/>
              <a:t>strings</a:t>
            </a:r>
          </a:p>
          <a:p>
            <a:pPr lvl="1"/>
            <a:r>
              <a:rPr lang="en-US" sz="2400" dirty="0" smtClean="0"/>
              <a:t>X of length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Y of length </a:t>
            </a:r>
            <a:r>
              <a:rPr lang="en-US" sz="2400" i="1" dirty="0" smtClean="0"/>
              <a:t>m</a:t>
            </a:r>
            <a:endParaRPr lang="en-US" sz="2400" i="1" baseline="-25000" dirty="0"/>
          </a:p>
          <a:p>
            <a:r>
              <a:rPr lang="en-US" sz="2800" dirty="0" smtClean="0"/>
              <a:t>We define D</a:t>
            </a:r>
            <a:r>
              <a:rPr lang="en-US" sz="2800" dirty="0"/>
              <a:t>(</a:t>
            </a:r>
            <a:r>
              <a:rPr lang="en-US" sz="2800" i="1" dirty="0" err="1"/>
              <a:t>i,j</a:t>
            </a:r>
            <a:r>
              <a:rPr lang="en-US" sz="2800" dirty="0"/>
              <a:t>)</a:t>
            </a:r>
          </a:p>
          <a:p>
            <a:pPr lvl="1"/>
            <a:r>
              <a:rPr lang="en-US" sz="2400" dirty="0" smtClean="0"/>
              <a:t>the edit </a:t>
            </a:r>
            <a:r>
              <a:rPr lang="en-US" sz="2400" dirty="0"/>
              <a:t>distance </a:t>
            </a:r>
            <a:r>
              <a:rPr lang="en-US" sz="2400" dirty="0" smtClean="0"/>
              <a:t>between X[</a:t>
            </a:r>
            <a:r>
              <a:rPr lang="en-US" sz="2400" dirty="0"/>
              <a:t>1..</a:t>
            </a:r>
            <a:r>
              <a:rPr lang="en-US" sz="2400" i="1" dirty="0"/>
              <a:t>i</a:t>
            </a:r>
            <a:r>
              <a:rPr lang="en-US" sz="2400" dirty="0"/>
              <a:t>] and </a:t>
            </a:r>
            <a:r>
              <a:rPr lang="en-US" sz="2400" dirty="0" smtClean="0"/>
              <a:t>Y[</a:t>
            </a:r>
            <a:r>
              <a:rPr lang="en-US" sz="2400" dirty="0"/>
              <a:t>1..</a:t>
            </a:r>
            <a:r>
              <a:rPr lang="en-US" sz="2400" i="1" dirty="0"/>
              <a:t>j</a:t>
            </a:r>
            <a:r>
              <a:rPr lang="en-US" sz="2400" dirty="0" smtClean="0"/>
              <a:t>] </a:t>
            </a:r>
          </a:p>
          <a:p>
            <a:pPr lvl="2"/>
            <a:r>
              <a:rPr lang="en-US" sz="2200" dirty="0" smtClean="0"/>
              <a:t>i.e., the first </a:t>
            </a:r>
            <a:r>
              <a:rPr lang="en-US" sz="2200" i="1" dirty="0" err="1" smtClean="0"/>
              <a:t>i</a:t>
            </a:r>
            <a:r>
              <a:rPr lang="en-US" sz="2200" dirty="0" smtClean="0"/>
              <a:t> characters of X and the first </a:t>
            </a:r>
            <a:r>
              <a:rPr lang="en-US" sz="2200" i="1" dirty="0" smtClean="0"/>
              <a:t>j</a:t>
            </a:r>
            <a:r>
              <a:rPr lang="en-US" sz="2200" dirty="0" smtClean="0"/>
              <a:t> characters of Y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edit distance </a:t>
            </a:r>
            <a:r>
              <a:rPr lang="en-US" sz="2400" dirty="0" smtClean="0"/>
              <a:t>between X and Y is thus D</a:t>
            </a:r>
            <a:r>
              <a:rPr lang="en-US" sz="2400" dirty="0"/>
              <a:t>(</a:t>
            </a:r>
            <a:r>
              <a:rPr lang="en-US" sz="2400" i="1" dirty="0" err="1"/>
              <a:t>n,m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667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Minimum Edit Distance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Definition of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28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Minimum Edit Distance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Computing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50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 for</a:t>
            </a:r>
            <a:br>
              <a:rPr lang="en-US" dirty="0" smtClean="0"/>
            </a:br>
            <a:r>
              <a:rPr lang="en-US" dirty="0" smtClean="0"/>
              <a:t>Minimum Edit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Dynamic programming</a:t>
            </a:r>
            <a:r>
              <a:rPr lang="en-US" dirty="0" smtClean="0"/>
              <a:t>: A </a:t>
            </a:r>
            <a:r>
              <a:rPr lang="en-US" dirty="0"/>
              <a:t>tabular computation of D(</a:t>
            </a:r>
            <a:r>
              <a:rPr lang="en-US" i="1" dirty="0" err="1"/>
              <a:t>n,m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dirty="0" smtClean="0"/>
              <a:t>Solving problems by combining solutions to </a:t>
            </a:r>
            <a:r>
              <a:rPr lang="en-US" dirty="0" err="1" smtClean="0"/>
              <a:t>subproblems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Bottom</a:t>
            </a:r>
            <a:r>
              <a:rPr lang="en-US" dirty="0"/>
              <a:t>-up</a:t>
            </a:r>
          </a:p>
          <a:p>
            <a:pPr lvl="1"/>
            <a:r>
              <a:rPr lang="en-US" dirty="0"/>
              <a:t>We compute D(</a:t>
            </a:r>
            <a:r>
              <a:rPr lang="en-US" dirty="0" err="1"/>
              <a:t>i,j</a:t>
            </a:r>
            <a:r>
              <a:rPr lang="en-US" dirty="0"/>
              <a:t>) for small </a:t>
            </a:r>
            <a:r>
              <a:rPr lang="en-US" i="1" dirty="0" err="1"/>
              <a:t>i,j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And </a:t>
            </a:r>
            <a:r>
              <a:rPr lang="en-US" dirty="0" smtClean="0"/>
              <a:t>compute larger D</a:t>
            </a:r>
            <a:r>
              <a:rPr lang="en-US" dirty="0"/>
              <a:t>(</a:t>
            </a:r>
            <a:r>
              <a:rPr lang="en-US" dirty="0" err="1"/>
              <a:t>i,j</a:t>
            </a:r>
            <a:r>
              <a:rPr lang="en-US" dirty="0"/>
              <a:t>) based on previously computed smaller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i.e., compute </a:t>
            </a:r>
            <a:r>
              <a:rPr lang="en-US" dirty="0"/>
              <a:t>D(</a:t>
            </a:r>
            <a:r>
              <a:rPr lang="en-US" i="1" dirty="0" err="1"/>
              <a:t>i,j</a:t>
            </a:r>
            <a:r>
              <a:rPr lang="en-US" dirty="0"/>
              <a:t>) for all </a:t>
            </a:r>
            <a:r>
              <a:rPr lang="en-US" i="1" dirty="0" err="1"/>
              <a:t>i</a:t>
            </a:r>
            <a:r>
              <a:rPr lang="en-US" dirty="0"/>
              <a:t> (0 &lt; </a:t>
            </a:r>
            <a:r>
              <a:rPr lang="en-US" i="1" dirty="0" err="1"/>
              <a:t>i</a:t>
            </a:r>
            <a:r>
              <a:rPr lang="en-US" dirty="0"/>
              <a:t> &lt; n)  and</a:t>
            </a:r>
            <a:r>
              <a:rPr lang="en-US" i="1" dirty="0"/>
              <a:t> j </a:t>
            </a:r>
            <a:r>
              <a:rPr lang="en-US" dirty="0"/>
              <a:t>(0 &lt; j &lt; m)</a:t>
            </a:r>
          </a:p>
          <a:p>
            <a:endParaRPr lang="en-US" dirty="0"/>
          </a:p>
          <a:p>
            <a:endParaRPr 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7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Min Edit </a:t>
            </a:r>
            <a:r>
              <a:rPr lang="en-US" dirty="0" smtClean="0"/>
              <a:t>Distance (</a:t>
            </a:r>
            <a:r>
              <a:rPr lang="en-US" dirty="0" err="1" smtClean="0"/>
              <a:t>Levenshtein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00150"/>
            <a:ext cx="8763000" cy="3943350"/>
          </a:xfrm>
        </p:spPr>
        <p:txBody>
          <a:bodyPr/>
          <a:lstStyle/>
          <a:p>
            <a:r>
              <a:rPr lang="en-US" sz="2000" dirty="0" smtClean="0"/>
              <a:t>Initialization</a:t>
            </a:r>
            <a:endParaRPr lang="en-US" sz="2000" dirty="0"/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D(i,0) = </a:t>
            </a:r>
            <a:r>
              <a:rPr lang="en-US" sz="1800" dirty="0" err="1" smtClean="0">
                <a:latin typeface="Courier"/>
                <a:cs typeface="Courier"/>
              </a:rPr>
              <a:t>i</a:t>
            </a:r>
            <a:endParaRPr lang="en-US" sz="1800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D(0,j) = </a:t>
            </a:r>
            <a:r>
              <a:rPr lang="en-US" sz="1800" dirty="0" smtClean="0">
                <a:latin typeface="Courier"/>
                <a:cs typeface="Courier"/>
              </a:rPr>
              <a:t>j</a:t>
            </a:r>
            <a:endParaRPr lang="en-US" sz="1800" i="1" dirty="0"/>
          </a:p>
          <a:p>
            <a:pPr algn="just"/>
            <a:r>
              <a:rPr lang="en-US" sz="2000" dirty="0"/>
              <a:t>Recurrence Relation</a:t>
            </a:r>
            <a:r>
              <a:rPr lang="en-US" sz="2000" i="1" dirty="0" smtClean="0"/>
              <a:t>:</a:t>
            </a:r>
          </a:p>
          <a:p>
            <a:pPr marL="457200" lvl="1" indent="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 smtClean="0">
                <a:latin typeface="Courier"/>
                <a:cs typeface="Courier"/>
              </a:rPr>
              <a:t>For each  </a:t>
            </a:r>
            <a:r>
              <a:rPr lang="en-US" sz="1800" dirty="0" err="1" smtClean="0">
                <a:latin typeface="Courier"/>
                <a:cs typeface="Courier"/>
              </a:rPr>
              <a:t>i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= </a:t>
            </a:r>
            <a:r>
              <a:rPr lang="en-US" sz="1800" dirty="0" smtClean="0">
                <a:latin typeface="Courier"/>
                <a:cs typeface="Courier"/>
              </a:rPr>
              <a:t>1…M</a:t>
            </a:r>
            <a:endParaRPr lang="en-US" sz="1800" dirty="0">
              <a:latin typeface="Courier"/>
              <a:cs typeface="Courier"/>
            </a:endParaRP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  </a:t>
            </a:r>
            <a:r>
              <a:rPr lang="en-US" sz="1800" dirty="0" smtClean="0">
                <a:latin typeface="Courier"/>
                <a:cs typeface="Courier"/>
              </a:rPr>
              <a:t>For </a:t>
            </a:r>
            <a:r>
              <a:rPr lang="en-US" sz="1800" dirty="0">
                <a:latin typeface="Courier"/>
                <a:cs typeface="Courier"/>
              </a:rPr>
              <a:t>each </a:t>
            </a:r>
            <a:r>
              <a:rPr lang="en-US" sz="1800" dirty="0" smtClean="0">
                <a:latin typeface="Courier"/>
                <a:cs typeface="Courier"/>
              </a:rPr>
              <a:t> j </a:t>
            </a:r>
            <a:r>
              <a:rPr lang="en-US" sz="1800" dirty="0">
                <a:latin typeface="Courier"/>
                <a:cs typeface="Courier"/>
              </a:rPr>
              <a:t>= </a:t>
            </a:r>
            <a:r>
              <a:rPr lang="en-US" sz="1800" dirty="0" smtClean="0">
                <a:latin typeface="Courier"/>
                <a:cs typeface="Courier"/>
              </a:rPr>
              <a:t>1…N</a:t>
            </a:r>
            <a:endParaRPr lang="en-US" sz="2000" i="1" dirty="0"/>
          </a:p>
          <a:p>
            <a:pPr lvl="1" algn="just">
              <a:buFont typeface="Wingdings" charset="2"/>
              <a:buNone/>
            </a:pPr>
            <a:r>
              <a:rPr lang="en-US" sz="1800" i="1" dirty="0">
                <a:latin typeface="Courier"/>
                <a:cs typeface="Courier"/>
              </a:rPr>
              <a:t>  </a:t>
            </a:r>
            <a:r>
              <a:rPr lang="en-US" sz="1800" i="1" dirty="0" smtClean="0">
                <a:latin typeface="Courier"/>
                <a:cs typeface="Courier"/>
              </a:rPr>
              <a:t>                     </a:t>
            </a:r>
            <a:r>
              <a:rPr lang="en-US" sz="1800" dirty="0" smtClean="0">
                <a:latin typeface="Courier"/>
                <a:cs typeface="Courier"/>
              </a:rPr>
              <a:t>D</a:t>
            </a:r>
            <a:r>
              <a:rPr lang="en-US" sz="1800" dirty="0">
                <a:latin typeface="Courier"/>
                <a:cs typeface="Courier"/>
              </a:rPr>
              <a:t>(i-1,j) + </a:t>
            </a:r>
            <a:r>
              <a:rPr lang="en-US" sz="1800" dirty="0" smtClean="0">
                <a:latin typeface="Courier"/>
                <a:cs typeface="Courier"/>
              </a:rPr>
              <a:t>1</a:t>
            </a:r>
            <a:endParaRPr lang="en-US" sz="1800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sz="1800" dirty="0" smtClean="0">
                <a:latin typeface="Courier"/>
                <a:cs typeface="Courier"/>
              </a:rPr>
              <a:t>          D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i,j</a:t>
            </a:r>
            <a:r>
              <a:rPr lang="en-US" sz="1800" dirty="0" smtClean="0">
                <a:latin typeface="Courier"/>
                <a:cs typeface="Courier"/>
              </a:rPr>
              <a:t>)= min  D</a:t>
            </a:r>
            <a:r>
              <a:rPr lang="en-US" sz="1800" dirty="0">
                <a:latin typeface="Courier"/>
                <a:cs typeface="Courier"/>
              </a:rPr>
              <a:t>(i,j-1) + 1</a:t>
            </a:r>
          </a:p>
          <a:p>
            <a:pPr lvl="1" algn="just">
              <a:buFont typeface="Wingdings" charset="2"/>
              <a:buNone/>
            </a:pPr>
            <a:r>
              <a:rPr lang="en-US" sz="1800" dirty="0" smtClean="0">
                <a:latin typeface="Courier"/>
                <a:cs typeface="Courier"/>
              </a:rPr>
              <a:t>                       D</a:t>
            </a:r>
            <a:r>
              <a:rPr lang="en-US" sz="1800" dirty="0">
                <a:latin typeface="Courier"/>
                <a:cs typeface="Courier"/>
              </a:rPr>
              <a:t>(i-1,j-1</a:t>
            </a:r>
            <a:r>
              <a:rPr lang="en-US" sz="1800" dirty="0" smtClean="0">
                <a:latin typeface="Courier"/>
                <a:cs typeface="Courier"/>
              </a:rPr>
              <a:t>) +   2;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≠ </a:t>
            </a:r>
            <a:r>
              <a:rPr lang="en-US" sz="1800" dirty="0" smtClean="0">
                <a:latin typeface="Courier"/>
                <a:cs typeface="Courier"/>
              </a:rPr>
              <a:t>Y(</a:t>
            </a:r>
            <a:r>
              <a:rPr lang="en-US" sz="1800" dirty="0">
                <a:latin typeface="Courier"/>
                <a:cs typeface="Courier"/>
              </a:rPr>
              <a:t>j)   </a:t>
            </a:r>
          </a:p>
          <a:p>
            <a:pPr lvl="1" algn="just">
              <a:buFont typeface="Wingdings" charset="2"/>
              <a:buNone/>
            </a:pPr>
            <a:r>
              <a:rPr lang="en-US" sz="1800" dirty="0" smtClean="0">
                <a:latin typeface="Courier"/>
                <a:cs typeface="Courier"/>
              </a:rPr>
              <a:t>                                      0;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= </a:t>
            </a:r>
            <a:r>
              <a:rPr lang="en-US" sz="1800" dirty="0" smtClean="0">
                <a:latin typeface="Courier"/>
                <a:cs typeface="Courier"/>
              </a:rPr>
              <a:t>Y(</a:t>
            </a:r>
            <a:r>
              <a:rPr lang="en-US" sz="1800" dirty="0">
                <a:latin typeface="Courier"/>
                <a:cs typeface="Courier"/>
              </a:rPr>
              <a:t>j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</a:p>
          <a:p>
            <a:pPr algn="just">
              <a:lnSpc>
                <a:spcPct val="70000"/>
              </a:lnSpc>
            </a:pPr>
            <a:r>
              <a:rPr lang="en-US" sz="2000" dirty="0"/>
              <a:t>Termination</a:t>
            </a:r>
            <a:r>
              <a:rPr lang="en-US" sz="2000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3581400" y="31813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6248400" y="3790950"/>
            <a:ext cx="76200" cy="66675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6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/>
                <a:gridCol w="630237"/>
                <a:gridCol w="630238"/>
                <a:gridCol w="630237"/>
                <a:gridCol w="630238"/>
                <a:gridCol w="631825"/>
                <a:gridCol w="630237"/>
                <a:gridCol w="630238"/>
                <a:gridCol w="630237"/>
                <a:gridCol w="630238"/>
                <a:gridCol w="630237"/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9954" name="Group 2"/>
          <p:cNvGraphicFramePr>
            <a:graphicFrameLocks noGrp="1"/>
          </p:cNvGraphicFramePr>
          <p:nvPr/>
        </p:nvGraphicFramePr>
        <p:xfrm>
          <a:off x="990600" y="1028700"/>
          <a:ext cx="6934200" cy="3852863"/>
        </p:xfrm>
        <a:graphic>
          <a:graphicData uri="http://schemas.openxmlformats.org/drawingml/2006/table">
            <a:tbl>
              <a:tblPr/>
              <a:tblGrid>
                <a:gridCol w="630238"/>
                <a:gridCol w="630237"/>
                <a:gridCol w="630238"/>
                <a:gridCol w="630237"/>
                <a:gridCol w="630238"/>
                <a:gridCol w="631825"/>
                <a:gridCol w="630237"/>
                <a:gridCol w="630238"/>
                <a:gridCol w="630237"/>
                <a:gridCol w="630238"/>
                <a:gridCol w="630237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6164" name="Line 149"/>
          <p:cNvSpPr>
            <a:spLocks noChangeShapeType="1"/>
          </p:cNvSpPr>
          <p:nvPr/>
        </p:nvSpPr>
        <p:spPr bwMode="auto">
          <a:xfrm flipH="1">
            <a:off x="2514600" y="3086100"/>
            <a:ext cx="457200" cy="971550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657350"/>
            <a:ext cx="4281923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1371600" y="381000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 smtClean="0"/>
              <a:t>The Edit Distance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1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/>
                <a:gridCol w="630237"/>
                <a:gridCol w="630238"/>
                <a:gridCol w="630237"/>
                <a:gridCol w="630238"/>
                <a:gridCol w="631825"/>
                <a:gridCol w="630237"/>
                <a:gridCol w="630238"/>
                <a:gridCol w="630237"/>
                <a:gridCol w="630238"/>
                <a:gridCol w="630237"/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smtClean="0"/>
              <a:t>Edit Distance</a:t>
            </a:r>
            <a:endParaRPr lang="en-US" dirty="0"/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6196"/>
            <a:ext cx="3766159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662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0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24933"/>
              </p:ext>
            </p:extLst>
          </p:nvPr>
        </p:nvGraphicFramePr>
        <p:xfrm>
          <a:off x="1219200" y="1352550"/>
          <a:ext cx="6934200" cy="3276600"/>
        </p:xfrm>
        <a:graphic>
          <a:graphicData uri="http://schemas.openxmlformats.org/drawingml/2006/table">
            <a:tbl>
              <a:tblPr/>
              <a:tblGrid>
                <a:gridCol w="630238"/>
                <a:gridCol w="630237"/>
                <a:gridCol w="630238"/>
                <a:gridCol w="630237"/>
                <a:gridCol w="630238"/>
                <a:gridCol w="631825"/>
                <a:gridCol w="630237"/>
                <a:gridCol w="630238"/>
                <a:gridCol w="630237"/>
                <a:gridCol w="630238"/>
                <a:gridCol w="630237"/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9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itle 2"/>
          <p:cNvSpPr txBox="1">
            <a:spLocks/>
          </p:cNvSpPr>
          <p:nvPr/>
        </p:nvSpPr>
        <p:spPr>
          <a:xfrm>
            <a:off x="1371600" y="381000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 smtClean="0"/>
              <a:t>The Edit Distance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Minimum Edit Distance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Computing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67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How similar are two strings?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352550"/>
            <a:ext cx="3886200" cy="3429000"/>
          </a:xfrm>
        </p:spPr>
        <p:txBody>
          <a:bodyPr/>
          <a:lstStyle/>
          <a:p>
            <a:r>
              <a:rPr lang="en-US" dirty="0" smtClean="0"/>
              <a:t>Spell correction</a:t>
            </a:r>
            <a:endParaRPr lang="en-US" dirty="0"/>
          </a:p>
          <a:p>
            <a:pPr lvl="1"/>
            <a:r>
              <a:rPr lang="en-US" dirty="0" smtClean="0"/>
              <a:t>The user typed “</a:t>
            </a:r>
            <a:r>
              <a:rPr lang="en-US" dirty="0" err="1" smtClean="0"/>
              <a:t>graffe</a:t>
            </a:r>
            <a:r>
              <a:rPr lang="en-US" dirty="0" smtClean="0"/>
              <a:t>”</a:t>
            </a:r>
          </a:p>
          <a:p>
            <a:pPr marL="457200" lvl="1" indent="0">
              <a:buNone/>
            </a:pPr>
            <a:r>
              <a:rPr lang="en-US" dirty="0"/>
              <a:t>W</a:t>
            </a:r>
            <a:r>
              <a:rPr lang="en-US" dirty="0" smtClean="0"/>
              <a:t>hich is closest? </a:t>
            </a:r>
          </a:p>
          <a:p>
            <a:pPr lvl="2">
              <a:lnSpc>
                <a:spcPct val="80000"/>
              </a:lnSpc>
            </a:pPr>
            <a:r>
              <a:rPr lang="en-US" dirty="0" err="1"/>
              <a:t>g</a:t>
            </a:r>
            <a:r>
              <a:rPr lang="en-US" dirty="0" err="1" smtClean="0"/>
              <a:t>raf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/>
              <a:t>g</a:t>
            </a:r>
            <a:r>
              <a:rPr lang="en-US" dirty="0" smtClean="0"/>
              <a:t>raft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 smtClean="0"/>
              <a:t>grail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 smtClean="0"/>
              <a:t>giraffe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57600" y="1352550"/>
            <a:ext cx="5257800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dirty="0" smtClean="0"/>
              <a:t>Computational Biology</a:t>
            </a:r>
          </a:p>
          <a:p>
            <a:pPr lvl="1"/>
            <a:r>
              <a:rPr lang="en-US" dirty="0" smtClean="0"/>
              <a:t>Align two sequences of nucleotides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Resulting alignment: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424815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2000" dirty="0" smtClean="0"/>
              <a:t>Also for Machine Translation, Information Extraction, Speech Recognition</a:t>
            </a:r>
            <a:endParaRPr lang="en-US" sz="20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495800" y="2266950"/>
            <a:ext cx="4342338" cy="58477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341934" y="3311664"/>
            <a:ext cx="4802066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</p:spTree>
    <p:extLst>
      <p:ext uri="{BB962C8B-B14F-4D97-AF65-F5344CB8AC3E}">
        <p14:creationId xmlns:p14="http://schemas.microsoft.com/office/powerpoint/2010/main" val="407746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Minimum Edit Distance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err="1" smtClean="0">
                <a:solidFill>
                  <a:srgbClr val="A50021"/>
                </a:solidFill>
                <a:latin typeface="Calibri" charset="0"/>
              </a:rPr>
              <a:t>Backtrace</a:t>
            </a: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 for Computing Alignments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1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alignments</a:t>
            </a:r>
            <a:endParaRPr lang="en-US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Edit distance isn’t sufficient</a:t>
            </a:r>
          </a:p>
          <a:p>
            <a:pPr lvl="1"/>
            <a:r>
              <a:rPr lang="en-US" dirty="0" smtClean="0"/>
              <a:t>We often need to </a:t>
            </a:r>
            <a:r>
              <a:rPr lang="en-US" b="1" dirty="0" smtClean="0"/>
              <a:t>align</a:t>
            </a:r>
            <a:r>
              <a:rPr lang="en-US" dirty="0" smtClean="0"/>
              <a:t> each character of the two strings to each other</a:t>
            </a:r>
          </a:p>
          <a:p>
            <a:r>
              <a:rPr lang="en-US" dirty="0" smtClean="0"/>
              <a:t>We do this by keeping </a:t>
            </a:r>
            <a:r>
              <a:rPr lang="en-US" dirty="0"/>
              <a:t>a “</a:t>
            </a:r>
            <a:r>
              <a:rPr lang="en-US" dirty="0" err="1"/>
              <a:t>backtrace</a:t>
            </a:r>
            <a:r>
              <a:rPr lang="en-US" dirty="0"/>
              <a:t>”</a:t>
            </a:r>
          </a:p>
          <a:p>
            <a:r>
              <a:rPr lang="en-US" dirty="0"/>
              <a:t>Every time we enter a cell, remember where we came from</a:t>
            </a:r>
          </a:p>
          <a:p>
            <a:r>
              <a:rPr lang="en-US" dirty="0" smtClean="0"/>
              <a:t>When we reach </a:t>
            </a:r>
            <a:r>
              <a:rPr lang="en-US" dirty="0"/>
              <a:t>the end, </a:t>
            </a:r>
            <a:endParaRPr lang="en-US" dirty="0" smtClean="0"/>
          </a:p>
          <a:p>
            <a:pPr lvl="1"/>
            <a:r>
              <a:rPr lang="en-US" dirty="0" smtClean="0"/>
              <a:t>Trace </a:t>
            </a:r>
            <a:r>
              <a:rPr lang="en-US" dirty="0"/>
              <a:t>back </a:t>
            </a:r>
            <a:r>
              <a:rPr lang="en-US" dirty="0" smtClean="0"/>
              <a:t>the path from </a:t>
            </a:r>
            <a:r>
              <a:rPr lang="en-US" dirty="0"/>
              <a:t>the upper right corner to </a:t>
            </a:r>
            <a:r>
              <a:rPr lang="en-US" dirty="0" smtClean="0"/>
              <a:t>read off the </a:t>
            </a:r>
            <a:r>
              <a:rPr lang="en-US" dirty="0"/>
              <a:t>alignment</a:t>
            </a:r>
          </a:p>
        </p:txBody>
      </p:sp>
    </p:spTree>
    <p:extLst>
      <p:ext uri="{BB962C8B-B14F-4D97-AF65-F5344CB8AC3E}">
        <p14:creationId xmlns:p14="http://schemas.microsoft.com/office/powerpoint/2010/main" val="6180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/>
                <a:gridCol w="630237"/>
                <a:gridCol w="630238"/>
                <a:gridCol w="630237"/>
                <a:gridCol w="630238"/>
                <a:gridCol w="631825"/>
                <a:gridCol w="630237"/>
                <a:gridCol w="630238"/>
                <a:gridCol w="630237"/>
                <a:gridCol w="630238"/>
                <a:gridCol w="630237"/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smtClean="0"/>
              <a:t>Edit Distance</a:t>
            </a:r>
            <a:endParaRPr lang="en-US" dirty="0"/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6196"/>
            <a:ext cx="3766159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194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MinEdit with Backtrace</a:t>
            </a:r>
          </a:p>
        </p:txBody>
      </p:sp>
      <p:pic>
        <p:nvPicPr>
          <p:cNvPr id="7" name="Picture 5" descr="minedit2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28750"/>
            <a:ext cx="8229600" cy="328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113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696200" cy="742950"/>
          </a:xfrm>
        </p:spPr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Backtrace</a:t>
            </a:r>
            <a:r>
              <a:rPr lang="en-US" dirty="0"/>
              <a:t> to Minimum Edit Distance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00150"/>
            <a:ext cx="8763000" cy="3943350"/>
          </a:xfrm>
        </p:spPr>
        <p:txBody>
          <a:bodyPr/>
          <a:lstStyle/>
          <a:p>
            <a:r>
              <a:rPr lang="en-US" sz="1800" dirty="0"/>
              <a:t>Base conditions</a:t>
            </a:r>
            <a:r>
              <a:rPr lang="en-US" sz="1800" dirty="0" smtClean="0"/>
              <a:t>:                                                        Termination:</a:t>
            </a:r>
            <a:endParaRPr lang="en-US" sz="1800" dirty="0"/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D(i,0) = </a:t>
            </a:r>
            <a:r>
              <a:rPr lang="en-US" sz="1600" dirty="0" err="1" smtClean="0">
                <a:latin typeface="Courier"/>
                <a:cs typeface="Courier"/>
              </a:rPr>
              <a:t>i</a:t>
            </a:r>
            <a:r>
              <a:rPr lang="en-US" sz="1600" dirty="0" smtClean="0">
                <a:latin typeface="Courier"/>
                <a:cs typeface="Courier"/>
              </a:rPr>
              <a:t>         D</a:t>
            </a:r>
            <a:r>
              <a:rPr lang="en-US" sz="1600" dirty="0">
                <a:latin typeface="Courier"/>
                <a:cs typeface="Courier"/>
              </a:rPr>
              <a:t>(0,j) = </a:t>
            </a:r>
            <a:r>
              <a:rPr lang="en-US" sz="1600" dirty="0" smtClean="0">
                <a:latin typeface="Courier"/>
                <a:cs typeface="Courier"/>
              </a:rPr>
              <a:t>j         </a:t>
            </a:r>
            <a:r>
              <a:rPr lang="en-US" sz="1600" dirty="0">
                <a:latin typeface="Courier"/>
                <a:cs typeface="Courier"/>
              </a:rPr>
              <a:t>D(N,M) is distance </a:t>
            </a:r>
            <a:endParaRPr lang="en-US" sz="1800" i="1" dirty="0"/>
          </a:p>
          <a:p>
            <a:pPr algn="just"/>
            <a:r>
              <a:rPr lang="en-US" sz="1800" dirty="0"/>
              <a:t>Recurrence Relation</a:t>
            </a:r>
            <a:r>
              <a:rPr lang="en-US" sz="1800" i="1" dirty="0" smtClean="0"/>
              <a:t>:</a:t>
            </a:r>
            <a:endParaRPr lang="en-US" sz="1600" i="1" dirty="0" smtClean="0"/>
          </a:p>
          <a:p>
            <a:pPr marL="457200" lvl="1" indent="0">
              <a:buClr>
                <a:srgbClr val="000066"/>
              </a:buClr>
              <a:buNone/>
            </a:pPr>
            <a:r>
              <a:rPr lang="en-US" sz="1600" dirty="0">
                <a:latin typeface="Courier"/>
                <a:cs typeface="Courier"/>
              </a:rPr>
              <a:t>For each 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FontTx/>
              <a:buNone/>
            </a:pPr>
            <a:r>
              <a:rPr lang="en-US" sz="1600" dirty="0">
                <a:latin typeface="Courier"/>
                <a:cs typeface="Courier"/>
              </a:rPr>
              <a:t>	 </a:t>
            </a:r>
            <a:r>
              <a:rPr lang="en-US" sz="1600" dirty="0" smtClean="0">
                <a:latin typeface="Courier"/>
                <a:cs typeface="Courier"/>
              </a:rPr>
              <a:t>For </a:t>
            </a:r>
            <a:r>
              <a:rPr lang="en-US" sz="1600" dirty="0">
                <a:latin typeface="Courier"/>
                <a:cs typeface="Courier"/>
              </a:rPr>
              <a:t>each  j = 1…</a:t>
            </a:r>
            <a:r>
              <a:rPr lang="en-US" sz="1600" dirty="0" smtClean="0">
                <a:latin typeface="Courier"/>
                <a:cs typeface="Courier"/>
              </a:rPr>
              <a:t>N</a:t>
            </a:r>
            <a:endParaRPr lang="en-US" sz="1800" i="1" dirty="0"/>
          </a:p>
          <a:p>
            <a:pPr lvl="1" algn="just">
              <a:lnSpc>
                <a:spcPct val="130000"/>
              </a:lnSpc>
              <a:buFont typeface="Wingdings" charset="2"/>
              <a:buNone/>
            </a:pPr>
            <a:r>
              <a:rPr lang="en-US" sz="1600" i="1" dirty="0">
                <a:latin typeface="Courier"/>
                <a:cs typeface="Courier"/>
              </a:rPr>
              <a:t>  </a:t>
            </a:r>
            <a:r>
              <a:rPr lang="en-US" sz="1600" i="1" dirty="0" smtClean="0">
                <a:latin typeface="Courier"/>
                <a:cs typeface="Courier"/>
              </a:rPr>
              <a:t>                    </a:t>
            </a:r>
            <a:r>
              <a:rPr lang="en-US" sz="1600" dirty="0" smtClean="0">
                <a:latin typeface="Courier"/>
                <a:cs typeface="Courier"/>
              </a:rPr>
              <a:t>D</a:t>
            </a:r>
            <a:r>
              <a:rPr lang="en-US" sz="1600" dirty="0">
                <a:latin typeface="Courier"/>
                <a:cs typeface="Courier"/>
              </a:rPr>
              <a:t>(i-1,j) + </a:t>
            </a:r>
            <a:r>
              <a:rPr lang="en-US" sz="1600" dirty="0" smtClean="0">
                <a:latin typeface="Courier"/>
                <a:cs typeface="Courier"/>
              </a:rPr>
              <a:t>1</a:t>
            </a:r>
            <a:endParaRPr lang="en-US" sz="1600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sz="1600" dirty="0" smtClean="0">
                <a:latin typeface="Courier"/>
                <a:cs typeface="Courier"/>
              </a:rPr>
              <a:t>         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 smtClean="0">
                <a:latin typeface="Courier"/>
                <a:cs typeface="Courier"/>
              </a:rPr>
              <a:t>)= min  D</a:t>
            </a:r>
            <a:r>
              <a:rPr lang="en-US" sz="1600" dirty="0">
                <a:latin typeface="Courier"/>
                <a:cs typeface="Courier"/>
              </a:rPr>
              <a:t>(i,j-1) + 1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</a:t>
            </a:r>
            <a:r>
              <a:rPr lang="en-US" sz="1600" dirty="0" smtClean="0">
                <a:latin typeface="Courier"/>
                <a:cs typeface="Courier"/>
              </a:rPr>
              <a:t>                D</a:t>
            </a:r>
            <a:r>
              <a:rPr lang="en-US" sz="1600" dirty="0">
                <a:latin typeface="Courier"/>
                <a:cs typeface="Courier"/>
              </a:rPr>
              <a:t>(i-1,j-1</a:t>
            </a:r>
            <a:r>
              <a:rPr lang="en-US" sz="1600" dirty="0" smtClean="0">
                <a:latin typeface="Courier"/>
                <a:cs typeface="Courier"/>
              </a:rPr>
              <a:t>) +  2; if X(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 ≠ Y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>
                <a:latin typeface="Courier"/>
                <a:cs typeface="Courier"/>
              </a:rPr>
              <a:t>j)   </a:t>
            </a:r>
          </a:p>
          <a:p>
            <a:pPr lvl="1" algn="just">
              <a:buFont typeface="Wingdings" charset="2"/>
              <a:buNone/>
            </a:pPr>
            <a:r>
              <a:rPr lang="en-US" sz="1600" dirty="0" smtClean="0">
                <a:latin typeface="Courier"/>
                <a:cs typeface="Courier"/>
              </a:rPr>
              <a:t>                                    0; if X(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 = Y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>
                <a:latin typeface="Courier"/>
                <a:cs typeface="Courier"/>
              </a:rPr>
              <a:t>j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                 LEFT</a:t>
            </a:r>
            <a:endParaRPr lang="en-US" sz="1600" dirty="0">
              <a:latin typeface="Courier"/>
              <a:cs typeface="Courier"/>
            </a:endParaRPr>
          </a:p>
          <a:p>
            <a:pPr lvl="1" algn="just">
              <a:buFont typeface="Wingdings" charset="2"/>
              <a:buNone/>
            </a:pPr>
            <a:r>
              <a:rPr lang="en-US" sz="1600" dirty="0" smtClean="0">
                <a:latin typeface="Courier"/>
                <a:cs typeface="Courier"/>
              </a:rPr>
              <a:t>         </a:t>
            </a:r>
            <a:r>
              <a:rPr lang="en-US" sz="1600" dirty="0" err="1" smtClean="0">
                <a:latin typeface="Courier"/>
                <a:cs typeface="Courier"/>
              </a:rPr>
              <a:t>ptr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 smtClean="0">
                <a:latin typeface="Courier"/>
                <a:cs typeface="Courier"/>
              </a:rPr>
              <a:t>)=   DOWN</a:t>
            </a:r>
            <a:endParaRPr lang="en-US" sz="1600" dirty="0">
              <a:latin typeface="Courier"/>
              <a:cs typeface="Courier"/>
            </a:endParaRP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latin typeface="Courier"/>
                <a:cs typeface="Courier"/>
              </a:rPr>
              <a:t>                 DIAG</a:t>
            </a:r>
          </a:p>
          <a:p>
            <a:pPr lvl="1" algn="just">
              <a:buFont typeface="Wingdings" charset="2"/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3200400" y="27241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5334000" y="3352800"/>
            <a:ext cx="76200" cy="66675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3048000" y="38671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3962400" y="3943350"/>
            <a:ext cx="831365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 smtClean="0">
                <a:latin typeface="Calibri"/>
                <a:cs typeface="Calibri"/>
              </a:rPr>
              <a:t>insertion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8" name="TextBox 16"/>
          <p:cNvSpPr txBox="1">
            <a:spLocks noChangeArrowheads="1"/>
          </p:cNvSpPr>
          <p:nvPr/>
        </p:nvSpPr>
        <p:spPr bwMode="auto">
          <a:xfrm>
            <a:off x="3962400" y="4248150"/>
            <a:ext cx="787883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 smtClean="0">
                <a:latin typeface="Calibri"/>
                <a:cs typeface="Calibri"/>
              </a:rPr>
              <a:t>deletion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11" name="TextBox 17"/>
          <p:cNvSpPr txBox="1">
            <a:spLocks noChangeArrowheads="1"/>
          </p:cNvSpPr>
          <p:nvPr/>
        </p:nvSpPr>
        <p:spPr bwMode="auto">
          <a:xfrm>
            <a:off x="3962400" y="4552950"/>
            <a:ext cx="1066800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 smtClean="0">
                <a:latin typeface="Calibri"/>
                <a:cs typeface="Calibri"/>
              </a:rPr>
              <a:t>substitution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5493235" y="3105150"/>
            <a:ext cx="831365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 smtClean="0">
                <a:latin typeface="Calibri"/>
                <a:cs typeface="Calibri"/>
              </a:rPr>
              <a:t>insertion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5486400" y="2792988"/>
            <a:ext cx="787883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 smtClean="0">
                <a:latin typeface="Calibri"/>
                <a:cs typeface="Calibri"/>
              </a:rPr>
              <a:t>deletion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14" name="TextBox 17"/>
          <p:cNvSpPr txBox="1">
            <a:spLocks noChangeArrowheads="1"/>
          </p:cNvSpPr>
          <p:nvPr/>
        </p:nvSpPr>
        <p:spPr bwMode="auto">
          <a:xfrm>
            <a:off x="7391400" y="3402588"/>
            <a:ext cx="1066800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 smtClean="0">
                <a:latin typeface="Calibri"/>
                <a:cs typeface="Calibri"/>
              </a:rPr>
              <a:t>substitution</a:t>
            </a:r>
            <a:endParaRPr lang="en-US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55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772400" cy="85725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Distance Matrix</a:t>
            </a:r>
            <a:endParaRPr lang="en-US" dirty="0"/>
          </a:p>
        </p:txBody>
      </p:sp>
      <p:sp>
        <p:nvSpPr>
          <p:cNvPr id="1209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00600"/>
            <a:ext cx="3276600" cy="342900"/>
          </a:xfrm>
          <a:noFill/>
        </p:spPr>
        <p:txBody>
          <a:bodyPr/>
          <a:lstStyle/>
          <a:p>
            <a:r>
              <a:rPr lang="en-US" dirty="0"/>
              <a:t>Slide </a:t>
            </a:r>
            <a:r>
              <a:rPr lang="en-US" dirty="0" smtClean="0"/>
              <a:t>adapted from </a:t>
            </a:r>
            <a:r>
              <a:rPr lang="en-US" dirty="0" err="1" smtClean="0"/>
              <a:t>Serafim</a:t>
            </a:r>
            <a:r>
              <a:rPr lang="en-US" dirty="0" smtClean="0"/>
              <a:t> </a:t>
            </a:r>
            <a:r>
              <a:rPr lang="en-US" dirty="0" err="1"/>
              <a:t>Batzoglou</a:t>
            </a:r>
            <a:endParaRPr lang="en-US" dirty="0"/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228725" y="1445419"/>
            <a:ext cx="3810000" cy="280035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1228725" y="415885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>
            <a:off x="1233488" y="408503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1233488" y="401716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228725" y="394930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>
            <a:off x="1233488" y="388501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>
            <a:off x="1228725" y="381119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1219200" y="37433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3" name="Line 11"/>
          <p:cNvSpPr>
            <a:spLocks noChangeShapeType="1"/>
          </p:cNvSpPr>
          <p:nvPr/>
        </p:nvSpPr>
        <p:spPr bwMode="auto">
          <a:xfrm>
            <a:off x="1233488" y="367546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>
            <a:off x="1233488" y="360164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>
            <a:off x="1228725" y="3527822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>
            <a:off x="1228725" y="345995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7" name="Line 15"/>
          <p:cNvSpPr>
            <a:spLocks noChangeShapeType="1"/>
          </p:cNvSpPr>
          <p:nvPr/>
        </p:nvSpPr>
        <p:spPr bwMode="auto">
          <a:xfrm>
            <a:off x="1233488" y="339209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8" name="Line 16"/>
          <p:cNvSpPr>
            <a:spLocks noChangeShapeType="1"/>
          </p:cNvSpPr>
          <p:nvPr/>
        </p:nvSpPr>
        <p:spPr bwMode="auto">
          <a:xfrm>
            <a:off x="1220788" y="3327797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9" name="Line 17"/>
          <p:cNvSpPr>
            <a:spLocks noChangeShapeType="1"/>
          </p:cNvSpPr>
          <p:nvPr/>
        </p:nvSpPr>
        <p:spPr bwMode="auto">
          <a:xfrm>
            <a:off x="1233488" y="325397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0" name="Line 18"/>
          <p:cNvSpPr>
            <a:spLocks noChangeShapeType="1"/>
          </p:cNvSpPr>
          <p:nvPr/>
        </p:nvSpPr>
        <p:spPr bwMode="auto">
          <a:xfrm>
            <a:off x="1223963" y="31861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1" name="Line 19"/>
          <p:cNvSpPr>
            <a:spLocks noChangeShapeType="1"/>
          </p:cNvSpPr>
          <p:nvPr/>
        </p:nvSpPr>
        <p:spPr bwMode="auto">
          <a:xfrm>
            <a:off x="1238250" y="3118247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2" name="Line 20"/>
          <p:cNvSpPr>
            <a:spLocks noChangeShapeType="1"/>
          </p:cNvSpPr>
          <p:nvPr/>
        </p:nvSpPr>
        <p:spPr bwMode="auto">
          <a:xfrm>
            <a:off x="1233488" y="304085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3" name="Line 21"/>
          <p:cNvSpPr>
            <a:spLocks noChangeShapeType="1"/>
          </p:cNvSpPr>
          <p:nvPr/>
        </p:nvSpPr>
        <p:spPr bwMode="auto">
          <a:xfrm>
            <a:off x="1238250" y="296703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4" name="Line 22"/>
          <p:cNvSpPr>
            <a:spLocks noChangeShapeType="1"/>
          </p:cNvSpPr>
          <p:nvPr/>
        </p:nvSpPr>
        <p:spPr bwMode="auto">
          <a:xfrm>
            <a:off x="1238250" y="2899172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5" name="Line 23"/>
          <p:cNvSpPr>
            <a:spLocks noChangeShapeType="1"/>
          </p:cNvSpPr>
          <p:nvPr/>
        </p:nvSpPr>
        <p:spPr bwMode="auto">
          <a:xfrm>
            <a:off x="1233488" y="283130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6" name="Line 24"/>
          <p:cNvSpPr>
            <a:spLocks noChangeShapeType="1"/>
          </p:cNvSpPr>
          <p:nvPr/>
        </p:nvSpPr>
        <p:spPr bwMode="auto">
          <a:xfrm>
            <a:off x="1238250" y="27670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7" name="Line 25"/>
          <p:cNvSpPr>
            <a:spLocks noChangeShapeType="1"/>
          </p:cNvSpPr>
          <p:nvPr/>
        </p:nvSpPr>
        <p:spPr bwMode="auto">
          <a:xfrm>
            <a:off x="1233488" y="269319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>
            <a:off x="1223963" y="262532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9" name="Line 27"/>
          <p:cNvSpPr>
            <a:spLocks noChangeShapeType="1"/>
          </p:cNvSpPr>
          <p:nvPr/>
        </p:nvSpPr>
        <p:spPr bwMode="auto">
          <a:xfrm>
            <a:off x="1228725" y="255746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0" name="Line 28"/>
          <p:cNvSpPr>
            <a:spLocks noChangeShapeType="1"/>
          </p:cNvSpPr>
          <p:nvPr/>
        </p:nvSpPr>
        <p:spPr bwMode="auto">
          <a:xfrm>
            <a:off x="1220788" y="249078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1" name="Line 29"/>
          <p:cNvSpPr>
            <a:spLocks noChangeShapeType="1"/>
          </p:cNvSpPr>
          <p:nvPr/>
        </p:nvSpPr>
        <p:spPr bwMode="auto">
          <a:xfrm>
            <a:off x="1233488" y="24098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2" name="Line 30"/>
          <p:cNvSpPr>
            <a:spLocks noChangeShapeType="1"/>
          </p:cNvSpPr>
          <p:nvPr/>
        </p:nvSpPr>
        <p:spPr bwMode="auto">
          <a:xfrm>
            <a:off x="1233488" y="234196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3" name="Line 31"/>
          <p:cNvSpPr>
            <a:spLocks noChangeShapeType="1"/>
          </p:cNvSpPr>
          <p:nvPr/>
        </p:nvSpPr>
        <p:spPr bwMode="auto">
          <a:xfrm>
            <a:off x="1238250" y="227409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4" name="Line 32"/>
          <p:cNvSpPr>
            <a:spLocks noChangeShapeType="1"/>
          </p:cNvSpPr>
          <p:nvPr/>
        </p:nvSpPr>
        <p:spPr bwMode="auto">
          <a:xfrm>
            <a:off x="1225550" y="22098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5" name="Line 33"/>
          <p:cNvSpPr>
            <a:spLocks noChangeShapeType="1"/>
          </p:cNvSpPr>
          <p:nvPr/>
        </p:nvSpPr>
        <p:spPr bwMode="auto">
          <a:xfrm>
            <a:off x="1230313" y="213598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6" name="Line 34"/>
          <p:cNvSpPr>
            <a:spLocks noChangeShapeType="1"/>
          </p:cNvSpPr>
          <p:nvPr/>
        </p:nvSpPr>
        <p:spPr bwMode="auto">
          <a:xfrm>
            <a:off x="1228725" y="206811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7" name="Line 35"/>
          <p:cNvSpPr>
            <a:spLocks noChangeShapeType="1"/>
          </p:cNvSpPr>
          <p:nvPr/>
        </p:nvSpPr>
        <p:spPr bwMode="auto">
          <a:xfrm>
            <a:off x="1233488" y="200025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8" name="Line 36"/>
          <p:cNvSpPr>
            <a:spLocks noChangeShapeType="1"/>
          </p:cNvSpPr>
          <p:nvPr/>
        </p:nvSpPr>
        <p:spPr bwMode="auto">
          <a:xfrm>
            <a:off x="1228725" y="194191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9" name="Line 37"/>
          <p:cNvSpPr>
            <a:spLocks noChangeShapeType="1"/>
          </p:cNvSpPr>
          <p:nvPr/>
        </p:nvSpPr>
        <p:spPr bwMode="auto">
          <a:xfrm>
            <a:off x="1228725" y="187404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0" name="Line 38"/>
          <p:cNvSpPr>
            <a:spLocks noChangeShapeType="1"/>
          </p:cNvSpPr>
          <p:nvPr/>
        </p:nvSpPr>
        <p:spPr bwMode="auto">
          <a:xfrm>
            <a:off x="1233488" y="180617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1" name="Line 39"/>
          <p:cNvSpPr>
            <a:spLocks noChangeShapeType="1"/>
          </p:cNvSpPr>
          <p:nvPr/>
        </p:nvSpPr>
        <p:spPr bwMode="auto">
          <a:xfrm>
            <a:off x="1220788" y="174188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2" name="Line 40"/>
          <p:cNvSpPr>
            <a:spLocks noChangeShapeType="1"/>
          </p:cNvSpPr>
          <p:nvPr/>
        </p:nvSpPr>
        <p:spPr bwMode="auto">
          <a:xfrm>
            <a:off x="1233488" y="166806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3" name="Line 41"/>
          <p:cNvSpPr>
            <a:spLocks noChangeShapeType="1"/>
          </p:cNvSpPr>
          <p:nvPr/>
        </p:nvSpPr>
        <p:spPr bwMode="auto">
          <a:xfrm>
            <a:off x="1223963" y="16002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4" name="Line 42"/>
          <p:cNvSpPr>
            <a:spLocks noChangeShapeType="1"/>
          </p:cNvSpPr>
          <p:nvPr/>
        </p:nvSpPr>
        <p:spPr bwMode="auto">
          <a:xfrm>
            <a:off x="1238250" y="153233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5" name="Line 43"/>
          <p:cNvSpPr>
            <a:spLocks noChangeShapeType="1"/>
          </p:cNvSpPr>
          <p:nvPr/>
        </p:nvSpPr>
        <p:spPr bwMode="auto">
          <a:xfrm flipV="1">
            <a:off x="13303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6" name="Line 44"/>
          <p:cNvSpPr>
            <a:spLocks noChangeShapeType="1"/>
          </p:cNvSpPr>
          <p:nvPr/>
        </p:nvSpPr>
        <p:spPr bwMode="auto">
          <a:xfrm flipV="1">
            <a:off x="1427163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7" name="Line 45"/>
          <p:cNvSpPr>
            <a:spLocks noChangeShapeType="1"/>
          </p:cNvSpPr>
          <p:nvPr/>
        </p:nvSpPr>
        <p:spPr bwMode="auto">
          <a:xfrm flipV="1">
            <a:off x="1528763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8" name="Line 46"/>
          <p:cNvSpPr>
            <a:spLocks noChangeShapeType="1"/>
          </p:cNvSpPr>
          <p:nvPr/>
        </p:nvSpPr>
        <p:spPr bwMode="auto">
          <a:xfrm flipV="1">
            <a:off x="161766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9" name="Line 47"/>
          <p:cNvSpPr>
            <a:spLocks noChangeShapeType="1"/>
          </p:cNvSpPr>
          <p:nvPr/>
        </p:nvSpPr>
        <p:spPr bwMode="auto">
          <a:xfrm flipV="1">
            <a:off x="1704975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0" name="Line 48"/>
          <p:cNvSpPr>
            <a:spLocks noChangeShapeType="1"/>
          </p:cNvSpPr>
          <p:nvPr/>
        </p:nvSpPr>
        <p:spPr bwMode="auto">
          <a:xfrm flipV="1">
            <a:off x="1801813" y="1456135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1" name="Line 49"/>
          <p:cNvSpPr>
            <a:spLocks noChangeShapeType="1"/>
          </p:cNvSpPr>
          <p:nvPr/>
        </p:nvSpPr>
        <p:spPr bwMode="auto">
          <a:xfrm flipV="1">
            <a:off x="190341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2" name="Line 50"/>
          <p:cNvSpPr>
            <a:spLocks noChangeShapeType="1"/>
          </p:cNvSpPr>
          <p:nvPr/>
        </p:nvSpPr>
        <p:spPr bwMode="auto">
          <a:xfrm flipV="1">
            <a:off x="1992313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3" name="Line 51"/>
          <p:cNvSpPr>
            <a:spLocks noChangeShapeType="1"/>
          </p:cNvSpPr>
          <p:nvPr/>
        </p:nvSpPr>
        <p:spPr bwMode="auto">
          <a:xfrm flipV="1">
            <a:off x="208280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4" name="Line 52"/>
          <p:cNvSpPr>
            <a:spLocks noChangeShapeType="1"/>
          </p:cNvSpPr>
          <p:nvPr/>
        </p:nvSpPr>
        <p:spPr bwMode="auto">
          <a:xfrm flipV="1">
            <a:off x="217963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5" name="Line 53"/>
          <p:cNvSpPr>
            <a:spLocks noChangeShapeType="1"/>
          </p:cNvSpPr>
          <p:nvPr/>
        </p:nvSpPr>
        <p:spPr bwMode="auto">
          <a:xfrm flipV="1">
            <a:off x="2281238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6" name="Line 54"/>
          <p:cNvSpPr>
            <a:spLocks noChangeShapeType="1"/>
          </p:cNvSpPr>
          <p:nvPr/>
        </p:nvSpPr>
        <p:spPr bwMode="auto">
          <a:xfrm flipV="1">
            <a:off x="237013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7" name="Line 55"/>
          <p:cNvSpPr>
            <a:spLocks noChangeShapeType="1"/>
          </p:cNvSpPr>
          <p:nvPr/>
        </p:nvSpPr>
        <p:spPr bwMode="auto">
          <a:xfrm flipV="1">
            <a:off x="245745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8" name="Line 56"/>
          <p:cNvSpPr>
            <a:spLocks noChangeShapeType="1"/>
          </p:cNvSpPr>
          <p:nvPr/>
        </p:nvSpPr>
        <p:spPr bwMode="auto">
          <a:xfrm flipV="1">
            <a:off x="2554288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9" name="Line 57"/>
          <p:cNvSpPr>
            <a:spLocks noChangeShapeType="1"/>
          </p:cNvSpPr>
          <p:nvPr/>
        </p:nvSpPr>
        <p:spPr bwMode="auto">
          <a:xfrm flipV="1">
            <a:off x="26558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0" name="Line 58"/>
          <p:cNvSpPr>
            <a:spLocks noChangeShapeType="1"/>
          </p:cNvSpPr>
          <p:nvPr/>
        </p:nvSpPr>
        <p:spPr bwMode="auto">
          <a:xfrm flipV="1">
            <a:off x="274478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1" name="Line 59"/>
          <p:cNvSpPr>
            <a:spLocks noChangeShapeType="1"/>
          </p:cNvSpPr>
          <p:nvPr/>
        </p:nvSpPr>
        <p:spPr bwMode="auto">
          <a:xfrm flipV="1">
            <a:off x="2849563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2" name="Line 60"/>
          <p:cNvSpPr>
            <a:spLocks noChangeShapeType="1"/>
          </p:cNvSpPr>
          <p:nvPr/>
        </p:nvSpPr>
        <p:spPr bwMode="auto">
          <a:xfrm flipV="1">
            <a:off x="294640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3" name="Line 61"/>
          <p:cNvSpPr>
            <a:spLocks noChangeShapeType="1"/>
          </p:cNvSpPr>
          <p:nvPr/>
        </p:nvSpPr>
        <p:spPr bwMode="auto">
          <a:xfrm flipV="1">
            <a:off x="3048000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4" name="Line 62"/>
          <p:cNvSpPr>
            <a:spLocks noChangeShapeType="1"/>
          </p:cNvSpPr>
          <p:nvPr/>
        </p:nvSpPr>
        <p:spPr bwMode="auto">
          <a:xfrm flipV="1">
            <a:off x="313690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5" name="Line 63"/>
          <p:cNvSpPr>
            <a:spLocks noChangeShapeType="1"/>
          </p:cNvSpPr>
          <p:nvPr/>
        </p:nvSpPr>
        <p:spPr bwMode="auto">
          <a:xfrm flipV="1">
            <a:off x="322421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6" name="Line 64"/>
          <p:cNvSpPr>
            <a:spLocks noChangeShapeType="1"/>
          </p:cNvSpPr>
          <p:nvPr/>
        </p:nvSpPr>
        <p:spPr bwMode="auto">
          <a:xfrm flipV="1">
            <a:off x="3321050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7" name="Line 65"/>
          <p:cNvSpPr>
            <a:spLocks noChangeShapeType="1"/>
          </p:cNvSpPr>
          <p:nvPr/>
        </p:nvSpPr>
        <p:spPr bwMode="auto">
          <a:xfrm flipV="1">
            <a:off x="342265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8" name="Line 66"/>
          <p:cNvSpPr>
            <a:spLocks noChangeShapeType="1"/>
          </p:cNvSpPr>
          <p:nvPr/>
        </p:nvSpPr>
        <p:spPr bwMode="auto">
          <a:xfrm flipV="1">
            <a:off x="351155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9" name="Line 67"/>
          <p:cNvSpPr>
            <a:spLocks noChangeShapeType="1"/>
          </p:cNvSpPr>
          <p:nvPr/>
        </p:nvSpPr>
        <p:spPr bwMode="auto">
          <a:xfrm flipV="1">
            <a:off x="3602038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0" name="Line 68"/>
          <p:cNvSpPr>
            <a:spLocks noChangeShapeType="1"/>
          </p:cNvSpPr>
          <p:nvPr/>
        </p:nvSpPr>
        <p:spPr bwMode="auto">
          <a:xfrm flipV="1">
            <a:off x="369887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1" name="Line 69"/>
          <p:cNvSpPr>
            <a:spLocks noChangeShapeType="1"/>
          </p:cNvSpPr>
          <p:nvPr/>
        </p:nvSpPr>
        <p:spPr bwMode="auto">
          <a:xfrm flipV="1">
            <a:off x="3800475" y="1438275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2" name="Line 70"/>
          <p:cNvSpPr>
            <a:spLocks noChangeShapeType="1"/>
          </p:cNvSpPr>
          <p:nvPr/>
        </p:nvSpPr>
        <p:spPr bwMode="auto">
          <a:xfrm flipV="1">
            <a:off x="388937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3" name="Line 71"/>
          <p:cNvSpPr>
            <a:spLocks noChangeShapeType="1"/>
          </p:cNvSpPr>
          <p:nvPr/>
        </p:nvSpPr>
        <p:spPr bwMode="auto">
          <a:xfrm flipV="1">
            <a:off x="39766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4" name="Line 72"/>
          <p:cNvSpPr>
            <a:spLocks noChangeShapeType="1"/>
          </p:cNvSpPr>
          <p:nvPr/>
        </p:nvSpPr>
        <p:spPr bwMode="auto">
          <a:xfrm flipV="1">
            <a:off x="40735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5" name="Line 73"/>
          <p:cNvSpPr>
            <a:spLocks noChangeShapeType="1"/>
          </p:cNvSpPr>
          <p:nvPr/>
        </p:nvSpPr>
        <p:spPr bwMode="auto">
          <a:xfrm flipV="1">
            <a:off x="417512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6" name="Line 74"/>
          <p:cNvSpPr>
            <a:spLocks noChangeShapeType="1"/>
          </p:cNvSpPr>
          <p:nvPr/>
        </p:nvSpPr>
        <p:spPr bwMode="auto">
          <a:xfrm flipV="1">
            <a:off x="426402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7" name="Line 75"/>
          <p:cNvSpPr>
            <a:spLocks noChangeShapeType="1"/>
          </p:cNvSpPr>
          <p:nvPr/>
        </p:nvSpPr>
        <p:spPr bwMode="auto">
          <a:xfrm flipV="1">
            <a:off x="435927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8" name="Line 76"/>
          <p:cNvSpPr>
            <a:spLocks noChangeShapeType="1"/>
          </p:cNvSpPr>
          <p:nvPr/>
        </p:nvSpPr>
        <p:spPr bwMode="auto">
          <a:xfrm flipV="1">
            <a:off x="444817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9" name="Line 77"/>
          <p:cNvSpPr>
            <a:spLocks noChangeShapeType="1"/>
          </p:cNvSpPr>
          <p:nvPr/>
        </p:nvSpPr>
        <p:spPr bwMode="auto">
          <a:xfrm flipV="1">
            <a:off x="453548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0" name="Line 78"/>
          <p:cNvSpPr>
            <a:spLocks noChangeShapeType="1"/>
          </p:cNvSpPr>
          <p:nvPr/>
        </p:nvSpPr>
        <p:spPr bwMode="auto">
          <a:xfrm flipV="1">
            <a:off x="4632325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1" name="Line 79"/>
          <p:cNvSpPr>
            <a:spLocks noChangeShapeType="1"/>
          </p:cNvSpPr>
          <p:nvPr/>
        </p:nvSpPr>
        <p:spPr bwMode="auto">
          <a:xfrm flipV="1">
            <a:off x="473392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2" name="Line 80"/>
          <p:cNvSpPr>
            <a:spLocks noChangeShapeType="1"/>
          </p:cNvSpPr>
          <p:nvPr/>
        </p:nvSpPr>
        <p:spPr bwMode="auto">
          <a:xfrm flipV="1">
            <a:off x="48228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3" name="Line 81"/>
          <p:cNvSpPr>
            <a:spLocks noChangeShapeType="1"/>
          </p:cNvSpPr>
          <p:nvPr/>
        </p:nvSpPr>
        <p:spPr bwMode="auto">
          <a:xfrm flipV="1">
            <a:off x="49291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54" name="Freeform 82"/>
          <p:cNvSpPr>
            <a:spLocks/>
          </p:cNvSpPr>
          <p:nvPr/>
        </p:nvSpPr>
        <p:spPr bwMode="auto">
          <a:xfrm flipH="1" flipV="1">
            <a:off x="1219200" y="1428750"/>
            <a:ext cx="3810000" cy="2819400"/>
          </a:xfrm>
          <a:custGeom>
            <a:avLst/>
            <a:gdLst>
              <a:gd name="T0" fmla="*/ 0 w 2333"/>
              <a:gd name="T1" fmla="*/ 2147483647 h 2275"/>
              <a:gd name="T2" fmla="*/ 214748364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5" name="Text Box 83"/>
          <p:cNvSpPr txBox="1">
            <a:spLocks noChangeArrowheads="1"/>
          </p:cNvSpPr>
          <p:nvPr/>
        </p:nvSpPr>
        <p:spPr bwMode="auto">
          <a:xfrm>
            <a:off x="1143000" y="4248150"/>
            <a:ext cx="39702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latin typeface="Arial Unicode MS" charset="0"/>
              </a:rPr>
              <a:t>y</a:t>
            </a:r>
            <a:r>
              <a:rPr lang="en-US" sz="2000" baseline="-25000" dirty="0">
                <a:latin typeface="Arial Unicode MS" charset="0"/>
              </a:rPr>
              <a:t>0</a:t>
            </a:r>
            <a:r>
              <a:rPr lang="en-US" sz="2000" dirty="0" smtClean="0">
                <a:latin typeface="Arial Unicode MS" charset="0"/>
              </a:rPr>
              <a:t> </a:t>
            </a:r>
            <a:r>
              <a:rPr lang="en-US" sz="2000" dirty="0">
                <a:latin typeface="Arial Unicode MS" charset="0"/>
              </a:rPr>
              <a:t>………………………………  </a:t>
            </a:r>
            <a:r>
              <a:rPr lang="en-US" sz="2000" dirty="0" err="1">
                <a:latin typeface="Arial Unicode MS" charset="0"/>
              </a:rPr>
              <a:t>y</a:t>
            </a:r>
            <a:r>
              <a:rPr lang="en-US" sz="2000" baseline="-25000" dirty="0" err="1" smtClean="0">
                <a:latin typeface="Arial Unicode MS" charset="0"/>
              </a:rPr>
              <a:t>M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120916" name="Text Box 84"/>
          <p:cNvSpPr txBox="1">
            <a:spLocks noChangeArrowheads="1"/>
          </p:cNvSpPr>
          <p:nvPr/>
        </p:nvSpPr>
        <p:spPr bwMode="auto">
          <a:xfrm rot="5400000" flipH="1" flipV="1">
            <a:off x="-617857" y="2638395"/>
            <a:ext cx="297180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latin typeface="Arial Unicode MS" charset="0"/>
              </a:rPr>
              <a:t>x</a:t>
            </a:r>
            <a:r>
              <a:rPr lang="en-US" sz="2000" baseline="-25000" dirty="0">
                <a:latin typeface="Arial Unicode MS" charset="0"/>
              </a:rPr>
              <a:t>0</a:t>
            </a:r>
            <a:r>
              <a:rPr lang="en-US" sz="2000" dirty="0" smtClean="0">
                <a:latin typeface="Arial Unicode MS" charset="0"/>
              </a:rPr>
              <a:t> </a:t>
            </a:r>
            <a:r>
              <a:rPr lang="en-US" sz="2000" dirty="0">
                <a:latin typeface="Arial Unicode MS" charset="0"/>
              </a:rPr>
              <a:t>………</a:t>
            </a:r>
            <a:r>
              <a:rPr lang="en-US" sz="2000" dirty="0" smtClean="0">
                <a:latin typeface="Arial Unicode MS" charset="0"/>
              </a:rPr>
              <a:t>………</a:t>
            </a:r>
            <a:r>
              <a:rPr lang="en-US" sz="2000" dirty="0">
                <a:latin typeface="Arial Unicode MS" charset="0"/>
              </a:rPr>
              <a:t>……  </a:t>
            </a:r>
            <a:r>
              <a:rPr lang="en-US" sz="2000" dirty="0" err="1">
                <a:latin typeface="Arial Unicode MS" charset="0"/>
              </a:rPr>
              <a:t>x</a:t>
            </a:r>
            <a:r>
              <a:rPr lang="en-US" sz="2000" baseline="-25000" dirty="0" err="1" smtClean="0">
                <a:latin typeface="Arial Unicode MS" charset="0"/>
              </a:rPr>
              <a:t>N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54357" name="Text Box 85"/>
          <p:cNvSpPr txBox="1">
            <a:spLocks noChangeArrowheads="1"/>
          </p:cNvSpPr>
          <p:nvPr/>
        </p:nvSpPr>
        <p:spPr bwMode="auto">
          <a:xfrm>
            <a:off x="5410200" y="1504950"/>
            <a:ext cx="3352800" cy="2616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Every </a:t>
            </a:r>
            <a:r>
              <a:rPr lang="en-US" sz="2000" dirty="0" smtClean="0">
                <a:solidFill>
                  <a:srgbClr val="000066"/>
                </a:solidFill>
                <a:latin typeface="Calibri"/>
                <a:cs typeface="Calibri"/>
              </a:rPr>
              <a:t>non-decreasing </a:t>
            </a:r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path </a:t>
            </a:r>
          </a:p>
          <a:p>
            <a:endParaRPr lang="en-US" sz="2000" dirty="0">
              <a:solidFill>
                <a:srgbClr val="000066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from </a:t>
            </a:r>
            <a:r>
              <a:rPr lang="en-US" sz="2000" dirty="0" smtClean="0">
                <a:solidFill>
                  <a:srgbClr val="000066"/>
                </a:solidFill>
                <a:latin typeface="Calibri"/>
                <a:cs typeface="Calibri"/>
              </a:rPr>
              <a:t>(0,0) </a:t>
            </a:r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to (M, N) </a:t>
            </a:r>
          </a:p>
          <a:p>
            <a:endParaRPr lang="en-US" sz="2000" dirty="0">
              <a:solidFill>
                <a:srgbClr val="000066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corresponds to </a:t>
            </a: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an alignment </a:t>
            </a: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of the two sequences</a:t>
            </a:r>
          </a:p>
          <a:p>
            <a:endParaRPr lang="en-US" sz="2400" dirty="0">
              <a:solidFill>
                <a:srgbClr val="000066"/>
              </a:solidFill>
              <a:latin typeface="Calibri"/>
              <a:cs typeface="Calibri"/>
            </a:endParaRPr>
          </a:p>
        </p:txBody>
      </p:sp>
      <p:sp>
        <p:nvSpPr>
          <p:cNvPr id="54360" name="Text Box 88"/>
          <p:cNvSpPr txBox="1">
            <a:spLocks noChangeArrowheads="1"/>
          </p:cNvSpPr>
          <p:nvPr/>
        </p:nvSpPr>
        <p:spPr bwMode="auto">
          <a:xfrm>
            <a:off x="5257800" y="4095750"/>
            <a:ext cx="3805981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A4001D"/>
                </a:solidFill>
                <a:latin typeface="Arial Unicode MS" charset="0"/>
              </a:rPr>
              <a:t>An optimal alignment is composed of optimal </a:t>
            </a:r>
            <a:r>
              <a:rPr lang="en-US" sz="1800" dirty="0" err="1">
                <a:solidFill>
                  <a:srgbClr val="A4001D"/>
                </a:solidFill>
                <a:latin typeface="Arial Unicode MS" charset="0"/>
              </a:rPr>
              <a:t>subalignments</a:t>
            </a:r>
            <a:endParaRPr lang="en-US" sz="1800" dirty="0">
              <a:solidFill>
                <a:srgbClr val="A4001D"/>
              </a:solidFill>
              <a:latin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97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54" grpId="0" animBg="1"/>
      <p:bldP spid="543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75780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strings and their </a:t>
            </a:r>
            <a:r>
              <a:rPr lang="en-US" b="1" dirty="0" smtClean="0"/>
              <a:t>alignment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229124"/>
            <a:ext cx="4838700" cy="201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691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Time: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			O(nm</a:t>
            </a:r>
            <a:r>
              <a:rPr lang="en-US" sz="2800" dirty="0" smtClean="0"/>
              <a:t>)</a:t>
            </a:r>
            <a:endParaRPr lang="en-US" sz="3200" dirty="0"/>
          </a:p>
          <a:p>
            <a:r>
              <a:rPr lang="en-US" sz="3200" dirty="0"/>
              <a:t>Space: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			O(nm)</a:t>
            </a:r>
          </a:p>
          <a:p>
            <a:r>
              <a:rPr lang="en-US" sz="3200" dirty="0" err="1" smtClean="0"/>
              <a:t>Backtrace</a:t>
            </a:r>
            <a:endParaRPr lang="en-US" sz="3200" dirty="0"/>
          </a:p>
          <a:p>
            <a:pPr lvl="1">
              <a:buFont typeface="Wingdings" charset="2"/>
              <a:buNone/>
            </a:pPr>
            <a:r>
              <a:rPr lang="en-US" sz="2800" dirty="0"/>
              <a:t>				O(</a:t>
            </a:r>
            <a:r>
              <a:rPr lang="en-US" sz="2800" dirty="0" err="1"/>
              <a:t>n+m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202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Minimum Edit Distance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err="1" smtClean="0">
                <a:solidFill>
                  <a:srgbClr val="A50021"/>
                </a:solidFill>
                <a:latin typeface="Calibri" charset="0"/>
              </a:rPr>
              <a:t>Backtrace</a:t>
            </a: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 for Computing Alignments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6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Minimum Edit Distance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Weighted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01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Distance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minimum edit distance between two strings</a:t>
            </a:r>
          </a:p>
          <a:p>
            <a:r>
              <a:rPr lang="en-US"/>
              <a:t>Is the minimum number of editing operations</a:t>
            </a:r>
          </a:p>
          <a:p>
            <a:pPr lvl="1"/>
            <a:r>
              <a:rPr lang="en-US"/>
              <a:t>Insertion</a:t>
            </a:r>
          </a:p>
          <a:p>
            <a:pPr lvl="1"/>
            <a:r>
              <a:rPr lang="en-US"/>
              <a:t>Deletion</a:t>
            </a:r>
          </a:p>
          <a:p>
            <a:pPr lvl="1"/>
            <a:r>
              <a:rPr lang="en-US"/>
              <a:t>Substitution</a:t>
            </a:r>
          </a:p>
          <a:p>
            <a:r>
              <a:rPr lang="en-US"/>
              <a:t>Needed to transform one into the other</a:t>
            </a:r>
          </a:p>
        </p:txBody>
      </p:sp>
    </p:spTree>
    <p:extLst>
      <p:ext uri="{BB962C8B-B14F-4D97-AF65-F5344CB8AC3E}">
        <p14:creationId xmlns:p14="http://schemas.microsoft.com/office/powerpoint/2010/main" val="285343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Weighted Edit Distance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Why would we add weights to the computation?</a:t>
            </a:r>
          </a:p>
          <a:p>
            <a:pPr lvl="1"/>
            <a:r>
              <a:rPr lang="en-US" dirty="0" smtClean="0"/>
              <a:t>Spell Correction: some letters are more likely to be mistyped than others</a:t>
            </a:r>
          </a:p>
          <a:p>
            <a:pPr lvl="1"/>
            <a:r>
              <a:rPr lang="en-US" dirty="0" smtClean="0"/>
              <a:t>Biology: certain kinds of deletions or insertions are more likely than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5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467600" cy="742950"/>
          </a:xfrm>
        </p:spPr>
        <p:txBody>
          <a:bodyPr/>
          <a:lstStyle/>
          <a:p>
            <a:r>
              <a:rPr lang="en-US" dirty="0"/>
              <a:t>Confusion </a:t>
            </a:r>
            <a:r>
              <a:rPr lang="en-US" dirty="0" smtClean="0"/>
              <a:t>matrix for spelling errors</a:t>
            </a:r>
            <a:endParaRPr lang="en-US" dirty="0"/>
          </a:p>
        </p:txBody>
      </p:sp>
      <p:pic>
        <p:nvPicPr>
          <p:cNvPr id="6" name="Picture 5" descr="kern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637" y="971550"/>
            <a:ext cx="666924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18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qwerty2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1613891"/>
            <a:ext cx="7759700" cy="301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368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Min </a:t>
            </a:r>
            <a:r>
              <a:rPr lang="en-US" dirty="0"/>
              <a:t>Edit </a:t>
            </a:r>
            <a:r>
              <a:rPr lang="en-US" dirty="0" smtClean="0"/>
              <a:t>Distance</a:t>
            </a:r>
            <a:endParaRPr lang="en-US" dirty="0"/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76350"/>
            <a:ext cx="8763000" cy="3943350"/>
          </a:xfrm>
        </p:spPr>
        <p:txBody>
          <a:bodyPr/>
          <a:lstStyle/>
          <a:p>
            <a:r>
              <a:rPr lang="en-US" dirty="0" smtClean="0"/>
              <a:t>Initialization: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D(0,0) = 0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D</a:t>
            </a:r>
            <a:r>
              <a:rPr lang="en-US" dirty="0">
                <a:latin typeface="Courier"/>
                <a:cs typeface="Courier"/>
              </a:rPr>
              <a:t>(i,0) = </a:t>
            </a:r>
            <a:r>
              <a:rPr lang="en-US" dirty="0" smtClean="0">
                <a:latin typeface="Courier"/>
                <a:cs typeface="Courier"/>
              </a:rPr>
              <a:t>D(i-1,0) + del[x(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)];    1 &lt; 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 ≤ N</a:t>
            </a:r>
            <a:endParaRPr lang="en-US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D(0,j) = </a:t>
            </a:r>
            <a:r>
              <a:rPr lang="en-US" dirty="0" smtClean="0">
                <a:latin typeface="Courier"/>
                <a:cs typeface="Courier"/>
              </a:rPr>
              <a:t>D(0,j-1) + ins[y(j)];    1 </a:t>
            </a:r>
            <a:r>
              <a:rPr lang="en-US" dirty="0">
                <a:latin typeface="Courier"/>
                <a:cs typeface="Courier"/>
              </a:rPr>
              <a:t>&lt; </a:t>
            </a:r>
            <a:r>
              <a:rPr lang="en-US" dirty="0" smtClean="0">
                <a:latin typeface="Courier"/>
                <a:cs typeface="Courier"/>
              </a:rPr>
              <a:t>j </a:t>
            </a:r>
            <a:r>
              <a:rPr lang="en-US" dirty="0">
                <a:latin typeface="Courier"/>
                <a:cs typeface="Courier"/>
              </a:rPr>
              <a:t>≤ </a:t>
            </a:r>
            <a:r>
              <a:rPr lang="en-US" dirty="0" smtClean="0">
                <a:latin typeface="Courier"/>
                <a:cs typeface="Courier"/>
              </a:rPr>
              <a:t>M</a:t>
            </a:r>
            <a:endParaRPr lang="en-US" i="1" dirty="0"/>
          </a:p>
          <a:p>
            <a:pPr algn="just"/>
            <a:r>
              <a:rPr lang="en-US" dirty="0"/>
              <a:t>Recurrence Relation</a:t>
            </a:r>
            <a:r>
              <a:rPr lang="en-US" i="1" dirty="0" smtClean="0"/>
              <a:t>: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>
                <a:latin typeface="Courier"/>
                <a:cs typeface="Courier"/>
              </a:rPr>
              <a:t>            </a:t>
            </a:r>
            <a:r>
              <a:rPr lang="en-US" i="1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D</a:t>
            </a:r>
            <a:r>
              <a:rPr lang="en-US" dirty="0">
                <a:latin typeface="Courier"/>
                <a:cs typeface="Courier"/>
              </a:rPr>
              <a:t>(i-1,j) </a:t>
            </a:r>
            <a:r>
              <a:rPr lang="en-US" dirty="0" smtClean="0">
                <a:latin typeface="Courier"/>
                <a:cs typeface="Courier"/>
              </a:rPr>
              <a:t>  + del[x(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)]</a:t>
            </a:r>
            <a:endParaRPr lang="en-US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dirty="0" smtClean="0">
                <a:latin typeface="Courier"/>
                <a:cs typeface="Courier"/>
              </a:rPr>
              <a:t>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i,j</a:t>
            </a:r>
            <a:r>
              <a:rPr lang="en-US" dirty="0" smtClean="0">
                <a:latin typeface="Courier"/>
                <a:cs typeface="Courier"/>
              </a:rPr>
              <a:t>)= min  D</a:t>
            </a:r>
            <a:r>
              <a:rPr lang="en-US" dirty="0">
                <a:latin typeface="Courier"/>
                <a:cs typeface="Courier"/>
              </a:rPr>
              <a:t>(i,j-1) </a:t>
            </a:r>
            <a:r>
              <a:rPr lang="en-US" dirty="0" smtClean="0">
                <a:latin typeface="Courier"/>
                <a:cs typeface="Courier"/>
              </a:rPr>
              <a:t>  + ins[y(j)]</a:t>
            </a:r>
            <a:endParaRPr lang="en-US" dirty="0">
              <a:latin typeface="Courier"/>
              <a:cs typeface="Courier"/>
            </a:endParaRP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            </a:t>
            </a:r>
            <a:r>
              <a:rPr lang="en-US" dirty="0" smtClean="0">
                <a:latin typeface="Courier"/>
                <a:cs typeface="Courier"/>
              </a:rPr>
              <a:t> D</a:t>
            </a:r>
            <a:r>
              <a:rPr lang="en-US" dirty="0">
                <a:latin typeface="Courier"/>
                <a:cs typeface="Courier"/>
              </a:rPr>
              <a:t>(i-1,j-1</a:t>
            </a:r>
            <a:r>
              <a:rPr lang="en-US" dirty="0" smtClean="0">
                <a:latin typeface="Courier"/>
                <a:cs typeface="Courier"/>
              </a:rPr>
              <a:t>) + sub[x(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),y(j)]</a:t>
            </a:r>
          </a:p>
          <a:p>
            <a:pPr algn="just"/>
            <a:r>
              <a:rPr lang="en-US" dirty="0" smtClean="0"/>
              <a:t>Termination</a:t>
            </a:r>
            <a:r>
              <a:rPr lang="en-US" i="1" dirty="0" smtClean="0"/>
              <a:t>:</a:t>
            </a:r>
            <a:endParaRPr lang="en-US" i="1" dirty="0"/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(N,M) is distance </a:t>
            </a:r>
          </a:p>
          <a:p>
            <a:pPr lvl="1" algn="just">
              <a:buFont typeface="Wingdings" charset="2"/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2438400" y="33337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3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Where did the name, dynamic programming, come from? </a:t>
            </a:r>
            <a:endParaRPr lang="en-US" dirty="0"/>
          </a:p>
        </p:txBody>
      </p:sp>
      <p:sp>
        <p:nvSpPr>
          <p:cNvPr id="1078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276350"/>
            <a:ext cx="8915400" cy="3543300"/>
          </a:xfrm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1600" dirty="0" smtClean="0">
                <a:latin typeface="Arial" charset="0"/>
              </a:rPr>
              <a:t>…</a:t>
            </a:r>
            <a:r>
              <a:rPr lang="en-US" sz="1800" dirty="0" smtClean="0">
                <a:latin typeface="Arial" charset="0"/>
              </a:rPr>
              <a:t>The </a:t>
            </a:r>
            <a:r>
              <a:rPr lang="en-US" sz="1800" dirty="0">
                <a:latin typeface="Arial" charset="0"/>
              </a:rPr>
              <a:t>1950s were not good years for mathematical research. </a:t>
            </a:r>
            <a:r>
              <a:rPr lang="en-US" sz="1800" dirty="0" smtClean="0">
                <a:latin typeface="Arial" charset="0"/>
              </a:rPr>
              <a:t>[the] Secretary </a:t>
            </a:r>
            <a:r>
              <a:rPr lang="en-US" sz="1800" dirty="0">
                <a:latin typeface="Arial" charset="0"/>
              </a:rPr>
              <a:t>of </a:t>
            </a:r>
            <a:r>
              <a:rPr lang="en-US" sz="1800" dirty="0" smtClean="0">
                <a:latin typeface="Arial" charset="0"/>
              </a:rPr>
              <a:t>Defense …had </a:t>
            </a:r>
            <a:r>
              <a:rPr lang="en-US" sz="1800" dirty="0">
                <a:latin typeface="Arial" charset="0"/>
              </a:rPr>
              <a:t>a pathological fear and hatred of the word, </a:t>
            </a:r>
            <a:r>
              <a:rPr lang="en-US" sz="1800" dirty="0" smtClean="0">
                <a:latin typeface="Arial" charset="0"/>
              </a:rPr>
              <a:t>research…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endParaRPr lang="en-US" sz="18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>
                <a:latin typeface="Arial" charset="0"/>
              </a:rPr>
              <a:t>I decided therefore to use the word, “</a:t>
            </a:r>
            <a:r>
              <a:rPr lang="en-US" sz="1800" b="1" dirty="0">
                <a:latin typeface="Arial" charset="0"/>
              </a:rPr>
              <a:t>programming</a:t>
            </a:r>
            <a:r>
              <a:rPr lang="en-US" sz="1800" dirty="0" smtClean="0">
                <a:latin typeface="Arial" charset="0"/>
              </a:rPr>
              <a:t>”.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endParaRPr lang="en-US" sz="1800" dirty="0">
              <a:latin typeface="Arial" charset="0"/>
            </a:endParaRP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>
                <a:latin typeface="Arial" charset="0"/>
              </a:rPr>
              <a:t>I wanted to get across the idea that this was dynamic, this was </a:t>
            </a:r>
            <a:r>
              <a:rPr lang="en-US" sz="1800" dirty="0" smtClean="0">
                <a:latin typeface="Arial" charset="0"/>
              </a:rPr>
              <a:t>multistage… I </a:t>
            </a:r>
            <a:r>
              <a:rPr lang="en-US" sz="1800" dirty="0">
                <a:latin typeface="Arial" charset="0"/>
              </a:rPr>
              <a:t>thought, </a:t>
            </a:r>
            <a:r>
              <a:rPr lang="en-US" sz="1800" dirty="0" smtClean="0">
                <a:latin typeface="Arial" charset="0"/>
              </a:rPr>
              <a:t>let’s … take a </a:t>
            </a:r>
            <a:r>
              <a:rPr lang="en-US" sz="1800" dirty="0">
                <a:latin typeface="Arial" charset="0"/>
              </a:rPr>
              <a:t>word that has an absolutely precise meaning, namely </a:t>
            </a:r>
            <a:r>
              <a:rPr lang="en-US" sz="1800" b="1" dirty="0" smtClean="0">
                <a:latin typeface="Arial" charset="0"/>
              </a:rPr>
              <a:t>dynamic</a:t>
            </a:r>
            <a:r>
              <a:rPr lang="en-US" sz="1800" dirty="0" smtClean="0">
                <a:latin typeface="Arial" charset="0"/>
              </a:rPr>
              <a:t>… it’s impossible </a:t>
            </a:r>
            <a:r>
              <a:rPr lang="en-US" sz="1800" dirty="0">
                <a:latin typeface="Arial" charset="0"/>
              </a:rPr>
              <a:t>to use the word, </a:t>
            </a:r>
            <a:r>
              <a:rPr lang="en-US" sz="1800" b="1" dirty="0">
                <a:latin typeface="Arial" charset="0"/>
              </a:rPr>
              <a:t>dynamic</a:t>
            </a:r>
            <a:r>
              <a:rPr lang="en-US" sz="1800" dirty="0">
                <a:latin typeface="Arial" charset="0"/>
              </a:rPr>
              <a:t>, in a pejorative sense. Try thinking of some combination that will possibly give it a pejorative meaning. </a:t>
            </a:r>
            <a:r>
              <a:rPr lang="en-US" sz="1800" dirty="0" smtClean="0">
                <a:latin typeface="Arial" charset="0"/>
              </a:rPr>
              <a:t>It’s </a:t>
            </a:r>
            <a:r>
              <a:rPr lang="en-US" sz="1800" dirty="0">
                <a:latin typeface="Arial" charset="0"/>
              </a:rPr>
              <a:t>impossible. </a:t>
            </a:r>
            <a:endParaRPr lang="en-US" sz="18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endParaRPr lang="en-US" sz="1800" dirty="0">
              <a:latin typeface="Arial" charset="0"/>
            </a:endParaRP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1800" dirty="0" smtClean="0">
                <a:latin typeface="Arial" charset="0"/>
              </a:rPr>
              <a:t>Thus</a:t>
            </a:r>
            <a:r>
              <a:rPr lang="en-US" sz="1800" dirty="0">
                <a:latin typeface="Arial" charset="0"/>
              </a:rPr>
              <a:t>, I thought dynamic programming was a good name. It was something not even a Congressman could object </a:t>
            </a:r>
            <a:r>
              <a:rPr lang="en-US" sz="1800" dirty="0" smtClean="0">
                <a:latin typeface="Arial" charset="0"/>
              </a:rPr>
              <a:t>to.</a:t>
            </a:r>
            <a:r>
              <a:rPr lang="en-US" sz="1800" dirty="0">
                <a:latin typeface="Arial" charset="0"/>
              </a:rPr>
              <a:t>”</a:t>
            </a:r>
            <a:r>
              <a:rPr lang="en-US" sz="1600" dirty="0">
                <a:latin typeface="Arial" charset="0"/>
              </a:rPr>
              <a:t>  </a:t>
            </a:r>
            <a:endParaRPr lang="en-US" sz="16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endParaRPr lang="en-US" sz="1400" dirty="0">
              <a:latin typeface="Arial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1600" b="1" dirty="0">
                <a:solidFill>
                  <a:srgbClr val="404040"/>
                </a:solidFill>
                <a:latin typeface="Arial" charset="0"/>
              </a:rPr>
              <a:t>		</a:t>
            </a:r>
            <a:r>
              <a:rPr lang="en-US" sz="1600" dirty="0">
                <a:solidFill>
                  <a:srgbClr val="404040"/>
                </a:solidFill>
                <a:latin typeface="Arial" charset="0"/>
              </a:rPr>
              <a:t>Richard Bellman, “Eye of the Hurricane: an autobiography” 1984.</a:t>
            </a:r>
            <a:endParaRPr lang="en-US" sz="9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7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Minimum Edit Distance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Weighted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87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Minimum Edit Distance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2286000"/>
            <a:ext cx="44196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Minimum Edit Distance in Computational Biology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1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990601" y="2731353"/>
            <a:ext cx="701841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1600200" y="1474053"/>
            <a:ext cx="609493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</p:spTree>
    <p:extLst>
      <p:ext uri="{BB962C8B-B14F-4D97-AF65-F5344CB8AC3E}">
        <p14:creationId xmlns:p14="http://schemas.microsoft.com/office/powerpoint/2010/main" val="73073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sequence alignment?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Comparing genes or regions from different species</a:t>
            </a:r>
          </a:p>
          <a:p>
            <a:pPr lvl="1"/>
            <a:r>
              <a:rPr lang="en-US" sz="2400" dirty="0"/>
              <a:t>to find important regions</a:t>
            </a:r>
          </a:p>
          <a:p>
            <a:pPr lvl="1"/>
            <a:r>
              <a:rPr lang="en-US" sz="2400" dirty="0"/>
              <a:t>determine function</a:t>
            </a:r>
          </a:p>
          <a:p>
            <a:pPr lvl="1"/>
            <a:r>
              <a:rPr lang="en-US" sz="2400" dirty="0"/>
              <a:t>uncover evolutionary forces</a:t>
            </a:r>
          </a:p>
          <a:p>
            <a:r>
              <a:rPr lang="en-US" sz="2800" dirty="0"/>
              <a:t>Assembling fragments to sequence DNA</a:t>
            </a:r>
          </a:p>
          <a:p>
            <a:r>
              <a:rPr lang="en-US" sz="2800" dirty="0"/>
              <a:t>Compare individuals to looking for mutations</a:t>
            </a:r>
          </a:p>
        </p:txBody>
      </p:sp>
    </p:spTree>
    <p:extLst>
      <p:ext uri="{BB962C8B-B14F-4D97-AF65-F5344CB8AC3E}">
        <p14:creationId xmlns:p14="http://schemas.microsoft.com/office/powerpoint/2010/main" val="174497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Alignments in two fields</a:t>
            </a:r>
          </a:p>
        </p:txBody>
      </p:sp>
      <p:sp>
        <p:nvSpPr>
          <p:cNvPr id="11469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In Natural Language Processing</a:t>
            </a:r>
          </a:p>
          <a:p>
            <a:pPr lvl="1"/>
            <a:r>
              <a:rPr lang="en-US" sz="3200" dirty="0"/>
              <a:t>We generally talk about </a:t>
            </a:r>
            <a:r>
              <a:rPr lang="en-US" sz="3200" dirty="0">
                <a:solidFill>
                  <a:srgbClr val="B63027"/>
                </a:solidFill>
              </a:rPr>
              <a:t>distance </a:t>
            </a:r>
            <a:r>
              <a:rPr lang="en-US" sz="3200" dirty="0"/>
              <a:t>(minimized)</a:t>
            </a:r>
          </a:p>
          <a:p>
            <a:pPr lvl="2"/>
            <a:r>
              <a:rPr lang="en-US" sz="2800" dirty="0"/>
              <a:t>And </a:t>
            </a:r>
            <a:r>
              <a:rPr lang="en-US" sz="2800" dirty="0">
                <a:solidFill>
                  <a:srgbClr val="B63027"/>
                </a:solidFill>
              </a:rPr>
              <a:t>weights</a:t>
            </a:r>
          </a:p>
          <a:p>
            <a:r>
              <a:rPr lang="en-US" sz="3200" dirty="0"/>
              <a:t>In Computational Biology</a:t>
            </a:r>
          </a:p>
          <a:p>
            <a:pPr lvl="1"/>
            <a:r>
              <a:rPr lang="en-US" sz="3200" dirty="0"/>
              <a:t>We generally talk about </a:t>
            </a:r>
            <a:r>
              <a:rPr lang="en-US" sz="3200" dirty="0">
                <a:solidFill>
                  <a:srgbClr val="B63027"/>
                </a:solidFill>
              </a:rPr>
              <a:t>similarity </a:t>
            </a:r>
            <a:r>
              <a:rPr lang="en-US" sz="3200" dirty="0"/>
              <a:t>(maximized)</a:t>
            </a:r>
          </a:p>
          <a:p>
            <a:pPr lvl="2"/>
            <a:r>
              <a:rPr lang="en-US" sz="2800" dirty="0"/>
              <a:t>And </a:t>
            </a:r>
            <a:r>
              <a:rPr lang="en-US" sz="2800" dirty="0">
                <a:solidFill>
                  <a:srgbClr val="B63027"/>
                </a:solidFill>
              </a:rPr>
              <a:t>scores</a:t>
            </a:r>
          </a:p>
        </p:txBody>
      </p:sp>
    </p:spTree>
    <p:extLst>
      <p:ext uri="{BB962C8B-B14F-4D97-AF65-F5344CB8AC3E}">
        <p14:creationId xmlns:p14="http://schemas.microsoft.com/office/powerpoint/2010/main" val="131332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Distance</a:t>
            </a:r>
          </a:p>
        </p:txBody>
      </p:sp>
      <p:sp>
        <p:nvSpPr>
          <p:cNvPr id="75780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strings and their </a:t>
            </a:r>
            <a:r>
              <a:rPr lang="en-US" b="1" dirty="0" smtClean="0"/>
              <a:t>alignment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038350"/>
            <a:ext cx="52959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830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Needleman-</a:t>
            </a:r>
            <a:r>
              <a:rPr lang="en-US" dirty="0" err="1"/>
              <a:t>Wunsch</a:t>
            </a:r>
            <a:r>
              <a:rPr lang="en-US" dirty="0"/>
              <a:t> Algorithm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28750"/>
            <a:ext cx="8763000" cy="3943350"/>
          </a:xfrm>
        </p:spPr>
        <p:txBody>
          <a:bodyPr/>
          <a:lstStyle/>
          <a:p>
            <a:r>
              <a:rPr lang="en-US" dirty="0" smtClean="0"/>
              <a:t>Initialization: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D(i,0) = </a:t>
            </a:r>
            <a:r>
              <a:rPr lang="en-US" dirty="0" smtClean="0">
                <a:latin typeface="Courier"/>
                <a:cs typeface="Courier"/>
              </a:rPr>
              <a:t>-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 * d</a:t>
            </a:r>
            <a:endParaRPr lang="en-US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D(0,j) = </a:t>
            </a:r>
            <a:r>
              <a:rPr lang="en-US" dirty="0" smtClean="0">
                <a:latin typeface="Courier"/>
                <a:cs typeface="Courier"/>
              </a:rPr>
              <a:t>-j * d</a:t>
            </a:r>
            <a:endParaRPr lang="en-US" i="1" dirty="0"/>
          </a:p>
          <a:p>
            <a:pPr algn="just"/>
            <a:r>
              <a:rPr lang="en-US" dirty="0"/>
              <a:t>Recurrence Relation</a:t>
            </a:r>
            <a:r>
              <a:rPr lang="en-US" i="1" dirty="0" smtClean="0"/>
              <a:t>: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>
                <a:latin typeface="Courier"/>
                <a:cs typeface="Courier"/>
              </a:rPr>
              <a:t>            </a:t>
            </a:r>
            <a:r>
              <a:rPr lang="en-US" i="1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D</a:t>
            </a:r>
            <a:r>
              <a:rPr lang="en-US" dirty="0">
                <a:latin typeface="Courier"/>
                <a:cs typeface="Courier"/>
              </a:rPr>
              <a:t>(i-1,j)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>
                <a:latin typeface="Courier"/>
                <a:cs typeface="Courier"/>
              </a:rPr>
              <a:t>-</a:t>
            </a:r>
            <a:r>
              <a:rPr lang="en-US" dirty="0" smtClean="0">
                <a:latin typeface="Courier"/>
                <a:cs typeface="Courier"/>
              </a:rPr>
              <a:t> d</a:t>
            </a:r>
          </a:p>
          <a:p>
            <a:pPr marL="457200" lvl="1" indent="0" algn="just">
              <a:buNone/>
            </a:pPr>
            <a:r>
              <a:rPr lang="en-US" dirty="0" smtClean="0">
                <a:latin typeface="Courier"/>
                <a:cs typeface="Courier"/>
              </a:rPr>
              <a:t>D(</a:t>
            </a:r>
            <a:r>
              <a:rPr lang="en-US" dirty="0" err="1" smtClean="0">
                <a:latin typeface="Courier"/>
                <a:cs typeface="Courier"/>
              </a:rPr>
              <a:t>i,j</a:t>
            </a:r>
            <a:r>
              <a:rPr lang="en-US" dirty="0" smtClean="0">
                <a:latin typeface="Courier"/>
                <a:cs typeface="Courier"/>
              </a:rPr>
              <a:t>)= min  D(i,j-1)   - d</a:t>
            </a:r>
          </a:p>
          <a:p>
            <a:pPr lvl="1" algn="just">
              <a:buFont typeface="Wingdings" charset="2"/>
              <a:buNone/>
            </a:pPr>
            <a:r>
              <a:rPr lang="en-US" dirty="0" smtClean="0">
                <a:latin typeface="Courier"/>
                <a:cs typeface="Courier"/>
              </a:rPr>
              <a:t>             D</a:t>
            </a:r>
            <a:r>
              <a:rPr lang="en-US" dirty="0">
                <a:latin typeface="Courier"/>
                <a:cs typeface="Courier"/>
              </a:rPr>
              <a:t>(i-1,j-1</a:t>
            </a:r>
            <a:r>
              <a:rPr lang="en-US" dirty="0" smtClean="0">
                <a:latin typeface="Courier"/>
                <a:cs typeface="Courier"/>
              </a:rPr>
              <a:t>) + s[x(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),y(j)]</a:t>
            </a:r>
          </a:p>
          <a:p>
            <a:pPr algn="just"/>
            <a:r>
              <a:rPr lang="en-US" dirty="0" smtClean="0"/>
              <a:t>Termination</a:t>
            </a:r>
            <a:r>
              <a:rPr lang="en-US" i="1" dirty="0" smtClean="0"/>
              <a:t>:</a:t>
            </a:r>
            <a:endParaRPr lang="en-US" i="1" dirty="0"/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(N,M) is distance </a:t>
            </a:r>
          </a:p>
          <a:p>
            <a:pPr lvl="1" algn="just">
              <a:buFont typeface="Wingdings" charset="2"/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2438400" y="31051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04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857250"/>
          </a:xfrm>
        </p:spPr>
        <p:txBody>
          <a:bodyPr/>
          <a:lstStyle/>
          <a:p>
            <a:r>
              <a:rPr lang="en-US" dirty="0"/>
              <a:t>The Needleman-</a:t>
            </a:r>
            <a:r>
              <a:rPr lang="en-US" dirty="0" err="1"/>
              <a:t>Wunsch</a:t>
            </a:r>
            <a:r>
              <a:rPr lang="en-US" dirty="0"/>
              <a:t> Matrix</a:t>
            </a:r>
          </a:p>
        </p:txBody>
      </p:sp>
      <p:sp>
        <p:nvSpPr>
          <p:cNvPr id="1209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05350"/>
            <a:ext cx="3505200" cy="342900"/>
          </a:xfrm>
          <a:noFill/>
        </p:spPr>
        <p:txBody>
          <a:bodyPr/>
          <a:lstStyle/>
          <a:p>
            <a:r>
              <a:rPr lang="en-US" dirty="0"/>
              <a:t>Slide </a:t>
            </a:r>
            <a:r>
              <a:rPr lang="en-US" dirty="0" smtClean="0"/>
              <a:t>adapted from </a:t>
            </a:r>
            <a:r>
              <a:rPr lang="en-US" dirty="0" err="1" smtClean="0"/>
              <a:t>Serafim</a:t>
            </a:r>
            <a:r>
              <a:rPr lang="en-US" dirty="0" smtClean="0"/>
              <a:t> </a:t>
            </a:r>
            <a:r>
              <a:rPr lang="en-US" dirty="0" err="1"/>
              <a:t>Batzoglou</a:t>
            </a:r>
            <a:endParaRPr lang="en-US" dirty="0"/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228725" y="1445419"/>
            <a:ext cx="3810000" cy="280035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1228725" y="415885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>
            <a:off x="1233488" y="408503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1233488" y="401716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228725" y="394930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>
            <a:off x="1233488" y="388501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>
            <a:off x="1228725" y="381119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1219200" y="374332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3" name="Line 11"/>
          <p:cNvSpPr>
            <a:spLocks noChangeShapeType="1"/>
          </p:cNvSpPr>
          <p:nvPr/>
        </p:nvSpPr>
        <p:spPr bwMode="auto">
          <a:xfrm>
            <a:off x="1233488" y="367546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>
            <a:off x="1233488" y="360164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>
            <a:off x="1228725" y="3527822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>
            <a:off x="1228725" y="345995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7" name="Line 15"/>
          <p:cNvSpPr>
            <a:spLocks noChangeShapeType="1"/>
          </p:cNvSpPr>
          <p:nvPr/>
        </p:nvSpPr>
        <p:spPr bwMode="auto">
          <a:xfrm>
            <a:off x="1233488" y="339209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8" name="Line 16"/>
          <p:cNvSpPr>
            <a:spLocks noChangeShapeType="1"/>
          </p:cNvSpPr>
          <p:nvPr/>
        </p:nvSpPr>
        <p:spPr bwMode="auto">
          <a:xfrm>
            <a:off x="1220788" y="3327797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9" name="Line 17"/>
          <p:cNvSpPr>
            <a:spLocks noChangeShapeType="1"/>
          </p:cNvSpPr>
          <p:nvPr/>
        </p:nvSpPr>
        <p:spPr bwMode="auto">
          <a:xfrm>
            <a:off x="1233488" y="325397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0" name="Line 18"/>
          <p:cNvSpPr>
            <a:spLocks noChangeShapeType="1"/>
          </p:cNvSpPr>
          <p:nvPr/>
        </p:nvSpPr>
        <p:spPr bwMode="auto">
          <a:xfrm>
            <a:off x="1223963" y="318611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1" name="Line 19"/>
          <p:cNvSpPr>
            <a:spLocks noChangeShapeType="1"/>
          </p:cNvSpPr>
          <p:nvPr/>
        </p:nvSpPr>
        <p:spPr bwMode="auto">
          <a:xfrm>
            <a:off x="1238250" y="3118247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2" name="Line 20"/>
          <p:cNvSpPr>
            <a:spLocks noChangeShapeType="1"/>
          </p:cNvSpPr>
          <p:nvPr/>
        </p:nvSpPr>
        <p:spPr bwMode="auto">
          <a:xfrm>
            <a:off x="1233488" y="304085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3" name="Line 21"/>
          <p:cNvSpPr>
            <a:spLocks noChangeShapeType="1"/>
          </p:cNvSpPr>
          <p:nvPr/>
        </p:nvSpPr>
        <p:spPr bwMode="auto">
          <a:xfrm>
            <a:off x="1238250" y="2967038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4" name="Line 22"/>
          <p:cNvSpPr>
            <a:spLocks noChangeShapeType="1"/>
          </p:cNvSpPr>
          <p:nvPr/>
        </p:nvSpPr>
        <p:spPr bwMode="auto">
          <a:xfrm>
            <a:off x="1238250" y="2899172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5" name="Line 23"/>
          <p:cNvSpPr>
            <a:spLocks noChangeShapeType="1"/>
          </p:cNvSpPr>
          <p:nvPr/>
        </p:nvSpPr>
        <p:spPr bwMode="auto">
          <a:xfrm>
            <a:off x="1233488" y="283130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6" name="Line 24"/>
          <p:cNvSpPr>
            <a:spLocks noChangeShapeType="1"/>
          </p:cNvSpPr>
          <p:nvPr/>
        </p:nvSpPr>
        <p:spPr bwMode="auto">
          <a:xfrm>
            <a:off x="1238250" y="276701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7" name="Line 25"/>
          <p:cNvSpPr>
            <a:spLocks noChangeShapeType="1"/>
          </p:cNvSpPr>
          <p:nvPr/>
        </p:nvSpPr>
        <p:spPr bwMode="auto">
          <a:xfrm>
            <a:off x="1233488" y="269319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>
            <a:off x="1223963" y="262532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9" name="Line 27"/>
          <p:cNvSpPr>
            <a:spLocks noChangeShapeType="1"/>
          </p:cNvSpPr>
          <p:nvPr/>
        </p:nvSpPr>
        <p:spPr bwMode="auto">
          <a:xfrm>
            <a:off x="1228725" y="255746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0" name="Line 28"/>
          <p:cNvSpPr>
            <a:spLocks noChangeShapeType="1"/>
          </p:cNvSpPr>
          <p:nvPr/>
        </p:nvSpPr>
        <p:spPr bwMode="auto">
          <a:xfrm>
            <a:off x="1220788" y="2490788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1" name="Line 29"/>
          <p:cNvSpPr>
            <a:spLocks noChangeShapeType="1"/>
          </p:cNvSpPr>
          <p:nvPr/>
        </p:nvSpPr>
        <p:spPr bwMode="auto">
          <a:xfrm>
            <a:off x="1233488" y="240982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2" name="Line 30"/>
          <p:cNvSpPr>
            <a:spLocks noChangeShapeType="1"/>
          </p:cNvSpPr>
          <p:nvPr/>
        </p:nvSpPr>
        <p:spPr bwMode="auto">
          <a:xfrm>
            <a:off x="1233488" y="234196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3" name="Line 31"/>
          <p:cNvSpPr>
            <a:spLocks noChangeShapeType="1"/>
          </p:cNvSpPr>
          <p:nvPr/>
        </p:nvSpPr>
        <p:spPr bwMode="auto">
          <a:xfrm>
            <a:off x="1238250" y="227409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4" name="Line 32"/>
          <p:cNvSpPr>
            <a:spLocks noChangeShapeType="1"/>
          </p:cNvSpPr>
          <p:nvPr/>
        </p:nvSpPr>
        <p:spPr bwMode="auto">
          <a:xfrm>
            <a:off x="1225550" y="220980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5" name="Line 33"/>
          <p:cNvSpPr>
            <a:spLocks noChangeShapeType="1"/>
          </p:cNvSpPr>
          <p:nvPr/>
        </p:nvSpPr>
        <p:spPr bwMode="auto">
          <a:xfrm>
            <a:off x="1230313" y="213598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6" name="Line 34"/>
          <p:cNvSpPr>
            <a:spLocks noChangeShapeType="1"/>
          </p:cNvSpPr>
          <p:nvPr/>
        </p:nvSpPr>
        <p:spPr bwMode="auto">
          <a:xfrm>
            <a:off x="1228725" y="206811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7" name="Line 35"/>
          <p:cNvSpPr>
            <a:spLocks noChangeShapeType="1"/>
          </p:cNvSpPr>
          <p:nvPr/>
        </p:nvSpPr>
        <p:spPr bwMode="auto">
          <a:xfrm>
            <a:off x="1233488" y="200025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8" name="Line 36"/>
          <p:cNvSpPr>
            <a:spLocks noChangeShapeType="1"/>
          </p:cNvSpPr>
          <p:nvPr/>
        </p:nvSpPr>
        <p:spPr bwMode="auto">
          <a:xfrm>
            <a:off x="1228725" y="194191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9" name="Line 37"/>
          <p:cNvSpPr>
            <a:spLocks noChangeShapeType="1"/>
          </p:cNvSpPr>
          <p:nvPr/>
        </p:nvSpPr>
        <p:spPr bwMode="auto">
          <a:xfrm>
            <a:off x="1228725" y="187404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0" name="Line 38"/>
          <p:cNvSpPr>
            <a:spLocks noChangeShapeType="1"/>
          </p:cNvSpPr>
          <p:nvPr/>
        </p:nvSpPr>
        <p:spPr bwMode="auto">
          <a:xfrm>
            <a:off x="1233488" y="180617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1" name="Line 39"/>
          <p:cNvSpPr>
            <a:spLocks noChangeShapeType="1"/>
          </p:cNvSpPr>
          <p:nvPr/>
        </p:nvSpPr>
        <p:spPr bwMode="auto">
          <a:xfrm>
            <a:off x="1220788" y="174188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2" name="Line 40"/>
          <p:cNvSpPr>
            <a:spLocks noChangeShapeType="1"/>
          </p:cNvSpPr>
          <p:nvPr/>
        </p:nvSpPr>
        <p:spPr bwMode="auto">
          <a:xfrm>
            <a:off x="1233488" y="166806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3" name="Line 41"/>
          <p:cNvSpPr>
            <a:spLocks noChangeShapeType="1"/>
          </p:cNvSpPr>
          <p:nvPr/>
        </p:nvSpPr>
        <p:spPr bwMode="auto">
          <a:xfrm>
            <a:off x="1223963" y="160020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4" name="Line 42"/>
          <p:cNvSpPr>
            <a:spLocks noChangeShapeType="1"/>
          </p:cNvSpPr>
          <p:nvPr/>
        </p:nvSpPr>
        <p:spPr bwMode="auto">
          <a:xfrm>
            <a:off x="1238250" y="153233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5" name="Line 43"/>
          <p:cNvSpPr>
            <a:spLocks noChangeShapeType="1"/>
          </p:cNvSpPr>
          <p:nvPr/>
        </p:nvSpPr>
        <p:spPr bwMode="auto">
          <a:xfrm flipV="1">
            <a:off x="1330325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6" name="Line 44"/>
          <p:cNvSpPr>
            <a:spLocks noChangeShapeType="1"/>
          </p:cNvSpPr>
          <p:nvPr/>
        </p:nvSpPr>
        <p:spPr bwMode="auto">
          <a:xfrm flipV="1">
            <a:off x="1427163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7" name="Line 45"/>
          <p:cNvSpPr>
            <a:spLocks noChangeShapeType="1"/>
          </p:cNvSpPr>
          <p:nvPr/>
        </p:nvSpPr>
        <p:spPr bwMode="auto">
          <a:xfrm flipV="1">
            <a:off x="1528763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8" name="Line 46"/>
          <p:cNvSpPr>
            <a:spLocks noChangeShapeType="1"/>
          </p:cNvSpPr>
          <p:nvPr/>
        </p:nvSpPr>
        <p:spPr bwMode="auto">
          <a:xfrm flipV="1">
            <a:off x="1617663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9" name="Line 47"/>
          <p:cNvSpPr>
            <a:spLocks noChangeShapeType="1"/>
          </p:cNvSpPr>
          <p:nvPr/>
        </p:nvSpPr>
        <p:spPr bwMode="auto">
          <a:xfrm flipV="1">
            <a:off x="1704975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0" name="Line 48"/>
          <p:cNvSpPr>
            <a:spLocks noChangeShapeType="1"/>
          </p:cNvSpPr>
          <p:nvPr/>
        </p:nvSpPr>
        <p:spPr bwMode="auto">
          <a:xfrm flipV="1">
            <a:off x="1801813" y="1456135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1" name="Line 49"/>
          <p:cNvSpPr>
            <a:spLocks noChangeShapeType="1"/>
          </p:cNvSpPr>
          <p:nvPr/>
        </p:nvSpPr>
        <p:spPr bwMode="auto">
          <a:xfrm flipV="1">
            <a:off x="1903413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2" name="Line 50"/>
          <p:cNvSpPr>
            <a:spLocks noChangeShapeType="1"/>
          </p:cNvSpPr>
          <p:nvPr/>
        </p:nvSpPr>
        <p:spPr bwMode="auto">
          <a:xfrm flipV="1">
            <a:off x="1992313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3" name="Line 51"/>
          <p:cNvSpPr>
            <a:spLocks noChangeShapeType="1"/>
          </p:cNvSpPr>
          <p:nvPr/>
        </p:nvSpPr>
        <p:spPr bwMode="auto">
          <a:xfrm flipV="1">
            <a:off x="2082800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4" name="Line 52"/>
          <p:cNvSpPr>
            <a:spLocks noChangeShapeType="1"/>
          </p:cNvSpPr>
          <p:nvPr/>
        </p:nvSpPr>
        <p:spPr bwMode="auto">
          <a:xfrm flipV="1">
            <a:off x="2179638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5" name="Line 53"/>
          <p:cNvSpPr>
            <a:spLocks noChangeShapeType="1"/>
          </p:cNvSpPr>
          <p:nvPr/>
        </p:nvSpPr>
        <p:spPr bwMode="auto">
          <a:xfrm flipV="1">
            <a:off x="2281238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6" name="Line 54"/>
          <p:cNvSpPr>
            <a:spLocks noChangeShapeType="1"/>
          </p:cNvSpPr>
          <p:nvPr/>
        </p:nvSpPr>
        <p:spPr bwMode="auto">
          <a:xfrm flipV="1">
            <a:off x="2370138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7" name="Line 55"/>
          <p:cNvSpPr>
            <a:spLocks noChangeShapeType="1"/>
          </p:cNvSpPr>
          <p:nvPr/>
        </p:nvSpPr>
        <p:spPr bwMode="auto">
          <a:xfrm flipV="1">
            <a:off x="2457450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8" name="Line 56"/>
          <p:cNvSpPr>
            <a:spLocks noChangeShapeType="1"/>
          </p:cNvSpPr>
          <p:nvPr/>
        </p:nvSpPr>
        <p:spPr bwMode="auto">
          <a:xfrm flipV="1">
            <a:off x="2554288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9" name="Line 57"/>
          <p:cNvSpPr>
            <a:spLocks noChangeShapeType="1"/>
          </p:cNvSpPr>
          <p:nvPr/>
        </p:nvSpPr>
        <p:spPr bwMode="auto">
          <a:xfrm flipV="1">
            <a:off x="2655888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0" name="Line 58"/>
          <p:cNvSpPr>
            <a:spLocks noChangeShapeType="1"/>
          </p:cNvSpPr>
          <p:nvPr/>
        </p:nvSpPr>
        <p:spPr bwMode="auto">
          <a:xfrm flipV="1">
            <a:off x="2744788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1" name="Line 59"/>
          <p:cNvSpPr>
            <a:spLocks noChangeShapeType="1"/>
          </p:cNvSpPr>
          <p:nvPr/>
        </p:nvSpPr>
        <p:spPr bwMode="auto">
          <a:xfrm flipV="1">
            <a:off x="2849563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2" name="Line 60"/>
          <p:cNvSpPr>
            <a:spLocks noChangeShapeType="1"/>
          </p:cNvSpPr>
          <p:nvPr/>
        </p:nvSpPr>
        <p:spPr bwMode="auto">
          <a:xfrm flipV="1">
            <a:off x="2946400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3" name="Line 61"/>
          <p:cNvSpPr>
            <a:spLocks noChangeShapeType="1"/>
          </p:cNvSpPr>
          <p:nvPr/>
        </p:nvSpPr>
        <p:spPr bwMode="auto">
          <a:xfrm flipV="1">
            <a:off x="3048000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4" name="Line 62"/>
          <p:cNvSpPr>
            <a:spLocks noChangeShapeType="1"/>
          </p:cNvSpPr>
          <p:nvPr/>
        </p:nvSpPr>
        <p:spPr bwMode="auto">
          <a:xfrm flipV="1">
            <a:off x="3136900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5" name="Line 63"/>
          <p:cNvSpPr>
            <a:spLocks noChangeShapeType="1"/>
          </p:cNvSpPr>
          <p:nvPr/>
        </p:nvSpPr>
        <p:spPr bwMode="auto">
          <a:xfrm flipV="1">
            <a:off x="3224213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6" name="Line 64"/>
          <p:cNvSpPr>
            <a:spLocks noChangeShapeType="1"/>
          </p:cNvSpPr>
          <p:nvPr/>
        </p:nvSpPr>
        <p:spPr bwMode="auto">
          <a:xfrm flipV="1">
            <a:off x="3321050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7" name="Line 65"/>
          <p:cNvSpPr>
            <a:spLocks noChangeShapeType="1"/>
          </p:cNvSpPr>
          <p:nvPr/>
        </p:nvSpPr>
        <p:spPr bwMode="auto">
          <a:xfrm flipV="1">
            <a:off x="3422650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8" name="Line 66"/>
          <p:cNvSpPr>
            <a:spLocks noChangeShapeType="1"/>
          </p:cNvSpPr>
          <p:nvPr/>
        </p:nvSpPr>
        <p:spPr bwMode="auto">
          <a:xfrm flipV="1">
            <a:off x="3511550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9" name="Line 67"/>
          <p:cNvSpPr>
            <a:spLocks noChangeShapeType="1"/>
          </p:cNvSpPr>
          <p:nvPr/>
        </p:nvSpPr>
        <p:spPr bwMode="auto">
          <a:xfrm flipV="1">
            <a:off x="3602038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0" name="Line 68"/>
          <p:cNvSpPr>
            <a:spLocks noChangeShapeType="1"/>
          </p:cNvSpPr>
          <p:nvPr/>
        </p:nvSpPr>
        <p:spPr bwMode="auto">
          <a:xfrm flipV="1">
            <a:off x="3698875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1" name="Line 69"/>
          <p:cNvSpPr>
            <a:spLocks noChangeShapeType="1"/>
          </p:cNvSpPr>
          <p:nvPr/>
        </p:nvSpPr>
        <p:spPr bwMode="auto">
          <a:xfrm flipV="1">
            <a:off x="3800475" y="1438275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2" name="Line 70"/>
          <p:cNvSpPr>
            <a:spLocks noChangeShapeType="1"/>
          </p:cNvSpPr>
          <p:nvPr/>
        </p:nvSpPr>
        <p:spPr bwMode="auto">
          <a:xfrm flipV="1">
            <a:off x="3889375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3" name="Line 71"/>
          <p:cNvSpPr>
            <a:spLocks noChangeShapeType="1"/>
          </p:cNvSpPr>
          <p:nvPr/>
        </p:nvSpPr>
        <p:spPr bwMode="auto">
          <a:xfrm flipV="1">
            <a:off x="3976688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4" name="Line 72"/>
          <p:cNvSpPr>
            <a:spLocks noChangeShapeType="1"/>
          </p:cNvSpPr>
          <p:nvPr/>
        </p:nvSpPr>
        <p:spPr bwMode="auto">
          <a:xfrm flipV="1">
            <a:off x="4073525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5" name="Line 73"/>
          <p:cNvSpPr>
            <a:spLocks noChangeShapeType="1"/>
          </p:cNvSpPr>
          <p:nvPr/>
        </p:nvSpPr>
        <p:spPr bwMode="auto">
          <a:xfrm flipV="1">
            <a:off x="4175125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6" name="Line 74"/>
          <p:cNvSpPr>
            <a:spLocks noChangeShapeType="1"/>
          </p:cNvSpPr>
          <p:nvPr/>
        </p:nvSpPr>
        <p:spPr bwMode="auto">
          <a:xfrm flipV="1">
            <a:off x="4264025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7" name="Line 75"/>
          <p:cNvSpPr>
            <a:spLocks noChangeShapeType="1"/>
          </p:cNvSpPr>
          <p:nvPr/>
        </p:nvSpPr>
        <p:spPr bwMode="auto">
          <a:xfrm flipV="1">
            <a:off x="4359275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8" name="Line 76"/>
          <p:cNvSpPr>
            <a:spLocks noChangeShapeType="1"/>
          </p:cNvSpPr>
          <p:nvPr/>
        </p:nvSpPr>
        <p:spPr bwMode="auto">
          <a:xfrm flipV="1">
            <a:off x="4448175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9" name="Line 77"/>
          <p:cNvSpPr>
            <a:spLocks noChangeShapeType="1"/>
          </p:cNvSpPr>
          <p:nvPr/>
        </p:nvSpPr>
        <p:spPr bwMode="auto">
          <a:xfrm flipV="1">
            <a:off x="4535488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0" name="Line 78"/>
          <p:cNvSpPr>
            <a:spLocks noChangeShapeType="1"/>
          </p:cNvSpPr>
          <p:nvPr/>
        </p:nvSpPr>
        <p:spPr bwMode="auto">
          <a:xfrm flipV="1">
            <a:off x="4632325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1" name="Line 79"/>
          <p:cNvSpPr>
            <a:spLocks noChangeShapeType="1"/>
          </p:cNvSpPr>
          <p:nvPr/>
        </p:nvSpPr>
        <p:spPr bwMode="auto">
          <a:xfrm flipV="1">
            <a:off x="4733925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2" name="Line 80"/>
          <p:cNvSpPr>
            <a:spLocks noChangeShapeType="1"/>
          </p:cNvSpPr>
          <p:nvPr/>
        </p:nvSpPr>
        <p:spPr bwMode="auto">
          <a:xfrm flipV="1">
            <a:off x="4822825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3" name="Line 81"/>
          <p:cNvSpPr>
            <a:spLocks noChangeShapeType="1"/>
          </p:cNvSpPr>
          <p:nvPr/>
        </p:nvSpPr>
        <p:spPr bwMode="auto">
          <a:xfrm flipV="1">
            <a:off x="4929188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54" name="Freeform 82"/>
          <p:cNvSpPr>
            <a:spLocks/>
          </p:cNvSpPr>
          <p:nvPr/>
        </p:nvSpPr>
        <p:spPr bwMode="auto">
          <a:xfrm flipH="1">
            <a:off x="1284289" y="1490663"/>
            <a:ext cx="3703637" cy="2708672"/>
          </a:xfrm>
          <a:custGeom>
            <a:avLst/>
            <a:gdLst>
              <a:gd name="T0" fmla="*/ 0 w 2333"/>
              <a:gd name="T1" fmla="*/ 2147483647 h 2275"/>
              <a:gd name="T2" fmla="*/ 214748364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5" name="Text Box 83"/>
          <p:cNvSpPr txBox="1">
            <a:spLocks noChangeArrowheads="1"/>
          </p:cNvSpPr>
          <p:nvPr/>
        </p:nvSpPr>
        <p:spPr bwMode="auto">
          <a:xfrm>
            <a:off x="1219200" y="971550"/>
            <a:ext cx="39702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x</a:t>
            </a:r>
            <a:r>
              <a:rPr lang="en-US" sz="2000" baseline="-25000" dirty="0">
                <a:latin typeface="Arial Unicode MS" charset="0"/>
              </a:rPr>
              <a:t>1</a:t>
            </a:r>
            <a:r>
              <a:rPr lang="en-US" sz="2000" dirty="0">
                <a:latin typeface="Arial Unicode MS" charset="0"/>
              </a:rPr>
              <a:t> ………………………………  </a:t>
            </a:r>
            <a:r>
              <a:rPr lang="en-US" sz="2000" dirty="0" err="1">
                <a:latin typeface="Arial Unicode MS" charset="0"/>
              </a:rPr>
              <a:t>x</a:t>
            </a:r>
            <a:r>
              <a:rPr lang="en-US" sz="2000" baseline="-25000" dirty="0" err="1">
                <a:latin typeface="Arial Unicode MS" charset="0"/>
              </a:rPr>
              <a:t>M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120916" name="Text Box 84"/>
          <p:cNvSpPr txBox="1">
            <a:spLocks noChangeArrowheads="1"/>
          </p:cNvSpPr>
          <p:nvPr/>
        </p:nvSpPr>
        <p:spPr bwMode="auto">
          <a:xfrm rot="5400000">
            <a:off x="-514996" y="2650897"/>
            <a:ext cx="29381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y</a:t>
            </a:r>
            <a:r>
              <a:rPr lang="en-US" sz="2000" baseline="-25000" dirty="0">
                <a:latin typeface="Arial Unicode MS" charset="0"/>
              </a:rPr>
              <a:t>1</a:t>
            </a:r>
            <a:r>
              <a:rPr lang="en-US" sz="2000" dirty="0">
                <a:latin typeface="Arial Unicode MS" charset="0"/>
              </a:rPr>
              <a:t> ……………</a:t>
            </a:r>
            <a:r>
              <a:rPr lang="en-US" sz="2000" dirty="0" smtClean="0">
                <a:latin typeface="Arial Unicode MS" charset="0"/>
              </a:rPr>
              <a:t>……</a:t>
            </a:r>
            <a:r>
              <a:rPr lang="en-US" sz="2000" dirty="0">
                <a:latin typeface="Arial Unicode MS" charset="0"/>
              </a:rPr>
              <a:t>…  </a:t>
            </a:r>
            <a:r>
              <a:rPr lang="en-US" sz="2000" dirty="0" err="1">
                <a:latin typeface="Arial Unicode MS" charset="0"/>
              </a:rPr>
              <a:t>y</a:t>
            </a:r>
            <a:r>
              <a:rPr lang="en-US" sz="2000" baseline="-25000" dirty="0" err="1">
                <a:latin typeface="Arial Unicode MS" charset="0"/>
              </a:rPr>
              <a:t>N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54357" name="Text Box 85"/>
          <p:cNvSpPr txBox="1">
            <a:spLocks noChangeArrowheads="1"/>
          </p:cNvSpPr>
          <p:nvPr/>
        </p:nvSpPr>
        <p:spPr bwMode="auto">
          <a:xfrm>
            <a:off x="5638800" y="1657350"/>
            <a:ext cx="3200400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Calibri"/>
                <a:cs typeface="Calibri"/>
              </a:rPr>
              <a:t>(Note that the origin is at the upper left.)</a:t>
            </a:r>
            <a:endParaRPr lang="en-US" sz="2400" dirty="0">
              <a:solidFill>
                <a:srgbClr val="000066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250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54" grpId="0" animBg="1"/>
      <p:bldP spid="5435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14300"/>
            <a:ext cx="7772400" cy="857250"/>
          </a:xfrm>
        </p:spPr>
        <p:txBody>
          <a:bodyPr/>
          <a:lstStyle/>
          <a:p>
            <a:r>
              <a:rPr lang="en-US"/>
              <a:t>A variant of the basic algorithm: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89448"/>
            <a:ext cx="8382000" cy="1310878"/>
          </a:xfrm>
        </p:spPr>
        <p:txBody>
          <a:bodyPr/>
          <a:lstStyle/>
          <a:p>
            <a:r>
              <a:rPr lang="en-US" sz="2400" dirty="0"/>
              <a:t>Maybe it is OK to have an unlimited # of gaps in the beginning and end:</a:t>
            </a:r>
          </a:p>
        </p:txBody>
      </p:sp>
      <p:sp>
        <p:nvSpPr>
          <p:cNvPr id="1249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from Serafim Batzoglou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381001" y="2571750"/>
            <a:ext cx="8680681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----------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CTATCAC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GACC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GG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CG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ATGCCCCTTCCGGC</a:t>
            </a:r>
          </a:p>
          <a:p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GCGAGTTCAT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CTATCAC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GACC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GG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CG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--------------</a:t>
            </a:r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838200" y="382905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6699"/>
              </a:buClr>
              <a:buFontTx/>
              <a:buChar char="•"/>
            </a:pPr>
            <a:r>
              <a:rPr lang="en-US" sz="2400" dirty="0"/>
              <a:t>If so, we don’t want to penalize gaps at the ends</a:t>
            </a:r>
          </a:p>
        </p:txBody>
      </p:sp>
    </p:spTree>
    <p:extLst>
      <p:ext uri="{BB962C8B-B14F-4D97-AF65-F5344CB8AC3E}">
        <p14:creationId xmlns:p14="http://schemas.microsoft.com/office/powerpoint/2010/main" val="159597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 descr="Dark vertical"/>
          <p:cNvSpPr>
            <a:spLocks noChangeArrowheads="1"/>
          </p:cNvSpPr>
          <p:nvPr/>
        </p:nvSpPr>
        <p:spPr bwMode="auto">
          <a:xfrm>
            <a:off x="1733550" y="1714500"/>
            <a:ext cx="2667000" cy="228600"/>
          </a:xfrm>
          <a:prstGeom prst="rect">
            <a:avLst/>
          </a:prstGeom>
          <a:pattFill prst="dkVert">
            <a:fgClr>
              <a:srgbClr val="FFCC00"/>
            </a:fgClr>
            <a:bgClr>
              <a:schemeClr val="bg1"/>
            </a:bgClr>
          </a:patt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1" name="Rectangle 3" descr="Dark vertical"/>
          <p:cNvSpPr>
            <a:spLocks noChangeArrowheads="1"/>
          </p:cNvSpPr>
          <p:nvPr/>
        </p:nvSpPr>
        <p:spPr bwMode="auto">
          <a:xfrm>
            <a:off x="1657350" y="2400300"/>
            <a:ext cx="2743200" cy="228600"/>
          </a:xfrm>
          <a:prstGeom prst="rect">
            <a:avLst/>
          </a:prstGeom>
          <a:pattFill prst="dkVert">
            <a:fgClr>
              <a:srgbClr val="FFCC00"/>
            </a:fgClr>
            <a:bgClr>
              <a:schemeClr val="bg1"/>
            </a:bgClr>
          </a:patt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2" name="Rectangle 4" descr="Dark vertical"/>
          <p:cNvSpPr>
            <a:spLocks noChangeArrowheads="1"/>
          </p:cNvSpPr>
          <p:nvPr/>
        </p:nvSpPr>
        <p:spPr bwMode="auto">
          <a:xfrm>
            <a:off x="1733550" y="3543300"/>
            <a:ext cx="2438400" cy="228600"/>
          </a:xfrm>
          <a:prstGeom prst="rect">
            <a:avLst/>
          </a:prstGeom>
          <a:pattFill prst="dkVert">
            <a:fgClr>
              <a:srgbClr val="FFCC00"/>
            </a:fgClr>
            <a:bgClr>
              <a:schemeClr val="bg1"/>
            </a:bgClr>
          </a:patt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3" name="Rectangle 5" descr="Dark vertical"/>
          <p:cNvSpPr>
            <a:spLocks noChangeArrowheads="1"/>
          </p:cNvSpPr>
          <p:nvPr/>
        </p:nvSpPr>
        <p:spPr bwMode="auto">
          <a:xfrm>
            <a:off x="1733550" y="4057650"/>
            <a:ext cx="2438400" cy="228600"/>
          </a:xfrm>
          <a:prstGeom prst="rect">
            <a:avLst/>
          </a:prstGeom>
          <a:pattFill prst="dkVert">
            <a:fgClr>
              <a:srgbClr val="FFCC00"/>
            </a:fgClr>
            <a:bgClr>
              <a:schemeClr val="bg1"/>
            </a:bgClr>
          </a:patt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types of overlaps</a:t>
            </a:r>
          </a:p>
        </p:txBody>
      </p:sp>
      <p:sp>
        <p:nvSpPr>
          <p:cNvPr id="12699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from Serafim Batzoglou</a:t>
            </a:r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438150" y="1714500"/>
            <a:ext cx="3962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1733550" y="1943100"/>
            <a:ext cx="3962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1657350" y="2400300"/>
            <a:ext cx="3962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438150" y="2628900"/>
            <a:ext cx="3962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438150" y="3543300"/>
            <a:ext cx="5105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1733550" y="3771900"/>
            <a:ext cx="2438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>
            <a:off x="438150" y="4286250"/>
            <a:ext cx="5105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1733550" y="4057650"/>
            <a:ext cx="2438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5848350" y="1766887"/>
            <a:ext cx="2971800" cy="785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rgbClr val="113457"/>
                </a:solidFill>
              </a:rPr>
              <a:t>Example</a:t>
            </a:r>
            <a:r>
              <a:rPr lang="en-US" sz="1600" b="1" dirty="0">
                <a:solidFill>
                  <a:srgbClr val="006666"/>
                </a:solidFill>
              </a:rPr>
              <a:t>:</a:t>
            </a:r>
          </a:p>
          <a:p>
            <a:r>
              <a:rPr lang="en-US" sz="1600" dirty="0">
                <a:solidFill>
                  <a:srgbClr val="113457"/>
                </a:solidFill>
              </a:rPr>
              <a:t>2 </a:t>
            </a:r>
            <a:r>
              <a:rPr lang="en-US" sz="1600" dirty="0" err="1">
                <a:solidFill>
                  <a:srgbClr val="113457"/>
                </a:solidFill>
              </a:rPr>
              <a:t>overlapping“</a:t>
            </a:r>
            <a:r>
              <a:rPr lang="en-US" sz="1600" i="1" dirty="0" err="1">
                <a:solidFill>
                  <a:srgbClr val="113457"/>
                </a:solidFill>
              </a:rPr>
              <a:t>reads</a:t>
            </a:r>
            <a:r>
              <a:rPr lang="en-US" sz="1600" dirty="0">
                <a:solidFill>
                  <a:srgbClr val="113457"/>
                </a:solidFill>
              </a:rPr>
              <a:t>” from a </a:t>
            </a:r>
          </a:p>
          <a:p>
            <a:r>
              <a:rPr lang="en-US" sz="1600" dirty="0">
                <a:solidFill>
                  <a:srgbClr val="113457"/>
                </a:solidFill>
              </a:rPr>
              <a:t>sequencing project </a:t>
            </a:r>
          </a:p>
        </p:txBody>
      </p:sp>
      <p:sp>
        <p:nvSpPr>
          <p:cNvPr id="58384" name="Rectangle 16"/>
          <p:cNvSpPr>
            <a:spLocks noChangeArrowheads="1"/>
          </p:cNvSpPr>
          <p:nvPr/>
        </p:nvSpPr>
        <p:spPr bwMode="auto">
          <a:xfrm>
            <a:off x="5848350" y="3552825"/>
            <a:ext cx="2971800" cy="728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rgbClr val="113457"/>
                </a:solidFill>
              </a:rPr>
              <a:t>Example</a:t>
            </a:r>
            <a:r>
              <a:rPr lang="en-US" sz="1600" b="1" dirty="0">
                <a:solidFill>
                  <a:srgbClr val="006666"/>
                </a:solidFill>
              </a:rPr>
              <a:t>:</a:t>
            </a:r>
          </a:p>
          <a:p>
            <a:r>
              <a:rPr lang="en-US" sz="1600" dirty="0">
                <a:solidFill>
                  <a:srgbClr val="113457"/>
                </a:solidFill>
              </a:rPr>
              <a:t>Search for a mouse gene</a:t>
            </a:r>
          </a:p>
          <a:p>
            <a:r>
              <a:rPr lang="en-US" sz="1600" dirty="0">
                <a:solidFill>
                  <a:srgbClr val="113457"/>
                </a:solidFill>
              </a:rPr>
              <a:t>within a human chromosome</a:t>
            </a:r>
          </a:p>
        </p:txBody>
      </p:sp>
    </p:spTree>
    <p:extLst>
      <p:ext uri="{BB962C8B-B14F-4D97-AF65-F5344CB8AC3E}">
        <p14:creationId xmlns:p14="http://schemas.microsoft.com/office/powerpoint/2010/main" val="9718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/>
      <p:bldP spid="58373" grpId="0" animBg="1"/>
      <p:bldP spid="58379" grpId="0" animBg="1"/>
      <p:bldP spid="58380" grpId="0" animBg="1"/>
      <p:bldP spid="58381" grpId="0" animBg="1"/>
      <p:bldP spid="58382" grpId="0" animBg="1"/>
      <p:bldP spid="58383" grpId="0" animBg="1"/>
      <p:bldP spid="5838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772400" cy="857250"/>
          </a:xfrm>
        </p:spPr>
        <p:txBody>
          <a:bodyPr/>
          <a:lstStyle/>
          <a:p>
            <a:r>
              <a:rPr lang="en-US" dirty="0"/>
              <a:t>The Overlap Detection variant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813300" y="1289448"/>
            <a:ext cx="4025900" cy="3682603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>
                <a:latin typeface="Calibri"/>
                <a:cs typeface="Calibri"/>
              </a:rPr>
              <a:t>Changes: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000" dirty="0">
                <a:latin typeface="Calibri"/>
                <a:cs typeface="Calibri"/>
              </a:rPr>
              <a:t>Initialization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For all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j,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0) = 0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F(0, j) = 0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US" sz="1800" dirty="0">
              <a:latin typeface="Calibri"/>
              <a:cs typeface="Calibri"/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000" dirty="0">
                <a:latin typeface="Calibri"/>
                <a:cs typeface="Calibri"/>
              </a:rPr>
              <a:t>Termination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      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max</a:t>
            </a:r>
            <a:r>
              <a:rPr lang="en-US" sz="1800" baseline="-25000" dirty="0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N)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F</a:t>
            </a:r>
            <a:r>
              <a:rPr lang="en-US" sz="1800" baseline="-25000" dirty="0">
                <a:latin typeface="Courier"/>
                <a:cs typeface="Courier"/>
              </a:rPr>
              <a:t>OPT</a:t>
            </a:r>
            <a:r>
              <a:rPr lang="en-US" sz="1800" dirty="0">
                <a:latin typeface="Courier"/>
                <a:cs typeface="Courier"/>
              </a:rPr>
              <a:t> = max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       </a:t>
            </a:r>
            <a:r>
              <a:rPr lang="en-US" sz="1800" dirty="0" err="1" smtClean="0">
                <a:latin typeface="Courier"/>
                <a:cs typeface="Courier"/>
              </a:rPr>
              <a:t>max</a:t>
            </a:r>
            <a:r>
              <a:rPr lang="en-US" sz="1800" baseline="-25000" dirty="0" err="1" smtClean="0">
                <a:latin typeface="Courier"/>
                <a:cs typeface="Courier"/>
              </a:rPr>
              <a:t>j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F(M, j)</a:t>
            </a:r>
          </a:p>
        </p:txBody>
      </p:sp>
      <p:sp>
        <p:nvSpPr>
          <p:cNvPr id="1291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4800600"/>
            <a:ext cx="2895600" cy="342900"/>
          </a:xfrm>
          <a:noFill/>
        </p:spPr>
        <p:txBody>
          <a:bodyPr/>
          <a:lstStyle/>
          <a:p>
            <a:r>
              <a:rPr lang="en-US" dirty="0"/>
              <a:t>Slide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endParaRPr lang="en-US" dirty="0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695325" y="1674019"/>
            <a:ext cx="3810000" cy="280035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695325" y="438745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700088" y="431363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>
            <a:off x="700088" y="424576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>
            <a:off x="695325" y="417790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700088" y="411361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695325" y="403979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5" name="Line 11"/>
          <p:cNvSpPr>
            <a:spLocks noChangeShapeType="1"/>
          </p:cNvSpPr>
          <p:nvPr/>
        </p:nvSpPr>
        <p:spPr bwMode="auto">
          <a:xfrm>
            <a:off x="685800" y="397192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6" name="Line 12"/>
          <p:cNvSpPr>
            <a:spLocks noChangeShapeType="1"/>
          </p:cNvSpPr>
          <p:nvPr/>
        </p:nvSpPr>
        <p:spPr bwMode="auto">
          <a:xfrm>
            <a:off x="700088" y="390406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7" name="Line 13"/>
          <p:cNvSpPr>
            <a:spLocks noChangeShapeType="1"/>
          </p:cNvSpPr>
          <p:nvPr/>
        </p:nvSpPr>
        <p:spPr bwMode="auto">
          <a:xfrm>
            <a:off x="700088" y="383024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8" name="Line 14"/>
          <p:cNvSpPr>
            <a:spLocks noChangeShapeType="1"/>
          </p:cNvSpPr>
          <p:nvPr/>
        </p:nvSpPr>
        <p:spPr bwMode="auto">
          <a:xfrm>
            <a:off x="695325" y="3756422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9" name="Line 15"/>
          <p:cNvSpPr>
            <a:spLocks noChangeShapeType="1"/>
          </p:cNvSpPr>
          <p:nvPr/>
        </p:nvSpPr>
        <p:spPr bwMode="auto">
          <a:xfrm>
            <a:off x="695325" y="368855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0" name="Line 16"/>
          <p:cNvSpPr>
            <a:spLocks noChangeShapeType="1"/>
          </p:cNvSpPr>
          <p:nvPr/>
        </p:nvSpPr>
        <p:spPr bwMode="auto">
          <a:xfrm>
            <a:off x="700088" y="362069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1" name="Line 17"/>
          <p:cNvSpPr>
            <a:spLocks noChangeShapeType="1"/>
          </p:cNvSpPr>
          <p:nvPr/>
        </p:nvSpPr>
        <p:spPr bwMode="auto">
          <a:xfrm>
            <a:off x="687388" y="3556397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2" name="Line 18"/>
          <p:cNvSpPr>
            <a:spLocks noChangeShapeType="1"/>
          </p:cNvSpPr>
          <p:nvPr/>
        </p:nvSpPr>
        <p:spPr bwMode="auto">
          <a:xfrm>
            <a:off x="700088" y="348257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3" name="Line 19"/>
          <p:cNvSpPr>
            <a:spLocks noChangeShapeType="1"/>
          </p:cNvSpPr>
          <p:nvPr/>
        </p:nvSpPr>
        <p:spPr bwMode="auto">
          <a:xfrm>
            <a:off x="690563" y="341471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4" name="Line 20"/>
          <p:cNvSpPr>
            <a:spLocks noChangeShapeType="1"/>
          </p:cNvSpPr>
          <p:nvPr/>
        </p:nvSpPr>
        <p:spPr bwMode="auto">
          <a:xfrm>
            <a:off x="704850" y="3346847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5" name="Line 21"/>
          <p:cNvSpPr>
            <a:spLocks noChangeShapeType="1"/>
          </p:cNvSpPr>
          <p:nvPr/>
        </p:nvSpPr>
        <p:spPr bwMode="auto">
          <a:xfrm>
            <a:off x="700088" y="326945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6" name="Line 22"/>
          <p:cNvSpPr>
            <a:spLocks noChangeShapeType="1"/>
          </p:cNvSpPr>
          <p:nvPr/>
        </p:nvSpPr>
        <p:spPr bwMode="auto">
          <a:xfrm>
            <a:off x="704850" y="3195638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7" name="Line 23"/>
          <p:cNvSpPr>
            <a:spLocks noChangeShapeType="1"/>
          </p:cNvSpPr>
          <p:nvPr/>
        </p:nvSpPr>
        <p:spPr bwMode="auto">
          <a:xfrm>
            <a:off x="704850" y="3127772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8" name="Line 24"/>
          <p:cNvSpPr>
            <a:spLocks noChangeShapeType="1"/>
          </p:cNvSpPr>
          <p:nvPr/>
        </p:nvSpPr>
        <p:spPr bwMode="auto">
          <a:xfrm>
            <a:off x="700088" y="305990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9" name="Line 25"/>
          <p:cNvSpPr>
            <a:spLocks noChangeShapeType="1"/>
          </p:cNvSpPr>
          <p:nvPr/>
        </p:nvSpPr>
        <p:spPr bwMode="auto">
          <a:xfrm>
            <a:off x="704850" y="299561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0" name="Line 26"/>
          <p:cNvSpPr>
            <a:spLocks noChangeShapeType="1"/>
          </p:cNvSpPr>
          <p:nvPr/>
        </p:nvSpPr>
        <p:spPr bwMode="auto">
          <a:xfrm>
            <a:off x="700088" y="292179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1" name="Line 27"/>
          <p:cNvSpPr>
            <a:spLocks noChangeShapeType="1"/>
          </p:cNvSpPr>
          <p:nvPr/>
        </p:nvSpPr>
        <p:spPr bwMode="auto">
          <a:xfrm>
            <a:off x="690563" y="285392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2" name="Line 28"/>
          <p:cNvSpPr>
            <a:spLocks noChangeShapeType="1"/>
          </p:cNvSpPr>
          <p:nvPr/>
        </p:nvSpPr>
        <p:spPr bwMode="auto">
          <a:xfrm>
            <a:off x="695325" y="278606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3" name="Line 29"/>
          <p:cNvSpPr>
            <a:spLocks noChangeShapeType="1"/>
          </p:cNvSpPr>
          <p:nvPr/>
        </p:nvSpPr>
        <p:spPr bwMode="auto">
          <a:xfrm>
            <a:off x="687388" y="2719388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4" name="Line 30"/>
          <p:cNvSpPr>
            <a:spLocks noChangeShapeType="1"/>
          </p:cNvSpPr>
          <p:nvPr/>
        </p:nvSpPr>
        <p:spPr bwMode="auto">
          <a:xfrm>
            <a:off x="700088" y="263842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5" name="Line 31"/>
          <p:cNvSpPr>
            <a:spLocks noChangeShapeType="1"/>
          </p:cNvSpPr>
          <p:nvPr/>
        </p:nvSpPr>
        <p:spPr bwMode="auto">
          <a:xfrm>
            <a:off x="700088" y="257056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6" name="Line 32"/>
          <p:cNvSpPr>
            <a:spLocks noChangeShapeType="1"/>
          </p:cNvSpPr>
          <p:nvPr/>
        </p:nvSpPr>
        <p:spPr bwMode="auto">
          <a:xfrm>
            <a:off x="704850" y="250269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7" name="Line 33"/>
          <p:cNvSpPr>
            <a:spLocks noChangeShapeType="1"/>
          </p:cNvSpPr>
          <p:nvPr/>
        </p:nvSpPr>
        <p:spPr bwMode="auto">
          <a:xfrm>
            <a:off x="692150" y="243840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8" name="Line 34"/>
          <p:cNvSpPr>
            <a:spLocks noChangeShapeType="1"/>
          </p:cNvSpPr>
          <p:nvPr/>
        </p:nvSpPr>
        <p:spPr bwMode="auto">
          <a:xfrm>
            <a:off x="696913" y="236458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9" name="Line 35"/>
          <p:cNvSpPr>
            <a:spLocks noChangeShapeType="1"/>
          </p:cNvSpPr>
          <p:nvPr/>
        </p:nvSpPr>
        <p:spPr bwMode="auto">
          <a:xfrm>
            <a:off x="695325" y="229671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0" name="Line 36"/>
          <p:cNvSpPr>
            <a:spLocks noChangeShapeType="1"/>
          </p:cNvSpPr>
          <p:nvPr/>
        </p:nvSpPr>
        <p:spPr bwMode="auto">
          <a:xfrm>
            <a:off x="700088" y="222885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1" name="Line 37"/>
          <p:cNvSpPr>
            <a:spLocks noChangeShapeType="1"/>
          </p:cNvSpPr>
          <p:nvPr/>
        </p:nvSpPr>
        <p:spPr bwMode="auto">
          <a:xfrm>
            <a:off x="695325" y="217051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2" name="Line 38"/>
          <p:cNvSpPr>
            <a:spLocks noChangeShapeType="1"/>
          </p:cNvSpPr>
          <p:nvPr/>
        </p:nvSpPr>
        <p:spPr bwMode="auto">
          <a:xfrm>
            <a:off x="695325" y="210264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3" name="Line 39"/>
          <p:cNvSpPr>
            <a:spLocks noChangeShapeType="1"/>
          </p:cNvSpPr>
          <p:nvPr/>
        </p:nvSpPr>
        <p:spPr bwMode="auto">
          <a:xfrm>
            <a:off x="700088" y="203477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4" name="Line 40"/>
          <p:cNvSpPr>
            <a:spLocks noChangeShapeType="1"/>
          </p:cNvSpPr>
          <p:nvPr/>
        </p:nvSpPr>
        <p:spPr bwMode="auto">
          <a:xfrm>
            <a:off x="687388" y="197048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5" name="Line 41"/>
          <p:cNvSpPr>
            <a:spLocks noChangeShapeType="1"/>
          </p:cNvSpPr>
          <p:nvPr/>
        </p:nvSpPr>
        <p:spPr bwMode="auto">
          <a:xfrm>
            <a:off x="700088" y="189666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6" name="Line 42"/>
          <p:cNvSpPr>
            <a:spLocks noChangeShapeType="1"/>
          </p:cNvSpPr>
          <p:nvPr/>
        </p:nvSpPr>
        <p:spPr bwMode="auto">
          <a:xfrm>
            <a:off x="690563" y="182880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7" name="Line 43"/>
          <p:cNvSpPr>
            <a:spLocks noChangeShapeType="1"/>
          </p:cNvSpPr>
          <p:nvPr/>
        </p:nvSpPr>
        <p:spPr bwMode="auto">
          <a:xfrm>
            <a:off x="704850" y="176093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8" name="Line 44"/>
          <p:cNvSpPr>
            <a:spLocks noChangeShapeType="1"/>
          </p:cNvSpPr>
          <p:nvPr/>
        </p:nvSpPr>
        <p:spPr bwMode="auto">
          <a:xfrm flipV="1">
            <a:off x="796925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9" name="Line 45"/>
          <p:cNvSpPr>
            <a:spLocks noChangeShapeType="1"/>
          </p:cNvSpPr>
          <p:nvPr/>
        </p:nvSpPr>
        <p:spPr bwMode="auto">
          <a:xfrm flipV="1">
            <a:off x="893763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0" name="Line 46"/>
          <p:cNvSpPr>
            <a:spLocks noChangeShapeType="1"/>
          </p:cNvSpPr>
          <p:nvPr/>
        </p:nvSpPr>
        <p:spPr bwMode="auto">
          <a:xfrm flipV="1">
            <a:off x="995363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1" name="Line 47"/>
          <p:cNvSpPr>
            <a:spLocks noChangeShapeType="1"/>
          </p:cNvSpPr>
          <p:nvPr/>
        </p:nvSpPr>
        <p:spPr bwMode="auto">
          <a:xfrm flipV="1">
            <a:off x="1084263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2" name="Line 48"/>
          <p:cNvSpPr>
            <a:spLocks noChangeShapeType="1"/>
          </p:cNvSpPr>
          <p:nvPr/>
        </p:nvSpPr>
        <p:spPr bwMode="auto">
          <a:xfrm flipV="1">
            <a:off x="1171575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3" name="Line 49"/>
          <p:cNvSpPr>
            <a:spLocks noChangeShapeType="1"/>
          </p:cNvSpPr>
          <p:nvPr/>
        </p:nvSpPr>
        <p:spPr bwMode="auto">
          <a:xfrm flipV="1">
            <a:off x="1268413" y="1684735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4" name="Line 50"/>
          <p:cNvSpPr>
            <a:spLocks noChangeShapeType="1"/>
          </p:cNvSpPr>
          <p:nvPr/>
        </p:nvSpPr>
        <p:spPr bwMode="auto">
          <a:xfrm flipV="1">
            <a:off x="1370013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5" name="Line 51"/>
          <p:cNvSpPr>
            <a:spLocks noChangeShapeType="1"/>
          </p:cNvSpPr>
          <p:nvPr/>
        </p:nvSpPr>
        <p:spPr bwMode="auto">
          <a:xfrm flipV="1">
            <a:off x="1458913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6" name="Line 52"/>
          <p:cNvSpPr>
            <a:spLocks noChangeShapeType="1"/>
          </p:cNvSpPr>
          <p:nvPr/>
        </p:nvSpPr>
        <p:spPr bwMode="auto">
          <a:xfrm flipV="1">
            <a:off x="1549400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7" name="Line 53"/>
          <p:cNvSpPr>
            <a:spLocks noChangeShapeType="1"/>
          </p:cNvSpPr>
          <p:nvPr/>
        </p:nvSpPr>
        <p:spPr bwMode="auto">
          <a:xfrm flipV="1">
            <a:off x="1646238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8" name="Line 54"/>
          <p:cNvSpPr>
            <a:spLocks noChangeShapeType="1"/>
          </p:cNvSpPr>
          <p:nvPr/>
        </p:nvSpPr>
        <p:spPr bwMode="auto">
          <a:xfrm flipV="1">
            <a:off x="1747838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9" name="Line 55"/>
          <p:cNvSpPr>
            <a:spLocks noChangeShapeType="1"/>
          </p:cNvSpPr>
          <p:nvPr/>
        </p:nvSpPr>
        <p:spPr bwMode="auto">
          <a:xfrm flipV="1">
            <a:off x="1836738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0" name="Line 56"/>
          <p:cNvSpPr>
            <a:spLocks noChangeShapeType="1"/>
          </p:cNvSpPr>
          <p:nvPr/>
        </p:nvSpPr>
        <p:spPr bwMode="auto">
          <a:xfrm flipV="1">
            <a:off x="1924050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1" name="Line 57"/>
          <p:cNvSpPr>
            <a:spLocks noChangeShapeType="1"/>
          </p:cNvSpPr>
          <p:nvPr/>
        </p:nvSpPr>
        <p:spPr bwMode="auto">
          <a:xfrm flipV="1">
            <a:off x="2020888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2" name="Line 58"/>
          <p:cNvSpPr>
            <a:spLocks noChangeShapeType="1"/>
          </p:cNvSpPr>
          <p:nvPr/>
        </p:nvSpPr>
        <p:spPr bwMode="auto">
          <a:xfrm flipV="1">
            <a:off x="2122488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3" name="Line 59"/>
          <p:cNvSpPr>
            <a:spLocks noChangeShapeType="1"/>
          </p:cNvSpPr>
          <p:nvPr/>
        </p:nvSpPr>
        <p:spPr bwMode="auto">
          <a:xfrm flipV="1">
            <a:off x="2211388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4" name="Line 60"/>
          <p:cNvSpPr>
            <a:spLocks noChangeShapeType="1"/>
          </p:cNvSpPr>
          <p:nvPr/>
        </p:nvSpPr>
        <p:spPr bwMode="auto">
          <a:xfrm flipV="1">
            <a:off x="2316163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5" name="Line 61"/>
          <p:cNvSpPr>
            <a:spLocks noChangeShapeType="1"/>
          </p:cNvSpPr>
          <p:nvPr/>
        </p:nvSpPr>
        <p:spPr bwMode="auto">
          <a:xfrm flipV="1">
            <a:off x="2413000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6" name="Line 62"/>
          <p:cNvSpPr>
            <a:spLocks noChangeShapeType="1"/>
          </p:cNvSpPr>
          <p:nvPr/>
        </p:nvSpPr>
        <p:spPr bwMode="auto">
          <a:xfrm flipV="1">
            <a:off x="2514600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7" name="Line 63"/>
          <p:cNvSpPr>
            <a:spLocks noChangeShapeType="1"/>
          </p:cNvSpPr>
          <p:nvPr/>
        </p:nvSpPr>
        <p:spPr bwMode="auto">
          <a:xfrm flipV="1">
            <a:off x="2603500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8" name="Line 64"/>
          <p:cNvSpPr>
            <a:spLocks noChangeShapeType="1"/>
          </p:cNvSpPr>
          <p:nvPr/>
        </p:nvSpPr>
        <p:spPr bwMode="auto">
          <a:xfrm flipV="1">
            <a:off x="2690813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9" name="Line 65"/>
          <p:cNvSpPr>
            <a:spLocks noChangeShapeType="1"/>
          </p:cNvSpPr>
          <p:nvPr/>
        </p:nvSpPr>
        <p:spPr bwMode="auto">
          <a:xfrm flipV="1">
            <a:off x="2787650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0" name="Line 66"/>
          <p:cNvSpPr>
            <a:spLocks noChangeShapeType="1"/>
          </p:cNvSpPr>
          <p:nvPr/>
        </p:nvSpPr>
        <p:spPr bwMode="auto">
          <a:xfrm flipV="1">
            <a:off x="2889250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1" name="Line 67"/>
          <p:cNvSpPr>
            <a:spLocks noChangeShapeType="1"/>
          </p:cNvSpPr>
          <p:nvPr/>
        </p:nvSpPr>
        <p:spPr bwMode="auto">
          <a:xfrm flipV="1">
            <a:off x="2978150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2" name="Line 68"/>
          <p:cNvSpPr>
            <a:spLocks noChangeShapeType="1"/>
          </p:cNvSpPr>
          <p:nvPr/>
        </p:nvSpPr>
        <p:spPr bwMode="auto">
          <a:xfrm flipV="1">
            <a:off x="3068638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3" name="Line 69"/>
          <p:cNvSpPr>
            <a:spLocks noChangeShapeType="1"/>
          </p:cNvSpPr>
          <p:nvPr/>
        </p:nvSpPr>
        <p:spPr bwMode="auto">
          <a:xfrm flipV="1">
            <a:off x="3165475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4" name="Line 70"/>
          <p:cNvSpPr>
            <a:spLocks noChangeShapeType="1"/>
          </p:cNvSpPr>
          <p:nvPr/>
        </p:nvSpPr>
        <p:spPr bwMode="auto">
          <a:xfrm flipV="1">
            <a:off x="3267075" y="1666875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5" name="Line 71"/>
          <p:cNvSpPr>
            <a:spLocks noChangeShapeType="1"/>
          </p:cNvSpPr>
          <p:nvPr/>
        </p:nvSpPr>
        <p:spPr bwMode="auto">
          <a:xfrm flipV="1">
            <a:off x="3355975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6" name="Line 72"/>
          <p:cNvSpPr>
            <a:spLocks noChangeShapeType="1"/>
          </p:cNvSpPr>
          <p:nvPr/>
        </p:nvSpPr>
        <p:spPr bwMode="auto">
          <a:xfrm flipV="1">
            <a:off x="3443288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7" name="Line 73"/>
          <p:cNvSpPr>
            <a:spLocks noChangeShapeType="1"/>
          </p:cNvSpPr>
          <p:nvPr/>
        </p:nvSpPr>
        <p:spPr bwMode="auto">
          <a:xfrm flipV="1">
            <a:off x="3540125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8" name="Line 74"/>
          <p:cNvSpPr>
            <a:spLocks noChangeShapeType="1"/>
          </p:cNvSpPr>
          <p:nvPr/>
        </p:nvSpPr>
        <p:spPr bwMode="auto">
          <a:xfrm flipV="1">
            <a:off x="3641725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9" name="Line 75"/>
          <p:cNvSpPr>
            <a:spLocks noChangeShapeType="1"/>
          </p:cNvSpPr>
          <p:nvPr/>
        </p:nvSpPr>
        <p:spPr bwMode="auto">
          <a:xfrm flipV="1">
            <a:off x="3730625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0" name="Line 76"/>
          <p:cNvSpPr>
            <a:spLocks noChangeShapeType="1"/>
          </p:cNvSpPr>
          <p:nvPr/>
        </p:nvSpPr>
        <p:spPr bwMode="auto">
          <a:xfrm flipV="1">
            <a:off x="3825875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1" name="Line 77"/>
          <p:cNvSpPr>
            <a:spLocks noChangeShapeType="1"/>
          </p:cNvSpPr>
          <p:nvPr/>
        </p:nvSpPr>
        <p:spPr bwMode="auto">
          <a:xfrm flipV="1">
            <a:off x="3914775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2" name="Line 78"/>
          <p:cNvSpPr>
            <a:spLocks noChangeShapeType="1"/>
          </p:cNvSpPr>
          <p:nvPr/>
        </p:nvSpPr>
        <p:spPr bwMode="auto">
          <a:xfrm flipV="1">
            <a:off x="4002088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3" name="Line 79"/>
          <p:cNvSpPr>
            <a:spLocks noChangeShapeType="1"/>
          </p:cNvSpPr>
          <p:nvPr/>
        </p:nvSpPr>
        <p:spPr bwMode="auto">
          <a:xfrm flipV="1">
            <a:off x="4098925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4" name="Line 80"/>
          <p:cNvSpPr>
            <a:spLocks noChangeShapeType="1"/>
          </p:cNvSpPr>
          <p:nvPr/>
        </p:nvSpPr>
        <p:spPr bwMode="auto">
          <a:xfrm flipV="1">
            <a:off x="4200525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5" name="Line 81"/>
          <p:cNvSpPr>
            <a:spLocks noChangeShapeType="1"/>
          </p:cNvSpPr>
          <p:nvPr/>
        </p:nvSpPr>
        <p:spPr bwMode="auto">
          <a:xfrm flipV="1">
            <a:off x="4289425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6" name="Line 82"/>
          <p:cNvSpPr>
            <a:spLocks noChangeShapeType="1"/>
          </p:cNvSpPr>
          <p:nvPr/>
        </p:nvSpPr>
        <p:spPr bwMode="auto">
          <a:xfrm flipV="1">
            <a:off x="4395788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75" name="Freeform 83"/>
          <p:cNvSpPr>
            <a:spLocks/>
          </p:cNvSpPr>
          <p:nvPr/>
        </p:nvSpPr>
        <p:spPr bwMode="auto">
          <a:xfrm flipH="1">
            <a:off x="1752600" y="1714500"/>
            <a:ext cx="2743200" cy="2114550"/>
          </a:xfrm>
          <a:custGeom>
            <a:avLst/>
            <a:gdLst>
              <a:gd name="T0" fmla="*/ 0 w 2333"/>
              <a:gd name="T1" fmla="*/ 2147483647 h 2275"/>
              <a:gd name="T2" fmla="*/ 214748364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8" name="Text Box 84"/>
          <p:cNvSpPr txBox="1">
            <a:spLocks noChangeArrowheads="1"/>
          </p:cNvSpPr>
          <p:nvPr/>
        </p:nvSpPr>
        <p:spPr bwMode="auto">
          <a:xfrm>
            <a:off x="685800" y="1276350"/>
            <a:ext cx="39702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x</a:t>
            </a:r>
            <a:r>
              <a:rPr lang="en-US" sz="2000" baseline="-25000" dirty="0">
                <a:latin typeface="Arial Unicode MS" charset="0"/>
              </a:rPr>
              <a:t>1</a:t>
            </a:r>
            <a:r>
              <a:rPr lang="en-US" sz="2000" dirty="0">
                <a:latin typeface="Arial Unicode MS" charset="0"/>
              </a:rPr>
              <a:t> ………………………………  </a:t>
            </a:r>
            <a:r>
              <a:rPr lang="en-US" sz="2000" dirty="0" err="1">
                <a:latin typeface="Arial Unicode MS" charset="0"/>
              </a:rPr>
              <a:t>x</a:t>
            </a:r>
            <a:r>
              <a:rPr lang="en-US" sz="2000" baseline="-25000" dirty="0" err="1">
                <a:latin typeface="Arial Unicode MS" charset="0"/>
              </a:rPr>
              <a:t>M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129109" name="Text Box 85"/>
          <p:cNvSpPr txBox="1">
            <a:spLocks noChangeArrowheads="1"/>
          </p:cNvSpPr>
          <p:nvPr/>
        </p:nvSpPr>
        <p:spPr bwMode="auto">
          <a:xfrm rot="-5400000">
            <a:off x="-1118246" y="2879497"/>
            <a:ext cx="29381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y</a:t>
            </a:r>
            <a:r>
              <a:rPr lang="en-US" sz="2000" baseline="-25000" dirty="0">
                <a:latin typeface="Arial Unicode MS" charset="0"/>
              </a:rPr>
              <a:t>1</a:t>
            </a:r>
            <a:r>
              <a:rPr lang="en-US" sz="2000" dirty="0">
                <a:latin typeface="Arial Unicode MS" charset="0"/>
              </a:rPr>
              <a:t> ……</a:t>
            </a:r>
            <a:r>
              <a:rPr lang="en-US" sz="2000" dirty="0" smtClean="0">
                <a:latin typeface="Arial Unicode MS" charset="0"/>
              </a:rPr>
              <a:t>……</a:t>
            </a:r>
            <a:r>
              <a:rPr lang="en-US" sz="2000" dirty="0">
                <a:latin typeface="Arial Unicode MS" charset="0"/>
              </a:rPr>
              <a:t>…………  </a:t>
            </a:r>
            <a:r>
              <a:rPr lang="en-US" sz="2000" dirty="0" err="1">
                <a:latin typeface="Arial Unicode MS" charset="0"/>
              </a:rPr>
              <a:t>y</a:t>
            </a:r>
            <a:r>
              <a:rPr lang="en-US" sz="2000" baseline="-25000" dirty="0" err="1">
                <a:latin typeface="Arial Unicode MS" charset="0"/>
              </a:rPr>
              <a:t>N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59478" name="AutoShape 86"/>
          <p:cNvSpPr>
            <a:spLocks/>
          </p:cNvSpPr>
          <p:nvPr/>
        </p:nvSpPr>
        <p:spPr bwMode="auto">
          <a:xfrm>
            <a:off x="6629400" y="3943350"/>
            <a:ext cx="152400" cy="838200"/>
          </a:xfrm>
          <a:prstGeom prst="leftBrace">
            <a:avLst>
              <a:gd name="adj1" fmla="val 50000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9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75" grpId="0" animBg="1"/>
      <p:bldP spid="59478" grpId="0" animBg="1"/>
      <p:bldP spid="59478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Given two strings 		x = x</a:t>
            </a:r>
            <a:r>
              <a:rPr lang="en-US" sz="2800" baseline="-25000" dirty="0"/>
              <a:t>1</a:t>
            </a:r>
            <a:r>
              <a:rPr lang="en-US" sz="2800" dirty="0"/>
              <a:t>……</a:t>
            </a:r>
            <a:r>
              <a:rPr lang="en-US" sz="2800" dirty="0" err="1"/>
              <a:t>x</a:t>
            </a:r>
            <a:r>
              <a:rPr lang="en-US" sz="2800" baseline="-25000" dirty="0" err="1"/>
              <a:t>M</a:t>
            </a:r>
            <a:r>
              <a:rPr lang="en-US" sz="2800" dirty="0"/>
              <a:t>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				y = y</a:t>
            </a:r>
            <a:r>
              <a:rPr lang="en-US" sz="2800" baseline="-25000" dirty="0"/>
              <a:t>1</a:t>
            </a:r>
            <a:r>
              <a:rPr lang="en-US" sz="2800" dirty="0"/>
              <a:t>……</a:t>
            </a:r>
            <a:r>
              <a:rPr lang="en-US" sz="2800" dirty="0" err="1"/>
              <a:t>y</a:t>
            </a:r>
            <a:r>
              <a:rPr lang="en-US" sz="2800" baseline="-25000" dirty="0" err="1"/>
              <a:t>N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Find substrings x’, y’ whose similarity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(optimal global alignment value)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is maximum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x = </a:t>
            </a:r>
            <a:r>
              <a:rPr lang="en-US" dirty="0" err="1"/>
              <a:t>aaaacccccggggtta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y = </a:t>
            </a:r>
            <a:r>
              <a:rPr lang="en-US" dirty="0" err="1"/>
              <a:t>ttcccgggaaccaacc</a:t>
            </a:r>
            <a:endParaRPr lang="en-US" dirty="0"/>
          </a:p>
        </p:txBody>
      </p:sp>
      <p:sp>
        <p:nvSpPr>
          <p:cNvPr id="13115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24400" y="4800600"/>
            <a:ext cx="2895600" cy="342900"/>
          </a:xfrm>
          <a:noFill/>
        </p:spPr>
        <p:txBody>
          <a:bodyPr/>
          <a:lstStyle/>
          <a:p>
            <a:r>
              <a:rPr lang="en-US" sz="1200" dirty="0"/>
              <a:t>Slide from </a:t>
            </a:r>
            <a:r>
              <a:rPr lang="en-US" sz="1200" dirty="0" err="1"/>
              <a:t>Serafim</a:t>
            </a:r>
            <a:r>
              <a:rPr lang="en-US" sz="1200" dirty="0"/>
              <a:t> </a:t>
            </a:r>
            <a:r>
              <a:rPr lang="en-US" sz="1200" dirty="0" err="1"/>
              <a:t>Batzoglou</a:t>
            </a:r>
            <a:endParaRPr lang="en-US" sz="1200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2552700" y="4393406"/>
            <a:ext cx="838200" cy="342900"/>
          </a:xfrm>
          <a:prstGeom prst="rect">
            <a:avLst/>
          </a:prstGeom>
          <a:solidFill>
            <a:srgbClr val="F6FFE3">
              <a:alpha val="30196"/>
            </a:srgbClr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1905000" y="4781550"/>
            <a:ext cx="838200" cy="350044"/>
          </a:xfrm>
          <a:prstGeom prst="rect">
            <a:avLst/>
          </a:prstGeom>
          <a:solidFill>
            <a:srgbClr val="F6FFE3">
              <a:alpha val="30196"/>
            </a:srgbClr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6197600" y="2271712"/>
            <a:ext cx="2700338" cy="1914525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6197600" y="412670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6200775" y="407550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6200775" y="402907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6197600" y="398264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9" name="Line 13"/>
          <p:cNvSpPr>
            <a:spLocks noChangeShapeType="1"/>
          </p:cNvSpPr>
          <p:nvPr/>
        </p:nvSpPr>
        <p:spPr bwMode="auto">
          <a:xfrm>
            <a:off x="6200775" y="3939778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6197600" y="388858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1" name="Line 15"/>
          <p:cNvSpPr>
            <a:spLocks noChangeShapeType="1"/>
          </p:cNvSpPr>
          <p:nvPr/>
        </p:nvSpPr>
        <p:spPr bwMode="auto">
          <a:xfrm>
            <a:off x="6191250" y="384214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2" name="Line 16"/>
          <p:cNvSpPr>
            <a:spLocks noChangeShapeType="1"/>
          </p:cNvSpPr>
          <p:nvPr/>
        </p:nvSpPr>
        <p:spPr bwMode="auto">
          <a:xfrm>
            <a:off x="6200775" y="3795713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3" name="Line 17"/>
          <p:cNvSpPr>
            <a:spLocks noChangeShapeType="1"/>
          </p:cNvSpPr>
          <p:nvPr/>
        </p:nvSpPr>
        <p:spPr bwMode="auto">
          <a:xfrm>
            <a:off x="6200775" y="374570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4" name="Line 18"/>
          <p:cNvSpPr>
            <a:spLocks noChangeShapeType="1"/>
          </p:cNvSpPr>
          <p:nvPr/>
        </p:nvSpPr>
        <p:spPr bwMode="auto">
          <a:xfrm>
            <a:off x="6197600" y="369450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5" name="Line 19"/>
          <p:cNvSpPr>
            <a:spLocks noChangeShapeType="1"/>
          </p:cNvSpPr>
          <p:nvPr/>
        </p:nvSpPr>
        <p:spPr bwMode="auto">
          <a:xfrm>
            <a:off x="6197600" y="364926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6" name="Line 20"/>
          <p:cNvSpPr>
            <a:spLocks noChangeShapeType="1"/>
          </p:cNvSpPr>
          <p:nvPr/>
        </p:nvSpPr>
        <p:spPr bwMode="auto">
          <a:xfrm>
            <a:off x="6200775" y="360283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7" name="Line 21"/>
          <p:cNvSpPr>
            <a:spLocks noChangeShapeType="1"/>
          </p:cNvSpPr>
          <p:nvPr/>
        </p:nvSpPr>
        <p:spPr bwMode="auto">
          <a:xfrm>
            <a:off x="6192838" y="3558778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8" name="Line 22"/>
          <p:cNvSpPr>
            <a:spLocks noChangeShapeType="1"/>
          </p:cNvSpPr>
          <p:nvPr/>
        </p:nvSpPr>
        <p:spPr bwMode="auto">
          <a:xfrm>
            <a:off x="6200775" y="350758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9" name="Line 23"/>
          <p:cNvSpPr>
            <a:spLocks noChangeShapeType="1"/>
          </p:cNvSpPr>
          <p:nvPr/>
        </p:nvSpPr>
        <p:spPr bwMode="auto">
          <a:xfrm>
            <a:off x="6194425" y="3461147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0" name="Line 24"/>
          <p:cNvSpPr>
            <a:spLocks noChangeShapeType="1"/>
          </p:cNvSpPr>
          <p:nvPr/>
        </p:nvSpPr>
        <p:spPr bwMode="auto">
          <a:xfrm>
            <a:off x="6205538" y="3414713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6200775" y="336232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6205538" y="3312319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3" name="Line 27"/>
          <p:cNvSpPr>
            <a:spLocks noChangeShapeType="1"/>
          </p:cNvSpPr>
          <p:nvPr/>
        </p:nvSpPr>
        <p:spPr bwMode="auto">
          <a:xfrm>
            <a:off x="6205538" y="3265884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4" name="Line 28"/>
          <p:cNvSpPr>
            <a:spLocks noChangeShapeType="1"/>
          </p:cNvSpPr>
          <p:nvPr/>
        </p:nvSpPr>
        <p:spPr bwMode="auto">
          <a:xfrm>
            <a:off x="6200775" y="321945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5" name="Line 29"/>
          <p:cNvSpPr>
            <a:spLocks noChangeShapeType="1"/>
          </p:cNvSpPr>
          <p:nvPr/>
        </p:nvSpPr>
        <p:spPr bwMode="auto">
          <a:xfrm>
            <a:off x="6205538" y="317539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6" name="Line 30"/>
          <p:cNvSpPr>
            <a:spLocks noChangeShapeType="1"/>
          </p:cNvSpPr>
          <p:nvPr/>
        </p:nvSpPr>
        <p:spPr bwMode="auto">
          <a:xfrm>
            <a:off x="6200775" y="312420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7" name="Line 31"/>
          <p:cNvSpPr>
            <a:spLocks noChangeShapeType="1"/>
          </p:cNvSpPr>
          <p:nvPr/>
        </p:nvSpPr>
        <p:spPr bwMode="auto">
          <a:xfrm>
            <a:off x="6194425" y="307776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8" name="Line 32"/>
          <p:cNvSpPr>
            <a:spLocks noChangeShapeType="1"/>
          </p:cNvSpPr>
          <p:nvPr/>
        </p:nvSpPr>
        <p:spPr bwMode="auto">
          <a:xfrm>
            <a:off x="6197600" y="303133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9" name="Line 33"/>
          <p:cNvSpPr>
            <a:spLocks noChangeShapeType="1"/>
          </p:cNvSpPr>
          <p:nvPr/>
        </p:nvSpPr>
        <p:spPr bwMode="auto">
          <a:xfrm>
            <a:off x="6192838" y="2986088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0" name="Line 34"/>
          <p:cNvSpPr>
            <a:spLocks noChangeShapeType="1"/>
          </p:cNvSpPr>
          <p:nvPr/>
        </p:nvSpPr>
        <p:spPr bwMode="auto">
          <a:xfrm>
            <a:off x="6200775" y="293131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1" name="Line 35"/>
          <p:cNvSpPr>
            <a:spLocks noChangeShapeType="1"/>
          </p:cNvSpPr>
          <p:nvPr/>
        </p:nvSpPr>
        <p:spPr bwMode="auto">
          <a:xfrm>
            <a:off x="6200775" y="2884884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2" name="Line 36"/>
          <p:cNvSpPr>
            <a:spLocks noChangeShapeType="1"/>
          </p:cNvSpPr>
          <p:nvPr/>
        </p:nvSpPr>
        <p:spPr bwMode="auto">
          <a:xfrm>
            <a:off x="6205538" y="2838450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3" name="Line 37"/>
          <p:cNvSpPr>
            <a:spLocks noChangeShapeType="1"/>
          </p:cNvSpPr>
          <p:nvPr/>
        </p:nvSpPr>
        <p:spPr bwMode="auto">
          <a:xfrm>
            <a:off x="6196013" y="279439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4" name="Line 38"/>
          <p:cNvSpPr>
            <a:spLocks noChangeShapeType="1"/>
          </p:cNvSpPr>
          <p:nvPr/>
        </p:nvSpPr>
        <p:spPr bwMode="auto">
          <a:xfrm>
            <a:off x="6199188" y="2744390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5" name="Line 39"/>
          <p:cNvSpPr>
            <a:spLocks noChangeShapeType="1"/>
          </p:cNvSpPr>
          <p:nvPr/>
        </p:nvSpPr>
        <p:spPr bwMode="auto">
          <a:xfrm>
            <a:off x="6197600" y="269795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>
            <a:off x="6200775" y="2651522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7" name="Line 41"/>
          <p:cNvSpPr>
            <a:spLocks noChangeShapeType="1"/>
          </p:cNvSpPr>
          <p:nvPr/>
        </p:nvSpPr>
        <p:spPr bwMode="auto">
          <a:xfrm>
            <a:off x="6197600" y="261104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8" name="Line 42"/>
          <p:cNvSpPr>
            <a:spLocks noChangeShapeType="1"/>
          </p:cNvSpPr>
          <p:nvPr/>
        </p:nvSpPr>
        <p:spPr bwMode="auto">
          <a:xfrm>
            <a:off x="6197600" y="256460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9" name="Line 43"/>
          <p:cNvSpPr>
            <a:spLocks noChangeShapeType="1"/>
          </p:cNvSpPr>
          <p:nvPr/>
        </p:nvSpPr>
        <p:spPr bwMode="auto">
          <a:xfrm>
            <a:off x="6200775" y="2518172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0" name="Line 44"/>
          <p:cNvSpPr>
            <a:spLocks noChangeShapeType="1"/>
          </p:cNvSpPr>
          <p:nvPr/>
        </p:nvSpPr>
        <p:spPr bwMode="auto">
          <a:xfrm>
            <a:off x="6192838" y="2474119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1" name="Line 45"/>
          <p:cNvSpPr>
            <a:spLocks noChangeShapeType="1"/>
          </p:cNvSpPr>
          <p:nvPr/>
        </p:nvSpPr>
        <p:spPr bwMode="auto">
          <a:xfrm>
            <a:off x="6200775" y="2424113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2" name="Line 46"/>
          <p:cNvSpPr>
            <a:spLocks noChangeShapeType="1"/>
          </p:cNvSpPr>
          <p:nvPr/>
        </p:nvSpPr>
        <p:spPr bwMode="auto">
          <a:xfrm>
            <a:off x="6194425" y="2377678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3" name="Line 47"/>
          <p:cNvSpPr>
            <a:spLocks noChangeShapeType="1"/>
          </p:cNvSpPr>
          <p:nvPr/>
        </p:nvSpPr>
        <p:spPr bwMode="auto">
          <a:xfrm>
            <a:off x="6205538" y="2331244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4" name="Line 48"/>
          <p:cNvSpPr>
            <a:spLocks noChangeShapeType="1"/>
          </p:cNvSpPr>
          <p:nvPr/>
        </p:nvSpPr>
        <p:spPr bwMode="auto">
          <a:xfrm flipV="1">
            <a:off x="6270625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 flipV="1">
            <a:off x="6338888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 flipV="1">
            <a:off x="6410325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flipV="1">
            <a:off x="6473825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8" name="Line 52"/>
          <p:cNvSpPr>
            <a:spLocks noChangeShapeType="1"/>
          </p:cNvSpPr>
          <p:nvPr/>
        </p:nvSpPr>
        <p:spPr bwMode="auto">
          <a:xfrm flipV="1">
            <a:off x="6535738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9" name="Line 53"/>
          <p:cNvSpPr>
            <a:spLocks noChangeShapeType="1"/>
          </p:cNvSpPr>
          <p:nvPr/>
        </p:nvSpPr>
        <p:spPr bwMode="auto">
          <a:xfrm flipV="1">
            <a:off x="6604000" y="227885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0" name="Line 54"/>
          <p:cNvSpPr>
            <a:spLocks noChangeShapeType="1"/>
          </p:cNvSpPr>
          <p:nvPr/>
        </p:nvSpPr>
        <p:spPr bwMode="auto">
          <a:xfrm flipV="1">
            <a:off x="6675438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1" name="Line 55"/>
          <p:cNvSpPr>
            <a:spLocks noChangeShapeType="1"/>
          </p:cNvSpPr>
          <p:nvPr/>
        </p:nvSpPr>
        <p:spPr bwMode="auto">
          <a:xfrm flipV="1">
            <a:off x="6738938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2" name="Line 56"/>
          <p:cNvSpPr>
            <a:spLocks noChangeShapeType="1"/>
          </p:cNvSpPr>
          <p:nvPr/>
        </p:nvSpPr>
        <p:spPr bwMode="auto">
          <a:xfrm flipV="1">
            <a:off x="6802438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3" name="Line 57"/>
          <p:cNvSpPr>
            <a:spLocks noChangeShapeType="1"/>
          </p:cNvSpPr>
          <p:nvPr/>
        </p:nvSpPr>
        <p:spPr bwMode="auto">
          <a:xfrm flipV="1">
            <a:off x="6872288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4" name="Line 58"/>
          <p:cNvSpPr>
            <a:spLocks noChangeShapeType="1"/>
          </p:cNvSpPr>
          <p:nvPr/>
        </p:nvSpPr>
        <p:spPr bwMode="auto">
          <a:xfrm flipV="1">
            <a:off x="6943725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5" name="Line 59"/>
          <p:cNvSpPr>
            <a:spLocks noChangeShapeType="1"/>
          </p:cNvSpPr>
          <p:nvPr/>
        </p:nvSpPr>
        <p:spPr bwMode="auto">
          <a:xfrm flipV="1">
            <a:off x="7007225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6" name="Line 60"/>
          <p:cNvSpPr>
            <a:spLocks noChangeShapeType="1"/>
          </p:cNvSpPr>
          <p:nvPr/>
        </p:nvSpPr>
        <p:spPr bwMode="auto">
          <a:xfrm flipV="1">
            <a:off x="7069138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7" name="Line 61"/>
          <p:cNvSpPr>
            <a:spLocks noChangeShapeType="1"/>
          </p:cNvSpPr>
          <p:nvPr/>
        </p:nvSpPr>
        <p:spPr bwMode="auto">
          <a:xfrm flipV="1">
            <a:off x="7137400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8" name="Line 62"/>
          <p:cNvSpPr>
            <a:spLocks noChangeShapeType="1"/>
          </p:cNvSpPr>
          <p:nvPr/>
        </p:nvSpPr>
        <p:spPr bwMode="auto">
          <a:xfrm flipV="1">
            <a:off x="7208838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9" name="Line 63"/>
          <p:cNvSpPr>
            <a:spLocks noChangeShapeType="1"/>
          </p:cNvSpPr>
          <p:nvPr/>
        </p:nvSpPr>
        <p:spPr bwMode="auto">
          <a:xfrm flipV="1">
            <a:off x="7272338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0" name="Line 64"/>
          <p:cNvSpPr>
            <a:spLocks noChangeShapeType="1"/>
          </p:cNvSpPr>
          <p:nvPr/>
        </p:nvSpPr>
        <p:spPr bwMode="auto">
          <a:xfrm flipV="1">
            <a:off x="7346950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1" name="Line 65"/>
          <p:cNvSpPr>
            <a:spLocks noChangeShapeType="1"/>
          </p:cNvSpPr>
          <p:nvPr/>
        </p:nvSpPr>
        <p:spPr bwMode="auto">
          <a:xfrm flipV="1">
            <a:off x="7415213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2" name="Line 66"/>
          <p:cNvSpPr>
            <a:spLocks noChangeShapeType="1"/>
          </p:cNvSpPr>
          <p:nvPr/>
        </p:nvSpPr>
        <p:spPr bwMode="auto">
          <a:xfrm flipV="1">
            <a:off x="7486650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3" name="Line 67"/>
          <p:cNvSpPr>
            <a:spLocks noChangeShapeType="1"/>
          </p:cNvSpPr>
          <p:nvPr/>
        </p:nvSpPr>
        <p:spPr bwMode="auto">
          <a:xfrm flipV="1">
            <a:off x="7550150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4" name="Line 68"/>
          <p:cNvSpPr>
            <a:spLocks noChangeShapeType="1"/>
          </p:cNvSpPr>
          <p:nvPr/>
        </p:nvSpPr>
        <p:spPr bwMode="auto">
          <a:xfrm flipV="1">
            <a:off x="7612063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5" name="Line 69"/>
          <p:cNvSpPr>
            <a:spLocks noChangeShapeType="1"/>
          </p:cNvSpPr>
          <p:nvPr/>
        </p:nvSpPr>
        <p:spPr bwMode="auto">
          <a:xfrm flipV="1">
            <a:off x="7680325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6" name="Line 70"/>
          <p:cNvSpPr>
            <a:spLocks noChangeShapeType="1"/>
          </p:cNvSpPr>
          <p:nvPr/>
        </p:nvSpPr>
        <p:spPr bwMode="auto">
          <a:xfrm flipV="1">
            <a:off x="7751763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7" name="Line 71"/>
          <p:cNvSpPr>
            <a:spLocks noChangeShapeType="1"/>
          </p:cNvSpPr>
          <p:nvPr/>
        </p:nvSpPr>
        <p:spPr bwMode="auto">
          <a:xfrm flipV="1">
            <a:off x="7815263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8" name="Line 72"/>
          <p:cNvSpPr>
            <a:spLocks noChangeShapeType="1"/>
          </p:cNvSpPr>
          <p:nvPr/>
        </p:nvSpPr>
        <p:spPr bwMode="auto">
          <a:xfrm flipV="1">
            <a:off x="7880350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9" name="Line 73"/>
          <p:cNvSpPr>
            <a:spLocks noChangeShapeType="1"/>
          </p:cNvSpPr>
          <p:nvPr/>
        </p:nvSpPr>
        <p:spPr bwMode="auto">
          <a:xfrm flipV="1">
            <a:off x="7948613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0" name="Line 74"/>
          <p:cNvSpPr>
            <a:spLocks noChangeShapeType="1"/>
          </p:cNvSpPr>
          <p:nvPr/>
        </p:nvSpPr>
        <p:spPr bwMode="auto">
          <a:xfrm flipV="1">
            <a:off x="8020050" y="2266950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1" name="Line 75"/>
          <p:cNvSpPr>
            <a:spLocks noChangeShapeType="1"/>
          </p:cNvSpPr>
          <p:nvPr/>
        </p:nvSpPr>
        <p:spPr bwMode="auto">
          <a:xfrm flipV="1">
            <a:off x="8083550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2" name="Line 76"/>
          <p:cNvSpPr>
            <a:spLocks noChangeShapeType="1"/>
          </p:cNvSpPr>
          <p:nvPr/>
        </p:nvSpPr>
        <p:spPr bwMode="auto">
          <a:xfrm flipV="1">
            <a:off x="8145463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3" name="Line 77"/>
          <p:cNvSpPr>
            <a:spLocks noChangeShapeType="1"/>
          </p:cNvSpPr>
          <p:nvPr/>
        </p:nvSpPr>
        <p:spPr bwMode="auto">
          <a:xfrm flipV="1">
            <a:off x="8213725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4" name="Line 78"/>
          <p:cNvSpPr>
            <a:spLocks noChangeShapeType="1"/>
          </p:cNvSpPr>
          <p:nvPr/>
        </p:nvSpPr>
        <p:spPr bwMode="auto">
          <a:xfrm flipV="1">
            <a:off x="8285163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5" name="Line 79"/>
          <p:cNvSpPr>
            <a:spLocks noChangeShapeType="1"/>
          </p:cNvSpPr>
          <p:nvPr/>
        </p:nvSpPr>
        <p:spPr bwMode="auto">
          <a:xfrm flipV="1">
            <a:off x="8348663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6" name="Line 80"/>
          <p:cNvSpPr>
            <a:spLocks noChangeShapeType="1"/>
          </p:cNvSpPr>
          <p:nvPr/>
        </p:nvSpPr>
        <p:spPr bwMode="auto">
          <a:xfrm flipV="1">
            <a:off x="8415338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7" name="Line 81"/>
          <p:cNvSpPr>
            <a:spLocks noChangeShapeType="1"/>
          </p:cNvSpPr>
          <p:nvPr/>
        </p:nvSpPr>
        <p:spPr bwMode="auto">
          <a:xfrm flipV="1">
            <a:off x="8478838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8" name="Line 82"/>
          <p:cNvSpPr>
            <a:spLocks noChangeShapeType="1"/>
          </p:cNvSpPr>
          <p:nvPr/>
        </p:nvSpPr>
        <p:spPr bwMode="auto">
          <a:xfrm flipV="1">
            <a:off x="8540750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9" name="Line 83"/>
          <p:cNvSpPr>
            <a:spLocks noChangeShapeType="1"/>
          </p:cNvSpPr>
          <p:nvPr/>
        </p:nvSpPr>
        <p:spPr bwMode="auto">
          <a:xfrm flipV="1">
            <a:off x="8609013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500" name="Line 84"/>
          <p:cNvSpPr>
            <a:spLocks noChangeShapeType="1"/>
          </p:cNvSpPr>
          <p:nvPr/>
        </p:nvSpPr>
        <p:spPr bwMode="auto">
          <a:xfrm flipV="1">
            <a:off x="8682038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501" name="Line 85"/>
          <p:cNvSpPr>
            <a:spLocks noChangeShapeType="1"/>
          </p:cNvSpPr>
          <p:nvPr/>
        </p:nvSpPr>
        <p:spPr bwMode="auto">
          <a:xfrm flipV="1">
            <a:off x="8743950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502" name="Line 86"/>
          <p:cNvSpPr>
            <a:spLocks noChangeShapeType="1"/>
          </p:cNvSpPr>
          <p:nvPr/>
        </p:nvSpPr>
        <p:spPr bwMode="auto">
          <a:xfrm flipV="1">
            <a:off x="8820150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503" name="Freeform 87"/>
          <p:cNvSpPr>
            <a:spLocks/>
          </p:cNvSpPr>
          <p:nvPr/>
        </p:nvSpPr>
        <p:spPr bwMode="auto">
          <a:xfrm flipH="1">
            <a:off x="7378700" y="2949178"/>
            <a:ext cx="666750" cy="534591"/>
          </a:xfrm>
          <a:custGeom>
            <a:avLst/>
            <a:gdLst>
              <a:gd name="T0" fmla="*/ 0 w 2333"/>
              <a:gd name="T1" fmla="*/ 2147483647 h 2275"/>
              <a:gd name="T2" fmla="*/ 121379279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/>
              <a:t>The Local Alignment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6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6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6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6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6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6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6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6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6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6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6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6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6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6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6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6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6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6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6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6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6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6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6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6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6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6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6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6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6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6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6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6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6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6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6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6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6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6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6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6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6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6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6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6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nimBg="1"/>
      <p:bldP spid="60421" grpId="0" animBg="1"/>
      <p:bldP spid="60424" grpId="0" animBg="1"/>
      <p:bldP spid="60425" grpId="0" animBg="1"/>
      <p:bldP spid="60426" grpId="0" animBg="1"/>
      <p:bldP spid="60427" grpId="0" animBg="1"/>
      <p:bldP spid="60428" grpId="0" animBg="1"/>
      <p:bldP spid="60429" grpId="0" animBg="1"/>
      <p:bldP spid="60430" grpId="0" animBg="1"/>
      <p:bldP spid="60431" grpId="0" animBg="1"/>
      <p:bldP spid="60432" grpId="0" animBg="1"/>
      <p:bldP spid="60433" grpId="0" animBg="1"/>
      <p:bldP spid="60434" grpId="0" animBg="1"/>
      <p:bldP spid="60435" grpId="0" animBg="1"/>
      <p:bldP spid="60436" grpId="0" animBg="1"/>
      <p:bldP spid="60437" grpId="0" animBg="1"/>
      <p:bldP spid="60438" grpId="0" animBg="1"/>
      <p:bldP spid="60439" grpId="0" animBg="1"/>
      <p:bldP spid="60440" grpId="0" animBg="1"/>
      <p:bldP spid="60441" grpId="0" animBg="1"/>
      <p:bldP spid="60442" grpId="0" animBg="1"/>
      <p:bldP spid="60443" grpId="0" animBg="1"/>
      <p:bldP spid="60444" grpId="0" animBg="1"/>
      <p:bldP spid="60445" grpId="0" animBg="1"/>
      <p:bldP spid="60446" grpId="0" animBg="1"/>
      <p:bldP spid="60447" grpId="0" animBg="1"/>
      <p:bldP spid="60448" grpId="0" animBg="1"/>
      <p:bldP spid="60449" grpId="0" animBg="1"/>
      <p:bldP spid="60450" grpId="0" animBg="1"/>
      <p:bldP spid="60451" grpId="0" animBg="1"/>
      <p:bldP spid="60452" grpId="0" animBg="1"/>
      <p:bldP spid="60453" grpId="0" animBg="1"/>
      <p:bldP spid="60454" grpId="0" animBg="1"/>
      <p:bldP spid="60455" grpId="0" animBg="1"/>
      <p:bldP spid="60456" grpId="0" animBg="1"/>
      <p:bldP spid="60457" grpId="0" animBg="1"/>
      <p:bldP spid="60458" grpId="0" animBg="1"/>
      <p:bldP spid="60459" grpId="0" animBg="1"/>
      <p:bldP spid="60460" grpId="0" animBg="1"/>
      <p:bldP spid="60461" grpId="0" animBg="1"/>
      <p:bldP spid="60462" grpId="0" animBg="1"/>
      <p:bldP spid="60463" grpId="0" animBg="1"/>
      <p:bldP spid="60464" grpId="0" animBg="1"/>
      <p:bldP spid="60465" grpId="0" animBg="1"/>
      <p:bldP spid="60466" grpId="0" animBg="1"/>
      <p:bldP spid="60467" grpId="0" animBg="1"/>
      <p:bldP spid="60468" grpId="0" animBg="1"/>
      <p:bldP spid="60469" grpId="0" animBg="1"/>
      <p:bldP spid="60470" grpId="0" animBg="1"/>
      <p:bldP spid="60471" grpId="0" animBg="1"/>
      <p:bldP spid="60472" grpId="0" animBg="1"/>
      <p:bldP spid="60473" grpId="0" animBg="1"/>
      <p:bldP spid="60474" grpId="0" animBg="1"/>
      <p:bldP spid="60475" grpId="0" animBg="1"/>
      <p:bldP spid="60476" grpId="0" animBg="1"/>
      <p:bldP spid="60477" grpId="0" animBg="1"/>
      <p:bldP spid="60478" grpId="0" animBg="1"/>
      <p:bldP spid="60479" grpId="0" animBg="1"/>
      <p:bldP spid="60480" grpId="0" animBg="1"/>
      <p:bldP spid="60481" grpId="0" animBg="1"/>
      <p:bldP spid="60482" grpId="0" animBg="1"/>
      <p:bldP spid="60483" grpId="0" animBg="1"/>
      <p:bldP spid="60484" grpId="0" animBg="1"/>
      <p:bldP spid="60485" grpId="0" animBg="1"/>
      <p:bldP spid="60486" grpId="0" animBg="1"/>
      <p:bldP spid="60487" grpId="0" animBg="1"/>
      <p:bldP spid="60488" grpId="0" animBg="1"/>
      <p:bldP spid="60489" grpId="0" animBg="1"/>
      <p:bldP spid="60490" grpId="0" animBg="1"/>
      <p:bldP spid="60491" grpId="0" animBg="1"/>
      <p:bldP spid="60492" grpId="0" animBg="1"/>
      <p:bldP spid="60493" grpId="0" animBg="1"/>
      <p:bldP spid="60494" grpId="0" animBg="1"/>
      <p:bldP spid="60495" grpId="0" animBg="1"/>
      <p:bldP spid="60496" grpId="0" animBg="1"/>
      <p:bldP spid="60497" grpId="0" animBg="1"/>
      <p:bldP spid="60498" grpId="0" animBg="1"/>
      <p:bldP spid="60499" grpId="0" animBg="1"/>
      <p:bldP spid="60500" grpId="0" animBg="1"/>
      <p:bldP spid="60501" grpId="0" animBg="1"/>
      <p:bldP spid="60502" grpId="0" animBg="1"/>
      <p:bldP spid="6050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57150"/>
            <a:ext cx="7772400" cy="857250"/>
          </a:xfrm>
        </p:spPr>
        <p:txBody>
          <a:bodyPr/>
          <a:lstStyle/>
          <a:p>
            <a:r>
              <a:rPr lang="en-US" dirty="0"/>
              <a:t>The Smith-Waterman algorithm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085850"/>
            <a:ext cx="8229600" cy="394335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 dirty="0"/>
              <a:t>Idea</a:t>
            </a:r>
            <a:r>
              <a:rPr lang="en-US" sz="2000" dirty="0"/>
              <a:t>: Ignore badly aligning regions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1800" dirty="0"/>
              <a:t>Modifications to Needleman-</a:t>
            </a:r>
            <a:r>
              <a:rPr lang="en-US" sz="1800" dirty="0" err="1"/>
              <a:t>Wunsch</a:t>
            </a:r>
            <a:r>
              <a:rPr lang="en-US" sz="1800" dirty="0"/>
              <a:t>:</a:t>
            </a:r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r>
              <a:rPr lang="en-US" sz="1800" b="1" dirty="0"/>
              <a:t>Initialization</a:t>
            </a:r>
            <a:r>
              <a:rPr lang="en-US" sz="1800" dirty="0"/>
              <a:t>:	</a:t>
            </a:r>
            <a:r>
              <a:rPr lang="en-US" sz="1800" dirty="0">
                <a:latin typeface="Courier"/>
                <a:cs typeface="Courier"/>
              </a:rPr>
              <a:t>F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dirty="0">
                <a:latin typeface="Courier"/>
                <a:cs typeface="Courier"/>
              </a:rPr>
              <a:t>0, j) = </a:t>
            </a:r>
            <a:r>
              <a:rPr lang="en-US" sz="1800" dirty="0" smtClean="0">
                <a:latin typeface="Courier"/>
                <a:cs typeface="Courier"/>
              </a:rPr>
              <a:t>0</a:t>
            </a:r>
          </a:p>
          <a:p>
            <a:pP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		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0) = 0</a:t>
            </a:r>
          </a:p>
          <a:p>
            <a:pPr>
              <a:buFontTx/>
              <a:buNone/>
            </a:pPr>
            <a:r>
              <a:rPr lang="en-US" sz="1800" dirty="0"/>
              <a:t>					</a:t>
            </a:r>
          </a:p>
          <a:p>
            <a:pPr>
              <a:buFontTx/>
              <a:buNone/>
            </a:pPr>
            <a:r>
              <a:rPr lang="en-US" sz="1800" dirty="0"/>
              <a:t>				 </a:t>
            </a:r>
            <a:r>
              <a:rPr lang="en-US" sz="1800" dirty="0" smtClean="0"/>
              <a:t>                    </a:t>
            </a:r>
            <a:r>
              <a:rPr lang="en-US" sz="1800" dirty="0">
                <a:latin typeface="Courier"/>
                <a:cs typeface="Courier"/>
              </a:rPr>
              <a:t>0	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alibri"/>
                <a:cs typeface="Calibri"/>
              </a:rPr>
              <a:t>Iteration</a:t>
            </a:r>
            <a:r>
              <a:rPr lang="en-US" sz="1800" dirty="0" smtClean="0">
                <a:latin typeface="Calibri"/>
                <a:cs typeface="Calibri"/>
              </a:rPr>
              <a:t>: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smtClean="0">
                <a:latin typeface="Calibri"/>
                <a:cs typeface="Calibri"/>
              </a:rPr>
              <a:t>          </a:t>
            </a:r>
            <a:r>
              <a:rPr lang="en-US" sz="1800" dirty="0" smtClean="0">
                <a:latin typeface="Courier"/>
                <a:cs typeface="Courier"/>
              </a:rPr>
              <a:t>F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j) = </a:t>
            </a:r>
            <a:r>
              <a:rPr lang="en-US" sz="1800" dirty="0" smtClean="0">
                <a:latin typeface="Courier"/>
                <a:cs typeface="Courier"/>
              </a:rPr>
              <a:t>max    F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– 1, j) – d</a:t>
            </a:r>
          </a:p>
          <a:p>
            <a:pP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			 </a:t>
            </a:r>
            <a:r>
              <a:rPr lang="en-US" sz="1800" dirty="0" smtClean="0">
                <a:latin typeface="Courier"/>
                <a:cs typeface="Courier"/>
              </a:rPr>
              <a:t>       F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j – 1) – d</a:t>
            </a:r>
          </a:p>
          <a:p>
            <a:pP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			 </a:t>
            </a:r>
            <a:r>
              <a:rPr lang="en-US" sz="1800" dirty="0" smtClean="0">
                <a:latin typeface="Courier"/>
                <a:cs typeface="Courier"/>
              </a:rPr>
              <a:t>       F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– 1, j – 1) + s(x</a:t>
            </a:r>
            <a:r>
              <a:rPr lang="en-US" sz="1800" baseline="-25000" dirty="0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dirty="0" err="1">
                <a:latin typeface="Courier"/>
                <a:cs typeface="Courier"/>
              </a:rPr>
              <a:t>y</a:t>
            </a:r>
            <a:r>
              <a:rPr lang="en-US" sz="1800" baseline="-25000" dirty="0" err="1">
                <a:latin typeface="Courier"/>
                <a:cs typeface="Courier"/>
              </a:rPr>
              <a:t>j</a:t>
            </a:r>
            <a:r>
              <a:rPr lang="en-US" sz="1800" dirty="0">
                <a:latin typeface="Courier"/>
                <a:cs typeface="Courier"/>
              </a:rPr>
              <a:t>)  </a:t>
            </a:r>
          </a:p>
        </p:txBody>
      </p:sp>
      <p:sp>
        <p:nvSpPr>
          <p:cNvPr id="13730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4793903"/>
            <a:ext cx="2895600" cy="342900"/>
          </a:xfrm>
          <a:noFill/>
        </p:spPr>
        <p:txBody>
          <a:bodyPr/>
          <a:lstStyle/>
          <a:p>
            <a:r>
              <a:rPr lang="en-US" dirty="0"/>
              <a:t>Slide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endParaRPr lang="en-US" dirty="0"/>
          </a:p>
        </p:txBody>
      </p:sp>
      <p:sp>
        <p:nvSpPr>
          <p:cNvPr id="63492" name="AutoShape 4"/>
          <p:cNvSpPr>
            <a:spLocks/>
          </p:cNvSpPr>
          <p:nvPr/>
        </p:nvSpPr>
        <p:spPr bwMode="auto">
          <a:xfrm>
            <a:off x="3962400" y="3467100"/>
            <a:ext cx="76200" cy="1314450"/>
          </a:xfrm>
          <a:prstGeom prst="leftBrace">
            <a:avLst>
              <a:gd name="adj1" fmla="val 8646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3366"/>
              </a:solidFill>
              <a:latin typeface="Times New Roman" charset="0"/>
            </a:endParaRP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5797550" y="1262063"/>
            <a:ext cx="2700338" cy="1914525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2" name="Line 6"/>
          <p:cNvSpPr>
            <a:spLocks noChangeShapeType="1"/>
          </p:cNvSpPr>
          <p:nvPr/>
        </p:nvSpPr>
        <p:spPr bwMode="auto">
          <a:xfrm>
            <a:off x="5797550" y="311705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3" name="Line 7"/>
          <p:cNvSpPr>
            <a:spLocks noChangeShapeType="1"/>
          </p:cNvSpPr>
          <p:nvPr/>
        </p:nvSpPr>
        <p:spPr bwMode="auto">
          <a:xfrm>
            <a:off x="5800725" y="306586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4" name="Line 8"/>
          <p:cNvSpPr>
            <a:spLocks noChangeShapeType="1"/>
          </p:cNvSpPr>
          <p:nvPr/>
        </p:nvSpPr>
        <p:spPr bwMode="auto">
          <a:xfrm>
            <a:off x="5800725" y="301942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5" name="Line 9"/>
          <p:cNvSpPr>
            <a:spLocks noChangeShapeType="1"/>
          </p:cNvSpPr>
          <p:nvPr/>
        </p:nvSpPr>
        <p:spPr bwMode="auto">
          <a:xfrm>
            <a:off x="5797550" y="297299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6" name="Line 10"/>
          <p:cNvSpPr>
            <a:spLocks noChangeShapeType="1"/>
          </p:cNvSpPr>
          <p:nvPr/>
        </p:nvSpPr>
        <p:spPr bwMode="auto">
          <a:xfrm>
            <a:off x="5800725" y="293012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7" name="Line 11"/>
          <p:cNvSpPr>
            <a:spLocks noChangeShapeType="1"/>
          </p:cNvSpPr>
          <p:nvPr/>
        </p:nvSpPr>
        <p:spPr bwMode="auto">
          <a:xfrm>
            <a:off x="5797550" y="287893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8" name="Line 12"/>
          <p:cNvSpPr>
            <a:spLocks noChangeShapeType="1"/>
          </p:cNvSpPr>
          <p:nvPr/>
        </p:nvSpPr>
        <p:spPr bwMode="auto">
          <a:xfrm>
            <a:off x="5791200" y="283249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9" name="Line 13"/>
          <p:cNvSpPr>
            <a:spLocks noChangeShapeType="1"/>
          </p:cNvSpPr>
          <p:nvPr/>
        </p:nvSpPr>
        <p:spPr bwMode="auto">
          <a:xfrm>
            <a:off x="5800725" y="2786063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0" name="Line 14"/>
          <p:cNvSpPr>
            <a:spLocks noChangeShapeType="1"/>
          </p:cNvSpPr>
          <p:nvPr/>
        </p:nvSpPr>
        <p:spPr bwMode="auto">
          <a:xfrm>
            <a:off x="5800725" y="273605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1" name="Line 15"/>
          <p:cNvSpPr>
            <a:spLocks noChangeShapeType="1"/>
          </p:cNvSpPr>
          <p:nvPr/>
        </p:nvSpPr>
        <p:spPr bwMode="auto">
          <a:xfrm>
            <a:off x="5797550" y="268486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2" name="Line 16"/>
          <p:cNvSpPr>
            <a:spLocks noChangeShapeType="1"/>
          </p:cNvSpPr>
          <p:nvPr/>
        </p:nvSpPr>
        <p:spPr bwMode="auto">
          <a:xfrm>
            <a:off x="5797550" y="263961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3" name="Line 17"/>
          <p:cNvSpPr>
            <a:spLocks noChangeShapeType="1"/>
          </p:cNvSpPr>
          <p:nvPr/>
        </p:nvSpPr>
        <p:spPr bwMode="auto">
          <a:xfrm>
            <a:off x="5800725" y="259318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4" name="Line 18"/>
          <p:cNvSpPr>
            <a:spLocks noChangeShapeType="1"/>
          </p:cNvSpPr>
          <p:nvPr/>
        </p:nvSpPr>
        <p:spPr bwMode="auto">
          <a:xfrm>
            <a:off x="5792788" y="2549129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5" name="Line 19"/>
          <p:cNvSpPr>
            <a:spLocks noChangeShapeType="1"/>
          </p:cNvSpPr>
          <p:nvPr/>
        </p:nvSpPr>
        <p:spPr bwMode="auto">
          <a:xfrm>
            <a:off x="5800725" y="249793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6" name="Line 20"/>
          <p:cNvSpPr>
            <a:spLocks noChangeShapeType="1"/>
          </p:cNvSpPr>
          <p:nvPr/>
        </p:nvSpPr>
        <p:spPr bwMode="auto">
          <a:xfrm>
            <a:off x="5794375" y="2451497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7" name="Line 21"/>
          <p:cNvSpPr>
            <a:spLocks noChangeShapeType="1"/>
          </p:cNvSpPr>
          <p:nvPr/>
        </p:nvSpPr>
        <p:spPr bwMode="auto">
          <a:xfrm>
            <a:off x="5805488" y="2405063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8" name="Line 22"/>
          <p:cNvSpPr>
            <a:spLocks noChangeShapeType="1"/>
          </p:cNvSpPr>
          <p:nvPr/>
        </p:nvSpPr>
        <p:spPr bwMode="auto">
          <a:xfrm>
            <a:off x="5800725" y="235267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9" name="Line 23"/>
          <p:cNvSpPr>
            <a:spLocks noChangeShapeType="1"/>
          </p:cNvSpPr>
          <p:nvPr/>
        </p:nvSpPr>
        <p:spPr bwMode="auto">
          <a:xfrm>
            <a:off x="5805488" y="2302669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0" name="Line 24"/>
          <p:cNvSpPr>
            <a:spLocks noChangeShapeType="1"/>
          </p:cNvSpPr>
          <p:nvPr/>
        </p:nvSpPr>
        <p:spPr bwMode="auto">
          <a:xfrm>
            <a:off x="5805488" y="2256235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1" name="Line 25"/>
          <p:cNvSpPr>
            <a:spLocks noChangeShapeType="1"/>
          </p:cNvSpPr>
          <p:nvPr/>
        </p:nvSpPr>
        <p:spPr bwMode="auto">
          <a:xfrm>
            <a:off x="5800725" y="220980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2" name="Line 26"/>
          <p:cNvSpPr>
            <a:spLocks noChangeShapeType="1"/>
          </p:cNvSpPr>
          <p:nvPr/>
        </p:nvSpPr>
        <p:spPr bwMode="auto">
          <a:xfrm>
            <a:off x="5805488" y="216574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3" name="Line 27"/>
          <p:cNvSpPr>
            <a:spLocks noChangeShapeType="1"/>
          </p:cNvSpPr>
          <p:nvPr/>
        </p:nvSpPr>
        <p:spPr bwMode="auto">
          <a:xfrm>
            <a:off x="5800725" y="211455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4" name="Line 28"/>
          <p:cNvSpPr>
            <a:spLocks noChangeShapeType="1"/>
          </p:cNvSpPr>
          <p:nvPr/>
        </p:nvSpPr>
        <p:spPr bwMode="auto">
          <a:xfrm>
            <a:off x="5794375" y="206811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5" name="Line 29"/>
          <p:cNvSpPr>
            <a:spLocks noChangeShapeType="1"/>
          </p:cNvSpPr>
          <p:nvPr/>
        </p:nvSpPr>
        <p:spPr bwMode="auto">
          <a:xfrm>
            <a:off x="5797550" y="202168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6" name="Line 30"/>
          <p:cNvSpPr>
            <a:spLocks noChangeShapeType="1"/>
          </p:cNvSpPr>
          <p:nvPr/>
        </p:nvSpPr>
        <p:spPr bwMode="auto">
          <a:xfrm>
            <a:off x="5792788" y="1976438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7" name="Line 31"/>
          <p:cNvSpPr>
            <a:spLocks noChangeShapeType="1"/>
          </p:cNvSpPr>
          <p:nvPr/>
        </p:nvSpPr>
        <p:spPr bwMode="auto">
          <a:xfrm>
            <a:off x="5800725" y="192166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8" name="Line 32"/>
          <p:cNvSpPr>
            <a:spLocks noChangeShapeType="1"/>
          </p:cNvSpPr>
          <p:nvPr/>
        </p:nvSpPr>
        <p:spPr bwMode="auto">
          <a:xfrm>
            <a:off x="5800725" y="187523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9" name="Line 33"/>
          <p:cNvSpPr>
            <a:spLocks noChangeShapeType="1"/>
          </p:cNvSpPr>
          <p:nvPr/>
        </p:nvSpPr>
        <p:spPr bwMode="auto">
          <a:xfrm>
            <a:off x="5805488" y="1828800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0" name="Line 34"/>
          <p:cNvSpPr>
            <a:spLocks noChangeShapeType="1"/>
          </p:cNvSpPr>
          <p:nvPr/>
        </p:nvSpPr>
        <p:spPr bwMode="auto">
          <a:xfrm>
            <a:off x="5795963" y="178474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1" name="Line 35"/>
          <p:cNvSpPr>
            <a:spLocks noChangeShapeType="1"/>
          </p:cNvSpPr>
          <p:nvPr/>
        </p:nvSpPr>
        <p:spPr bwMode="auto">
          <a:xfrm>
            <a:off x="5799138" y="1734741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2" name="Line 36"/>
          <p:cNvSpPr>
            <a:spLocks noChangeShapeType="1"/>
          </p:cNvSpPr>
          <p:nvPr/>
        </p:nvSpPr>
        <p:spPr bwMode="auto">
          <a:xfrm>
            <a:off x="5797550" y="168830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3" name="Line 37"/>
          <p:cNvSpPr>
            <a:spLocks noChangeShapeType="1"/>
          </p:cNvSpPr>
          <p:nvPr/>
        </p:nvSpPr>
        <p:spPr bwMode="auto">
          <a:xfrm>
            <a:off x="5800725" y="1641872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4" name="Line 38"/>
          <p:cNvSpPr>
            <a:spLocks noChangeShapeType="1"/>
          </p:cNvSpPr>
          <p:nvPr/>
        </p:nvSpPr>
        <p:spPr bwMode="auto">
          <a:xfrm>
            <a:off x="5797550" y="160139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5" name="Line 39"/>
          <p:cNvSpPr>
            <a:spLocks noChangeShapeType="1"/>
          </p:cNvSpPr>
          <p:nvPr/>
        </p:nvSpPr>
        <p:spPr bwMode="auto">
          <a:xfrm>
            <a:off x="5797550" y="155495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6" name="Line 40"/>
          <p:cNvSpPr>
            <a:spLocks noChangeShapeType="1"/>
          </p:cNvSpPr>
          <p:nvPr/>
        </p:nvSpPr>
        <p:spPr bwMode="auto">
          <a:xfrm>
            <a:off x="5800725" y="1508522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7" name="Line 41"/>
          <p:cNvSpPr>
            <a:spLocks noChangeShapeType="1"/>
          </p:cNvSpPr>
          <p:nvPr/>
        </p:nvSpPr>
        <p:spPr bwMode="auto">
          <a:xfrm>
            <a:off x="5792788" y="1464469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8" name="Line 42"/>
          <p:cNvSpPr>
            <a:spLocks noChangeShapeType="1"/>
          </p:cNvSpPr>
          <p:nvPr/>
        </p:nvSpPr>
        <p:spPr bwMode="auto">
          <a:xfrm>
            <a:off x="5800725" y="1414463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9" name="Line 43"/>
          <p:cNvSpPr>
            <a:spLocks noChangeShapeType="1"/>
          </p:cNvSpPr>
          <p:nvPr/>
        </p:nvSpPr>
        <p:spPr bwMode="auto">
          <a:xfrm>
            <a:off x="5794375" y="136802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0" name="Line 44"/>
          <p:cNvSpPr>
            <a:spLocks noChangeShapeType="1"/>
          </p:cNvSpPr>
          <p:nvPr/>
        </p:nvSpPr>
        <p:spPr bwMode="auto">
          <a:xfrm>
            <a:off x="5805488" y="1321594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1" name="Line 45"/>
          <p:cNvSpPr>
            <a:spLocks noChangeShapeType="1"/>
          </p:cNvSpPr>
          <p:nvPr/>
        </p:nvSpPr>
        <p:spPr bwMode="auto">
          <a:xfrm flipV="1">
            <a:off x="5870575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2" name="Line 46"/>
          <p:cNvSpPr>
            <a:spLocks noChangeShapeType="1"/>
          </p:cNvSpPr>
          <p:nvPr/>
        </p:nvSpPr>
        <p:spPr bwMode="auto">
          <a:xfrm flipV="1">
            <a:off x="5938838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3" name="Line 47"/>
          <p:cNvSpPr>
            <a:spLocks noChangeShapeType="1"/>
          </p:cNvSpPr>
          <p:nvPr/>
        </p:nvSpPr>
        <p:spPr bwMode="auto">
          <a:xfrm flipV="1">
            <a:off x="6010275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4" name="Line 48"/>
          <p:cNvSpPr>
            <a:spLocks noChangeShapeType="1"/>
          </p:cNvSpPr>
          <p:nvPr/>
        </p:nvSpPr>
        <p:spPr bwMode="auto">
          <a:xfrm flipV="1">
            <a:off x="6073775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5" name="Line 49"/>
          <p:cNvSpPr>
            <a:spLocks noChangeShapeType="1"/>
          </p:cNvSpPr>
          <p:nvPr/>
        </p:nvSpPr>
        <p:spPr bwMode="auto">
          <a:xfrm flipV="1">
            <a:off x="6135688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6" name="Line 50"/>
          <p:cNvSpPr>
            <a:spLocks noChangeShapeType="1"/>
          </p:cNvSpPr>
          <p:nvPr/>
        </p:nvSpPr>
        <p:spPr bwMode="auto">
          <a:xfrm flipV="1">
            <a:off x="6203950" y="1269207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7" name="Line 51"/>
          <p:cNvSpPr>
            <a:spLocks noChangeShapeType="1"/>
          </p:cNvSpPr>
          <p:nvPr/>
        </p:nvSpPr>
        <p:spPr bwMode="auto">
          <a:xfrm flipV="1">
            <a:off x="6275388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8" name="Line 52"/>
          <p:cNvSpPr>
            <a:spLocks noChangeShapeType="1"/>
          </p:cNvSpPr>
          <p:nvPr/>
        </p:nvSpPr>
        <p:spPr bwMode="auto">
          <a:xfrm flipV="1">
            <a:off x="6338888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9" name="Line 53"/>
          <p:cNvSpPr>
            <a:spLocks noChangeShapeType="1"/>
          </p:cNvSpPr>
          <p:nvPr/>
        </p:nvSpPr>
        <p:spPr bwMode="auto">
          <a:xfrm flipV="1">
            <a:off x="6402388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0" name="Line 54"/>
          <p:cNvSpPr>
            <a:spLocks noChangeShapeType="1"/>
          </p:cNvSpPr>
          <p:nvPr/>
        </p:nvSpPr>
        <p:spPr bwMode="auto">
          <a:xfrm flipV="1">
            <a:off x="6472238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1" name="Line 55"/>
          <p:cNvSpPr>
            <a:spLocks noChangeShapeType="1"/>
          </p:cNvSpPr>
          <p:nvPr/>
        </p:nvSpPr>
        <p:spPr bwMode="auto">
          <a:xfrm flipV="1">
            <a:off x="6543675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2" name="Line 56"/>
          <p:cNvSpPr>
            <a:spLocks noChangeShapeType="1"/>
          </p:cNvSpPr>
          <p:nvPr/>
        </p:nvSpPr>
        <p:spPr bwMode="auto">
          <a:xfrm flipV="1">
            <a:off x="6607175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3" name="Line 57"/>
          <p:cNvSpPr>
            <a:spLocks noChangeShapeType="1"/>
          </p:cNvSpPr>
          <p:nvPr/>
        </p:nvSpPr>
        <p:spPr bwMode="auto">
          <a:xfrm flipV="1">
            <a:off x="6669088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4" name="Line 58"/>
          <p:cNvSpPr>
            <a:spLocks noChangeShapeType="1"/>
          </p:cNvSpPr>
          <p:nvPr/>
        </p:nvSpPr>
        <p:spPr bwMode="auto">
          <a:xfrm flipV="1">
            <a:off x="6737350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5" name="Line 59"/>
          <p:cNvSpPr>
            <a:spLocks noChangeShapeType="1"/>
          </p:cNvSpPr>
          <p:nvPr/>
        </p:nvSpPr>
        <p:spPr bwMode="auto">
          <a:xfrm flipV="1">
            <a:off x="6808788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6" name="Line 60"/>
          <p:cNvSpPr>
            <a:spLocks noChangeShapeType="1"/>
          </p:cNvSpPr>
          <p:nvPr/>
        </p:nvSpPr>
        <p:spPr bwMode="auto">
          <a:xfrm flipV="1">
            <a:off x="6872288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7" name="Line 61"/>
          <p:cNvSpPr>
            <a:spLocks noChangeShapeType="1"/>
          </p:cNvSpPr>
          <p:nvPr/>
        </p:nvSpPr>
        <p:spPr bwMode="auto">
          <a:xfrm flipV="1">
            <a:off x="6946900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8" name="Line 62"/>
          <p:cNvSpPr>
            <a:spLocks noChangeShapeType="1"/>
          </p:cNvSpPr>
          <p:nvPr/>
        </p:nvSpPr>
        <p:spPr bwMode="auto">
          <a:xfrm flipV="1">
            <a:off x="7015163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9" name="Line 63"/>
          <p:cNvSpPr>
            <a:spLocks noChangeShapeType="1"/>
          </p:cNvSpPr>
          <p:nvPr/>
        </p:nvSpPr>
        <p:spPr bwMode="auto">
          <a:xfrm flipV="1">
            <a:off x="7086600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0" name="Line 64"/>
          <p:cNvSpPr>
            <a:spLocks noChangeShapeType="1"/>
          </p:cNvSpPr>
          <p:nvPr/>
        </p:nvSpPr>
        <p:spPr bwMode="auto">
          <a:xfrm flipV="1">
            <a:off x="7150100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1" name="Line 65"/>
          <p:cNvSpPr>
            <a:spLocks noChangeShapeType="1"/>
          </p:cNvSpPr>
          <p:nvPr/>
        </p:nvSpPr>
        <p:spPr bwMode="auto">
          <a:xfrm flipV="1">
            <a:off x="7212013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2" name="Line 66"/>
          <p:cNvSpPr>
            <a:spLocks noChangeShapeType="1"/>
          </p:cNvSpPr>
          <p:nvPr/>
        </p:nvSpPr>
        <p:spPr bwMode="auto">
          <a:xfrm flipV="1">
            <a:off x="7280275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3" name="Line 67"/>
          <p:cNvSpPr>
            <a:spLocks noChangeShapeType="1"/>
          </p:cNvSpPr>
          <p:nvPr/>
        </p:nvSpPr>
        <p:spPr bwMode="auto">
          <a:xfrm flipV="1">
            <a:off x="7351713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4" name="Line 68"/>
          <p:cNvSpPr>
            <a:spLocks noChangeShapeType="1"/>
          </p:cNvSpPr>
          <p:nvPr/>
        </p:nvSpPr>
        <p:spPr bwMode="auto">
          <a:xfrm flipV="1">
            <a:off x="7415213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5" name="Line 69"/>
          <p:cNvSpPr>
            <a:spLocks noChangeShapeType="1"/>
          </p:cNvSpPr>
          <p:nvPr/>
        </p:nvSpPr>
        <p:spPr bwMode="auto">
          <a:xfrm flipV="1">
            <a:off x="7480300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6" name="Line 70"/>
          <p:cNvSpPr>
            <a:spLocks noChangeShapeType="1"/>
          </p:cNvSpPr>
          <p:nvPr/>
        </p:nvSpPr>
        <p:spPr bwMode="auto">
          <a:xfrm flipV="1">
            <a:off x="7548563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7" name="Line 71"/>
          <p:cNvSpPr>
            <a:spLocks noChangeShapeType="1"/>
          </p:cNvSpPr>
          <p:nvPr/>
        </p:nvSpPr>
        <p:spPr bwMode="auto">
          <a:xfrm flipV="1">
            <a:off x="7620000" y="125730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8" name="Line 72"/>
          <p:cNvSpPr>
            <a:spLocks noChangeShapeType="1"/>
          </p:cNvSpPr>
          <p:nvPr/>
        </p:nvSpPr>
        <p:spPr bwMode="auto">
          <a:xfrm flipV="1">
            <a:off x="7683500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9" name="Line 73"/>
          <p:cNvSpPr>
            <a:spLocks noChangeShapeType="1"/>
          </p:cNvSpPr>
          <p:nvPr/>
        </p:nvSpPr>
        <p:spPr bwMode="auto">
          <a:xfrm flipV="1">
            <a:off x="7745413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0" name="Line 74"/>
          <p:cNvSpPr>
            <a:spLocks noChangeShapeType="1"/>
          </p:cNvSpPr>
          <p:nvPr/>
        </p:nvSpPr>
        <p:spPr bwMode="auto">
          <a:xfrm flipV="1">
            <a:off x="7813675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1" name="Line 75"/>
          <p:cNvSpPr>
            <a:spLocks noChangeShapeType="1"/>
          </p:cNvSpPr>
          <p:nvPr/>
        </p:nvSpPr>
        <p:spPr bwMode="auto">
          <a:xfrm flipV="1">
            <a:off x="7885113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2" name="Line 76"/>
          <p:cNvSpPr>
            <a:spLocks noChangeShapeType="1"/>
          </p:cNvSpPr>
          <p:nvPr/>
        </p:nvSpPr>
        <p:spPr bwMode="auto">
          <a:xfrm flipV="1">
            <a:off x="7948613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3" name="Line 77"/>
          <p:cNvSpPr>
            <a:spLocks noChangeShapeType="1"/>
          </p:cNvSpPr>
          <p:nvPr/>
        </p:nvSpPr>
        <p:spPr bwMode="auto">
          <a:xfrm flipV="1">
            <a:off x="8015288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4" name="Line 78"/>
          <p:cNvSpPr>
            <a:spLocks noChangeShapeType="1"/>
          </p:cNvSpPr>
          <p:nvPr/>
        </p:nvSpPr>
        <p:spPr bwMode="auto">
          <a:xfrm flipV="1">
            <a:off x="8078788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5" name="Line 79"/>
          <p:cNvSpPr>
            <a:spLocks noChangeShapeType="1"/>
          </p:cNvSpPr>
          <p:nvPr/>
        </p:nvSpPr>
        <p:spPr bwMode="auto">
          <a:xfrm flipV="1">
            <a:off x="8140700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6" name="Line 80"/>
          <p:cNvSpPr>
            <a:spLocks noChangeShapeType="1"/>
          </p:cNvSpPr>
          <p:nvPr/>
        </p:nvSpPr>
        <p:spPr bwMode="auto">
          <a:xfrm flipV="1">
            <a:off x="8208963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7" name="Line 81"/>
          <p:cNvSpPr>
            <a:spLocks noChangeShapeType="1"/>
          </p:cNvSpPr>
          <p:nvPr/>
        </p:nvSpPr>
        <p:spPr bwMode="auto">
          <a:xfrm flipV="1">
            <a:off x="8281988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8" name="Line 82"/>
          <p:cNvSpPr>
            <a:spLocks noChangeShapeType="1"/>
          </p:cNvSpPr>
          <p:nvPr/>
        </p:nvSpPr>
        <p:spPr bwMode="auto">
          <a:xfrm flipV="1">
            <a:off x="8343900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9" name="Line 83"/>
          <p:cNvSpPr>
            <a:spLocks noChangeShapeType="1"/>
          </p:cNvSpPr>
          <p:nvPr/>
        </p:nvSpPr>
        <p:spPr bwMode="auto">
          <a:xfrm flipV="1">
            <a:off x="8420100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300" name="Freeform 84"/>
          <p:cNvSpPr>
            <a:spLocks/>
          </p:cNvSpPr>
          <p:nvPr/>
        </p:nvSpPr>
        <p:spPr bwMode="auto">
          <a:xfrm flipH="1">
            <a:off x="6235700" y="2277667"/>
            <a:ext cx="666750" cy="534590"/>
          </a:xfrm>
          <a:custGeom>
            <a:avLst/>
            <a:gdLst>
              <a:gd name="T0" fmla="*/ 0 w 2333"/>
              <a:gd name="T1" fmla="*/ 2147483647 h 2275"/>
              <a:gd name="T2" fmla="*/ 121379279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301" name="Freeform 85"/>
          <p:cNvSpPr>
            <a:spLocks/>
          </p:cNvSpPr>
          <p:nvPr/>
        </p:nvSpPr>
        <p:spPr bwMode="auto">
          <a:xfrm flipH="1">
            <a:off x="7334250" y="1534716"/>
            <a:ext cx="406400" cy="338138"/>
          </a:xfrm>
          <a:custGeom>
            <a:avLst/>
            <a:gdLst>
              <a:gd name="T0" fmla="*/ 0 w 2333"/>
              <a:gd name="T1" fmla="*/ 2147483647 h 2275"/>
              <a:gd name="T2" fmla="*/ 274859138 w 2333"/>
              <a:gd name="T3" fmla="*/ 2147483647 h 2275"/>
              <a:gd name="T4" fmla="*/ 613168411 w 2333"/>
              <a:gd name="T5" fmla="*/ 2147483647 h 2275"/>
              <a:gd name="T6" fmla="*/ 644878237 w 2333"/>
              <a:gd name="T7" fmla="*/ 2147483647 h 2275"/>
              <a:gd name="T8" fmla="*/ 951447201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1400969903 h 2275"/>
              <a:gd name="T36" fmla="*/ 2147483647 w 2333"/>
              <a:gd name="T37" fmla="*/ 583724314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302" name="Freeform 86"/>
          <p:cNvSpPr>
            <a:spLocks/>
          </p:cNvSpPr>
          <p:nvPr/>
        </p:nvSpPr>
        <p:spPr bwMode="auto">
          <a:xfrm flipH="1">
            <a:off x="6323013" y="1528762"/>
            <a:ext cx="406400" cy="338138"/>
          </a:xfrm>
          <a:custGeom>
            <a:avLst/>
            <a:gdLst>
              <a:gd name="T0" fmla="*/ 0 w 2333"/>
              <a:gd name="T1" fmla="*/ 2147483647 h 2275"/>
              <a:gd name="T2" fmla="*/ 274859138 w 2333"/>
              <a:gd name="T3" fmla="*/ 2147483647 h 2275"/>
              <a:gd name="T4" fmla="*/ 613168411 w 2333"/>
              <a:gd name="T5" fmla="*/ 2147483647 h 2275"/>
              <a:gd name="T6" fmla="*/ 644878237 w 2333"/>
              <a:gd name="T7" fmla="*/ 2147483647 h 2275"/>
              <a:gd name="T8" fmla="*/ 951447201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1400969903 h 2275"/>
              <a:gd name="T36" fmla="*/ 2147483647 w 2333"/>
              <a:gd name="T37" fmla="*/ 583724314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303" name="Freeform 87"/>
          <p:cNvSpPr>
            <a:spLocks/>
          </p:cNvSpPr>
          <p:nvPr/>
        </p:nvSpPr>
        <p:spPr bwMode="auto">
          <a:xfrm flipH="1">
            <a:off x="7569200" y="2742010"/>
            <a:ext cx="406400" cy="338138"/>
          </a:xfrm>
          <a:custGeom>
            <a:avLst/>
            <a:gdLst>
              <a:gd name="T0" fmla="*/ 0 w 2333"/>
              <a:gd name="T1" fmla="*/ 2147483647 h 2275"/>
              <a:gd name="T2" fmla="*/ 274859138 w 2333"/>
              <a:gd name="T3" fmla="*/ 2147483647 h 2275"/>
              <a:gd name="T4" fmla="*/ 613168411 w 2333"/>
              <a:gd name="T5" fmla="*/ 2147483647 h 2275"/>
              <a:gd name="T6" fmla="*/ 644878237 w 2333"/>
              <a:gd name="T7" fmla="*/ 2147483647 h 2275"/>
              <a:gd name="T8" fmla="*/ 951447201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1400969903 h 2275"/>
              <a:gd name="T36" fmla="*/ 2147483647 w 2333"/>
              <a:gd name="T37" fmla="*/ 583724314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5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33350"/>
            <a:ext cx="7772400" cy="857250"/>
          </a:xfrm>
        </p:spPr>
        <p:txBody>
          <a:bodyPr/>
          <a:lstStyle/>
          <a:p>
            <a:r>
              <a:rPr lang="en-US" dirty="0"/>
              <a:t>The Smith-Waterman algorithm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76350"/>
            <a:ext cx="8534400" cy="333375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b="1" dirty="0"/>
              <a:t>Termination</a:t>
            </a:r>
            <a:r>
              <a:rPr lang="en-US" dirty="0" smtClean="0"/>
              <a:t>:</a:t>
            </a:r>
            <a:endParaRPr lang="en-US" sz="3200" dirty="0"/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dirty="0"/>
              <a:t>If we want the </a:t>
            </a:r>
            <a:r>
              <a:rPr lang="en-US" dirty="0">
                <a:solidFill>
                  <a:srgbClr val="CC0000"/>
                </a:solidFill>
              </a:rPr>
              <a:t>best</a:t>
            </a:r>
            <a:r>
              <a:rPr lang="en-US" dirty="0"/>
              <a:t> local alignment…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/>
              <a:t>	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/>
              <a:t>			F</a:t>
            </a:r>
            <a:r>
              <a:rPr lang="en-US" baseline="-25000" dirty="0"/>
              <a:t>OPT</a:t>
            </a:r>
            <a:r>
              <a:rPr lang="en-US" dirty="0"/>
              <a:t> = </a:t>
            </a:r>
            <a:r>
              <a:rPr lang="en-US" dirty="0" err="1"/>
              <a:t>max</a:t>
            </a:r>
            <a:r>
              <a:rPr lang="en-US" baseline="-25000" dirty="0" err="1"/>
              <a:t>i,j</a:t>
            </a:r>
            <a:r>
              <a:rPr lang="en-US" dirty="0"/>
              <a:t> F(</a:t>
            </a:r>
            <a:r>
              <a:rPr lang="en-US" dirty="0" err="1"/>
              <a:t>i</a:t>
            </a:r>
            <a:r>
              <a:rPr lang="en-US" dirty="0"/>
              <a:t>, j)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/>
              <a:t>	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/>
              <a:t>	Find F</a:t>
            </a:r>
            <a:r>
              <a:rPr lang="en-US" baseline="-25000" dirty="0"/>
              <a:t>OPT</a:t>
            </a:r>
            <a:r>
              <a:rPr lang="en-US" dirty="0"/>
              <a:t> and trace back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endParaRPr lang="en-US" dirty="0"/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dirty="0"/>
              <a:t>If we want </a:t>
            </a:r>
            <a:r>
              <a:rPr lang="en-US" dirty="0">
                <a:solidFill>
                  <a:srgbClr val="CC0000"/>
                </a:solidFill>
              </a:rPr>
              <a:t>all</a:t>
            </a:r>
            <a:r>
              <a:rPr lang="en-US" dirty="0"/>
              <a:t> local alignments </a:t>
            </a:r>
            <a:r>
              <a:rPr lang="en-US" dirty="0">
                <a:solidFill>
                  <a:srgbClr val="CC0000"/>
                </a:solidFill>
              </a:rPr>
              <a:t>scoring &gt; t 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dirty="0" smtClean="0">
              <a:solidFill>
                <a:srgbClr val="CC0000"/>
              </a:solidFill>
            </a:endParaRP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 smtClean="0"/>
              <a:t>??</a:t>
            </a:r>
            <a:r>
              <a:rPr lang="en-US" dirty="0"/>
              <a:t>		For all </a:t>
            </a:r>
            <a:r>
              <a:rPr lang="en-US" dirty="0" err="1"/>
              <a:t>i</a:t>
            </a:r>
            <a:r>
              <a:rPr lang="en-US" dirty="0"/>
              <a:t>, j find F(</a:t>
            </a:r>
            <a:r>
              <a:rPr lang="en-US" dirty="0" err="1"/>
              <a:t>i</a:t>
            </a:r>
            <a:r>
              <a:rPr lang="en-US" dirty="0"/>
              <a:t>, j) &gt; t, and trace back?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1600" dirty="0"/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 smtClean="0"/>
              <a:t>Complicated by overlapping local alignments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1400" dirty="0"/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1400" dirty="0"/>
          </a:p>
        </p:txBody>
      </p:sp>
      <p:sp>
        <p:nvSpPr>
          <p:cNvPr id="13927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32142" y="4800600"/>
            <a:ext cx="2895600" cy="342900"/>
          </a:xfrm>
          <a:noFill/>
        </p:spPr>
        <p:txBody>
          <a:bodyPr/>
          <a:lstStyle/>
          <a:p>
            <a:r>
              <a:rPr lang="en-US" dirty="0"/>
              <a:t>Slide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endParaRPr lang="en-US" dirty="0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5867400" y="1943100"/>
            <a:ext cx="1905000" cy="1314450"/>
          </a:xfrm>
          <a:prstGeom prst="rect">
            <a:avLst/>
          </a:prstGeom>
          <a:solidFill>
            <a:srgbClr val="CBE9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7162800" y="2914650"/>
            <a:ext cx="152400" cy="114300"/>
          </a:xfrm>
          <a:prstGeom prst="rect">
            <a:avLst/>
          </a:prstGeom>
          <a:solidFill>
            <a:srgbClr val="FFFFCC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7391400" y="2628900"/>
            <a:ext cx="152400" cy="114300"/>
          </a:xfrm>
          <a:prstGeom prst="rect">
            <a:avLst/>
          </a:prstGeom>
          <a:solidFill>
            <a:srgbClr val="FFFFCC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0" name="Freeform 8"/>
          <p:cNvSpPr>
            <a:spLocks/>
          </p:cNvSpPr>
          <p:nvPr/>
        </p:nvSpPr>
        <p:spPr bwMode="auto">
          <a:xfrm>
            <a:off x="6410326" y="2216944"/>
            <a:ext cx="746125" cy="692944"/>
          </a:xfrm>
          <a:custGeom>
            <a:avLst/>
            <a:gdLst>
              <a:gd name="T0" fmla="*/ 2147483647 w 470"/>
              <a:gd name="T1" fmla="*/ 2147483647 h 582"/>
              <a:gd name="T2" fmla="*/ 2147483647 w 470"/>
              <a:gd name="T3" fmla="*/ 2147483647 h 582"/>
              <a:gd name="T4" fmla="*/ 2147483647 w 470"/>
              <a:gd name="T5" fmla="*/ 2147483647 h 582"/>
              <a:gd name="T6" fmla="*/ 2147483647 w 470"/>
              <a:gd name="T7" fmla="*/ 2147483647 h 582"/>
              <a:gd name="T8" fmla="*/ 2147483647 w 470"/>
              <a:gd name="T9" fmla="*/ 2147483647 h 582"/>
              <a:gd name="T10" fmla="*/ 2147483647 w 470"/>
              <a:gd name="T11" fmla="*/ 2147483647 h 582"/>
              <a:gd name="T12" fmla="*/ 2147483647 w 470"/>
              <a:gd name="T13" fmla="*/ 2147483647 h 582"/>
              <a:gd name="T14" fmla="*/ 2147483647 w 470"/>
              <a:gd name="T15" fmla="*/ 2147483647 h 582"/>
              <a:gd name="T16" fmla="*/ 2147483647 w 470"/>
              <a:gd name="T17" fmla="*/ 2147483647 h 582"/>
              <a:gd name="T18" fmla="*/ 2147483647 w 470"/>
              <a:gd name="T19" fmla="*/ 2147483647 h 582"/>
              <a:gd name="T20" fmla="*/ 2147483647 w 470"/>
              <a:gd name="T21" fmla="*/ 2147483647 h 582"/>
              <a:gd name="T22" fmla="*/ 2147483647 w 470"/>
              <a:gd name="T23" fmla="*/ 2147483647 h 582"/>
              <a:gd name="T24" fmla="*/ 2147483647 w 470"/>
              <a:gd name="T25" fmla="*/ 2147483647 h 582"/>
              <a:gd name="T26" fmla="*/ 2147483647 w 470"/>
              <a:gd name="T27" fmla="*/ 2147483647 h 582"/>
              <a:gd name="T28" fmla="*/ 2147483647 w 470"/>
              <a:gd name="T29" fmla="*/ 2147483647 h 582"/>
              <a:gd name="T30" fmla="*/ 2147483647 w 470"/>
              <a:gd name="T31" fmla="*/ 2147483647 h 582"/>
              <a:gd name="T32" fmla="*/ 2147483647 w 470"/>
              <a:gd name="T33" fmla="*/ 2147483647 h 582"/>
              <a:gd name="T34" fmla="*/ 2147483647 w 470"/>
              <a:gd name="T35" fmla="*/ 2147483647 h 582"/>
              <a:gd name="T36" fmla="*/ 2147483647 w 470"/>
              <a:gd name="T37" fmla="*/ 2147483647 h 582"/>
              <a:gd name="T38" fmla="*/ 2147483647 w 470"/>
              <a:gd name="T39" fmla="*/ 2147483647 h 582"/>
              <a:gd name="T40" fmla="*/ 2147483647 w 470"/>
              <a:gd name="T41" fmla="*/ 2147483647 h 582"/>
              <a:gd name="T42" fmla="*/ 2147483647 w 470"/>
              <a:gd name="T43" fmla="*/ 2147483647 h 582"/>
              <a:gd name="T44" fmla="*/ 2147483647 w 470"/>
              <a:gd name="T45" fmla="*/ 2147483647 h 582"/>
              <a:gd name="T46" fmla="*/ 2147483647 w 470"/>
              <a:gd name="T47" fmla="*/ 2147483647 h 582"/>
              <a:gd name="T48" fmla="*/ 0 w 470"/>
              <a:gd name="T49" fmla="*/ 0 h 58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70"/>
              <a:gd name="T76" fmla="*/ 0 h 582"/>
              <a:gd name="T77" fmla="*/ 470 w 470"/>
              <a:gd name="T78" fmla="*/ 582 h 58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70" h="582">
                <a:moveTo>
                  <a:pt x="470" y="582"/>
                </a:moveTo>
                <a:cubicBezTo>
                  <a:pt x="466" y="576"/>
                  <a:pt x="454" y="568"/>
                  <a:pt x="454" y="568"/>
                </a:cubicBezTo>
                <a:cubicBezTo>
                  <a:pt x="444" y="553"/>
                  <a:pt x="428" y="540"/>
                  <a:pt x="422" y="522"/>
                </a:cubicBezTo>
                <a:cubicBezTo>
                  <a:pt x="421" y="508"/>
                  <a:pt x="422" y="494"/>
                  <a:pt x="420" y="480"/>
                </a:cubicBezTo>
                <a:cubicBezTo>
                  <a:pt x="419" y="472"/>
                  <a:pt x="404" y="460"/>
                  <a:pt x="404" y="460"/>
                </a:cubicBezTo>
                <a:cubicBezTo>
                  <a:pt x="396" y="448"/>
                  <a:pt x="388" y="434"/>
                  <a:pt x="378" y="424"/>
                </a:cubicBezTo>
                <a:cubicBezTo>
                  <a:pt x="375" y="416"/>
                  <a:pt x="368" y="401"/>
                  <a:pt x="360" y="396"/>
                </a:cubicBezTo>
                <a:cubicBezTo>
                  <a:pt x="355" y="389"/>
                  <a:pt x="351" y="385"/>
                  <a:pt x="344" y="380"/>
                </a:cubicBezTo>
                <a:cubicBezTo>
                  <a:pt x="337" y="358"/>
                  <a:pt x="320" y="339"/>
                  <a:pt x="298" y="332"/>
                </a:cubicBezTo>
                <a:cubicBezTo>
                  <a:pt x="289" y="323"/>
                  <a:pt x="285" y="311"/>
                  <a:pt x="276" y="302"/>
                </a:cubicBezTo>
                <a:cubicBezTo>
                  <a:pt x="275" y="298"/>
                  <a:pt x="274" y="293"/>
                  <a:pt x="270" y="290"/>
                </a:cubicBezTo>
                <a:cubicBezTo>
                  <a:pt x="266" y="287"/>
                  <a:pt x="258" y="282"/>
                  <a:pt x="258" y="282"/>
                </a:cubicBezTo>
                <a:cubicBezTo>
                  <a:pt x="255" y="278"/>
                  <a:pt x="249" y="275"/>
                  <a:pt x="248" y="270"/>
                </a:cubicBezTo>
                <a:cubicBezTo>
                  <a:pt x="245" y="256"/>
                  <a:pt x="254" y="238"/>
                  <a:pt x="244" y="228"/>
                </a:cubicBezTo>
                <a:cubicBezTo>
                  <a:pt x="236" y="220"/>
                  <a:pt x="224" y="215"/>
                  <a:pt x="214" y="208"/>
                </a:cubicBezTo>
                <a:cubicBezTo>
                  <a:pt x="205" y="202"/>
                  <a:pt x="200" y="192"/>
                  <a:pt x="192" y="184"/>
                </a:cubicBezTo>
                <a:cubicBezTo>
                  <a:pt x="191" y="180"/>
                  <a:pt x="189" y="176"/>
                  <a:pt x="188" y="172"/>
                </a:cubicBezTo>
                <a:cubicBezTo>
                  <a:pt x="187" y="168"/>
                  <a:pt x="176" y="168"/>
                  <a:pt x="176" y="168"/>
                </a:cubicBezTo>
                <a:cubicBezTo>
                  <a:pt x="159" y="151"/>
                  <a:pt x="152" y="143"/>
                  <a:pt x="132" y="130"/>
                </a:cubicBezTo>
                <a:cubicBezTo>
                  <a:pt x="117" y="108"/>
                  <a:pt x="127" y="107"/>
                  <a:pt x="94" y="104"/>
                </a:cubicBezTo>
                <a:cubicBezTo>
                  <a:pt x="87" y="100"/>
                  <a:pt x="85" y="94"/>
                  <a:pt x="78" y="90"/>
                </a:cubicBezTo>
                <a:cubicBezTo>
                  <a:pt x="72" y="81"/>
                  <a:pt x="69" y="61"/>
                  <a:pt x="64" y="56"/>
                </a:cubicBezTo>
                <a:cubicBezTo>
                  <a:pt x="59" y="51"/>
                  <a:pt x="51" y="49"/>
                  <a:pt x="46" y="44"/>
                </a:cubicBezTo>
                <a:cubicBezTo>
                  <a:pt x="39" y="37"/>
                  <a:pt x="32" y="27"/>
                  <a:pt x="24" y="22"/>
                </a:cubicBezTo>
                <a:cubicBezTo>
                  <a:pt x="17" y="12"/>
                  <a:pt x="8" y="8"/>
                  <a:pt x="0" y="0"/>
                </a:cubicBezTo>
              </a:path>
            </a:pathLst>
          </a:custGeom>
          <a:noFill/>
          <a:ln w="15875">
            <a:solidFill>
              <a:srgbClr val="666699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1" name="Freeform 9"/>
          <p:cNvSpPr>
            <a:spLocks/>
          </p:cNvSpPr>
          <p:nvPr/>
        </p:nvSpPr>
        <p:spPr bwMode="auto">
          <a:xfrm>
            <a:off x="6735764" y="2446735"/>
            <a:ext cx="649287" cy="179784"/>
          </a:xfrm>
          <a:custGeom>
            <a:avLst/>
            <a:gdLst>
              <a:gd name="T0" fmla="*/ 2147483647 w 409"/>
              <a:gd name="T1" fmla="*/ 2147483647 h 151"/>
              <a:gd name="T2" fmla="*/ 2147483647 w 409"/>
              <a:gd name="T3" fmla="*/ 2147483647 h 151"/>
              <a:gd name="T4" fmla="*/ 2147483647 w 409"/>
              <a:gd name="T5" fmla="*/ 2147483647 h 151"/>
              <a:gd name="T6" fmla="*/ 2147483647 w 409"/>
              <a:gd name="T7" fmla="*/ 2147483647 h 151"/>
              <a:gd name="T8" fmla="*/ 2147483647 w 409"/>
              <a:gd name="T9" fmla="*/ 2147483647 h 151"/>
              <a:gd name="T10" fmla="*/ 2147483647 w 409"/>
              <a:gd name="T11" fmla="*/ 2147483647 h 151"/>
              <a:gd name="T12" fmla="*/ 2147483647 w 409"/>
              <a:gd name="T13" fmla="*/ 2147483647 h 151"/>
              <a:gd name="T14" fmla="*/ 2147483647 w 409"/>
              <a:gd name="T15" fmla="*/ 2147483647 h 151"/>
              <a:gd name="T16" fmla="*/ 2147483647 w 409"/>
              <a:gd name="T17" fmla="*/ 2147483647 h 151"/>
              <a:gd name="T18" fmla="*/ 2147483647 w 409"/>
              <a:gd name="T19" fmla="*/ 2147483647 h 151"/>
              <a:gd name="T20" fmla="*/ 2147483647 w 409"/>
              <a:gd name="T21" fmla="*/ 2147483647 h 15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09"/>
              <a:gd name="T34" fmla="*/ 0 h 151"/>
              <a:gd name="T35" fmla="*/ 409 w 409"/>
              <a:gd name="T36" fmla="*/ 151 h 15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09" h="151">
                <a:moveTo>
                  <a:pt x="409" y="151"/>
                </a:moveTo>
                <a:cubicBezTo>
                  <a:pt x="399" y="149"/>
                  <a:pt x="391" y="146"/>
                  <a:pt x="383" y="141"/>
                </a:cubicBezTo>
                <a:cubicBezTo>
                  <a:pt x="371" y="124"/>
                  <a:pt x="359" y="123"/>
                  <a:pt x="339" y="121"/>
                </a:cubicBezTo>
                <a:cubicBezTo>
                  <a:pt x="325" y="116"/>
                  <a:pt x="315" y="93"/>
                  <a:pt x="301" y="85"/>
                </a:cubicBezTo>
                <a:cubicBezTo>
                  <a:pt x="288" y="78"/>
                  <a:pt x="267" y="80"/>
                  <a:pt x="253" y="77"/>
                </a:cubicBezTo>
                <a:cubicBezTo>
                  <a:pt x="247" y="73"/>
                  <a:pt x="235" y="65"/>
                  <a:pt x="235" y="65"/>
                </a:cubicBezTo>
                <a:cubicBezTo>
                  <a:pt x="221" y="44"/>
                  <a:pt x="185" y="48"/>
                  <a:pt x="165" y="47"/>
                </a:cubicBezTo>
                <a:cubicBezTo>
                  <a:pt x="153" y="43"/>
                  <a:pt x="148" y="30"/>
                  <a:pt x="137" y="23"/>
                </a:cubicBezTo>
                <a:cubicBezTo>
                  <a:pt x="125" y="15"/>
                  <a:pt x="77" y="17"/>
                  <a:pt x="73" y="17"/>
                </a:cubicBezTo>
                <a:cubicBezTo>
                  <a:pt x="56" y="0"/>
                  <a:pt x="68" y="9"/>
                  <a:pt x="17" y="9"/>
                </a:cubicBezTo>
                <a:cubicBezTo>
                  <a:pt x="0" y="9"/>
                  <a:pt x="0" y="8"/>
                  <a:pt x="5" y="13"/>
                </a:cubicBezTo>
              </a:path>
            </a:pathLst>
          </a:custGeom>
          <a:noFill/>
          <a:ln w="15875">
            <a:solidFill>
              <a:srgbClr val="666699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6673850" y="2400300"/>
            <a:ext cx="152400" cy="114300"/>
          </a:xfrm>
          <a:prstGeom prst="ellipse">
            <a:avLst/>
          </a:prstGeom>
          <a:solidFill>
            <a:srgbClr val="FFFF00">
              <a:alpha val="34901"/>
            </a:srgbClr>
          </a:solidFill>
          <a:ln w="25400">
            <a:solidFill>
              <a:srgbClr val="9933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nimBg="1"/>
      <p:bldP spid="64517" grpId="0" animBg="1"/>
      <p:bldP spid="64518" grpId="0" animBg="1"/>
      <p:bldP spid="64520" grpId="0" animBg="1"/>
      <p:bldP spid="64521" grpId="0" animBg="1"/>
      <p:bldP spid="6452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5750"/>
            <a:ext cx="7467600" cy="742950"/>
          </a:xfrm>
        </p:spPr>
        <p:txBody>
          <a:bodyPr/>
          <a:lstStyle/>
          <a:p>
            <a:r>
              <a:rPr lang="en-US" dirty="0" smtClean="0"/>
              <a:t>Local alignment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752909"/>
              </p:ext>
            </p:extLst>
          </p:nvPr>
        </p:nvGraphicFramePr>
        <p:xfrm>
          <a:off x="4724400" y="1298245"/>
          <a:ext cx="3886200" cy="3635705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</a:tblGrid>
              <a:tr h="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C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519591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C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733550"/>
            <a:ext cx="40386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"/>
                <a:cs typeface="Courier"/>
              </a:rPr>
              <a:t>X = ATCAT</a:t>
            </a:r>
          </a:p>
          <a:p>
            <a:r>
              <a:rPr lang="en-US" sz="2800" dirty="0" smtClean="0">
                <a:latin typeface="Courier"/>
                <a:cs typeface="Courier"/>
              </a:rPr>
              <a:t>Y = ATTATC</a:t>
            </a:r>
          </a:p>
          <a:p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Let:</a:t>
            </a:r>
          </a:p>
          <a:p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m = 1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(1 point for match)</a:t>
            </a:r>
          </a:p>
          <a:p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d = 1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(-1 point for del/ins/sub)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520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5750"/>
            <a:ext cx="7467600" cy="742950"/>
          </a:xfrm>
        </p:spPr>
        <p:txBody>
          <a:bodyPr/>
          <a:lstStyle/>
          <a:p>
            <a:r>
              <a:rPr lang="en-US" dirty="0" smtClean="0"/>
              <a:t>Local alignment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110300"/>
              </p:ext>
            </p:extLst>
          </p:nvPr>
        </p:nvGraphicFramePr>
        <p:xfrm>
          <a:off x="4724400" y="1276350"/>
          <a:ext cx="3886200" cy="362711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</a:tblGrid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C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C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3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3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Line 13"/>
          <p:cNvSpPr>
            <a:spLocks noChangeShapeType="1"/>
          </p:cNvSpPr>
          <p:nvPr/>
        </p:nvSpPr>
        <p:spPr bwMode="auto">
          <a:xfrm rot="2700000" flipH="1">
            <a:off x="7957061" y="336363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rot="2700000" flipH="1">
            <a:off x="7423661" y="283023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rot="2700000" flipH="1">
            <a:off x="6982902" y="2342548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rot="2700000" flipH="1">
            <a:off x="7440102" y="4399948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rot="2700000" flipH="1">
            <a:off x="6966461" y="39134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rot="2700000" flipH="1">
            <a:off x="6525702" y="33800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rot="2700000" flipH="1">
            <a:off x="5992302" y="28466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rot="2700000" flipH="1">
            <a:off x="5442461" y="2282789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1733550"/>
            <a:ext cx="297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"/>
                <a:cs typeface="Courier"/>
              </a:rPr>
              <a:t>X = ATCAT</a:t>
            </a:r>
          </a:p>
          <a:p>
            <a:r>
              <a:rPr lang="en-US" sz="2800" dirty="0" smtClean="0">
                <a:latin typeface="Courier"/>
                <a:cs typeface="Courier"/>
              </a:rPr>
              <a:t>Y = ATTATC</a:t>
            </a:r>
          </a:p>
          <a:p>
            <a:endParaRPr lang="en-US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78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Distance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3257550"/>
            <a:ext cx="7924800" cy="1885950"/>
          </a:xfrm>
        </p:spPr>
        <p:txBody>
          <a:bodyPr/>
          <a:lstStyle/>
          <a:p>
            <a:r>
              <a:rPr lang="en-US" dirty="0"/>
              <a:t>If each operation has cost of 1</a:t>
            </a:r>
          </a:p>
          <a:p>
            <a:pPr lvl="1"/>
            <a:r>
              <a:rPr lang="en-US" dirty="0"/>
              <a:t>Distance between these is 5</a:t>
            </a:r>
          </a:p>
          <a:p>
            <a:r>
              <a:rPr lang="en-US" dirty="0"/>
              <a:t>If substitutions cost 2 (</a:t>
            </a:r>
            <a:r>
              <a:rPr lang="en-US" dirty="0" err="1"/>
              <a:t>Levenshtein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Distance between them is 8</a:t>
            </a:r>
          </a:p>
        </p:txBody>
      </p:sp>
      <p:pic>
        <p:nvPicPr>
          <p:cNvPr id="5" name="Picture 4" descr="align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200150"/>
            <a:ext cx="3644900" cy="203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909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5750"/>
            <a:ext cx="7467600" cy="742950"/>
          </a:xfrm>
        </p:spPr>
        <p:txBody>
          <a:bodyPr/>
          <a:lstStyle/>
          <a:p>
            <a:r>
              <a:rPr lang="en-US" dirty="0" smtClean="0"/>
              <a:t>Local alignment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831682"/>
              </p:ext>
            </p:extLst>
          </p:nvPr>
        </p:nvGraphicFramePr>
        <p:xfrm>
          <a:off x="4724400" y="1276350"/>
          <a:ext cx="3886200" cy="362711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</a:tblGrid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C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solidFill>
                          <a:srgbClr val="FF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solidFill>
                          <a:srgbClr val="FF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C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solidFill>
                          <a:srgbClr val="FF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3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solidFill>
                          <a:srgbClr val="FF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3</a:t>
                      </a:r>
                      <a:endParaRPr lang="en-US" sz="2800" dirty="0">
                        <a:solidFill>
                          <a:srgbClr val="FF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Line 13"/>
          <p:cNvSpPr>
            <a:spLocks noChangeShapeType="1"/>
          </p:cNvSpPr>
          <p:nvPr/>
        </p:nvSpPr>
        <p:spPr bwMode="auto">
          <a:xfrm rot="2700000" flipH="1">
            <a:off x="7957061" y="336363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rot="2700000" flipH="1">
            <a:off x="7423661" y="283023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rot="2700000" flipH="1">
            <a:off x="6982902" y="2342548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rot="2700000" flipH="1">
            <a:off x="7440102" y="4399948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rot="2700000" flipH="1">
            <a:off x="6966461" y="391347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rot="2700000" flipH="1">
            <a:off x="6525702" y="338007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rot="2700000" flipH="1">
            <a:off x="5992302" y="284667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rot="2700000" flipH="1">
            <a:off x="5535102" y="231327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1733550"/>
            <a:ext cx="297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"/>
                <a:cs typeface="Courier"/>
              </a:rPr>
              <a:t>X = </a:t>
            </a:r>
            <a:r>
              <a:rPr lang="en-US" sz="2800" b="1" dirty="0" smtClean="0">
                <a:solidFill>
                  <a:srgbClr val="FF0000"/>
                </a:solidFill>
                <a:latin typeface="Courier"/>
                <a:cs typeface="Courier"/>
              </a:rPr>
              <a:t>ATCAT</a:t>
            </a:r>
          </a:p>
          <a:p>
            <a:r>
              <a:rPr lang="en-US" sz="2800" dirty="0" smtClean="0">
                <a:latin typeface="Courier"/>
                <a:cs typeface="Courier"/>
              </a:rPr>
              <a:t>Y = </a:t>
            </a:r>
            <a:r>
              <a:rPr lang="en-US" sz="2800" b="1" dirty="0" smtClean="0">
                <a:solidFill>
                  <a:srgbClr val="FF0000"/>
                </a:solidFill>
                <a:latin typeface="Courier"/>
                <a:cs typeface="Courier"/>
              </a:rPr>
              <a:t>ATTAT</a:t>
            </a:r>
            <a:r>
              <a:rPr lang="en-US" sz="2800" dirty="0" smtClean="0">
                <a:latin typeface="Courier"/>
                <a:cs typeface="Courier"/>
              </a:rPr>
              <a:t>C</a:t>
            </a:r>
          </a:p>
          <a:p>
            <a:endParaRPr lang="en-US" dirty="0" smtClean="0">
              <a:latin typeface="Calibri"/>
              <a:cs typeface="Calibri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7696200" y="447675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FF0000"/>
                </a:solidFill>
              </a:ln>
              <a:noFill/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5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5750"/>
            <a:ext cx="7467600" cy="742950"/>
          </a:xfrm>
        </p:spPr>
        <p:txBody>
          <a:bodyPr/>
          <a:lstStyle/>
          <a:p>
            <a:r>
              <a:rPr lang="en-US" dirty="0" smtClean="0"/>
              <a:t>Local alignment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456891"/>
              </p:ext>
            </p:extLst>
          </p:nvPr>
        </p:nvGraphicFramePr>
        <p:xfrm>
          <a:off x="4724400" y="1276350"/>
          <a:ext cx="3886200" cy="362711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</a:tblGrid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C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solidFill>
                          <a:srgbClr val="FF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solidFill>
                          <a:srgbClr val="FF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solidFill>
                          <a:srgbClr val="FF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C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3</a:t>
                      </a:r>
                      <a:endParaRPr lang="en-US" sz="2800" dirty="0">
                        <a:solidFill>
                          <a:srgbClr val="FF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3</a:t>
                      </a:r>
                      <a:endParaRPr lang="en-US" sz="2800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Line 13"/>
          <p:cNvSpPr>
            <a:spLocks noChangeShapeType="1"/>
          </p:cNvSpPr>
          <p:nvPr/>
        </p:nvSpPr>
        <p:spPr bwMode="auto">
          <a:xfrm rot="2700000" flipH="1">
            <a:off x="7957061" y="336363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rot="2700000" flipH="1">
            <a:off x="7423661" y="283023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rot="2700000" flipH="1">
            <a:off x="6982902" y="2342548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rot="2700000" flipH="1">
            <a:off x="7440102" y="4399948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rot="2700000" flipH="1">
            <a:off x="6966461" y="39134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rot="2700000" flipH="1">
            <a:off x="6525702" y="33800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rot="2700000" flipH="1">
            <a:off x="5992302" y="28466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rot="2700000" flipH="1">
            <a:off x="5535102" y="23132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1733550"/>
            <a:ext cx="297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"/>
                <a:cs typeface="Courier"/>
              </a:rPr>
              <a:t>X =    </a:t>
            </a:r>
            <a:r>
              <a:rPr lang="en-US" sz="2800" b="1" dirty="0" smtClean="0">
                <a:solidFill>
                  <a:srgbClr val="FF0000"/>
                </a:solidFill>
                <a:latin typeface="Courier"/>
                <a:cs typeface="Courier"/>
              </a:rPr>
              <a:t>ATC</a:t>
            </a:r>
            <a:r>
              <a:rPr lang="en-US" sz="2800" dirty="0" smtClean="0">
                <a:latin typeface="Courier"/>
                <a:cs typeface="Courier"/>
              </a:rPr>
              <a:t>AT</a:t>
            </a:r>
          </a:p>
          <a:p>
            <a:r>
              <a:rPr lang="en-US" sz="2800" dirty="0" smtClean="0">
                <a:latin typeface="Courier"/>
                <a:cs typeface="Courier"/>
              </a:rPr>
              <a:t>Y =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ATT</a:t>
            </a:r>
            <a:r>
              <a:rPr lang="en-US" sz="2800" b="1" dirty="0" smtClean="0">
                <a:solidFill>
                  <a:srgbClr val="FF0000"/>
                </a:solidFill>
                <a:latin typeface="Courier"/>
                <a:cs typeface="Courier"/>
              </a:rPr>
              <a:t>ATC</a:t>
            </a:r>
          </a:p>
          <a:p>
            <a:endParaRPr lang="en-US" dirty="0" smtClean="0">
              <a:latin typeface="Calibri"/>
              <a:cs typeface="Calibri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8164255" y="3442512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solidFill>
                  <a:srgbClr val="FF0000"/>
                </a:solidFill>
              </a:ln>
              <a:noFill/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26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Minimum Edit Distance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2286000"/>
            <a:ext cx="44196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Minimum Edit Distance in Computational Biology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67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in Computational Biology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90950"/>
          </a:xfrm>
        </p:spPr>
        <p:txBody>
          <a:bodyPr/>
          <a:lstStyle/>
          <a:p>
            <a:r>
              <a:rPr lang="en-US" dirty="0" smtClean="0"/>
              <a:t>Given a sequence of bases</a:t>
            </a:r>
          </a:p>
          <a:p>
            <a:endParaRPr lang="en-US" dirty="0"/>
          </a:p>
          <a:p>
            <a:pPr marL="0" indent="0">
              <a:lnSpc>
                <a:spcPct val="140000"/>
              </a:lnSpc>
              <a:buNone/>
            </a:pPr>
            <a:endParaRPr lang="en-US" dirty="0"/>
          </a:p>
          <a:p>
            <a:r>
              <a:rPr lang="en-US" dirty="0" smtClean="0"/>
              <a:t>An alignment: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Given two sequences, align each letter to a letter or gap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90600" y="3333750"/>
            <a:ext cx="701841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00200" y="1962150"/>
            <a:ext cx="609493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</p:spTree>
    <p:extLst>
      <p:ext uri="{BB962C8B-B14F-4D97-AF65-F5344CB8AC3E}">
        <p14:creationId xmlns:p14="http://schemas.microsoft.com/office/powerpoint/2010/main" val="91610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r>
              <a:rPr lang="en-US" dirty="0"/>
              <a:t>Other uses of Edit Distance in </a:t>
            </a:r>
            <a:r>
              <a:rPr lang="en-US" dirty="0" smtClean="0"/>
              <a:t>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04950"/>
            <a:ext cx="8991600" cy="3429000"/>
          </a:xfrm>
        </p:spPr>
        <p:txBody>
          <a:bodyPr/>
          <a:lstStyle/>
          <a:p>
            <a:r>
              <a:rPr lang="en-US" dirty="0"/>
              <a:t>Evaluating Machine Translation and speech recognition</a:t>
            </a:r>
          </a:p>
          <a:p>
            <a:pPr>
              <a:buNone/>
            </a:pPr>
            <a:r>
              <a:rPr lang="en-US" sz="1800" b="1" dirty="0" smtClean="0">
                <a:latin typeface="Courier"/>
                <a:cs typeface="Courier"/>
              </a:rPr>
              <a:t>R </a:t>
            </a:r>
            <a:r>
              <a:rPr lang="en-US" sz="1800" dirty="0" smtClean="0">
                <a:latin typeface="Courier"/>
                <a:cs typeface="Courier"/>
              </a:rPr>
              <a:t>Spokesman confirms    senior government adviser was shot</a:t>
            </a:r>
          </a:p>
          <a:p>
            <a:pPr>
              <a:buNone/>
            </a:pPr>
            <a:r>
              <a:rPr lang="en-US" sz="1800" b="1" dirty="0" smtClean="0">
                <a:latin typeface="Courier"/>
                <a:cs typeface="Courier"/>
              </a:rPr>
              <a:t>H </a:t>
            </a:r>
            <a:r>
              <a:rPr lang="en-US" sz="1800" dirty="0" smtClean="0">
                <a:latin typeface="Courier"/>
                <a:cs typeface="Courier"/>
              </a:rPr>
              <a:t>Spokesman said    the senior            adviser was shot dead</a:t>
            </a:r>
          </a:p>
          <a:p>
            <a:pPr>
              <a:buNone/>
            </a:pPr>
            <a:r>
              <a:rPr lang="en-US" sz="1800" dirty="0" smtClean="0">
                <a:latin typeface="Courier"/>
                <a:cs typeface="Courier"/>
              </a:rPr>
              <a:t>              S      I              D                        I</a:t>
            </a:r>
          </a:p>
          <a:p>
            <a:r>
              <a:rPr lang="en-US" dirty="0" smtClean="0"/>
              <a:t>Named Entity </a:t>
            </a:r>
            <a:r>
              <a:rPr lang="en-US" dirty="0"/>
              <a:t>Extraction and </a:t>
            </a:r>
            <a:r>
              <a:rPr lang="en-US" dirty="0" smtClean="0"/>
              <a:t>Entity </a:t>
            </a:r>
            <a:r>
              <a:rPr lang="en-US" dirty="0" err="1" smtClean="0"/>
              <a:t>Coreference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IBM Inc</a:t>
            </a:r>
            <a:r>
              <a:rPr lang="en-US" dirty="0"/>
              <a:t>. announced today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IBM </a:t>
            </a:r>
            <a:r>
              <a:rPr lang="en-US" dirty="0"/>
              <a:t>profits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Stanford President John Hennessy </a:t>
            </a:r>
            <a:r>
              <a:rPr lang="en-US" dirty="0"/>
              <a:t>announced yesterday</a:t>
            </a:r>
          </a:p>
          <a:p>
            <a:pPr lvl="1"/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Stanford University President John Hennessy</a:t>
            </a:r>
          </a:p>
          <a:p>
            <a:pPr lvl="1"/>
            <a:endParaRPr lang="en-US" dirty="0"/>
          </a:p>
          <a:p>
            <a:pPr>
              <a:buNone/>
            </a:pPr>
            <a:endParaRPr lang="en-US" sz="18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8157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find the Min Edit Distance?</a:t>
            </a:r>
            <a:endParaRPr lang="en-US" dirty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Searching for a path (sequence of edits) from the start string to the final string:</a:t>
            </a:r>
          </a:p>
          <a:p>
            <a:pPr lvl="1"/>
            <a:r>
              <a:rPr lang="en-US" b="1" dirty="0" smtClean="0"/>
              <a:t>Initial state</a:t>
            </a:r>
            <a:r>
              <a:rPr lang="en-US" dirty="0" smtClean="0"/>
              <a:t>: the word we’re transforming</a:t>
            </a:r>
          </a:p>
          <a:p>
            <a:pPr lvl="1"/>
            <a:r>
              <a:rPr lang="en-US" b="1" dirty="0" smtClean="0"/>
              <a:t>Operators</a:t>
            </a:r>
            <a:r>
              <a:rPr lang="en-US" dirty="0" smtClean="0"/>
              <a:t>: insert, delete, substitute</a:t>
            </a:r>
          </a:p>
          <a:p>
            <a:pPr lvl="1"/>
            <a:r>
              <a:rPr lang="en-US" b="1" dirty="0" smtClean="0"/>
              <a:t>Goal state</a:t>
            </a:r>
            <a:r>
              <a:rPr lang="en-US" dirty="0" smtClean="0"/>
              <a:t>:  the word we’re trying to get to</a:t>
            </a:r>
          </a:p>
          <a:p>
            <a:pPr lvl="1"/>
            <a:r>
              <a:rPr lang="en-US" b="1" dirty="0" smtClean="0"/>
              <a:t>Path cost</a:t>
            </a:r>
            <a:r>
              <a:rPr lang="en-US" dirty="0" smtClean="0"/>
              <a:t>: what we want to minimize: the number of edits</a:t>
            </a:r>
          </a:p>
          <a:p>
            <a:endParaRPr lang="en-US" dirty="0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A3CF9962-03DC-2041-84E0-503C14DE85D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3" descr="inten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38550"/>
            <a:ext cx="5716386" cy="137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15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Minimum Edit as Search</a:t>
            </a:r>
            <a:endParaRPr lang="en-US" dirty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But the space of all edit sequences is huge!</a:t>
            </a:r>
          </a:p>
          <a:p>
            <a:pPr lvl="1"/>
            <a:r>
              <a:rPr lang="en-US" smtClean="0"/>
              <a:t>We can’t afford to navigate naïvely</a:t>
            </a:r>
          </a:p>
          <a:p>
            <a:pPr lvl="1"/>
            <a:r>
              <a:rPr lang="en-US" smtClean="0"/>
              <a:t>Lots of distinct paths wind up at the same state.</a:t>
            </a:r>
          </a:p>
          <a:p>
            <a:pPr lvl="2"/>
            <a:r>
              <a:rPr lang="en-US" smtClean="0"/>
              <a:t>We don’t have to keep track of all of them</a:t>
            </a:r>
          </a:p>
          <a:p>
            <a:pPr lvl="2"/>
            <a:r>
              <a:rPr lang="en-US" smtClean="0"/>
              <a:t>Just the shortest path to each of those revisted states.</a:t>
            </a:r>
          </a:p>
          <a:p>
            <a:endParaRPr lang="en-US" dirty="0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C4191803-DA13-374C-8019-58379243383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6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7462</TotalTime>
  <Words>1820</Words>
  <Application>Microsoft Macintosh PowerPoint</Application>
  <PresentationFormat>On-screen Show (16:9)</PresentationFormat>
  <Paragraphs>818</Paragraphs>
  <Slides>52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Arial Unicode MS</vt:lpstr>
      <vt:lpstr>Calibri</vt:lpstr>
      <vt:lpstr>Courier</vt:lpstr>
      <vt:lpstr>Courier New</vt:lpstr>
      <vt:lpstr>Lucida Sans</vt:lpstr>
      <vt:lpstr>ＭＳ Ｐゴシック</vt:lpstr>
      <vt:lpstr>Tahoma</vt:lpstr>
      <vt:lpstr>Times</vt:lpstr>
      <vt:lpstr>Times New Roman</vt:lpstr>
      <vt:lpstr>Wingdings</vt:lpstr>
      <vt:lpstr>Arial</vt:lpstr>
      <vt:lpstr>NLP-jurafsky</vt:lpstr>
      <vt:lpstr>Minimum Edit Distance</vt:lpstr>
      <vt:lpstr>How similar are two strings?</vt:lpstr>
      <vt:lpstr>Edit Distance</vt:lpstr>
      <vt:lpstr>Minimum Edit Distance</vt:lpstr>
      <vt:lpstr>Minimum Edit Distance</vt:lpstr>
      <vt:lpstr>Alignment in Computational Biology</vt:lpstr>
      <vt:lpstr>Other uses of Edit Distance in NLP</vt:lpstr>
      <vt:lpstr>How to find the Min Edit Distance?</vt:lpstr>
      <vt:lpstr>Minimum Edit as Search</vt:lpstr>
      <vt:lpstr>Defining Min Edit Distance</vt:lpstr>
      <vt:lpstr>Minimum Edit Distance</vt:lpstr>
      <vt:lpstr>Minimum Edit Distance</vt:lpstr>
      <vt:lpstr>Dynamic Programming for Minimum Edit Distance</vt:lpstr>
      <vt:lpstr>Defining Min Edit Distance (Levenshtein)</vt:lpstr>
      <vt:lpstr>The Edit Distance Table</vt:lpstr>
      <vt:lpstr>PowerPoint Presentation</vt:lpstr>
      <vt:lpstr>Edit Distance</vt:lpstr>
      <vt:lpstr>PowerPoint Presentation</vt:lpstr>
      <vt:lpstr>Minimum Edit Distance</vt:lpstr>
      <vt:lpstr>Minimum Edit Distance</vt:lpstr>
      <vt:lpstr>Computing alignments</vt:lpstr>
      <vt:lpstr>Edit Distance</vt:lpstr>
      <vt:lpstr>MinEdit with Backtrace</vt:lpstr>
      <vt:lpstr>Adding Backtrace to Minimum Edit Distance</vt:lpstr>
      <vt:lpstr>The Distance Matrix</vt:lpstr>
      <vt:lpstr>Result of Backtrace</vt:lpstr>
      <vt:lpstr>Performance</vt:lpstr>
      <vt:lpstr>Minimum Edit Distance</vt:lpstr>
      <vt:lpstr>Minimum Edit Distance</vt:lpstr>
      <vt:lpstr>Weighted Edit Distance</vt:lpstr>
      <vt:lpstr>Confusion matrix for spelling errors</vt:lpstr>
      <vt:lpstr>PowerPoint Presentation</vt:lpstr>
      <vt:lpstr>Weighted Min Edit Distance</vt:lpstr>
      <vt:lpstr>Where did the name, dynamic programming, come from? </vt:lpstr>
      <vt:lpstr>Minimum Edit Distance</vt:lpstr>
      <vt:lpstr>Minimum Edit Distance</vt:lpstr>
      <vt:lpstr>Sequence Alignment</vt:lpstr>
      <vt:lpstr>Why sequence alignment?</vt:lpstr>
      <vt:lpstr>Alignments in two fields</vt:lpstr>
      <vt:lpstr>The Needleman-Wunsch Algorithm</vt:lpstr>
      <vt:lpstr>The Needleman-Wunsch Matrix</vt:lpstr>
      <vt:lpstr>A variant of the basic algorithm:</vt:lpstr>
      <vt:lpstr>Different types of overlaps</vt:lpstr>
      <vt:lpstr>The Overlap Detection variant</vt:lpstr>
      <vt:lpstr>The Local Alignment Problem</vt:lpstr>
      <vt:lpstr>The Smith-Waterman algorithm</vt:lpstr>
      <vt:lpstr>The Smith-Waterman algorithm</vt:lpstr>
      <vt:lpstr>Local alignment example</vt:lpstr>
      <vt:lpstr>Local alignment example</vt:lpstr>
      <vt:lpstr>Local alignment example</vt:lpstr>
      <vt:lpstr>Local alignment example</vt:lpstr>
      <vt:lpstr>Minimum Edit Distance</vt:lpstr>
    </vt:vector>
  </TitlesOfParts>
  <Company>Stanford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Dan Jurafsky</cp:lastModifiedBy>
  <cp:revision>101</cp:revision>
  <cp:lastPrinted>2009-04-20T16:46:08Z</cp:lastPrinted>
  <dcterms:created xsi:type="dcterms:W3CDTF">2010-04-19T15:31:24Z</dcterms:created>
  <dcterms:modified xsi:type="dcterms:W3CDTF">2015-08-08T02:11:40Z</dcterms:modified>
</cp:coreProperties>
</file>