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435" r:id="rId15"/>
    <p:sldId id="505" r:id="rId16"/>
    <p:sldId id="472" r:id="rId17"/>
    <p:sldId id="473" r:id="rId18"/>
    <p:sldId id="440" r:id="rId19"/>
    <p:sldId id="441" r:id="rId20"/>
    <p:sldId id="442" r:id="rId21"/>
    <p:sldId id="461" r:id="rId22"/>
    <p:sldId id="528" r:id="rId23"/>
    <p:sldId id="443" r:id="rId24"/>
    <p:sldId id="554" r:id="rId25"/>
    <p:sldId id="549" r:id="rId26"/>
    <p:sldId id="551" r:id="rId27"/>
    <p:sldId id="552" r:id="rId28"/>
    <p:sldId id="553" r:id="rId29"/>
    <p:sldId id="546" r:id="rId30"/>
    <p:sldId id="507" r:id="rId31"/>
    <p:sldId id="481" r:id="rId32"/>
    <p:sldId id="529" r:id="rId33"/>
    <p:sldId id="530" r:id="rId34"/>
    <p:sldId id="474" r:id="rId3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142" autoAdjust="0"/>
    <p:restoredTop sz="95329" autoAdjust="0"/>
  </p:normalViewPr>
  <p:slideViewPr>
    <p:cSldViewPr>
      <p:cViewPr varScale="1">
        <p:scale>
          <a:sx n="134" d="100"/>
          <a:sy n="134" d="100"/>
        </p:scale>
        <p:origin x="43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5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Brendan</a:t>
            </a:r>
            <a:r>
              <a:rPr lang="en-US" baseline="0" dirty="0" smtClean="0"/>
              <a:t> O’Connor and Noah Smith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3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180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5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ornell.edu/people/pabo/movie-review-data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timent.christopherpotts.net/code-data/happyfuntokenizing.p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3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wittersentiment.appspo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3" imgW="1524000" imgH="444500" progId="Equation.3">
                  <p:embed/>
                </p:oleObj>
              </mc:Choice>
              <mc:Fallback>
                <p:oleObj name="Equation" r:id="rId3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5" imgW="2171700" imgH="393700" progId="Equation.3">
                  <p:embed/>
                </p:oleObj>
              </mc:Choice>
              <mc:Fallback>
                <p:oleObj name="Equation" r:id="rId5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For sentiment (and probably for other text classification domains)</a:t>
            </a:r>
          </a:p>
          <a:p>
            <a:pPr lvl="1"/>
            <a:r>
              <a:rPr lang="en-US" dirty="0" smtClean="0"/>
              <a:t>Word occurrence may matter more than word frequency</a:t>
            </a:r>
          </a:p>
          <a:p>
            <a:pPr lvl="2"/>
            <a:r>
              <a:rPr lang="en-US" dirty="0" smtClean="0"/>
              <a:t>The occurrence of the word </a:t>
            </a:r>
            <a:r>
              <a:rPr lang="en-US" i="1" dirty="0" smtClean="0"/>
              <a:t>fantastic</a:t>
            </a:r>
            <a:r>
              <a:rPr lang="en-US" dirty="0" smtClean="0"/>
              <a:t> tells us a lot</a:t>
            </a:r>
          </a:p>
          <a:p>
            <a:pPr lvl="2"/>
            <a:r>
              <a:rPr lang="en-US" dirty="0" smtClean="0"/>
              <a:t>The fact that it occurs 5 times may not tell us much more.</a:t>
            </a:r>
          </a:p>
          <a:p>
            <a:pPr lvl="1"/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lvl="2"/>
            <a:r>
              <a:rPr lang="en-US" dirty="0" smtClean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smtClean="0"/>
              <a:t>Boolean Multinomial </a:t>
            </a:r>
            <a:r>
              <a:rPr lang="en-US" dirty="0" smtClean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 smtClean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For each word type w in </a:t>
            </a:r>
            <a:r>
              <a:rPr lang="en-US" sz="1800" dirty="0" err="1" smtClean="0">
                <a:latin typeface="Calibri"/>
                <a:cs typeface="Calibri"/>
              </a:rPr>
              <a:t>doc</a:t>
            </a:r>
            <a:r>
              <a:rPr lang="en-US" sz="1800" baseline="-25000" dirty="0" err="1" smtClean="0">
                <a:latin typeface="Calibri"/>
                <a:cs typeface="Calibri"/>
              </a:rPr>
              <a:t>j</a:t>
            </a:r>
            <a:r>
              <a:rPr lang="en-US" sz="1800" dirty="0" smtClean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Retain only a single instance of w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br>
              <a:rPr lang="en-US" dirty="0" smtClean="0"/>
            </a:br>
            <a:r>
              <a:rPr lang="en-US" dirty="0" smtClean="0"/>
              <a:t> on a test document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remove all duplicate words from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Then compute NB using the same equation: 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Boolean Multinomial NB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79949"/>
              </p:ext>
            </p:extLst>
          </p:nvPr>
        </p:nvGraphicFramePr>
        <p:xfrm>
          <a:off x="228600" y="3274822"/>
          <a:ext cx="8534401" cy="165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Multinomial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 smtClean="0"/>
              <a:t>Binary seems to work better than full word counts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dirty="0" smtClean="0"/>
              <a:t>not</a:t>
            </a:r>
            <a:r>
              <a:rPr lang="en-US" sz="2400" dirty="0" smtClean="0"/>
              <a:t> the same as Multivariate Bernoulli 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</a:t>
            </a:r>
          </a:p>
          <a:p>
            <a:pPr lvl="2"/>
            <a:r>
              <a:rPr lang="en-US" sz="2400" dirty="0" smtClean="0"/>
              <a:t>MBNB doesn’t work well for sentiment or other text tasks</a:t>
            </a:r>
          </a:p>
          <a:p>
            <a:r>
              <a:rPr lang="en-US" sz="2800" dirty="0" smtClean="0"/>
              <a:t>Other possibility: log(</a:t>
            </a:r>
            <a:r>
              <a:rPr lang="en-US" sz="2800" dirty="0" err="1" smtClean="0"/>
              <a:t>freq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Pang,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L. Lee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and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79—86.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Spam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Filtering with Naive Bayes – Which Naive Bayes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? CEAS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2006 - Third Conference on Email and Anti-Spam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negative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evidence in Naive Bayes text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classiﬁcation. ICANLP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474-485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2003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</a:t>
            </a:r>
            <a:r>
              <a:rPr lang="en-US" dirty="0"/>
              <a:t>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 smtClean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Thwarted Expectations</a:t>
            </a:r>
            <a:br>
              <a:rPr lang="en-US" dirty="0" smtClean="0"/>
            </a:br>
            <a:r>
              <a:rPr lang="en-US" dirty="0" smtClean="0"/>
              <a:t>and Ordering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6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Smith. 2010.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Tweets to Polls: Linking Text Sentiment to Public Opinion Time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Series. In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ICWSM-2010</a:t>
            </a:r>
          </a:p>
        </p:txBody>
      </p:sp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 smtClean="0"/>
              <a:t>Twitter sentiment: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Johan </a:t>
            </a:r>
            <a:r>
              <a:rPr lang="de-DE" sz="1800" dirty="0"/>
              <a:t>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</a:t>
            </a:r>
            <a:r>
              <a:rPr lang="de-DE" sz="1800" dirty="0" smtClean="0"/>
              <a:t>Zeng. 2011. </a:t>
            </a:r>
            <a:r>
              <a:rPr lang="en-US" sz="2000" dirty="0" smtClean="0">
                <a:hlinkClick r:id="rId3"/>
              </a:rPr>
              <a:t>Twitter </a:t>
            </a:r>
            <a:r>
              <a:rPr lang="en-US" sz="2000" dirty="0">
                <a:hlinkClick r:id="rId3"/>
              </a:rPr>
              <a:t>mood predicts the stock market</a:t>
            </a:r>
            <a:r>
              <a:rPr lang="en-US" sz="2000" dirty="0" smtClean="0">
                <a:hlinkClick r:id="rId3"/>
              </a:rPr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Journal </a:t>
            </a:r>
            <a:r>
              <a:rPr lang="en-US" sz="1800" dirty="0"/>
              <a:t>of Computational </a:t>
            </a:r>
            <a:r>
              <a:rPr lang="en-US" sz="1800" dirty="0" smtClean="0"/>
              <a:t>Science 2:1, 1-8. 10.1016</a:t>
            </a:r>
            <a:r>
              <a:rPr lang="en-US" sz="1800" dirty="0"/>
              <a:t>/j.jocs.2010.12.007.</a:t>
            </a:r>
            <a:endParaRPr lang="de-DE" sz="18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Dow Jones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 smtClean="0"/>
              <a:t>CALM predicts</a:t>
            </a:r>
            <a:r>
              <a:rPr lang="en-US" sz="2000" dirty="0"/>
              <a:t> </a:t>
            </a:r>
            <a:r>
              <a:rPr lang="en-US" sz="2000" dirty="0" smtClean="0"/>
              <a:t>DJIA 3 days later</a:t>
            </a:r>
          </a:p>
          <a:p>
            <a:r>
              <a:rPr lang="en-US" sz="2000" dirty="0" smtClean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CALM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Bollen</a:t>
            </a:r>
            <a:r>
              <a:rPr lang="en-US" sz="1800" dirty="0" smtClean="0">
                <a:latin typeface="+mn-lt"/>
              </a:rPr>
              <a:t> et al. (2011)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56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16457</TotalTime>
  <Words>1825</Words>
  <Application>Microsoft Macintosh PowerPoint</Application>
  <PresentationFormat>On-screen Show (16:9)</PresentationFormat>
  <Paragraphs>278</Paragraphs>
  <Slides>34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Calibri</vt:lpstr>
      <vt:lpstr>Calibri (Headings)</vt:lpstr>
      <vt:lpstr>Courier</vt:lpstr>
      <vt:lpstr>Lucida Sans</vt:lpstr>
      <vt:lpstr>ＭＳ Ｐゴシック</vt:lpstr>
      <vt:lpstr>Symbol</vt:lpstr>
      <vt:lpstr>Tahoma</vt:lpstr>
      <vt:lpstr>Times</vt:lpstr>
      <vt:lpstr>Times New Roman</vt:lpstr>
      <vt:lpstr>Zapf Dingbats</vt:lpstr>
      <vt:lpstr>Arial</vt:lpstr>
      <vt:lpstr>NLP-jurafsky</vt:lpstr>
      <vt:lpstr>Equation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340</cp:revision>
  <cp:lastPrinted>2012-01-23T20:23:20Z</cp:lastPrinted>
  <dcterms:created xsi:type="dcterms:W3CDTF">2010-04-19T15:31:24Z</dcterms:created>
  <dcterms:modified xsi:type="dcterms:W3CDTF">2015-08-08T02:04:23Z</dcterms:modified>
</cp:coreProperties>
</file>