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2AADCCB6-FD8E-4113-98B8-420B3E5CD599}"/>
              </a:ext>
            </a:extLst>
          </p:cNvPr>
          <p:cNvSpPr>
            <a:spLocks/>
          </p:cNvSpPr>
          <p:nvPr/>
        </p:nvSpPr>
        <p:spPr bwMode="auto">
          <a:xfrm>
            <a:off x="331739" y="1068954"/>
            <a:ext cx="5760046" cy="5094744"/>
          </a:xfrm>
          <a:custGeom>
            <a:avLst/>
            <a:gdLst>
              <a:gd name="T0" fmla="*/ 2277 w 2277"/>
              <a:gd name="T1" fmla="*/ 2014 h 2014"/>
              <a:gd name="T2" fmla="*/ 1061 w 2277"/>
              <a:gd name="T3" fmla="*/ 2014 h 2014"/>
              <a:gd name="T4" fmla="*/ 0 w 2277"/>
              <a:gd name="T5" fmla="*/ 0 h 2014"/>
              <a:gd name="T6" fmla="*/ 1217 w 2277"/>
              <a:gd name="T7" fmla="*/ 0 h 2014"/>
              <a:gd name="T8" fmla="*/ 2277 w 2277"/>
              <a:gd name="T9" fmla="*/ 2014 h 2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7" h="2014">
                <a:moveTo>
                  <a:pt x="2277" y="2014"/>
                </a:moveTo>
                <a:lnTo>
                  <a:pt x="1061" y="2014"/>
                </a:lnTo>
                <a:lnTo>
                  <a:pt x="0" y="0"/>
                </a:lnTo>
                <a:lnTo>
                  <a:pt x="1217" y="0"/>
                </a:lnTo>
                <a:lnTo>
                  <a:pt x="2277" y="201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Helvetica" panose="020B060402020203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EA516F1B-5C30-49EF-86BD-B5244FCE6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" y="1564768"/>
            <a:ext cx="12191296" cy="4103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Helvetica" panose="020B0604020202030204" pitchFamily="34" charset="0"/>
            </a:endParaRPr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2F7B2D52-F2E2-4C28-A703-82B77CAE1DA4}"/>
              </a:ext>
            </a:extLst>
          </p:cNvPr>
          <p:cNvSpPr>
            <a:spLocks/>
          </p:cNvSpPr>
          <p:nvPr/>
        </p:nvSpPr>
        <p:spPr bwMode="auto">
          <a:xfrm>
            <a:off x="353" y="1068954"/>
            <a:ext cx="3412518" cy="4598930"/>
          </a:xfrm>
          <a:custGeom>
            <a:avLst/>
            <a:gdLst>
              <a:gd name="T0" fmla="*/ 1349 w 1349"/>
              <a:gd name="T1" fmla="*/ 0 h 1818"/>
              <a:gd name="T2" fmla="*/ 0 w 1349"/>
              <a:gd name="T3" fmla="*/ 1818 h 1818"/>
              <a:gd name="T4" fmla="*/ 0 w 1349"/>
              <a:gd name="T5" fmla="*/ 0 h 1818"/>
              <a:gd name="T6" fmla="*/ 1349 w 1349"/>
              <a:gd name="T7" fmla="*/ 0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9" h="1818">
                <a:moveTo>
                  <a:pt x="1349" y="0"/>
                </a:moveTo>
                <a:lnTo>
                  <a:pt x="0" y="1818"/>
                </a:lnTo>
                <a:lnTo>
                  <a:pt x="0" y="0"/>
                </a:lnTo>
                <a:lnTo>
                  <a:pt x="1349" y="0"/>
                </a:lnTo>
                <a:close/>
              </a:path>
            </a:pathLst>
          </a:custGeom>
          <a:solidFill>
            <a:srgbClr val="3CB7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F229CF61-59B4-482B-9788-C5D8ABBF5890}"/>
              </a:ext>
            </a:extLst>
          </p:cNvPr>
          <p:cNvSpPr>
            <a:spLocks/>
          </p:cNvSpPr>
          <p:nvPr/>
        </p:nvSpPr>
        <p:spPr bwMode="auto">
          <a:xfrm>
            <a:off x="3015714" y="4605425"/>
            <a:ext cx="4535689" cy="1558273"/>
          </a:xfrm>
          <a:custGeom>
            <a:avLst/>
            <a:gdLst>
              <a:gd name="T0" fmla="*/ 446 w 1793"/>
              <a:gd name="T1" fmla="*/ 0 h 616"/>
              <a:gd name="T2" fmla="*/ 0 w 1793"/>
              <a:gd name="T3" fmla="*/ 616 h 616"/>
              <a:gd name="T4" fmla="*/ 1347 w 1793"/>
              <a:gd name="T5" fmla="*/ 616 h 616"/>
              <a:gd name="T6" fmla="*/ 1793 w 1793"/>
              <a:gd name="T7" fmla="*/ 0 h 616"/>
              <a:gd name="T8" fmla="*/ 446 w 1793"/>
              <a:gd name="T9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3" h="616">
                <a:moveTo>
                  <a:pt x="446" y="0"/>
                </a:moveTo>
                <a:lnTo>
                  <a:pt x="0" y="616"/>
                </a:lnTo>
                <a:lnTo>
                  <a:pt x="1347" y="616"/>
                </a:lnTo>
                <a:lnTo>
                  <a:pt x="1793" y="0"/>
                </a:lnTo>
                <a:lnTo>
                  <a:pt x="446" y="0"/>
                </a:lnTo>
                <a:close/>
              </a:path>
            </a:pathLst>
          </a:custGeom>
          <a:solidFill>
            <a:srgbClr val="3CB7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31517073-4256-442C-938D-284D63B560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6492" y="2553207"/>
            <a:ext cx="7513320" cy="13255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400" b="1" cap="all" dirty="0">
                <a:solidFill>
                  <a:schemeClr val="bg1">
                    <a:lumMod val="65000"/>
                  </a:schemeClr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標題</a:t>
            </a:r>
            <a:endParaRPr lang="en-US" altLang="zh-CN" sz="4400" b="1" cap="all" dirty="0">
              <a:solidFill>
                <a:schemeClr val="bg1">
                  <a:lumMod val="65000"/>
                </a:schemeClr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54B3A57E-0736-4DAF-900A-6210222D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ABC9-5D3C-41D4-ADA0-5679F7B412AE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CB4F3F2B-DC37-49B0-A8C7-F0651E55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6533E0E3-D327-4176-B819-520D0555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500B21-300E-4B03-B4FE-D76A08066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25508" y="3878770"/>
            <a:ext cx="2847442" cy="178911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880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33DD-C6E3-4A0E-8495-47C86B90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89464-1541-4695-B64B-5940993E1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BA194-0DAF-45F3-9C29-96C6803C6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472A0-7D58-4569-90D7-64C2E343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10B8-DD29-4884-92C8-681D41280AD1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B5FD4-C27E-41CA-9907-354E0523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2720A-F7AF-467D-B3D8-7445D589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64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7AE7-2666-4FC9-89B1-78C89F64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F2A83-DEA6-4DCE-86A3-BDBEEDFA0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63DF9-1448-490B-9230-997CBCDF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EC2E-F7F2-4266-97F8-BAB6E05F9D58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710EC-1122-482B-A99A-E2A5C476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14DC-75AB-4BF1-8E0F-805F2594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282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74B6D-A906-4C11-A76E-FB1858B07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AD3C0-B35B-4F6D-8916-1DA4672D2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5744-39C3-462F-BFF7-602934FA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B0DA-31AF-4E9E-95F1-331F71493D44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A863C-D5BF-4D1E-9149-67C8C999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84220-6543-43D6-9811-73E0EE73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79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B05F-DFD3-40C8-B2A0-80FB15F5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2D9F-C4A2-431D-AF8E-598061205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188C4-1F25-43B3-A38B-4EA05EF7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C7104-75B4-4B6B-9931-B60ED533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0FDDB-E8C1-4832-A674-7184D06D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2683736-59C9-40BC-82E0-F42DC7E4F040}"/>
              </a:ext>
            </a:extLst>
          </p:cNvPr>
          <p:cNvCxnSpPr>
            <a:cxnSpLocks/>
          </p:cNvCxnSpPr>
          <p:nvPr/>
        </p:nvCxnSpPr>
        <p:spPr>
          <a:xfrm>
            <a:off x="838200" y="175723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89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F33C0-BCAD-4F42-B125-0B552390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18BC-9CF0-4CB4-AF57-9BEB8928A48A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34361-0FF4-4EE4-A943-E240DAEA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376C2-5897-4995-87FC-CFDA927F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1FD61A5B-C5AC-4E5A-8360-9C3AC53B65EA}"/>
              </a:ext>
            </a:extLst>
          </p:cNvPr>
          <p:cNvSpPr/>
          <p:nvPr/>
        </p:nvSpPr>
        <p:spPr>
          <a:xfrm>
            <a:off x="5061224" y="1555920"/>
            <a:ext cx="7130776" cy="4120810"/>
          </a:xfrm>
          <a:prstGeom prst="rect">
            <a:avLst/>
          </a:prstGeom>
          <a:solidFill>
            <a:srgbClr val="3CB7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MH_Others_2">
            <a:extLst>
              <a:ext uri="{FF2B5EF4-FFF2-40B4-BE49-F238E27FC236}">
                <a16:creationId xmlns:a16="http://schemas.microsoft.com/office/drawing/2014/main" id="{C5F92CCC-D25C-449C-A1BF-5ABDEA12586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6767" y="3256285"/>
            <a:ext cx="3587328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rgbClr val="3CB7C6"/>
                </a:solidFill>
                <a:latin typeface="Helvetica" panose="020B060402020203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800" b="1" dirty="0">
              <a:solidFill>
                <a:srgbClr val="3CB7C6"/>
              </a:solidFill>
              <a:latin typeface="Helvetica" panose="020B060402020203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CC77525-64F2-4675-958B-7AE35E381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22243" y="1791494"/>
            <a:ext cx="6408738" cy="3649662"/>
          </a:xfrm>
        </p:spPr>
        <p:txBody>
          <a:bodyPr/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914400" indent="-4572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371600" indent="-4572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714500" indent="-3429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171700" indent="-3429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810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CE320-0128-4340-9F81-7847283A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66F7-6AA9-4CBF-B48C-54C32E3EC07E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35BC9-BFEE-431A-BAD0-4A0849E3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F8A78-E330-4C44-A4B1-4BC4077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41">
            <a:extLst>
              <a:ext uri="{FF2B5EF4-FFF2-40B4-BE49-F238E27FC236}">
                <a16:creationId xmlns:a16="http://schemas.microsoft.com/office/drawing/2014/main" id="{2BFE0F69-A067-4DA7-92F1-7393DAF77294}"/>
              </a:ext>
            </a:extLst>
          </p:cNvPr>
          <p:cNvGrpSpPr/>
          <p:nvPr/>
        </p:nvGrpSpPr>
        <p:grpSpPr>
          <a:xfrm>
            <a:off x="352" y="2322757"/>
            <a:ext cx="12191648" cy="2564831"/>
            <a:chOff x="170694" y="177982"/>
            <a:chExt cx="3936003" cy="781165"/>
          </a:xfrm>
        </p:grpSpPr>
        <p:sp>
          <p:nvSpPr>
            <p:cNvPr id="8" name="等腰三角形 43">
              <a:extLst>
                <a:ext uri="{FF2B5EF4-FFF2-40B4-BE49-F238E27FC236}">
                  <a16:creationId xmlns:a16="http://schemas.microsoft.com/office/drawing/2014/main" id="{C6319589-BDC8-44FB-9BD8-E346C0E30333}"/>
                </a:ext>
              </a:extLst>
            </p:cNvPr>
            <p:cNvSpPr/>
            <p:nvPr/>
          </p:nvSpPr>
          <p:spPr>
            <a:xfrm>
              <a:off x="1519112" y="177982"/>
              <a:ext cx="355284" cy="356514"/>
            </a:xfrm>
            <a:prstGeom prst="triangle">
              <a:avLst/>
            </a:prstGeom>
            <a:solidFill>
              <a:srgbClr val="BFBFB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96435" tIns="48218" rIns="96435" bIns="48218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等腰三角形 44">
              <a:extLst>
                <a:ext uri="{FF2B5EF4-FFF2-40B4-BE49-F238E27FC236}">
                  <a16:creationId xmlns:a16="http://schemas.microsoft.com/office/drawing/2014/main" id="{F21F55D5-C595-4580-BCDB-4BF1E1A4439F}"/>
                </a:ext>
              </a:extLst>
            </p:cNvPr>
            <p:cNvSpPr/>
            <p:nvPr/>
          </p:nvSpPr>
          <p:spPr>
            <a:xfrm flipV="1">
              <a:off x="485507" y="602633"/>
              <a:ext cx="355284" cy="356514"/>
            </a:xfrm>
            <a:prstGeom prst="triangle">
              <a:avLst/>
            </a:prstGeom>
            <a:solidFill>
              <a:srgbClr val="BFBFB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96435" tIns="48218" rIns="96435" bIns="48218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矩形 45">
              <a:extLst>
                <a:ext uri="{FF2B5EF4-FFF2-40B4-BE49-F238E27FC236}">
                  <a16:creationId xmlns:a16="http://schemas.microsoft.com/office/drawing/2014/main" id="{2748E4E3-E40C-45F7-A95F-4C2A11064660}"/>
                </a:ext>
              </a:extLst>
            </p:cNvPr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96435" tIns="48218" rIns="96435" bIns="48218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平行四边形 46">
              <a:extLst>
                <a:ext uri="{FF2B5EF4-FFF2-40B4-BE49-F238E27FC236}">
                  <a16:creationId xmlns:a16="http://schemas.microsoft.com/office/drawing/2014/main" id="{236881D7-A3F5-497B-A4ED-62AC114C6137}"/>
                </a:ext>
              </a:extLst>
            </p:cNvPr>
            <p:cNvSpPr/>
            <p:nvPr/>
          </p:nvSpPr>
          <p:spPr>
            <a:xfrm>
              <a:off x="662214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3CB7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96435" tIns="48218" rIns="96435" bIns="48218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A4686EB1-A910-4471-894D-411AF1F7C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3301" y="3017247"/>
            <a:ext cx="1100481" cy="1170557"/>
          </a:xfrm>
        </p:spPr>
        <p:txBody>
          <a:bodyPr>
            <a:noAutofit/>
          </a:bodyPr>
          <a:lstStyle>
            <a:lvl1pPr>
              <a:defRPr sz="66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altLang="zh-TW" dirty="0"/>
              <a:t>01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8F2E02-89E8-41E5-83C7-8B638CB189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77516" y="3318016"/>
            <a:ext cx="3935412" cy="569018"/>
          </a:xfrm>
        </p:spPr>
        <p:txBody>
          <a:bodyPr>
            <a:noAutofit/>
          </a:bodyPr>
          <a:lstStyle>
            <a:lvl1pPr marL="0" indent="0">
              <a:buNone/>
              <a:defRPr sz="36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8596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6BB3-5EEF-4115-A229-C137B740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E416-6F4E-42FC-AB71-7BDC9BEB2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432BB-872E-48B3-B4FD-6E77093C1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62376-3EF2-45E8-AC0A-8E45FB7E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FE95-A843-46C8-A56B-FC61E1B48D83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0CBFF-90B2-4FDF-8FD9-18DC15FF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9693A-6BEA-4D59-9064-6E9D4825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54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696A-143F-4B6E-8E26-4A5738EF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4BE44-0325-4724-A67F-04448D7B1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FC60C-C3BA-4068-8D6E-2973D0AD6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0C045A-3854-4C2E-B9A8-63CEB8DE4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99384-BB42-4B94-A7F4-0F88AC418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A85A8-E3E4-4F4E-A411-98097E3F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DA39-1CAE-41DC-ADB1-777E9813BDD5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6F4D2-5D84-41F7-9FDC-14152927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195C3-A135-4BB1-A04A-146C7BED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7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5874-18A7-46F7-BFA0-F1718570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C57E-23D9-4715-BDDD-D7DE558B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F5E8-AEE8-4ADD-8B32-7CF0BC39B797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3A30F-2E4E-48E4-BC1E-2B585A15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C3AEB-2009-4741-AC21-311D6765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46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BF838-1986-4362-8614-705E24EB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F7A8-C389-4A34-A7FB-B01FBEC4AB51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B6AA6-D0A8-4C53-A847-B6EF7144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0E05D-0462-4A54-ACB1-1EEFFAC2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B4A7681-C68D-431E-9E80-2069DFF01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567"/>
            <a:ext cx="12192000" cy="483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9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95DD-E256-4FAD-AE67-5F020EDF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4450F-3EA5-400C-BDED-715A682E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58CF9-EFF0-4188-9025-BA2ACA60C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59DBF-9722-41EC-8F06-9BBE0972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66CB-BF36-4646-870A-E53177E6D00B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0357F-8EEF-486B-A710-EDD1FD30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6FAE4-51A0-4F66-8CD0-B7C48E45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48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4ADC3-09A2-466B-A64B-B56BCBCA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C299F-561C-485C-BA00-ACDFE96A5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AB006-2806-44E1-85E6-40C3A28AD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75EE-4381-4594-B30A-9B71DB23784E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B69F-71E7-43F0-B1A0-2643410B7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766AB-2489-4FEB-B36E-AB1F88CDB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03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87D3F-C4E2-4A73-A34E-EB26598D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資料庫操作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A4AC455-AD6C-4C03-BA5F-2BCD2A85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ABC9-5D3C-41D4-ADA0-5679F7B412AE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B7F8B3-F3B9-429E-8788-4D2FCFB5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E13121-C8A6-441B-A03B-92AC9A1CD3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指導教授：蔡孟勳</a:t>
            </a:r>
            <a:endParaRPr lang="en-US" altLang="zh-TW" dirty="0"/>
          </a:p>
          <a:p>
            <a:r>
              <a:rPr lang="zh-TW" altLang="en-US" dirty="0"/>
              <a:t>助　　理：張庭華</a:t>
            </a:r>
            <a:endParaRPr lang="en-US" altLang="zh-TW" dirty="0"/>
          </a:p>
          <a:p>
            <a:r>
              <a:rPr lang="zh-TW" altLang="en-US" dirty="0"/>
              <a:t>日　　期：</a:t>
            </a:r>
            <a:r>
              <a:rPr lang="en-US" altLang="zh-TW" dirty="0"/>
              <a:t>2020.05.04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8684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066E5-1DA9-4AE4-A329-383B333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多重表格操作語法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81DE3A-7C09-4996-BC9C-8735D38B8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3492"/>
          </a:xfrm>
        </p:spPr>
        <p:txBody>
          <a:bodyPr/>
          <a:lstStyle/>
          <a:p>
            <a:r>
              <a:rPr lang="zh-TW" altLang="en-US" dirty="0"/>
              <a:t>使用多重查詢方式</a:t>
            </a:r>
            <a:endParaRPr lang="en-US" altLang="zh-TW" dirty="0"/>
          </a:p>
          <a:p>
            <a:pPr lvl="1"/>
            <a:r>
              <a:rPr lang="zh-TW" altLang="en-US" dirty="0"/>
              <a:t>使用判斷式與多重輸出語法操作資料庫</a:t>
            </a:r>
            <a:endParaRPr lang="en-US" altLang="zh-TW" dirty="0"/>
          </a:p>
          <a:p>
            <a:pPr lvl="1"/>
            <a:r>
              <a:rPr lang="zh-TW" altLang="en-US" dirty="0"/>
              <a:t>判斷式</a:t>
            </a:r>
            <a:r>
              <a:rPr lang="en-US" altLang="zh-TW" dirty="0"/>
              <a:t>(</a:t>
            </a:r>
            <a:r>
              <a:rPr lang="zh-TW" altLang="en-US" dirty="0"/>
              <a:t>查詢僅輸出一個結果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=, &gt;, &lt;, !=</a:t>
            </a:r>
          </a:p>
          <a:p>
            <a:pPr lvl="1"/>
            <a:r>
              <a:rPr lang="zh-TW" altLang="en-US" dirty="0"/>
              <a:t>連結語法</a:t>
            </a:r>
            <a:r>
              <a:rPr lang="en-US" altLang="zh-TW" dirty="0"/>
              <a:t>(</a:t>
            </a:r>
            <a:r>
              <a:rPr lang="zh-TW" altLang="en-US" dirty="0"/>
              <a:t>查詢結果超過一個輸出時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In, Not In, Exists, Not Exists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7064FA-C465-458E-94D0-03E00A1B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1A4ECA-BDA4-44D9-8748-D1A3D0D2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564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53CFE4-97D9-46C7-A6DC-4E14C4EF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多重表格操作語法</a:t>
            </a:r>
            <a:r>
              <a:rPr lang="en-US" altLang="zh-TW" dirty="0"/>
              <a:t>(</a:t>
            </a:r>
            <a:r>
              <a:rPr lang="zh-TW" altLang="en-US" dirty="0"/>
              <a:t>判斷式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F768D-A57E-4BA0-ABF9-50E0DF7A1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將剛剛的範例</a:t>
            </a:r>
            <a:r>
              <a:rPr lang="en-US" altLang="zh-TW" dirty="0"/>
              <a:t>(</a:t>
            </a:r>
            <a:r>
              <a:rPr lang="zh-TW" altLang="en-US" dirty="0"/>
              <a:t>查詢</a:t>
            </a:r>
            <a:r>
              <a:rPr lang="en-US" altLang="zh-TW" dirty="0"/>
              <a:t>Money</a:t>
            </a:r>
            <a:r>
              <a:rPr lang="zh-TW" altLang="en-US" dirty="0"/>
              <a:t>的修課成績</a:t>
            </a:r>
            <a:r>
              <a:rPr lang="en-US" altLang="zh-TW" dirty="0"/>
              <a:t>)</a:t>
            </a:r>
            <a:r>
              <a:rPr lang="zh-TW" altLang="en-US" dirty="0"/>
              <a:t>使用多重語法查詢</a:t>
            </a:r>
            <a:endParaRPr lang="en-US" altLang="zh-TW" dirty="0"/>
          </a:p>
          <a:p>
            <a:pPr lvl="1"/>
            <a:r>
              <a:rPr lang="zh-TW" altLang="en-US" dirty="0"/>
              <a:t>指令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Select</a:t>
            </a:r>
            <a:r>
              <a:rPr lang="en-US" altLang="zh-TW" dirty="0"/>
              <a:t> * </a:t>
            </a: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 score </a:t>
            </a:r>
            <a:r>
              <a:rPr lang="en-US" altLang="zh-TW" dirty="0">
                <a:solidFill>
                  <a:srgbClr val="FF0000"/>
                </a:solidFill>
              </a:rPr>
              <a:t>Where</a:t>
            </a:r>
            <a:r>
              <a:rPr lang="en-US" altLang="zh-TW" dirty="0"/>
              <a:t> Id = (</a:t>
            </a:r>
            <a:r>
              <a:rPr lang="en-US" altLang="zh-TW" dirty="0">
                <a:solidFill>
                  <a:srgbClr val="FF0000"/>
                </a:solidFill>
              </a:rPr>
              <a:t>Select</a:t>
            </a:r>
            <a:r>
              <a:rPr lang="en-US" altLang="zh-TW" dirty="0"/>
              <a:t> Id </a:t>
            </a: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 student </a:t>
            </a:r>
            <a:r>
              <a:rPr lang="en-US" altLang="zh-TW" dirty="0">
                <a:solidFill>
                  <a:srgbClr val="FF0000"/>
                </a:solidFill>
              </a:rPr>
              <a:t>Where</a:t>
            </a:r>
            <a:r>
              <a:rPr lang="en-US" altLang="zh-TW" dirty="0"/>
              <a:t> Name = 'Money')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91D90F-21D7-462A-801D-815CA16F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964392-5F3E-4970-8A2E-A6624F1C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50808F6-A5EA-48E5-87AA-10BEAE13F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049" y="5024690"/>
            <a:ext cx="4567902" cy="1514222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379F12A-4AEE-45B5-9393-48D942BF4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60" y="3978872"/>
            <a:ext cx="11241079" cy="853522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0" name="箭號: 彎曲 9">
            <a:extLst>
              <a:ext uri="{FF2B5EF4-FFF2-40B4-BE49-F238E27FC236}">
                <a16:creationId xmlns:a16="http://schemas.microsoft.com/office/drawing/2014/main" id="{990CCE8B-1EB9-4DAB-AD50-29B961883EBA}"/>
              </a:ext>
            </a:extLst>
          </p:cNvPr>
          <p:cNvSpPr/>
          <p:nvPr/>
        </p:nvSpPr>
        <p:spPr>
          <a:xfrm flipV="1">
            <a:off x="2805319" y="5036888"/>
            <a:ext cx="776081" cy="793416"/>
          </a:xfrm>
          <a:prstGeom prst="ben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20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600213-D443-4797-8EEC-51D95E65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多重表格操作語法</a:t>
            </a:r>
            <a:r>
              <a:rPr lang="en-US" altLang="zh-TW" dirty="0"/>
              <a:t>(</a:t>
            </a:r>
            <a:r>
              <a:rPr lang="zh-TW" altLang="en-US" dirty="0"/>
              <a:t>判斷式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8B68D5-3AC3-4861-AF86-B830494C0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查詢</a:t>
            </a:r>
            <a:r>
              <a:rPr lang="en-US" altLang="zh-TW" dirty="0"/>
              <a:t>C01</a:t>
            </a:r>
            <a:r>
              <a:rPr lang="zh-TW" altLang="en-US" dirty="0"/>
              <a:t>分數低於</a:t>
            </a:r>
            <a:r>
              <a:rPr lang="en-US" altLang="zh-TW" dirty="0"/>
              <a:t>88</a:t>
            </a:r>
            <a:r>
              <a:rPr lang="zh-TW" altLang="en-US" dirty="0"/>
              <a:t>分的學生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Select</a:t>
            </a:r>
            <a:r>
              <a:rPr lang="en-US" altLang="zh-TW" dirty="0"/>
              <a:t> * </a:t>
            </a: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 score </a:t>
            </a:r>
            <a:r>
              <a:rPr lang="en-US" altLang="zh-TW" dirty="0">
                <a:solidFill>
                  <a:srgbClr val="FF0000"/>
                </a:solidFill>
              </a:rPr>
              <a:t>Where</a:t>
            </a:r>
            <a:r>
              <a:rPr lang="en-US" altLang="zh-TW" dirty="0"/>
              <a:t> </a:t>
            </a:r>
            <a:r>
              <a:rPr lang="en-US" altLang="zh-TW" dirty="0" err="1"/>
              <a:t>course_id</a:t>
            </a:r>
            <a:r>
              <a:rPr lang="en-US" altLang="zh-TW" dirty="0"/>
              <a:t> = 'C01' </a:t>
            </a:r>
            <a:r>
              <a:rPr lang="en-US" altLang="zh-TW" dirty="0">
                <a:solidFill>
                  <a:srgbClr val="FF0000"/>
                </a:solidFill>
              </a:rPr>
              <a:t>And</a:t>
            </a:r>
            <a:r>
              <a:rPr lang="en-US" altLang="zh-TW" dirty="0"/>
              <a:t> score &lt; '88';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E2ADFC-6E9E-4540-997C-7B3FDDF0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FB8E1BA-5F96-4029-B93B-145797F1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3A3A47E-8AD9-4B84-9747-98292F180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46" y="3602459"/>
            <a:ext cx="10621105" cy="945011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5A2DF7B-10FB-43CA-9855-C0CEB2339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243" y="5087444"/>
            <a:ext cx="3433513" cy="126890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8" name="箭號: 彎曲 7">
            <a:extLst>
              <a:ext uri="{FF2B5EF4-FFF2-40B4-BE49-F238E27FC236}">
                <a16:creationId xmlns:a16="http://schemas.microsoft.com/office/drawing/2014/main" id="{64585838-42AB-4904-9692-2A90D775D7D7}"/>
              </a:ext>
            </a:extLst>
          </p:cNvPr>
          <p:cNvSpPr/>
          <p:nvPr/>
        </p:nvSpPr>
        <p:spPr>
          <a:xfrm flipV="1">
            <a:off x="3414919" y="4726857"/>
            <a:ext cx="776081" cy="793416"/>
          </a:xfrm>
          <a:prstGeom prst="ben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56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24459-C2A1-416C-AE59-69D39208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多重表格操作語法</a:t>
            </a:r>
            <a:r>
              <a:rPr lang="en-US" altLang="zh-TW" dirty="0"/>
              <a:t>(</a:t>
            </a:r>
            <a:r>
              <a:rPr lang="zh-TW" altLang="en-US" dirty="0"/>
              <a:t>連接語法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81A319-35ED-4F87-9D76-3913B4047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連接語法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</a:p>
          <a:p>
            <a:pPr lvl="1"/>
            <a:r>
              <a:rPr lang="zh-TW" altLang="en-US" dirty="0"/>
              <a:t>查詢符合條件的資料。</a:t>
            </a:r>
            <a:endParaRPr lang="en-US" altLang="zh-TW" dirty="0"/>
          </a:p>
          <a:p>
            <a:pPr lvl="1"/>
            <a:r>
              <a:rPr lang="zh-TW" altLang="en-US" dirty="0"/>
              <a:t>範例 </a:t>
            </a:r>
            <a:r>
              <a:rPr lang="en-US" altLang="zh-TW" dirty="0"/>
              <a:t>:</a:t>
            </a:r>
            <a:r>
              <a:rPr lang="zh-TW" altLang="en-US" dirty="0"/>
              <a:t> 查詢修</a:t>
            </a:r>
            <a:r>
              <a:rPr lang="en-US" altLang="zh-TW" dirty="0"/>
              <a:t>C01</a:t>
            </a:r>
            <a:r>
              <a:rPr lang="zh-TW" altLang="en-US" dirty="0"/>
              <a:t>的學生語系別</a:t>
            </a:r>
            <a:endParaRPr lang="en-US" altLang="zh-TW" dirty="0"/>
          </a:p>
          <a:p>
            <a:pPr lvl="2"/>
            <a:r>
              <a:rPr lang="en-US" altLang="zh-TW" dirty="0"/>
              <a:t>1.</a:t>
            </a:r>
            <a:r>
              <a:rPr lang="zh-TW" altLang="en-US" dirty="0"/>
              <a:t> 查詢修</a:t>
            </a:r>
            <a:r>
              <a:rPr lang="en-US" altLang="zh-TW" dirty="0"/>
              <a:t>C01</a:t>
            </a:r>
            <a:r>
              <a:rPr lang="zh-TW" altLang="en-US" dirty="0"/>
              <a:t>課程的學生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Select</a:t>
            </a:r>
            <a:r>
              <a:rPr lang="en-US" altLang="zh-TW" dirty="0"/>
              <a:t> Id </a:t>
            </a: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 score </a:t>
            </a:r>
            <a:r>
              <a:rPr lang="en-US" altLang="zh-TW" dirty="0">
                <a:solidFill>
                  <a:srgbClr val="FF0000"/>
                </a:solidFill>
              </a:rPr>
              <a:t>Where</a:t>
            </a:r>
            <a:r>
              <a:rPr lang="en-US" altLang="zh-TW" dirty="0"/>
              <a:t> </a:t>
            </a:r>
            <a:r>
              <a:rPr lang="en-US" altLang="zh-TW" dirty="0" err="1"/>
              <a:t>course_id</a:t>
            </a:r>
            <a:r>
              <a:rPr lang="en-US" altLang="zh-TW" dirty="0"/>
              <a:t> = 'C01’;)</a:t>
            </a:r>
          </a:p>
          <a:p>
            <a:pPr lvl="2"/>
            <a:r>
              <a:rPr lang="en-US" altLang="zh-TW" dirty="0"/>
              <a:t>2. </a:t>
            </a:r>
            <a:r>
              <a:rPr lang="zh-TW" altLang="en-US" dirty="0"/>
              <a:t>使用</a:t>
            </a:r>
            <a:r>
              <a:rPr lang="en-US" altLang="zh-TW" dirty="0"/>
              <a:t>Id</a:t>
            </a:r>
            <a:r>
              <a:rPr lang="zh-TW" altLang="en-US" dirty="0"/>
              <a:t>查詢學生資料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Select</a:t>
            </a:r>
            <a:r>
              <a:rPr lang="en-US" altLang="zh-TW" dirty="0"/>
              <a:t> * </a:t>
            </a: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 student </a:t>
            </a:r>
            <a:r>
              <a:rPr lang="en-US" altLang="zh-TW" dirty="0">
                <a:solidFill>
                  <a:srgbClr val="FF0000"/>
                </a:solidFill>
              </a:rPr>
              <a:t>Where</a:t>
            </a:r>
            <a:r>
              <a:rPr lang="en-US" altLang="zh-TW" dirty="0"/>
              <a:t> Id  </a:t>
            </a:r>
            <a:r>
              <a:rPr lang="en-US" altLang="zh-TW" dirty="0">
                <a:solidFill>
                  <a:srgbClr val="FF0000"/>
                </a:solidFill>
              </a:rPr>
              <a:t>In</a:t>
            </a:r>
            <a:r>
              <a:rPr lang="en-US" altLang="zh-TW" dirty="0"/>
              <a:t> (1001, 1004, 1006);)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11797E-6FD4-4EBE-93E4-7604F177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D4DC9D-438F-442C-A872-44B3E27C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89A728B-83B7-46A2-984C-A1AAE0E12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842" y="3521956"/>
            <a:ext cx="866274" cy="95867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014B759-F377-4BD0-9E75-BF8A0509E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973752"/>
            <a:ext cx="3188511" cy="120321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147755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E297CA-BE66-4B15-8C98-5F53ACFC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多重表格操作語法</a:t>
            </a:r>
            <a:r>
              <a:rPr lang="en-US" altLang="zh-TW" dirty="0"/>
              <a:t>(</a:t>
            </a:r>
            <a:r>
              <a:rPr lang="zh-TW" altLang="en-US" dirty="0"/>
              <a:t>連接語法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E82F7E-F0AE-4112-8363-A15CB2B5E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連接語法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Not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</a:p>
          <a:p>
            <a:pPr lvl="1"/>
            <a:r>
              <a:rPr lang="zh-TW" altLang="en-US" dirty="0"/>
              <a:t>查詢不符合條件的資料。</a:t>
            </a:r>
            <a:endParaRPr lang="en-US" altLang="zh-TW" dirty="0"/>
          </a:p>
          <a:p>
            <a:pPr lvl="1"/>
            <a:r>
              <a:rPr lang="zh-TW" altLang="en-US" dirty="0"/>
              <a:t>範例 </a:t>
            </a:r>
            <a:r>
              <a:rPr lang="en-US" altLang="zh-TW" dirty="0"/>
              <a:t>:</a:t>
            </a:r>
            <a:r>
              <a:rPr lang="zh-TW" altLang="en-US" dirty="0"/>
              <a:t> 查詢沒有修</a:t>
            </a:r>
            <a:r>
              <a:rPr lang="en-US" altLang="zh-TW" dirty="0"/>
              <a:t>C01</a:t>
            </a:r>
            <a:r>
              <a:rPr lang="zh-TW" altLang="en-US" dirty="0"/>
              <a:t>的學生語系別</a:t>
            </a:r>
            <a:endParaRPr lang="en-US" altLang="zh-TW" dirty="0"/>
          </a:p>
          <a:p>
            <a:pPr lvl="2"/>
            <a:r>
              <a:rPr lang="en-US" altLang="zh-TW" dirty="0"/>
              <a:t>1.</a:t>
            </a:r>
            <a:r>
              <a:rPr lang="zh-TW" altLang="en-US" dirty="0"/>
              <a:t> 查詢修</a:t>
            </a:r>
            <a:r>
              <a:rPr lang="en-US" altLang="zh-TW" dirty="0"/>
              <a:t>C01</a:t>
            </a:r>
            <a:r>
              <a:rPr lang="zh-TW" altLang="en-US" dirty="0"/>
              <a:t>課程的學生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Select</a:t>
            </a:r>
            <a:r>
              <a:rPr lang="en-US" altLang="zh-TW" dirty="0"/>
              <a:t> Id </a:t>
            </a: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 score </a:t>
            </a:r>
            <a:r>
              <a:rPr lang="en-US" altLang="zh-TW" dirty="0">
                <a:solidFill>
                  <a:srgbClr val="FF0000"/>
                </a:solidFill>
              </a:rPr>
              <a:t>Where</a:t>
            </a:r>
            <a:r>
              <a:rPr lang="en-US" altLang="zh-TW" dirty="0"/>
              <a:t> </a:t>
            </a:r>
            <a:r>
              <a:rPr lang="en-US" altLang="zh-TW" dirty="0" err="1"/>
              <a:t>course_id</a:t>
            </a:r>
            <a:r>
              <a:rPr lang="en-US" altLang="zh-TW" dirty="0"/>
              <a:t> = 'C01’;)</a:t>
            </a:r>
          </a:p>
          <a:p>
            <a:pPr lvl="2"/>
            <a:r>
              <a:rPr lang="en-US" altLang="zh-TW" dirty="0"/>
              <a:t>2. </a:t>
            </a:r>
            <a:r>
              <a:rPr lang="zh-TW" altLang="en-US" dirty="0"/>
              <a:t>使用</a:t>
            </a:r>
            <a:r>
              <a:rPr lang="en-US" altLang="zh-TW" dirty="0"/>
              <a:t>Id</a:t>
            </a:r>
            <a:r>
              <a:rPr lang="zh-TW" altLang="en-US" dirty="0"/>
              <a:t>查詢學生資料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Select</a:t>
            </a:r>
            <a:r>
              <a:rPr lang="en-US" altLang="zh-TW" dirty="0"/>
              <a:t> * </a:t>
            </a: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 student </a:t>
            </a:r>
            <a:r>
              <a:rPr lang="en-US" altLang="zh-TW" dirty="0">
                <a:solidFill>
                  <a:srgbClr val="FF0000"/>
                </a:solidFill>
              </a:rPr>
              <a:t>Where</a:t>
            </a:r>
            <a:r>
              <a:rPr lang="en-US" altLang="zh-TW" dirty="0"/>
              <a:t> Id 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Not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In</a:t>
            </a:r>
            <a:r>
              <a:rPr lang="en-US" altLang="zh-TW" dirty="0"/>
              <a:t> (1001, 1004, 1006);)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266720-2FCF-430B-B08D-C1B14CFE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68151B-3C66-414E-BD2C-6557B770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3B61469-122E-4D56-B1A5-1664F3A82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013523"/>
            <a:ext cx="3467553" cy="134282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3797427-F8A8-4873-B669-0D0D9E9AB5E2}"/>
              </a:ext>
            </a:extLst>
          </p:cNvPr>
          <p:cNvSpPr txBox="1"/>
          <p:nvPr/>
        </p:nvSpPr>
        <p:spPr>
          <a:xfrm>
            <a:off x="5963722" y="550027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查詢無修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C01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的學生資料</a:t>
            </a:r>
          </a:p>
        </p:txBody>
      </p:sp>
    </p:spTree>
    <p:extLst>
      <p:ext uri="{BB962C8B-B14F-4D97-AF65-F5344CB8AC3E}">
        <p14:creationId xmlns:p14="http://schemas.microsoft.com/office/powerpoint/2010/main" val="3839205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498B0A-6F34-46DA-A9E7-B01CF360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多重表格操作語法</a:t>
            </a:r>
            <a:r>
              <a:rPr lang="en-US" altLang="zh-TW" dirty="0"/>
              <a:t>(</a:t>
            </a:r>
            <a:r>
              <a:rPr lang="zh-TW" altLang="en-US" dirty="0"/>
              <a:t>連接語法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28295B-7917-4F20-AE32-8A228E00E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zh-TW" altLang="en-US" dirty="0"/>
              <a:t>連接語法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Exists</a:t>
            </a:r>
          </a:p>
          <a:p>
            <a:pPr lvl="1"/>
            <a:r>
              <a:rPr lang="zh-TW" altLang="en-US" dirty="0"/>
              <a:t>條件判斷，若條件成立則執行查詢語法。</a:t>
            </a:r>
            <a:endParaRPr lang="en-US" altLang="zh-TW" dirty="0"/>
          </a:p>
          <a:p>
            <a:pPr lvl="1"/>
            <a:r>
              <a:rPr lang="zh-TW" altLang="en-US" dirty="0"/>
              <a:t>範例 </a:t>
            </a:r>
            <a:r>
              <a:rPr lang="en-US" altLang="zh-TW" dirty="0"/>
              <a:t>:</a:t>
            </a:r>
            <a:r>
              <a:rPr lang="zh-TW" altLang="en-US" dirty="0"/>
              <a:t> 是否存在</a:t>
            </a:r>
            <a:r>
              <a:rPr lang="en-US" altLang="zh-TW" dirty="0"/>
              <a:t>Id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1001</a:t>
            </a:r>
            <a:r>
              <a:rPr lang="zh-TW" altLang="en-US" dirty="0"/>
              <a:t>的學生</a:t>
            </a:r>
            <a:endParaRPr lang="en-US" altLang="zh-TW" dirty="0"/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Select</a:t>
            </a:r>
            <a:r>
              <a:rPr lang="en-US" altLang="zh-TW" dirty="0"/>
              <a:t> * </a:t>
            </a: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 student </a:t>
            </a:r>
            <a:r>
              <a:rPr lang="en-US" altLang="zh-TW" dirty="0">
                <a:solidFill>
                  <a:srgbClr val="FF0000"/>
                </a:solidFill>
              </a:rPr>
              <a:t>Where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Exists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rgbClr val="FF0000"/>
                </a:solidFill>
              </a:rPr>
              <a:t>Select</a:t>
            </a:r>
            <a:r>
              <a:rPr lang="en-US" altLang="zh-TW" dirty="0"/>
              <a:t> * </a:t>
            </a: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 score </a:t>
            </a:r>
            <a:r>
              <a:rPr lang="en-US" altLang="zh-TW" dirty="0">
                <a:solidFill>
                  <a:srgbClr val="FF0000"/>
                </a:solidFill>
              </a:rPr>
              <a:t>Where</a:t>
            </a:r>
            <a:r>
              <a:rPr lang="en-US" altLang="zh-TW" dirty="0"/>
              <a:t> student.id = '1001’);</a:t>
            </a:r>
          </a:p>
          <a:p>
            <a:pPr lvl="2"/>
            <a:endParaRPr lang="en-US" altLang="zh-TW" dirty="0"/>
          </a:p>
          <a:p>
            <a:pPr lvl="2"/>
            <a:r>
              <a:rPr lang="zh-TW" altLang="en-US" dirty="0"/>
              <a:t>若是判斷式</a:t>
            </a:r>
            <a:r>
              <a:rPr lang="en-US" altLang="zh-TW" dirty="0"/>
              <a:t>(Exists</a:t>
            </a:r>
            <a:r>
              <a:rPr lang="zh-TW" altLang="en-US" dirty="0"/>
              <a:t>後面句子執行時</a:t>
            </a:r>
            <a:r>
              <a:rPr lang="en-US" altLang="zh-TW" dirty="0"/>
              <a:t>)</a:t>
            </a:r>
            <a:r>
              <a:rPr lang="zh-TW" altLang="en-US" dirty="0"/>
              <a:t>不存在，則回傳空表格</a:t>
            </a:r>
            <a:endParaRPr lang="en-US" altLang="zh-TW" dirty="0"/>
          </a:p>
          <a:p>
            <a:pPr lvl="3"/>
            <a:r>
              <a:rPr lang="en-US" altLang="zh-TW" dirty="0">
                <a:solidFill>
                  <a:srgbClr val="FF0000"/>
                </a:solidFill>
              </a:rPr>
              <a:t>Select</a:t>
            </a:r>
            <a:r>
              <a:rPr lang="en-US" altLang="zh-TW" dirty="0"/>
              <a:t> * </a:t>
            </a: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 student </a:t>
            </a:r>
            <a:r>
              <a:rPr lang="en-US" altLang="zh-TW" dirty="0">
                <a:solidFill>
                  <a:srgbClr val="FF0000"/>
                </a:solidFill>
              </a:rPr>
              <a:t>Where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Exists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rgbClr val="FF0000"/>
                </a:solidFill>
              </a:rPr>
              <a:t>Select</a:t>
            </a:r>
            <a:r>
              <a:rPr lang="en-US" altLang="zh-TW" dirty="0"/>
              <a:t> * </a:t>
            </a: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 score </a:t>
            </a:r>
            <a:r>
              <a:rPr lang="en-US" altLang="zh-TW" dirty="0">
                <a:solidFill>
                  <a:srgbClr val="FF0000"/>
                </a:solidFill>
              </a:rPr>
              <a:t>Where</a:t>
            </a:r>
            <a:r>
              <a:rPr lang="en-US" altLang="zh-TW" dirty="0"/>
              <a:t> student.id = '1007');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7D0EF4-9818-4164-9B1E-2C7E31AF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D7C1C73-A143-4117-8AF9-339E1D01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15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E9F0CEA-7934-45D9-9562-4C1285213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49" y="4294460"/>
            <a:ext cx="2000529" cy="44773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5A638B9-EDAB-4D9D-93CB-9C95DBCC6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048" y="5816850"/>
            <a:ext cx="1732899" cy="810962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489547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8361A-D817-4101-BF46-EE0BB696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多重表格操作語法</a:t>
            </a:r>
            <a:r>
              <a:rPr lang="en-US" altLang="zh-TW" dirty="0"/>
              <a:t>(</a:t>
            </a:r>
            <a:r>
              <a:rPr lang="zh-TW" altLang="en-US" dirty="0"/>
              <a:t>連接語法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0A64D5-3958-47C2-B063-7819DA4F4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連接語法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Not</a:t>
            </a:r>
            <a:r>
              <a:rPr lang="zh-TW" altLang="en-US" dirty="0"/>
              <a:t> </a:t>
            </a:r>
            <a:r>
              <a:rPr lang="en-US" altLang="zh-TW" dirty="0"/>
              <a:t>Exists</a:t>
            </a:r>
          </a:p>
          <a:p>
            <a:pPr lvl="1"/>
            <a:r>
              <a:rPr lang="zh-TW" altLang="en-US" dirty="0"/>
              <a:t>條件判斷，若條件成立則執行查詢語法。</a:t>
            </a:r>
            <a:endParaRPr lang="en-US" altLang="zh-TW" dirty="0"/>
          </a:p>
          <a:p>
            <a:pPr lvl="1"/>
            <a:r>
              <a:rPr lang="zh-TW" altLang="en-US" dirty="0"/>
              <a:t>範例 </a:t>
            </a:r>
            <a:r>
              <a:rPr lang="en-US" altLang="zh-TW" dirty="0"/>
              <a:t>:</a:t>
            </a:r>
            <a:r>
              <a:rPr lang="zh-TW" altLang="en-US" dirty="0"/>
              <a:t> 查詢非</a:t>
            </a:r>
            <a:r>
              <a:rPr lang="en-US" altLang="zh-TW" dirty="0"/>
              <a:t>Id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1001</a:t>
            </a:r>
            <a:r>
              <a:rPr lang="zh-TW" altLang="en-US" dirty="0"/>
              <a:t>的學生</a:t>
            </a:r>
            <a:endParaRPr lang="en-US" altLang="zh-TW" dirty="0"/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Select</a:t>
            </a:r>
            <a:r>
              <a:rPr lang="en-US" altLang="zh-TW" dirty="0"/>
              <a:t> * </a:t>
            </a: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 student </a:t>
            </a:r>
            <a:r>
              <a:rPr lang="en-US" altLang="zh-TW" dirty="0">
                <a:solidFill>
                  <a:srgbClr val="FF0000"/>
                </a:solidFill>
              </a:rPr>
              <a:t>Where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Not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Exists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rgbClr val="FF0000"/>
                </a:solidFill>
              </a:rPr>
              <a:t>Select</a:t>
            </a:r>
            <a:r>
              <a:rPr lang="en-US" altLang="zh-TW" dirty="0"/>
              <a:t> * </a:t>
            </a: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 score </a:t>
            </a:r>
            <a:r>
              <a:rPr lang="en-US" altLang="zh-TW" dirty="0">
                <a:solidFill>
                  <a:srgbClr val="FF0000"/>
                </a:solidFill>
              </a:rPr>
              <a:t>Where</a:t>
            </a:r>
            <a:r>
              <a:rPr lang="en-US" altLang="zh-TW" dirty="0"/>
              <a:t> student.id = '1001’);</a:t>
            </a:r>
          </a:p>
          <a:p>
            <a:pPr lvl="2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59C662-8BAD-490A-913C-C26EB1968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A58DBB-39D3-4A19-B3E6-32D593B2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4938EB3-6752-4C84-A5E4-A2D11937C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372892"/>
            <a:ext cx="1971950" cy="1086002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229491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F7DD4-B19C-4852-8CDD-1983F91C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多重表格操作語法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8A0C58-7A66-4A47-8AF2-D3CD50B01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合併查詢</a:t>
            </a:r>
            <a:r>
              <a:rPr lang="en-US" altLang="zh-TW" dirty="0"/>
              <a:t>(Join)</a:t>
            </a:r>
          </a:p>
          <a:p>
            <a:pPr lvl="1"/>
            <a:r>
              <a:rPr lang="en-US" altLang="zh-TW" dirty="0"/>
              <a:t>2</a:t>
            </a:r>
            <a:r>
              <a:rPr lang="zh-TW" altLang="en-US" dirty="0"/>
              <a:t>個以上表格結合成一個虛擬表格，此虛擬表格查詢所要的訊息。</a:t>
            </a:r>
            <a:endParaRPr lang="en-US" altLang="zh-TW" dirty="0"/>
          </a:p>
          <a:p>
            <a:pPr lvl="1"/>
            <a:r>
              <a:rPr lang="zh-TW" altLang="en-US" dirty="0"/>
              <a:t>合併查詢類型</a:t>
            </a:r>
            <a:endParaRPr lang="en-US" altLang="zh-TW" dirty="0"/>
          </a:p>
          <a:p>
            <a:pPr lvl="2"/>
            <a:r>
              <a:rPr lang="zh-TW" altLang="en-US" dirty="0"/>
              <a:t>交叉合併、內部合併、外部合併以及自我合併</a:t>
            </a:r>
            <a:endParaRPr lang="en-US" altLang="zh-TW" dirty="0"/>
          </a:p>
          <a:p>
            <a:pPr lvl="2"/>
            <a:r>
              <a:rPr lang="zh-TW" altLang="en-US" dirty="0"/>
              <a:t>合併語法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A8B77D-F41F-4FAB-A38A-8240C883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B5F451-34D6-456F-82E5-C99ED324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ED42B99-49DF-41CB-A353-986318D48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832609"/>
            <a:ext cx="6519524" cy="134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81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AE6AA-24EB-491C-B725-3CB9B938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多重表格操作語法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14442F-E17B-4D77-92E5-2F0037170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交叉合併</a:t>
            </a:r>
            <a:endParaRPr lang="en-US" altLang="zh-TW" dirty="0"/>
          </a:p>
          <a:p>
            <a:pPr lvl="1"/>
            <a:r>
              <a:rPr lang="zh-TW" altLang="en-US" dirty="0"/>
              <a:t>又稱為卡式積合併，式表格合併最基本的運算。</a:t>
            </a:r>
            <a:endParaRPr lang="en-US" altLang="zh-TW" dirty="0"/>
          </a:p>
          <a:p>
            <a:pPr lvl="1"/>
            <a:r>
              <a:rPr lang="zh-TW" altLang="en-US" dirty="0"/>
              <a:t>取表格之間所有可能集合。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DA8EA8-598D-46ED-8DB6-C277387B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151091-FE43-4988-8B0C-5606FE15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F7DCBD9-E2A9-4150-AAE5-F893B9B0A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29" y="4000030"/>
            <a:ext cx="3955914" cy="272144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026DDB6-6852-491E-87E0-B8EB1D3BF2EA}"/>
              </a:ext>
            </a:extLst>
          </p:cNvPr>
          <p:cNvSpPr txBox="1"/>
          <p:nvPr/>
        </p:nvSpPr>
        <p:spPr>
          <a:xfrm>
            <a:off x="5811471" y="4923548"/>
            <a:ext cx="5945858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假設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表大小為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{L,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m}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，表示有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筆資料，每筆有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個欄位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K,n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，合併後產生虛擬表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m+n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89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131E9-EAFC-4392-81ED-211B3FC9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多重表格操作語法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11D4C8-E5E9-4E9D-94A6-3A16AB1A1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交叉合併</a:t>
            </a:r>
            <a:endParaRPr lang="en-US" altLang="zh-TW" dirty="0"/>
          </a:p>
          <a:p>
            <a:pPr lvl="1"/>
            <a:r>
              <a:rPr lang="zh-TW" altLang="en-US" dirty="0"/>
              <a:t>範例 </a:t>
            </a:r>
            <a:r>
              <a:rPr lang="en-US" altLang="zh-TW" dirty="0"/>
              <a:t>:</a:t>
            </a:r>
            <a:r>
              <a:rPr lang="zh-TW" altLang="en-US" dirty="0"/>
              <a:t> 合併</a:t>
            </a:r>
            <a:r>
              <a:rPr lang="en-US" altLang="zh-TW" dirty="0"/>
              <a:t>student</a:t>
            </a:r>
            <a:r>
              <a:rPr lang="zh-TW" altLang="en-US" dirty="0"/>
              <a:t>與</a:t>
            </a:r>
            <a:r>
              <a:rPr lang="en-US" altLang="zh-TW" dirty="0"/>
              <a:t>score</a:t>
            </a:r>
            <a:r>
              <a:rPr lang="zh-TW" altLang="en-US" dirty="0"/>
              <a:t>兩資料表</a:t>
            </a:r>
            <a:endParaRPr lang="en-US" altLang="zh-TW" dirty="0"/>
          </a:p>
          <a:p>
            <a:pPr lvl="2"/>
            <a:r>
              <a:rPr lang="en-US" altLang="zh-TW" dirty="0"/>
              <a:t>Select * From student, score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E48A8E-9A34-4717-B667-E0DECF3A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A8571A-6D75-4E21-A07F-8FDBC776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895EF1D-6AF8-4920-891E-621BACFC0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462" y="3748278"/>
            <a:ext cx="4014538" cy="242868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C1E2322-4284-459A-B6CF-E71A6F1EAF7A}"/>
              </a:ext>
            </a:extLst>
          </p:cNvPr>
          <p:cNvSpPr txBox="1"/>
          <p:nvPr/>
        </p:nvSpPr>
        <p:spPr>
          <a:xfrm>
            <a:off x="3581400" y="6308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以下省略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33918A-71C8-49AF-8B4D-8C0EB2161105}"/>
              </a:ext>
            </a:extLst>
          </p:cNvPr>
          <p:cNvSpPr/>
          <p:nvPr/>
        </p:nvSpPr>
        <p:spPr>
          <a:xfrm>
            <a:off x="6548817" y="4001294"/>
            <a:ext cx="2061783" cy="17054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虛擬表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m+n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student{6,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3}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score{9, 3}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虛擬表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{54, 6}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C99A19-759F-4ED5-8CCF-9008F8099DA7}"/>
              </a:ext>
            </a:extLst>
          </p:cNvPr>
          <p:cNvSpPr/>
          <p:nvPr/>
        </p:nvSpPr>
        <p:spPr>
          <a:xfrm>
            <a:off x="6548817" y="3281216"/>
            <a:ext cx="4801314" cy="4996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產生龐大的虛擬資料表，占用記憶體空間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8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E0C68B-AC48-4C4D-9C22-B6F9D455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18BC-9CF0-4CB4-AF57-9BEB8928A48A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A5E6C28-3713-4444-ACB8-1E059F51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92102D-3EF5-45A5-8AB2-1A21385970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修改密碼</a:t>
            </a:r>
            <a:endParaRPr lang="en-US" altLang="zh-TW" dirty="0"/>
          </a:p>
          <a:p>
            <a:r>
              <a:rPr lang="zh-TW" altLang="en-US" dirty="0"/>
              <a:t>多重表格操作</a:t>
            </a:r>
            <a:endParaRPr lang="en-US" altLang="zh-TW" dirty="0"/>
          </a:p>
          <a:p>
            <a:pPr lvl="1"/>
            <a:r>
              <a:rPr lang="zh-TW" altLang="en-US" dirty="0"/>
              <a:t>正規化表格</a:t>
            </a:r>
            <a:endParaRPr lang="en-US" altLang="zh-TW" dirty="0"/>
          </a:p>
          <a:p>
            <a:pPr lvl="1"/>
            <a:r>
              <a:rPr lang="zh-TW" altLang="en-US" dirty="0"/>
              <a:t>多重表格操作語法</a:t>
            </a:r>
          </a:p>
        </p:txBody>
      </p:sp>
    </p:spTree>
    <p:extLst>
      <p:ext uri="{BB962C8B-B14F-4D97-AF65-F5344CB8AC3E}">
        <p14:creationId xmlns:p14="http://schemas.microsoft.com/office/powerpoint/2010/main" val="693986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B7F800-A655-4036-B4B5-0029C5ED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多重表格操作語法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A629A-D2E2-4D6B-AC3F-D692FCB3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內部合併</a:t>
            </a:r>
            <a:endParaRPr lang="en-US" altLang="zh-TW" dirty="0"/>
          </a:p>
          <a:p>
            <a:pPr lvl="1"/>
            <a:r>
              <a:rPr lang="zh-TW" altLang="en-US" dirty="0"/>
              <a:t>條件式合併，交叉合併加上兩資料表之間的條件限制。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6FB4B1-8B13-49C7-B8BF-CE305EF4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EE623D-FF07-4152-95A6-CA77F669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C3CBD02-E201-4F60-96C1-6D90C44C4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02" y="3730166"/>
            <a:ext cx="3724795" cy="177189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9003146-36C2-4E58-AC95-77484C48037C}"/>
              </a:ext>
            </a:extLst>
          </p:cNvPr>
          <p:cNvSpPr txBox="1"/>
          <p:nvPr/>
        </p:nvSpPr>
        <p:spPr>
          <a:xfrm>
            <a:off x="5955850" y="4178909"/>
            <a:ext cx="504903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輸出的表格欄位數與交叉合併相同，但資料筆數僅滿足條件部分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26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8EB8C-A549-41AB-B346-5864BFEA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多重表格操作語法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B5D678-9249-4B74-A566-C0D682A63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zh-TW" altLang="en-US" dirty="0"/>
              <a:t>內部合併</a:t>
            </a:r>
            <a:endParaRPr lang="en-US" altLang="zh-TW" dirty="0"/>
          </a:p>
          <a:p>
            <a:pPr lvl="1"/>
            <a:r>
              <a:rPr lang="zh-TW" altLang="en-US" dirty="0"/>
              <a:t>範例 </a:t>
            </a:r>
            <a:r>
              <a:rPr lang="en-US" altLang="zh-TW" dirty="0"/>
              <a:t>:</a:t>
            </a:r>
            <a:r>
              <a:rPr lang="zh-TW" altLang="en-US" dirty="0"/>
              <a:t> 查詢課程</a:t>
            </a:r>
            <a:r>
              <a:rPr lang="en-US" altLang="zh-TW" dirty="0"/>
              <a:t>(Chinese)</a:t>
            </a:r>
            <a:r>
              <a:rPr lang="zh-TW" altLang="en-US" dirty="0"/>
              <a:t>修課學生</a:t>
            </a:r>
            <a:r>
              <a:rPr lang="en-US" altLang="zh-TW" dirty="0"/>
              <a:t>Id</a:t>
            </a:r>
            <a:r>
              <a:rPr lang="zh-TW" altLang="en-US" dirty="0"/>
              <a:t>與分數</a:t>
            </a:r>
            <a:endParaRPr lang="en-US" altLang="zh-TW" dirty="0"/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Select</a:t>
            </a:r>
            <a:r>
              <a:rPr lang="en-US" altLang="zh-TW" dirty="0"/>
              <a:t> * </a:t>
            </a: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 course </a:t>
            </a:r>
            <a:r>
              <a:rPr lang="en-US" altLang="zh-TW" dirty="0">
                <a:solidFill>
                  <a:srgbClr val="FF0000"/>
                </a:solidFill>
              </a:rPr>
              <a:t>as</a:t>
            </a:r>
            <a:r>
              <a:rPr lang="en-US" altLang="zh-TW" dirty="0"/>
              <a:t> A, score </a:t>
            </a:r>
            <a:r>
              <a:rPr lang="en-US" altLang="zh-TW" dirty="0">
                <a:solidFill>
                  <a:srgbClr val="FF0000"/>
                </a:solidFill>
              </a:rPr>
              <a:t>as</a:t>
            </a:r>
            <a:r>
              <a:rPr lang="en-US" altLang="zh-TW" dirty="0"/>
              <a:t> B </a:t>
            </a:r>
            <a:r>
              <a:rPr lang="en-US" altLang="zh-TW" dirty="0">
                <a:solidFill>
                  <a:srgbClr val="FF0000"/>
                </a:solidFill>
              </a:rPr>
              <a:t>Where</a:t>
            </a:r>
            <a:r>
              <a:rPr lang="en-US" altLang="zh-TW" dirty="0"/>
              <a:t> </a:t>
            </a:r>
            <a:r>
              <a:rPr lang="en-US" altLang="zh-TW" dirty="0" err="1"/>
              <a:t>A.course</a:t>
            </a:r>
            <a:r>
              <a:rPr lang="en-US" altLang="zh-TW" dirty="0"/>
              <a:t> = 'Chinese’;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r>
              <a:rPr lang="zh-TW" altLang="en-US" dirty="0"/>
              <a:t>加入限制</a:t>
            </a:r>
            <a:r>
              <a:rPr lang="en-US" altLang="zh-TW" dirty="0"/>
              <a:t>(</a:t>
            </a:r>
            <a:r>
              <a:rPr lang="zh-TW" altLang="en-US" dirty="0"/>
              <a:t>課程代號為</a:t>
            </a:r>
            <a:r>
              <a:rPr lang="en-US" altLang="zh-TW" dirty="0"/>
              <a:t>C01</a:t>
            </a:r>
            <a:r>
              <a:rPr lang="zh-TW" altLang="en-US" dirty="0"/>
              <a:t>，過濾條件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Select</a:t>
            </a:r>
            <a:r>
              <a:rPr lang="en-US" altLang="zh-TW" dirty="0"/>
              <a:t> * </a:t>
            </a: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 course </a:t>
            </a:r>
            <a:r>
              <a:rPr lang="en-US" altLang="zh-TW" dirty="0">
                <a:solidFill>
                  <a:srgbClr val="FF0000"/>
                </a:solidFill>
              </a:rPr>
              <a:t>as</a:t>
            </a:r>
            <a:r>
              <a:rPr lang="en-US" altLang="zh-TW" dirty="0"/>
              <a:t> A, score </a:t>
            </a:r>
            <a:r>
              <a:rPr lang="en-US" altLang="zh-TW" dirty="0">
                <a:solidFill>
                  <a:srgbClr val="FF0000"/>
                </a:solidFill>
              </a:rPr>
              <a:t>as</a:t>
            </a:r>
            <a:r>
              <a:rPr lang="en-US" altLang="zh-TW" dirty="0"/>
              <a:t> B </a:t>
            </a:r>
            <a:r>
              <a:rPr lang="en-US" altLang="zh-TW" dirty="0">
                <a:solidFill>
                  <a:srgbClr val="FF0000"/>
                </a:solidFill>
              </a:rPr>
              <a:t>Where</a:t>
            </a:r>
            <a:r>
              <a:rPr lang="en-US" altLang="zh-TW" dirty="0"/>
              <a:t> </a:t>
            </a:r>
            <a:r>
              <a:rPr lang="en-US" altLang="zh-TW" dirty="0" err="1"/>
              <a:t>A.course</a:t>
            </a:r>
            <a:r>
              <a:rPr lang="en-US" altLang="zh-TW" dirty="0"/>
              <a:t> = 'Chinese' </a:t>
            </a:r>
            <a:r>
              <a:rPr lang="en-US" altLang="zh-TW" dirty="0">
                <a:solidFill>
                  <a:srgbClr val="FF0000"/>
                </a:solidFill>
              </a:rPr>
              <a:t>and</a:t>
            </a:r>
            <a:r>
              <a:rPr lang="en-US" altLang="zh-TW" dirty="0"/>
              <a:t> </a:t>
            </a:r>
            <a:r>
              <a:rPr lang="en-US" altLang="zh-TW" dirty="0" err="1"/>
              <a:t>A.course_id</a:t>
            </a:r>
            <a:r>
              <a:rPr lang="en-US" altLang="zh-TW" dirty="0"/>
              <a:t> = </a:t>
            </a:r>
            <a:r>
              <a:rPr lang="en-US" altLang="zh-TW" dirty="0" err="1"/>
              <a:t>B.course_id</a:t>
            </a:r>
            <a:r>
              <a:rPr lang="en-US" altLang="zh-TW" dirty="0"/>
              <a:t>;))</a:t>
            </a:r>
          </a:p>
          <a:p>
            <a:pPr lvl="2"/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37DFB8-02C0-49D1-9348-73F5EE50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E3989B-A3ED-46C6-8AC3-AF18EFEB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6BBC0CA-1A10-40D1-91D1-5DBD217D9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58" y="3694647"/>
            <a:ext cx="2560683" cy="164737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F08590C-BDFE-4471-AD0C-863AF4E0B6D3}"/>
              </a:ext>
            </a:extLst>
          </p:cNvPr>
          <p:cNvSpPr txBox="1"/>
          <p:nvPr/>
        </p:nvSpPr>
        <p:spPr>
          <a:xfrm>
            <a:off x="4795358" y="412450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有條件的合併兩表格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65A76C4-0811-47D6-89E1-8C7B13E3C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603" y="5786303"/>
            <a:ext cx="3362159" cy="93517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547778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70B3B-0B88-4990-AF80-4618613E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多重表格操作語法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BBBEDD-D6E1-495E-9F33-896E077B1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r>
              <a:rPr lang="zh-TW" altLang="en-US" dirty="0"/>
              <a:t>外部合併</a:t>
            </a:r>
            <a:endParaRPr lang="en-US" altLang="zh-TW" dirty="0"/>
          </a:p>
          <a:p>
            <a:pPr lvl="1"/>
            <a:r>
              <a:rPr lang="zh-TW" altLang="en-US" dirty="0"/>
              <a:t>兩資料表合併</a:t>
            </a:r>
            <a:endParaRPr lang="en-US" altLang="zh-TW" dirty="0"/>
          </a:p>
          <a:p>
            <a:pPr lvl="2"/>
            <a:r>
              <a:rPr lang="zh-TW" altLang="en-US" dirty="0"/>
              <a:t>會有主表概念</a:t>
            </a:r>
            <a:endParaRPr lang="en-US" altLang="zh-TW" dirty="0"/>
          </a:p>
          <a:p>
            <a:pPr lvl="3"/>
            <a:r>
              <a:rPr lang="zh-TW" altLang="en-US" dirty="0"/>
              <a:t>當該資料表為主表時，該資料列一定會顯示</a:t>
            </a:r>
            <a:endParaRPr lang="en-US" altLang="zh-TW" dirty="0"/>
          </a:p>
          <a:p>
            <a:pPr lvl="1"/>
            <a:r>
              <a:rPr lang="zh-TW" altLang="en-US" dirty="0"/>
              <a:t>範例 </a:t>
            </a:r>
            <a:r>
              <a:rPr lang="en-US" altLang="zh-TW" dirty="0"/>
              <a:t>:</a:t>
            </a:r>
            <a:r>
              <a:rPr lang="zh-TW" altLang="en-US" dirty="0"/>
              <a:t> 使用</a:t>
            </a:r>
            <a:r>
              <a:rPr lang="en-US" altLang="zh-TW" dirty="0"/>
              <a:t>right</a:t>
            </a:r>
            <a:r>
              <a:rPr lang="zh-TW" altLang="en-US" dirty="0"/>
              <a:t> </a:t>
            </a:r>
            <a:r>
              <a:rPr lang="en-US" altLang="zh-TW" dirty="0"/>
              <a:t>join</a:t>
            </a:r>
            <a:r>
              <a:rPr lang="zh-TW" altLang="en-US" dirty="0"/>
              <a:t>與</a:t>
            </a:r>
            <a:r>
              <a:rPr lang="en-US" altLang="zh-TW" dirty="0"/>
              <a:t>left</a:t>
            </a:r>
            <a:r>
              <a:rPr lang="zh-TW" altLang="en-US" dirty="0"/>
              <a:t> </a:t>
            </a:r>
            <a:r>
              <a:rPr lang="en-US" altLang="zh-TW" dirty="0"/>
              <a:t>join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Select</a:t>
            </a:r>
            <a:r>
              <a:rPr lang="en-US" altLang="zh-TW" dirty="0"/>
              <a:t> * </a:t>
            </a: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 score as A </a:t>
            </a:r>
            <a:r>
              <a:rPr lang="en-US" altLang="zh-TW" dirty="0">
                <a:solidFill>
                  <a:srgbClr val="FF0000"/>
                </a:solidFill>
              </a:rPr>
              <a:t>right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join</a:t>
            </a:r>
            <a:r>
              <a:rPr lang="en-US" altLang="zh-TW" dirty="0"/>
              <a:t> course as B </a:t>
            </a:r>
            <a:r>
              <a:rPr lang="en-US" altLang="zh-TW" dirty="0">
                <a:solidFill>
                  <a:srgbClr val="FF0000"/>
                </a:solidFill>
              </a:rPr>
              <a:t>on</a:t>
            </a:r>
            <a:r>
              <a:rPr lang="en-US" altLang="zh-TW" dirty="0"/>
              <a:t> </a:t>
            </a:r>
            <a:r>
              <a:rPr lang="en-US" altLang="zh-TW" dirty="0" err="1"/>
              <a:t>A.course_Id</a:t>
            </a:r>
            <a:r>
              <a:rPr lang="en-US" altLang="zh-TW" dirty="0"/>
              <a:t> = </a:t>
            </a:r>
            <a:r>
              <a:rPr lang="en-US" altLang="zh-TW" dirty="0" err="1"/>
              <a:t>B.course_Id</a:t>
            </a:r>
            <a:r>
              <a:rPr lang="en-US" altLang="zh-TW" dirty="0"/>
              <a:t>;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Select</a:t>
            </a:r>
            <a:r>
              <a:rPr lang="en-US" altLang="zh-TW" dirty="0"/>
              <a:t> * </a:t>
            </a: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 score as A </a:t>
            </a:r>
            <a:r>
              <a:rPr lang="en-US" altLang="zh-TW" dirty="0">
                <a:solidFill>
                  <a:srgbClr val="FF0000"/>
                </a:solidFill>
              </a:rPr>
              <a:t>left join</a:t>
            </a:r>
            <a:r>
              <a:rPr lang="en-US" altLang="zh-TW" dirty="0"/>
              <a:t> course as B </a:t>
            </a:r>
            <a:r>
              <a:rPr lang="en-US" altLang="zh-TW" dirty="0">
                <a:solidFill>
                  <a:srgbClr val="FF0000"/>
                </a:solidFill>
              </a:rPr>
              <a:t>on</a:t>
            </a:r>
            <a:r>
              <a:rPr lang="en-US" altLang="zh-TW" dirty="0"/>
              <a:t> </a:t>
            </a:r>
            <a:r>
              <a:rPr lang="en-US" altLang="zh-TW" dirty="0" err="1"/>
              <a:t>A.course_Id</a:t>
            </a:r>
            <a:r>
              <a:rPr lang="en-US" altLang="zh-TW" dirty="0"/>
              <a:t> = </a:t>
            </a:r>
            <a:r>
              <a:rPr lang="en-US" altLang="zh-TW" dirty="0" err="1"/>
              <a:t>B.course_Id</a:t>
            </a:r>
            <a:r>
              <a:rPr lang="en-US" altLang="zh-TW" dirty="0"/>
              <a:t>;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113FB7-7F4E-4A44-920F-EE1797D2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C1FED3-6E38-4C7C-914D-21713CBD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040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DFE6FA-BB0E-4162-B893-B4ED5E2E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多重表格操作語法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A251DA-CBC1-4AE2-8EF7-2395F42A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外部合併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Select</a:t>
            </a:r>
            <a:r>
              <a:rPr lang="en-US" altLang="zh-TW" dirty="0"/>
              <a:t> * </a:t>
            </a: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 score as A </a:t>
            </a:r>
            <a:r>
              <a:rPr lang="en-US" altLang="zh-TW" dirty="0">
                <a:solidFill>
                  <a:srgbClr val="FF0000"/>
                </a:solidFill>
              </a:rPr>
              <a:t>right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join</a:t>
            </a:r>
            <a:r>
              <a:rPr lang="en-US" altLang="zh-TW" dirty="0"/>
              <a:t> course as B </a:t>
            </a:r>
            <a:r>
              <a:rPr lang="en-US" altLang="zh-TW" dirty="0">
                <a:solidFill>
                  <a:srgbClr val="FF0000"/>
                </a:solidFill>
              </a:rPr>
              <a:t>on</a:t>
            </a:r>
            <a:r>
              <a:rPr lang="en-US" altLang="zh-TW" dirty="0"/>
              <a:t> </a:t>
            </a:r>
            <a:r>
              <a:rPr lang="en-US" altLang="zh-TW" dirty="0" err="1"/>
              <a:t>A.course_Id</a:t>
            </a:r>
            <a:r>
              <a:rPr lang="en-US" altLang="zh-TW" dirty="0"/>
              <a:t> = </a:t>
            </a:r>
            <a:r>
              <a:rPr lang="en-US" altLang="zh-TW" dirty="0" err="1"/>
              <a:t>B.course_Id</a:t>
            </a:r>
            <a:r>
              <a:rPr lang="en-US" altLang="zh-TW" dirty="0"/>
              <a:t>;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BFE901-E177-48F6-98C8-F98E38A9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B658D98-EAF4-49F3-98C1-EA4458FC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A7980A1-C622-4CA8-AC46-31DB481C2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01" y="3395201"/>
            <a:ext cx="3833008" cy="2916699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FD58DB0-EE66-4F01-AD52-BA9ABE4B8441}"/>
              </a:ext>
            </a:extLst>
          </p:cNvPr>
          <p:cNvSpPr txBox="1"/>
          <p:nvPr/>
        </p:nvSpPr>
        <p:spPr>
          <a:xfrm>
            <a:off x="5563656" y="4413974"/>
            <a:ext cx="5787189" cy="879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為主表，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表所有紀錄會存在，就算表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所要的資料，表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該欄位會顯示為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但是不會消失</a:t>
            </a:r>
          </a:p>
        </p:txBody>
      </p:sp>
    </p:spTree>
    <p:extLst>
      <p:ext uri="{BB962C8B-B14F-4D97-AF65-F5344CB8AC3E}">
        <p14:creationId xmlns:p14="http://schemas.microsoft.com/office/powerpoint/2010/main" val="1824592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C1B26-1F67-4F2C-B7BF-A1E00ADE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多重表格操作語法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7B315-56DC-43FF-BC8B-6EEEF7E27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外部合併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Select</a:t>
            </a:r>
            <a:r>
              <a:rPr lang="en-US" altLang="zh-TW" dirty="0"/>
              <a:t> * </a:t>
            </a: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 score as A </a:t>
            </a:r>
            <a:r>
              <a:rPr lang="en-US" altLang="zh-TW" dirty="0">
                <a:solidFill>
                  <a:srgbClr val="FF0000"/>
                </a:solidFill>
              </a:rPr>
              <a:t>left join</a:t>
            </a:r>
            <a:r>
              <a:rPr lang="en-US" altLang="zh-TW" dirty="0"/>
              <a:t> course as B </a:t>
            </a:r>
            <a:r>
              <a:rPr lang="en-US" altLang="zh-TW" dirty="0">
                <a:solidFill>
                  <a:srgbClr val="FF0000"/>
                </a:solidFill>
              </a:rPr>
              <a:t>on</a:t>
            </a:r>
            <a:r>
              <a:rPr lang="en-US" altLang="zh-TW" dirty="0"/>
              <a:t> </a:t>
            </a:r>
            <a:r>
              <a:rPr lang="en-US" altLang="zh-TW" dirty="0" err="1"/>
              <a:t>A.course_Id</a:t>
            </a:r>
            <a:r>
              <a:rPr lang="en-US" altLang="zh-TW" dirty="0"/>
              <a:t> = </a:t>
            </a:r>
            <a:r>
              <a:rPr lang="en-US" altLang="zh-TW" dirty="0" err="1"/>
              <a:t>B.course_Id</a:t>
            </a:r>
            <a:r>
              <a:rPr lang="en-US" altLang="zh-TW" dirty="0"/>
              <a:t>;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1D65A-FC7D-43BD-9DED-80259D50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288445-4130-4FFE-9EDD-60778BAD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D0BED0B-4516-492C-85F6-E4692D99A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995" y="3397155"/>
            <a:ext cx="3797867" cy="314175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34BE5B7-DD2E-4632-88AE-4960017B6503}"/>
              </a:ext>
            </a:extLst>
          </p:cNvPr>
          <p:cNvSpPr txBox="1"/>
          <p:nvPr/>
        </p:nvSpPr>
        <p:spPr>
          <a:xfrm>
            <a:off x="5563656" y="4413974"/>
            <a:ext cx="5787189" cy="879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為主表，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表所有紀錄會存在，就算表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所要的資料，表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該欄位會顯示為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但是不會消失</a:t>
            </a:r>
          </a:p>
        </p:txBody>
      </p:sp>
    </p:spTree>
    <p:extLst>
      <p:ext uri="{BB962C8B-B14F-4D97-AF65-F5344CB8AC3E}">
        <p14:creationId xmlns:p14="http://schemas.microsoft.com/office/powerpoint/2010/main" val="3432275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6CE190-9582-4D1D-800D-2E85C2FB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多重表格操作語法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055F26-E4BF-4F0C-8D5A-8149FB3DD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自我合併</a:t>
            </a:r>
            <a:endParaRPr lang="en-US" altLang="zh-TW" dirty="0"/>
          </a:p>
          <a:p>
            <a:pPr lvl="1"/>
            <a:r>
              <a:rPr lang="zh-TW" altLang="en-US" dirty="0"/>
              <a:t>找出有相同資料但是仍有欄位數值不同之資料，將其合併。</a:t>
            </a:r>
            <a:endParaRPr lang="en-US" altLang="zh-TW" dirty="0"/>
          </a:p>
          <a:p>
            <a:pPr lvl="1"/>
            <a:r>
              <a:rPr lang="zh-TW" altLang="en-US" dirty="0"/>
              <a:t>範例 </a:t>
            </a:r>
            <a:r>
              <a:rPr lang="en-US" altLang="zh-TW" dirty="0"/>
              <a:t>:</a:t>
            </a:r>
            <a:r>
              <a:rPr lang="zh-TW" altLang="en-US" dirty="0"/>
              <a:t> 相同課程但是成績不一樣</a:t>
            </a:r>
            <a:endParaRPr lang="en-US" altLang="zh-TW" dirty="0"/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Select</a:t>
            </a:r>
            <a:r>
              <a:rPr lang="en-US" altLang="zh-TW" dirty="0"/>
              <a:t> * </a:t>
            </a: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 score as A, score as B </a:t>
            </a:r>
            <a:r>
              <a:rPr lang="en-US" altLang="zh-TW" dirty="0">
                <a:solidFill>
                  <a:srgbClr val="FF0000"/>
                </a:solidFill>
              </a:rPr>
              <a:t>Where</a:t>
            </a:r>
            <a:r>
              <a:rPr lang="en-US" altLang="zh-TW" dirty="0"/>
              <a:t> </a:t>
            </a:r>
            <a:r>
              <a:rPr lang="en-US" altLang="zh-TW" dirty="0" err="1"/>
              <a:t>A.course_id</a:t>
            </a:r>
            <a:r>
              <a:rPr lang="en-US" altLang="zh-TW" dirty="0"/>
              <a:t> = </a:t>
            </a:r>
            <a:r>
              <a:rPr lang="en-US" altLang="zh-TW" dirty="0" err="1"/>
              <a:t>B.course_id</a:t>
            </a:r>
            <a:r>
              <a:rPr lang="en-US" altLang="zh-TW" dirty="0"/>
              <a:t> and </a:t>
            </a:r>
            <a:r>
              <a:rPr lang="en-US" altLang="zh-TW" dirty="0" err="1"/>
              <a:t>A.score</a:t>
            </a:r>
            <a:r>
              <a:rPr lang="en-US" altLang="zh-TW" dirty="0"/>
              <a:t> &lt;&gt; </a:t>
            </a:r>
            <a:r>
              <a:rPr lang="en-US" altLang="zh-TW" dirty="0" err="1"/>
              <a:t>B.score</a:t>
            </a:r>
            <a:r>
              <a:rPr lang="en-US" altLang="zh-TW" dirty="0"/>
              <a:t>;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955DD3-4AFC-4984-B44A-EF6CB62E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CD0B8E-1F3E-41B1-AAA1-5AD6290F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8D04338-0BD7-4671-B613-7FBD086BF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256" y="4548165"/>
            <a:ext cx="2769744" cy="217331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427635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3CDB05-C6B4-4DCA-B8FC-7582526D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多重表格操作語法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F62AC6-DEAD-48A0-9F65-A986E8315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混合查詢</a:t>
            </a:r>
            <a:endParaRPr lang="en-US" altLang="zh-TW" dirty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SQL</a:t>
            </a:r>
            <a:r>
              <a:rPr lang="zh-TW" altLang="en-US" dirty="0"/>
              <a:t>語法內添加子查詢。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6F326B-5411-4ED8-ABF0-6531CFA0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B66AED-503C-405D-8BCE-3ADD9668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3FE249-E9B8-49CF-8145-9D19CC43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23" y="3532599"/>
            <a:ext cx="4143953" cy="273405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0090B4A-013C-41AD-AF5B-D3678FFCAF42}"/>
              </a:ext>
            </a:extLst>
          </p:cNvPr>
          <p:cNvSpPr txBox="1"/>
          <p:nvPr/>
        </p:nvSpPr>
        <p:spPr>
          <a:xfrm>
            <a:off x="6096000" y="4370261"/>
            <a:ext cx="4026568" cy="879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可透過子查詢先向其他資料表查詢資料，之後再回到主要查詢程序。</a:t>
            </a:r>
          </a:p>
        </p:txBody>
      </p:sp>
    </p:spTree>
    <p:extLst>
      <p:ext uri="{BB962C8B-B14F-4D97-AF65-F5344CB8AC3E}">
        <p14:creationId xmlns:p14="http://schemas.microsoft.com/office/powerpoint/2010/main" val="1065010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CD725F-8AED-459E-AF18-A0F58FF6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多重表格操作語法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9C537B-ED45-4082-97EC-4EDAB5005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混合查詢</a:t>
            </a:r>
            <a:endParaRPr lang="en-US" altLang="zh-TW" dirty="0"/>
          </a:p>
          <a:p>
            <a:pPr lvl="1"/>
            <a:r>
              <a:rPr lang="zh-TW" altLang="en-US" dirty="0"/>
              <a:t>範例 </a:t>
            </a:r>
            <a:r>
              <a:rPr lang="en-US" altLang="zh-TW" dirty="0"/>
              <a:t>:</a:t>
            </a:r>
            <a:r>
              <a:rPr lang="zh-TW" altLang="en-US" dirty="0"/>
              <a:t> 查詢課程</a:t>
            </a:r>
            <a:r>
              <a:rPr lang="en-US" altLang="zh-TW" dirty="0"/>
              <a:t>C03</a:t>
            </a:r>
            <a:r>
              <a:rPr lang="zh-TW" altLang="en-US" dirty="0"/>
              <a:t>的修課學生</a:t>
            </a:r>
            <a:r>
              <a:rPr lang="en-US" altLang="zh-TW" dirty="0"/>
              <a:t>Id, </a:t>
            </a:r>
            <a:r>
              <a:rPr lang="zh-TW" altLang="en-US" dirty="0"/>
              <a:t>姓名與系所代碼</a:t>
            </a:r>
            <a:endParaRPr lang="en-US" altLang="zh-TW" dirty="0"/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Select</a:t>
            </a:r>
            <a:r>
              <a:rPr lang="en-US" altLang="zh-TW" dirty="0"/>
              <a:t> </a:t>
            </a:r>
            <a:r>
              <a:rPr lang="en-US" altLang="zh-TW" dirty="0" err="1"/>
              <a:t>A.Id</a:t>
            </a:r>
            <a:r>
              <a:rPr lang="en-US" altLang="zh-TW" dirty="0"/>
              <a:t>, </a:t>
            </a:r>
            <a:r>
              <a:rPr lang="en-US" altLang="zh-TW" dirty="0" err="1"/>
              <a:t>A.Name</a:t>
            </a:r>
            <a:r>
              <a:rPr lang="en-US" altLang="zh-TW" dirty="0"/>
              <a:t>, </a:t>
            </a:r>
            <a:r>
              <a:rPr lang="en-US" altLang="zh-TW" dirty="0" err="1"/>
              <a:t>A.Department_id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 student as A, (</a:t>
            </a:r>
            <a:r>
              <a:rPr lang="en-US" altLang="zh-TW" dirty="0">
                <a:solidFill>
                  <a:srgbClr val="FF0000"/>
                </a:solidFill>
              </a:rPr>
              <a:t>Select</a:t>
            </a:r>
            <a:r>
              <a:rPr lang="en-US" altLang="zh-TW" dirty="0"/>
              <a:t> Id </a:t>
            </a: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 score </a:t>
            </a:r>
            <a:r>
              <a:rPr lang="en-US" altLang="zh-TW" dirty="0">
                <a:solidFill>
                  <a:srgbClr val="FF0000"/>
                </a:solidFill>
              </a:rPr>
              <a:t>Where</a:t>
            </a:r>
            <a:r>
              <a:rPr lang="en-US" altLang="zh-TW" dirty="0"/>
              <a:t> </a:t>
            </a:r>
            <a:r>
              <a:rPr lang="en-US" altLang="zh-TW" dirty="0" err="1"/>
              <a:t>course_id</a:t>
            </a:r>
            <a:r>
              <a:rPr lang="en-US" altLang="zh-TW" dirty="0"/>
              <a:t> = 'C03') as B </a:t>
            </a:r>
            <a:r>
              <a:rPr lang="en-US" altLang="zh-TW" dirty="0">
                <a:solidFill>
                  <a:srgbClr val="FF0000"/>
                </a:solidFill>
              </a:rPr>
              <a:t>Where</a:t>
            </a:r>
            <a:r>
              <a:rPr lang="en-US" altLang="zh-TW" dirty="0"/>
              <a:t> A.id = B.id; </a:t>
            </a:r>
          </a:p>
          <a:p>
            <a:pPr lvl="3"/>
            <a:r>
              <a:rPr lang="zh-TW" altLang="en-US" dirty="0"/>
              <a:t>子查詢</a:t>
            </a:r>
            <a:endParaRPr lang="en-US" altLang="zh-TW" dirty="0"/>
          </a:p>
          <a:p>
            <a:pPr lvl="4"/>
            <a:r>
              <a:rPr lang="en-US" altLang="zh-TW" dirty="0">
                <a:solidFill>
                  <a:srgbClr val="FF0000"/>
                </a:solidFill>
              </a:rPr>
              <a:t>Select</a:t>
            </a:r>
            <a:r>
              <a:rPr lang="en-US" altLang="zh-TW" dirty="0"/>
              <a:t> Id </a:t>
            </a: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 score </a:t>
            </a:r>
            <a:r>
              <a:rPr lang="en-US" altLang="zh-TW" dirty="0">
                <a:solidFill>
                  <a:srgbClr val="FF0000"/>
                </a:solidFill>
              </a:rPr>
              <a:t>Where</a:t>
            </a:r>
            <a:r>
              <a:rPr lang="en-US" altLang="zh-TW" dirty="0"/>
              <a:t> </a:t>
            </a:r>
            <a:r>
              <a:rPr lang="en-US" altLang="zh-TW" dirty="0" err="1"/>
              <a:t>course_id</a:t>
            </a:r>
            <a:r>
              <a:rPr lang="en-US" altLang="zh-TW" dirty="0"/>
              <a:t> = ‘C03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從</a:t>
            </a:r>
            <a:r>
              <a:rPr lang="en-US" altLang="zh-TW" dirty="0"/>
              <a:t>score</a:t>
            </a:r>
            <a:r>
              <a:rPr lang="zh-TW" altLang="en-US" dirty="0"/>
              <a:t>資料表裡面取出</a:t>
            </a:r>
            <a:r>
              <a:rPr lang="en-US" altLang="zh-TW" dirty="0"/>
              <a:t>Id</a:t>
            </a:r>
            <a:r>
              <a:rPr lang="zh-TW" altLang="en-US" dirty="0"/>
              <a:t>建立虛擬資料表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2F5B27-2237-483C-B472-377C2931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2FBBB5-45A0-45C8-8903-D8B851F2D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27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88AF245-39DE-4997-86A6-67E8525CF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368" y="5226267"/>
            <a:ext cx="3233588" cy="131264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04288E8-91F5-484C-96DA-8F3D7DC8F9DF}"/>
              </a:ext>
            </a:extLst>
          </p:cNvPr>
          <p:cNvSpPr/>
          <p:nvPr/>
        </p:nvSpPr>
        <p:spPr>
          <a:xfrm>
            <a:off x="1562100" y="5226267"/>
            <a:ext cx="3438124" cy="40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9F4B4B2-6DAF-45FB-A612-5F4240974DBC}"/>
              </a:ext>
            </a:extLst>
          </p:cNvPr>
          <p:cNvSpPr txBox="1"/>
          <p:nvPr/>
        </p:nvSpPr>
        <p:spPr>
          <a:xfrm>
            <a:off x="5176464" y="5336914"/>
            <a:ext cx="4030628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只顯示表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Id, Name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Department_id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A.Id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A.Name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A.Department_id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801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EC3817F-0BA1-4F28-B88C-CC6DF34A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F7A8-C389-4A34-A7FB-B01FBEC4AB51}" type="datetime1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923D13E-6EF1-4E87-89ED-26F32B59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43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1FDCAF-5023-4660-B1E2-12C82AD0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66F7-6AA9-4CBF-B48C-54C32E3EC07E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2E6B3D5-8F5A-4B11-B6B1-5BC8C2A2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DF2EC68-8E5B-401E-A66D-6A65D7B4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C7B2BA-C40F-492F-B5DA-3C76895087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修改密碼</a:t>
            </a:r>
          </a:p>
        </p:txBody>
      </p:sp>
    </p:spTree>
    <p:extLst>
      <p:ext uri="{BB962C8B-B14F-4D97-AF65-F5344CB8AC3E}">
        <p14:creationId xmlns:p14="http://schemas.microsoft.com/office/powerpoint/2010/main" val="117320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C7E8E7-6755-4301-AAA4-426D2F33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資料庫修改密碼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AD20FA-F886-4856-AF07-9EFF36574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cmd</a:t>
            </a:r>
            <a:r>
              <a:rPr lang="en-US" altLang="zh-TW" dirty="0"/>
              <a:t>(</a:t>
            </a:r>
            <a:r>
              <a:rPr lang="zh-TW" altLang="en-US" dirty="0"/>
              <a:t>命令提示字元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輸入資料庫安裝路徑</a:t>
            </a:r>
            <a:endParaRPr lang="en-US" altLang="zh-TW" dirty="0"/>
          </a:p>
          <a:p>
            <a:pPr lvl="2"/>
            <a:r>
              <a:rPr lang="en-US" altLang="zh-TW" dirty="0"/>
              <a:t>Cd c:\program files\</a:t>
            </a:r>
            <a:r>
              <a:rPr lang="en-US" altLang="zh-TW" dirty="0" err="1"/>
              <a:t>mariadb</a:t>
            </a:r>
            <a:r>
              <a:rPr lang="en-US" altLang="zh-TW" dirty="0"/>
              <a:t> 10.4\bin</a:t>
            </a:r>
          </a:p>
          <a:p>
            <a:pPr lvl="1"/>
            <a:r>
              <a:rPr lang="zh-TW" altLang="en-US" dirty="0"/>
              <a:t>登入資料庫</a:t>
            </a:r>
            <a:endParaRPr lang="en-US" altLang="zh-TW" dirty="0"/>
          </a:p>
          <a:p>
            <a:pPr lvl="2"/>
            <a:r>
              <a:rPr lang="en-US" altLang="zh-TW" dirty="0" err="1"/>
              <a:t>Mysql</a:t>
            </a:r>
            <a:r>
              <a:rPr lang="en-US" altLang="zh-TW" dirty="0"/>
              <a:t> –u root –p</a:t>
            </a:r>
          </a:p>
          <a:p>
            <a:pPr lvl="1"/>
            <a:r>
              <a:rPr lang="zh-TW" altLang="en-US" dirty="0"/>
              <a:t>修改密碼</a:t>
            </a:r>
            <a:endParaRPr lang="en-US" altLang="zh-TW" dirty="0"/>
          </a:p>
          <a:p>
            <a:pPr lvl="2"/>
            <a:r>
              <a:rPr lang="en-US" altLang="zh-TW" dirty="0"/>
              <a:t>Set password for ‘</a:t>
            </a:r>
            <a:r>
              <a:rPr lang="en-US" altLang="zh-TW" dirty="0" err="1"/>
              <a:t>root’@’localhost</a:t>
            </a:r>
            <a:r>
              <a:rPr lang="en-US" altLang="zh-TW" dirty="0"/>
              <a:t>’ = password(‘</a:t>
            </a:r>
            <a:r>
              <a:rPr lang="en-US" altLang="zh-TW" dirty="0" err="1"/>
              <a:t>new_password</a:t>
            </a:r>
            <a:r>
              <a:rPr lang="en-US" altLang="zh-TW" dirty="0"/>
              <a:t>’);</a:t>
            </a:r>
          </a:p>
          <a:p>
            <a:pPr lvl="1"/>
            <a:r>
              <a:rPr lang="zh-TW" altLang="en-US" dirty="0"/>
              <a:t>重新啟動資料庫需使用新密碼登入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F8F17E-7508-4ABA-94A5-AD5B3E65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CAC4F35-D36F-42DF-B652-30F6098F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F6AB90-E94B-4A40-9BAB-A022D237B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162" y="3560895"/>
            <a:ext cx="5223281" cy="1570189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AE801B8-A896-46FF-984B-0B857ACD8CC0}"/>
              </a:ext>
            </a:extLst>
          </p:cNvPr>
          <p:cNvSpPr/>
          <p:nvPr/>
        </p:nvSpPr>
        <p:spPr>
          <a:xfrm>
            <a:off x="6535972" y="4953663"/>
            <a:ext cx="2663687" cy="238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B164013-E447-438E-B90D-FE3C1AE422AC}"/>
              </a:ext>
            </a:extLst>
          </p:cNvPr>
          <p:cNvSpPr txBox="1"/>
          <p:nvPr/>
        </p:nvSpPr>
        <p:spPr>
          <a:xfrm>
            <a:off x="9358685" y="51310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修改成功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AE4D89E-D0D7-41B6-81B8-96CAD77C1664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8992925" y="5131084"/>
            <a:ext cx="365760" cy="1846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6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5ED2A8D-F580-40CF-B3DB-ABDA28DD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66F7-6AA9-4CBF-B48C-54C32E3EC07E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ED3FE71-4640-4E63-8E4F-CAF0CDDC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73E0349-7C67-41DA-9C96-63FF4416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02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43BDB7-1186-4B4C-A818-2D23CDF121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多重表格操作</a:t>
            </a:r>
          </a:p>
        </p:txBody>
      </p:sp>
    </p:spTree>
    <p:extLst>
      <p:ext uri="{BB962C8B-B14F-4D97-AF65-F5344CB8AC3E}">
        <p14:creationId xmlns:p14="http://schemas.microsoft.com/office/powerpoint/2010/main" val="98133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AD3A3-8ED9-4443-9063-66634C77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正規化表格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38B4C6-11C4-4965-9BBB-DE7E9BD2A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8461"/>
          </a:xfrm>
        </p:spPr>
        <p:txBody>
          <a:bodyPr>
            <a:normAutofit/>
          </a:bodyPr>
          <a:lstStyle/>
          <a:p>
            <a:r>
              <a:rPr lang="zh-TW" altLang="en-US" dirty="0"/>
              <a:t>將範例表格正規化</a:t>
            </a:r>
            <a:endParaRPr lang="en-US" altLang="zh-TW" dirty="0"/>
          </a:p>
          <a:p>
            <a:pPr lvl="1"/>
            <a:r>
              <a:rPr lang="zh-TW" altLang="en-US" dirty="0"/>
              <a:t>透過</a:t>
            </a:r>
            <a:r>
              <a:rPr lang="en-US" altLang="zh-TW" dirty="0"/>
              <a:t>1NF</a:t>
            </a:r>
          </a:p>
          <a:p>
            <a:pPr lvl="2"/>
            <a:r>
              <a:rPr lang="zh-TW" altLang="en-US" dirty="0"/>
              <a:t>資料表中的所有紀錄無重複項目。</a:t>
            </a:r>
            <a:endParaRPr lang="en-US" altLang="zh-TW" dirty="0"/>
          </a:p>
          <a:p>
            <a:pPr lvl="1"/>
            <a:r>
              <a:rPr lang="en-US" altLang="zh-TW" dirty="0"/>
              <a:t>2NF</a:t>
            </a:r>
          </a:p>
          <a:p>
            <a:pPr lvl="2"/>
            <a:r>
              <a:rPr lang="zh-TW" altLang="en-US" dirty="0"/>
              <a:t>符合</a:t>
            </a:r>
            <a:r>
              <a:rPr lang="en-US" altLang="zh-TW" dirty="0"/>
              <a:t>1NF</a:t>
            </a:r>
          </a:p>
          <a:p>
            <a:pPr lvl="2"/>
            <a:r>
              <a:rPr lang="zh-TW" altLang="en-US" dirty="0"/>
              <a:t>每一非鍵屬性必須完全相依於編號</a:t>
            </a:r>
            <a:endParaRPr lang="en-US" altLang="zh-TW" dirty="0"/>
          </a:p>
          <a:p>
            <a:pPr lvl="3"/>
            <a:r>
              <a:rPr lang="zh-TW" altLang="en-US" dirty="0"/>
              <a:t>分割資料表</a:t>
            </a:r>
            <a:endParaRPr lang="en-US" altLang="zh-TW" dirty="0"/>
          </a:p>
          <a:p>
            <a:pPr lvl="4"/>
            <a:r>
              <a:rPr lang="zh-TW" altLang="en-US" dirty="0"/>
              <a:t>分割部分相依的的欄位</a:t>
            </a:r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B25072-E8A4-40D5-9F8D-0FD12AB8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026E86-C370-48FC-864C-190C7380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E962DBD-2715-4EC8-9BB5-315C6BF09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66717"/>
            <a:ext cx="5875233" cy="345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72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42EB00-E7A3-4E3B-B74B-B966A291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正規化表格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D3B100-358D-4FDF-B5E1-8C8CE5213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/>
              <a:t>第三正規化</a:t>
            </a:r>
            <a:r>
              <a:rPr lang="en-US" altLang="zh-TW" dirty="0"/>
              <a:t>(3NF)</a:t>
            </a:r>
          </a:p>
          <a:p>
            <a:pPr lvl="2"/>
            <a:r>
              <a:rPr lang="zh-TW" altLang="en-US" dirty="0"/>
              <a:t>符合</a:t>
            </a:r>
            <a:r>
              <a:rPr lang="en-US" altLang="zh-TW" dirty="0"/>
              <a:t>2NF</a:t>
            </a:r>
          </a:p>
          <a:p>
            <a:pPr lvl="2"/>
            <a:r>
              <a:rPr lang="zh-TW" altLang="en-US" dirty="0"/>
              <a:t>欄位與主鍵之間沒有遞移相依</a:t>
            </a:r>
            <a:endParaRPr lang="en-US" altLang="zh-TW" dirty="0"/>
          </a:p>
          <a:p>
            <a:pPr lvl="3"/>
            <a:r>
              <a:rPr lang="zh-TW" altLang="en-US" dirty="0"/>
              <a:t>遞移相依</a:t>
            </a:r>
            <a:endParaRPr lang="en-US" altLang="zh-TW" dirty="0"/>
          </a:p>
          <a:p>
            <a:pPr lvl="4"/>
            <a:r>
              <a:rPr lang="zh-TW" altLang="en-US" dirty="0"/>
              <a:t>與主鍵無關的相依性存在</a:t>
            </a:r>
            <a:endParaRPr lang="en-US" altLang="zh-TW" dirty="0"/>
          </a:p>
          <a:p>
            <a:pPr lvl="2"/>
            <a:r>
              <a:rPr lang="zh-TW" altLang="en-US" dirty="0"/>
              <a:t>將有相依的欄位分割</a:t>
            </a:r>
            <a:endParaRPr lang="en-US" altLang="zh-TW" dirty="0"/>
          </a:p>
          <a:p>
            <a:pPr lvl="3"/>
            <a:r>
              <a:rPr lang="zh-TW" altLang="en-US" dirty="0"/>
              <a:t>此範例經過</a:t>
            </a:r>
            <a:r>
              <a:rPr lang="en-US" altLang="zh-TW" dirty="0"/>
              <a:t>2NF</a:t>
            </a:r>
            <a:r>
              <a:rPr lang="zh-TW" altLang="en-US" dirty="0"/>
              <a:t>值皆符合</a:t>
            </a:r>
            <a:r>
              <a:rPr lang="en-US" altLang="zh-TW" dirty="0"/>
              <a:t>3NF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2A4E4F-04FC-49C3-8B94-A0968561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E01928-C262-462F-9D7D-5E8DF2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3FFF12E-4E15-44E1-B2E1-EF9E0C018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28" y="2273157"/>
            <a:ext cx="5875233" cy="345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7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DD9127-EEB9-4CF2-AEE4-8F521BB5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正規化表格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80F3B94F-EAA3-4A20-B554-B1C3206C0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746015"/>
              </p:ext>
            </p:extLst>
          </p:nvPr>
        </p:nvGraphicFramePr>
        <p:xfrm>
          <a:off x="1170723" y="2170672"/>
          <a:ext cx="4377854" cy="2133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6063">
                  <a:extLst>
                    <a:ext uri="{9D8B030D-6E8A-4147-A177-3AD203B41FA5}">
                      <a16:colId xmlns:a16="http://schemas.microsoft.com/office/drawing/2014/main" val="1369964004"/>
                    </a:ext>
                  </a:extLst>
                </a:gridCol>
                <a:gridCol w="1356063">
                  <a:extLst>
                    <a:ext uri="{9D8B030D-6E8A-4147-A177-3AD203B41FA5}">
                      <a16:colId xmlns:a16="http://schemas.microsoft.com/office/drawing/2014/main" val="1282900957"/>
                    </a:ext>
                  </a:extLst>
                </a:gridCol>
                <a:gridCol w="1665728">
                  <a:extLst>
                    <a:ext uri="{9D8B030D-6E8A-4147-A177-3AD203B41FA5}">
                      <a16:colId xmlns:a16="http://schemas.microsoft.com/office/drawing/2014/main" val="1288327724"/>
                    </a:ext>
                  </a:extLst>
                </a:gridCol>
              </a:tblGrid>
              <a:tr h="296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Id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Name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Department_id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653368"/>
                  </a:ext>
                </a:extLst>
              </a:tr>
              <a:tr h="296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1001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Money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M001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48192"/>
                  </a:ext>
                </a:extLst>
              </a:tr>
              <a:tr h="296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1002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Jack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M001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55332"/>
                  </a:ext>
                </a:extLst>
              </a:tr>
              <a:tr h="296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1003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Mary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E001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456785"/>
                  </a:ext>
                </a:extLst>
              </a:tr>
              <a:tr h="296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1004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Judy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E001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947777"/>
                  </a:ext>
                </a:extLst>
              </a:tr>
              <a:tr h="296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1005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Cat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I001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528125"/>
                  </a:ext>
                </a:extLst>
              </a:tr>
              <a:tr h="296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1006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Dog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I001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13817"/>
                  </a:ext>
                </a:extLst>
              </a:tr>
            </a:tbl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4ACF8C-E2FB-44C3-ACD9-AA19456F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7DC3446-D075-46C8-8411-C8615205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3B1F4B-2F6C-45B0-8A37-8DBB4CF23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569592"/>
              </p:ext>
            </p:extLst>
          </p:nvPr>
        </p:nvGraphicFramePr>
        <p:xfrm>
          <a:off x="321368" y="4785875"/>
          <a:ext cx="3038282" cy="14589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9141">
                  <a:extLst>
                    <a:ext uri="{9D8B030D-6E8A-4147-A177-3AD203B41FA5}">
                      <a16:colId xmlns:a16="http://schemas.microsoft.com/office/drawing/2014/main" val="862324113"/>
                    </a:ext>
                  </a:extLst>
                </a:gridCol>
                <a:gridCol w="1519141">
                  <a:extLst>
                    <a:ext uri="{9D8B030D-6E8A-4147-A177-3AD203B41FA5}">
                      <a16:colId xmlns:a16="http://schemas.microsoft.com/office/drawing/2014/main" val="2910968717"/>
                    </a:ext>
                  </a:extLst>
                </a:gridCol>
              </a:tblGrid>
              <a:tr h="3647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Department_id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Department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9603"/>
                  </a:ext>
                </a:extLst>
              </a:tr>
              <a:tr h="3647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M001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Mechanical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11281"/>
                  </a:ext>
                </a:extLst>
              </a:tr>
              <a:tr h="3647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E001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Electrical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70707"/>
                  </a:ext>
                </a:extLst>
              </a:tr>
              <a:tr h="3647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I001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Information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76848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25746A7-8849-43E2-A89D-67879745C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52739"/>
              </p:ext>
            </p:extLst>
          </p:nvPr>
        </p:nvGraphicFramePr>
        <p:xfrm>
          <a:off x="7395156" y="2171503"/>
          <a:ext cx="3259593" cy="42417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6531">
                  <a:extLst>
                    <a:ext uri="{9D8B030D-6E8A-4147-A177-3AD203B41FA5}">
                      <a16:colId xmlns:a16="http://schemas.microsoft.com/office/drawing/2014/main" val="2009546904"/>
                    </a:ext>
                  </a:extLst>
                </a:gridCol>
                <a:gridCol w="1086531">
                  <a:extLst>
                    <a:ext uri="{9D8B030D-6E8A-4147-A177-3AD203B41FA5}">
                      <a16:colId xmlns:a16="http://schemas.microsoft.com/office/drawing/2014/main" val="1800179335"/>
                    </a:ext>
                  </a:extLst>
                </a:gridCol>
                <a:gridCol w="1086531">
                  <a:extLst>
                    <a:ext uri="{9D8B030D-6E8A-4147-A177-3AD203B41FA5}">
                      <a16:colId xmlns:a16="http://schemas.microsoft.com/office/drawing/2014/main" val="3914479447"/>
                    </a:ext>
                  </a:extLst>
                </a:gridCol>
              </a:tblGrid>
              <a:tr h="5212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Id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Course_id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Score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340356"/>
                  </a:ext>
                </a:extLst>
              </a:tr>
              <a:tr h="3434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1001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C01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80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86024"/>
                  </a:ext>
                </a:extLst>
              </a:tr>
              <a:tr h="3434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1001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C02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88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367153"/>
                  </a:ext>
                </a:extLst>
              </a:tr>
              <a:tr h="3434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1002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C03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85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761390"/>
                  </a:ext>
                </a:extLst>
              </a:tr>
              <a:tr h="3434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1003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C02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88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022552"/>
                  </a:ext>
                </a:extLst>
              </a:tr>
              <a:tr h="3434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1003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C03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90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602832"/>
                  </a:ext>
                </a:extLst>
              </a:tr>
              <a:tr h="3434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1004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C01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80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52793"/>
                  </a:ext>
                </a:extLst>
              </a:tr>
              <a:tr h="3434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1005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C02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83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7295"/>
                  </a:ext>
                </a:extLst>
              </a:tr>
              <a:tr h="3434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1006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C03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81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906199"/>
                  </a:ext>
                </a:extLst>
              </a:tr>
              <a:tr h="3434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1006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C01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88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54550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AD1C60B-B64E-45A9-AEA6-0FEF67DD6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71339"/>
              </p:ext>
            </p:extLst>
          </p:nvPr>
        </p:nvGraphicFramePr>
        <p:xfrm>
          <a:off x="3502773" y="4785065"/>
          <a:ext cx="3120664" cy="14589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60332">
                  <a:extLst>
                    <a:ext uri="{9D8B030D-6E8A-4147-A177-3AD203B41FA5}">
                      <a16:colId xmlns:a16="http://schemas.microsoft.com/office/drawing/2014/main" val="3804764982"/>
                    </a:ext>
                  </a:extLst>
                </a:gridCol>
                <a:gridCol w="1560332">
                  <a:extLst>
                    <a:ext uri="{9D8B030D-6E8A-4147-A177-3AD203B41FA5}">
                      <a16:colId xmlns:a16="http://schemas.microsoft.com/office/drawing/2014/main" val="2745695098"/>
                    </a:ext>
                  </a:extLst>
                </a:gridCol>
              </a:tblGrid>
              <a:tr h="3647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Course_id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Course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950"/>
                  </a:ext>
                </a:extLst>
              </a:tr>
              <a:tr h="3647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C01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Chinese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451451"/>
                  </a:ext>
                </a:extLst>
              </a:tr>
              <a:tr h="3647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C02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English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24177"/>
                  </a:ext>
                </a:extLst>
              </a:tr>
              <a:tr h="3647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C03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Math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77369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B26EF7-B475-47DF-992C-258F2E07501B}"/>
              </a:ext>
            </a:extLst>
          </p:cNvPr>
          <p:cNvSpPr txBox="1"/>
          <p:nvPr/>
        </p:nvSpPr>
        <p:spPr>
          <a:xfrm>
            <a:off x="1170723" y="180217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Student_table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221F9D2-49E9-4F63-8A19-D396B50502C3}"/>
              </a:ext>
            </a:extLst>
          </p:cNvPr>
          <p:cNvSpPr txBox="1"/>
          <p:nvPr/>
        </p:nvSpPr>
        <p:spPr>
          <a:xfrm>
            <a:off x="321368" y="4437789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_table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DF36BCC-3D1B-4B74-8A55-D7897A81118B}"/>
              </a:ext>
            </a:extLst>
          </p:cNvPr>
          <p:cNvSpPr txBox="1"/>
          <p:nvPr/>
        </p:nvSpPr>
        <p:spPr>
          <a:xfrm>
            <a:off x="3502773" y="4437789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_table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46E4CB6-ACB0-4494-B628-B8CE5CEC8918}"/>
              </a:ext>
            </a:extLst>
          </p:cNvPr>
          <p:cNvSpPr txBox="1"/>
          <p:nvPr/>
        </p:nvSpPr>
        <p:spPr>
          <a:xfrm>
            <a:off x="7389020" y="1802171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_table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6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65C1A4-1543-4B59-ABC3-0D23091C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多重表格操作語法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569C5E-2C88-4BFB-8CF0-CB0B6D420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當一個查詢指令無法給予一個完整的答案時，需要連結多個子句才能達成查詢。</a:t>
            </a:r>
            <a:endParaRPr lang="en-US" altLang="zh-TW" dirty="0"/>
          </a:p>
          <a:p>
            <a:pPr lvl="1"/>
            <a:r>
              <a:rPr lang="en-US" altLang="zh-TW" dirty="0"/>
              <a:t>EX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以範例來看，多重表格下須查詢</a:t>
            </a:r>
            <a:r>
              <a:rPr lang="en-US" altLang="zh-TW" dirty="0"/>
              <a:t>Money</a:t>
            </a:r>
            <a:r>
              <a:rPr lang="zh-TW" altLang="en-US" dirty="0"/>
              <a:t>的修課成績，就必須先查詢該學生</a:t>
            </a:r>
            <a:r>
              <a:rPr lang="en-US" altLang="zh-TW" dirty="0"/>
              <a:t>Id(</a:t>
            </a:r>
            <a:r>
              <a:rPr lang="en-US" altLang="zh-TW" dirty="0">
                <a:solidFill>
                  <a:srgbClr val="FF0000"/>
                </a:solidFill>
              </a:rPr>
              <a:t>Select</a:t>
            </a:r>
            <a:r>
              <a:rPr lang="en-US" altLang="zh-TW" dirty="0"/>
              <a:t> Id </a:t>
            </a: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 student </a:t>
            </a:r>
            <a:r>
              <a:rPr lang="en-US" altLang="zh-TW" dirty="0">
                <a:solidFill>
                  <a:srgbClr val="FF0000"/>
                </a:solidFill>
              </a:rPr>
              <a:t>Where</a:t>
            </a:r>
            <a:r>
              <a:rPr lang="en-US" altLang="zh-TW" dirty="0"/>
              <a:t> Name = 'Money' )</a:t>
            </a:r>
            <a:r>
              <a:rPr lang="zh-TW" altLang="en-US" dirty="0"/>
              <a:t>，接著再使用</a:t>
            </a:r>
            <a:r>
              <a:rPr lang="en-US" altLang="zh-TW" dirty="0"/>
              <a:t>Id</a:t>
            </a:r>
            <a:r>
              <a:rPr lang="zh-TW" altLang="en-US" dirty="0"/>
              <a:t>查詢成績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Select</a:t>
            </a:r>
            <a:r>
              <a:rPr lang="en-US" altLang="zh-TW" dirty="0"/>
              <a:t> * </a:t>
            </a: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 score </a:t>
            </a:r>
            <a:r>
              <a:rPr lang="en-US" altLang="zh-TW" dirty="0">
                <a:solidFill>
                  <a:srgbClr val="FF0000"/>
                </a:solidFill>
              </a:rPr>
              <a:t>Where</a:t>
            </a:r>
            <a:r>
              <a:rPr lang="en-US" altLang="zh-TW" dirty="0"/>
              <a:t> Id = '1001')</a:t>
            </a:r>
            <a:r>
              <a:rPr lang="zh-TW" altLang="en-US" dirty="0"/>
              <a:t>。</a:t>
            </a:r>
            <a:endParaRPr lang="en-US" altLang="zh-TW" dirty="0"/>
          </a:p>
          <a:p>
            <a:pPr lvl="2"/>
            <a:r>
              <a:rPr lang="zh-TW" altLang="en-US" dirty="0"/>
              <a:t>執行兩次查詢語法。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5B1C17-D24E-4274-B034-8CEF2945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2020/5/5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BF1F406-B625-4192-817D-86928C48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2767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6C09CEE-920C-4C9B-B5BD-373B355A20D7}" vid="{7833F20E-E490-413B-8026-009E3D13E8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1514</TotalTime>
  <Words>1554</Words>
  <Application>Microsoft Office PowerPoint</Application>
  <PresentationFormat>寬螢幕</PresentationFormat>
  <Paragraphs>278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40" baseType="lpstr">
      <vt:lpstr>等线</vt:lpstr>
      <vt:lpstr>微软雅黑</vt:lpstr>
      <vt:lpstr>宋体</vt:lpstr>
      <vt:lpstr>新細明體</vt:lpstr>
      <vt:lpstr>標楷體</vt:lpstr>
      <vt:lpstr>Arial</vt:lpstr>
      <vt:lpstr>Calibri</vt:lpstr>
      <vt:lpstr>Calibri Light</vt:lpstr>
      <vt:lpstr>Helvetica</vt:lpstr>
      <vt:lpstr>Times New Roman</vt:lpstr>
      <vt:lpstr>Wingdings</vt:lpstr>
      <vt:lpstr>Theme1</vt:lpstr>
      <vt:lpstr>資料庫操作</vt:lpstr>
      <vt:lpstr>PowerPoint 簡報</vt:lpstr>
      <vt:lpstr>01</vt:lpstr>
      <vt:lpstr>資料庫修改密碼</vt:lpstr>
      <vt:lpstr>02</vt:lpstr>
      <vt:lpstr>正規化表格</vt:lpstr>
      <vt:lpstr>正規化表格</vt:lpstr>
      <vt:lpstr>正規化表格</vt:lpstr>
      <vt:lpstr>多重表格操作語法</vt:lpstr>
      <vt:lpstr>多重表格操作語法</vt:lpstr>
      <vt:lpstr>多重表格操作語法(判斷式)</vt:lpstr>
      <vt:lpstr>多重表格操作語法(判斷式)</vt:lpstr>
      <vt:lpstr>多重表格操作語法(連接語法)</vt:lpstr>
      <vt:lpstr>多重表格操作語法(連接語法)</vt:lpstr>
      <vt:lpstr>多重表格操作語法(連接語法)</vt:lpstr>
      <vt:lpstr>多重表格操作語法(連接語法)</vt:lpstr>
      <vt:lpstr>多重表格操作語法</vt:lpstr>
      <vt:lpstr>多重表格操作語法</vt:lpstr>
      <vt:lpstr>多重表格操作語法</vt:lpstr>
      <vt:lpstr>多重表格操作語法</vt:lpstr>
      <vt:lpstr>多重表格操作語法</vt:lpstr>
      <vt:lpstr>多重表格操作語法</vt:lpstr>
      <vt:lpstr>多重表格操作語法</vt:lpstr>
      <vt:lpstr>多重表格操作語法</vt:lpstr>
      <vt:lpstr>多重表格操作語法</vt:lpstr>
      <vt:lpstr>多重表格操作語法</vt:lpstr>
      <vt:lpstr>多重表格操作語法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資料庫操作</dc:title>
  <dc:creator>TingHua</dc:creator>
  <cp:lastModifiedBy>TingHua</cp:lastModifiedBy>
  <cp:revision>25</cp:revision>
  <dcterms:created xsi:type="dcterms:W3CDTF">2020-05-04T06:06:31Z</dcterms:created>
  <dcterms:modified xsi:type="dcterms:W3CDTF">2020-05-05T07:20:52Z</dcterms:modified>
</cp:coreProperties>
</file>