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80" r:id="rId18"/>
    <p:sldId id="283" r:id="rId19"/>
    <p:sldId id="282" r:id="rId20"/>
    <p:sldId id="284" r:id="rId21"/>
    <p:sldId id="285" r:id="rId22"/>
    <p:sldId id="273" r:id="rId23"/>
    <p:sldId id="286" r:id="rId24"/>
    <p:sldId id="274" r:id="rId25"/>
    <p:sldId id="281" r:id="rId26"/>
    <p:sldId id="287" r:id="rId27"/>
    <p:sldId id="278" r:id="rId28"/>
    <p:sldId id="276" r:id="rId29"/>
    <p:sldId id="288" r:id="rId30"/>
    <p:sldId id="289" r:id="rId31"/>
    <p:sldId id="277" r:id="rId32"/>
    <p:sldId id="290" r:id="rId33"/>
    <p:sldId id="279" r:id="rId34"/>
    <p:sldId id="294" r:id="rId35"/>
    <p:sldId id="295" r:id="rId36"/>
    <p:sldId id="296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AADCCB6-FD8E-4113-98B8-420B3E5CD599}"/>
              </a:ext>
            </a:extLst>
          </p:cNvPr>
          <p:cNvSpPr>
            <a:spLocks/>
          </p:cNvSpPr>
          <p:nvPr/>
        </p:nvSpPr>
        <p:spPr bwMode="auto">
          <a:xfrm>
            <a:off x="331739" y="1068954"/>
            <a:ext cx="5760046" cy="5094744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A516F1B-5C30-49EF-86BD-B5244FCE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" y="1564768"/>
            <a:ext cx="12191296" cy="410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F7B2D52-F2E2-4C28-A703-82B77CAE1DA4}"/>
              </a:ext>
            </a:extLst>
          </p:cNvPr>
          <p:cNvSpPr>
            <a:spLocks/>
          </p:cNvSpPr>
          <p:nvPr/>
        </p:nvSpPr>
        <p:spPr bwMode="auto">
          <a:xfrm>
            <a:off x="353" y="1068954"/>
            <a:ext cx="3412518" cy="4598930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229CF61-59B4-482B-9788-C5D8ABBF5890}"/>
              </a:ext>
            </a:extLst>
          </p:cNvPr>
          <p:cNvSpPr>
            <a:spLocks/>
          </p:cNvSpPr>
          <p:nvPr/>
        </p:nvSpPr>
        <p:spPr bwMode="auto">
          <a:xfrm>
            <a:off x="3015714" y="4605425"/>
            <a:ext cx="4535689" cy="1558273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1517073-4256-442C-938D-284D63B56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6492" y="2553207"/>
            <a:ext cx="7513320" cy="13255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b="1" cap="all" dirty="0">
                <a:solidFill>
                  <a:schemeClr val="bg1">
                    <a:lumMod val="6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標題</a:t>
            </a:r>
            <a:endParaRPr lang="en-US" altLang="zh-CN" sz="4400" b="1" cap="all" dirty="0">
              <a:solidFill>
                <a:schemeClr val="bg1">
                  <a:lumMod val="65000"/>
                </a:schemeClr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4B3A57E-0736-4DAF-900A-6210222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4F3F2B-DC37-49B0-A8C7-F0651E55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533E0E3-D327-4176-B819-520D055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00B21-300E-4B03-B4FE-D76A08066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5508" y="3878770"/>
            <a:ext cx="2847442" cy="17891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8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3DD-C6E3-4A0E-8495-47C86B90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89464-1541-4695-B64B-5940993E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A194-0DAF-45F3-9C29-96C6803C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72A0-7D58-4569-90D7-64C2E34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10B8-DD29-4884-92C8-681D41280AD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FD4-C27E-41CA-9907-354E052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720A-F7AF-467D-B3D8-7445D589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AE7-2666-4FC9-89B1-78C89F6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F2A83-DEA6-4DCE-86A3-BDBEEDFA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3DF9-1448-490B-9230-997CBCD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EC2E-F7F2-4266-97F8-BAB6E05F9D58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10EC-1122-482B-A99A-E2A5C47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4DC-75AB-4BF1-8E0F-805F259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74B6D-A906-4C11-A76E-FB1858B0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D3C0-B35B-4F6D-8916-1DA4672D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5744-39C3-462F-BFF7-602934F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0DA-31AF-4E9E-95F1-331F71493D44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863C-D5BF-4D1E-9149-67C8C999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4220-6543-43D6-9811-73E0EE73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05F-DFD3-40C8-B2A0-80FB15F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D9F-C4A2-431D-AF8E-59806120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88C4-1F25-43B3-A38B-4EA05EF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104-75B4-4B6B-9931-B60ED533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FDDB-E8C1-4832-A674-7184D06D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683736-59C9-40BC-82E0-F42DC7E4F040}"/>
              </a:ext>
            </a:extLst>
          </p:cNvPr>
          <p:cNvCxnSpPr>
            <a:cxnSpLocks/>
          </p:cNvCxnSpPr>
          <p:nvPr/>
        </p:nvCxnSpPr>
        <p:spPr>
          <a:xfrm>
            <a:off x="838200" y="175723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9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33C0-BCAD-4F42-B125-0B552390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361-0FF4-4EE4-A943-E240DAE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376C2-5897-4995-87FC-CFDA927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1FD61A5B-C5AC-4E5A-8360-9C3AC53B65EA}"/>
              </a:ext>
            </a:extLst>
          </p:cNvPr>
          <p:cNvSpPr/>
          <p:nvPr/>
        </p:nvSpPr>
        <p:spPr>
          <a:xfrm>
            <a:off x="5061224" y="1555920"/>
            <a:ext cx="7130776" cy="4120810"/>
          </a:xfrm>
          <a:prstGeom prst="rect">
            <a:avLst/>
          </a:prstGeom>
          <a:solidFill>
            <a:srgbClr val="3CB7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C5F92CCC-D25C-449C-A1BF-5ABDEA1258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6767" y="3256285"/>
            <a:ext cx="358732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3CB7C6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rgbClr val="3CB7C6"/>
              </a:solidFill>
              <a:latin typeface="Helvetica" panose="020B0604020202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77525-64F2-4675-958B-7AE35E381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2243" y="1791494"/>
            <a:ext cx="6408738" cy="3649662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7145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E320-0128-4340-9F81-7847283A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5BC9-BFEE-431A-BAD0-4A0849E3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8A78-E330-4C44-A4B1-4BC4077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41">
            <a:extLst>
              <a:ext uri="{FF2B5EF4-FFF2-40B4-BE49-F238E27FC236}">
                <a16:creationId xmlns:a16="http://schemas.microsoft.com/office/drawing/2014/main" id="{2BFE0F69-A067-4DA7-92F1-7393DAF77294}"/>
              </a:ext>
            </a:extLst>
          </p:cNvPr>
          <p:cNvGrpSpPr/>
          <p:nvPr/>
        </p:nvGrpSpPr>
        <p:grpSpPr>
          <a:xfrm>
            <a:off x="352" y="2322757"/>
            <a:ext cx="12191648" cy="2564831"/>
            <a:chOff x="170694" y="177982"/>
            <a:chExt cx="3936003" cy="781165"/>
          </a:xfrm>
        </p:grpSpPr>
        <p:sp>
          <p:nvSpPr>
            <p:cNvPr id="8" name="等腰三角形 43">
              <a:extLst>
                <a:ext uri="{FF2B5EF4-FFF2-40B4-BE49-F238E27FC236}">
                  <a16:creationId xmlns:a16="http://schemas.microsoft.com/office/drawing/2014/main" id="{C6319589-BDC8-44FB-9BD8-E346C0E30333}"/>
                </a:ext>
              </a:extLst>
            </p:cNvPr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44">
              <a:extLst>
                <a:ext uri="{FF2B5EF4-FFF2-40B4-BE49-F238E27FC236}">
                  <a16:creationId xmlns:a16="http://schemas.microsoft.com/office/drawing/2014/main" id="{F21F55D5-C595-4580-BCDB-4BF1E1A4439F}"/>
                </a:ext>
              </a:extLst>
            </p:cNvPr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45">
              <a:extLst>
                <a:ext uri="{FF2B5EF4-FFF2-40B4-BE49-F238E27FC236}">
                  <a16:creationId xmlns:a16="http://schemas.microsoft.com/office/drawing/2014/main" id="{2748E4E3-E40C-45F7-A95F-4C2A11064660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平行四边形 46">
              <a:extLst>
                <a:ext uri="{FF2B5EF4-FFF2-40B4-BE49-F238E27FC236}">
                  <a16:creationId xmlns:a16="http://schemas.microsoft.com/office/drawing/2014/main" id="{236881D7-A3F5-497B-A4ED-62AC114C6137}"/>
                </a:ext>
              </a:extLst>
            </p:cNvPr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3CB7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A4686EB1-A910-4471-894D-411AF1F7C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3301" y="3017247"/>
            <a:ext cx="1100481" cy="1170557"/>
          </a:xfrm>
        </p:spPr>
        <p:txBody>
          <a:bodyPr>
            <a:noAutofit/>
          </a:bodyPr>
          <a:lstStyle>
            <a:lvl1pPr>
              <a:defRPr sz="6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F2E02-89E8-41E5-83C7-8B638CB18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7516" y="3318016"/>
            <a:ext cx="3935412" cy="5690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5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6BB3-5EEF-4115-A229-C137B74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416-6F4E-42FC-AB71-7BDC9BEB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32BB-872E-48B3-B4FD-6E77093C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2376-3EF2-45E8-AC0A-8E45FB7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FE95-A843-46C8-A56B-FC61E1B48D83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CBFF-90B2-4FDF-8FD9-18DC15F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693A-6BEA-4D59-9064-6E9D482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96A-143F-4B6E-8E26-4A5738E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BE44-0325-4724-A67F-04448D7B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C60C-C3BA-4068-8D6E-2973D0AD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045A-3854-4C2E-B9A8-63CEB8DE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99384-BB42-4B94-A7F4-0F88AC41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A85A8-E3E4-4F4E-A411-98097E3F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DA39-1CAE-41DC-ADB1-777E9813BDD5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6F4D2-5D84-41F7-9FDC-1415292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195C3-A135-4BB1-A04A-146C7B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874-18A7-46F7-BFA0-F171857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C57E-23D9-4715-BDDD-D7DE558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5E8-AEE8-4ADD-8B32-7CF0BC39B797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A30F-2E4E-48E4-BC1E-2B585A1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3AEB-2009-4741-AC21-311D676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BF838-1986-4362-8614-705E24E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B6AA6-D0A8-4C53-A847-B6EF714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E05D-0462-4A54-ACB1-1EEFFAC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4A7681-C68D-431E-9E80-2069DFF0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567"/>
            <a:ext cx="12192000" cy="48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5DD-E256-4FAD-AE67-5F020ED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450F-3EA5-400C-BDED-715A682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58CF9-EFF0-4188-9025-BA2ACA60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9DBF-9722-41EC-8F06-9BBE097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CB-BF36-4646-870A-E53177E6D00B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357F-8EEF-486B-A710-EDD1FD3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FAE4-51A0-4F66-8CD0-B7C48E4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ADC3-09A2-466B-A64B-B56BCBC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299F-561C-485C-BA00-ACDFE96A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006-2806-44E1-85E6-40C3A28A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75EE-4381-4594-B30A-9B71DB23784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B69F-71E7-43F0-B1A0-2643410B7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66AB-2489-4FEB-B36E-AB1F88CD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ichard@abc.com" TargetMode="External"/><Relationship Id="rId2" Type="http://schemas.openxmlformats.org/officeDocument/2006/relationships/hyperlink" Target="mailto:mark@ab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@abc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ongodb.org/download-center/commun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B6DA6-E25F-485F-9643-375C4BCC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NoSQL - Mongo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6BC508-F301-4E0E-84FC-58380E9F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83E72E-A2E9-4602-A2F9-73932F2B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3D2C1B-335E-4566-AEA7-6329CCBB2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指導教授：蔡孟勳</a:t>
            </a:r>
            <a:endParaRPr lang="en-US" altLang="zh-TW" dirty="0"/>
          </a:p>
          <a:p>
            <a:r>
              <a:rPr lang="zh-TW" altLang="en-US" dirty="0"/>
              <a:t>助　　理：張庭華</a:t>
            </a:r>
            <a:endParaRPr lang="en-US" altLang="zh-TW" dirty="0"/>
          </a:p>
          <a:p>
            <a:r>
              <a:rPr lang="zh-TW" altLang="en-US" dirty="0"/>
              <a:t>日　　期：</a:t>
            </a:r>
            <a:r>
              <a:rPr lang="en-US" altLang="zh-TW" dirty="0"/>
              <a:t>2020.04.20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1621C-B6E1-4E3F-B18A-63E45B91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B84B3-4400-4C93-8845-DB63D19E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Mongo</a:t>
            </a:r>
            <a:r>
              <a:rPr lang="zh-TW" altLang="en-US" dirty="0"/>
              <a:t> </a:t>
            </a:r>
            <a:r>
              <a:rPr lang="en-US" altLang="zh-TW" dirty="0"/>
              <a:t>DB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/>
              <a:t>至安裝目錄下</a:t>
            </a:r>
            <a:r>
              <a:rPr lang="en-US" altLang="zh-TW" dirty="0"/>
              <a:t>c:\Program Files\MongoDB\Server\4.0\bin</a:t>
            </a:r>
          </a:p>
          <a:p>
            <a:pPr lvl="2"/>
            <a:r>
              <a:rPr lang="zh-TW" altLang="en-US" dirty="0"/>
              <a:t>啟動</a:t>
            </a:r>
            <a:r>
              <a:rPr lang="en-US" altLang="zh-TW" dirty="0"/>
              <a:t>mongod.exe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EF1BC-7AEA-400A-8625-58E5F52A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2FCE7-52E6-42D7-A254-3B56F1B6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941FFA-92CD-443F-90A1-BDA1B0C3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84" y="3214926"/>
            <a:ext cx="6165180" cy="35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3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8BC3A-2AC8-4EA2-B762-7E2E784B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A9C3E-8C56-4428-8E65-1340D96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Robo 3T</a:t>
            </a:r>
            <a:r>
              <a:rPr lang="zh-TW" altLang="en-US" dirty="0"/>
              <a:t>下載網址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https://robomongo.org/download</a:t>
            </a:r>
            <a:endParaRPr lang="en-US" altLang="zh-TW" dirty="0"/>
          </a:p>
          <a:p>
            <a:pPr lvl="1"/>
            <a:r>
              <a:rPr lang="zh-TW" altLang="en-US" dirty="0"/>
              <a:t>操作</a:t>
            </a:r>
            <a:r>
              <a:rPr lang="en-US" altLang="zh-TW" dirty="0"/>
              <a:t>Mongo</a:t>
            </a:r>
            <a:r>
              <a:rPr lang="zh-TW" altLang="en-US" dirty="0"/>
              <a:t> </a:t>
            </a:r>
            <a:r>
              <a:rPr lang="en-US" altLang="zh-TW" dirty="0"/>
              <a:t>DB</a:t>
            </a:r>
            <a:r>
              <a:rPr lang="zh-TW" altLang="en-US" dirty="0"/>
              <a:t>的</a:t>
            </a:r>
            <a:r>
              <a:rPr lang="en-US" altLang="zh-TW" dirty="0"/>
              <a:t>Client</a:t>
            </a:r>
            <a:r>
              <a:rPr lang="zh-TW" altLang="en-US" dirty="0"/>
              <a:t>軟體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2BDF2A-64F6-4D83-A463-9DF5F4D4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7FBE15-AA31-4C29-A0F9-781BCFB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CBFCB7-31C4-4AB8-9266-59FE37EB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47" y="3784884"/>
            <a:ext cx="7202905" cy="29411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1DAAC4-7376-4BE9-AB7E-F5F461ACDAF1}"/>
              </a:ext>
            </a:extLst>
          </p:cNvPr>
          <p:cNvSpPr/>
          <p:nvPr/>
        </p:nvSpPr>
        <p:spPr>
          <a:xfrm>
            <a:off x="5301915" y="4897924"/>
            <a:ext cx="1588169" cy="38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6B9FB8-49B2-4A60-A23D-D6ABD55F40E5}"/>
              </a:ext>
            </a:extLst>
          </p:cNvPr>
          <p:cNvSpPr txBox="1"/>
          <p:nvPr/>
        </p:nvSpPr>
        <p:spPr>
          <a:xfrm>
            <a:off x="7132389" y="4913885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點擊下載</a:t>
            </a:r>
          </a:p>
        </p:txBody>
      </p:sp>
    </p:spTree>
    <p:extLst>
      <p:ext uri="{BB962C8B-B14F-4D97-AF65-F5344CB8AC3E}">
        <p14:creationId xmlns:p14="http://schemas.microsoft.com/office/powerpoint/2010/main" val="38945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3FAB0-1D07-4AC2-B35A-F537E9A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A25E73-9588-41BD-B118-C880C5C3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724BE-CBF6-4B25-87DE-857EAE2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90D65C-10E3-4ED1-AB23-4C09FD11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29FECE-95A4-4204-8600-0476240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28" y="2254036"/>
            <a:ext cx="7305144" cy="42388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989425-D9C1-4E77-9E6B-DD68385B1D76}"/>
              </a:ext>
            </a:extLst>
          </p:cNvPr>
          <p:cNvSpPr/>
          <p:nvPr/>
        </p:nvSpPr>
        <p:spPr>
          <a:xfrm>
            <a:off x="2453286" y="2470148"/>
            <a:ext cx="239908" cy="16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66E8C2-97A0-48B1-88CE-97BA67852B70}"/>
              </a:ext>
            </a:extLst>
          </p:cNvPr>
          <p:cNvSpPr txBox="1"/>
          <p:nvPr/>
        </p:nvSpPr>
        <p:spPr>
          <a:xfrm>
            <a:off x="1585198" y="2847393"/>
            <a:ext cx="1281120" cy="3693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點擊此處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7B5DF6-E7D6-4920-A977-B5AA66D32873}"/>
              </a:ext>
            </a:extLst>
          </p:cNvPr>
          <p:cNvCxnSpPr/>
          <p:nvPr/>
        </p:nvCxnSpPr>
        <p:spPr>
          <a:xfrm flipV="1">
            <a:off x="2150269" y="2631281"/>
            <a:ext cx="303017" cy="216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380C8C-D9FA-430C-B5A8-942261D585B4}"/>
              </a:ext>
            </a:extLst>
          </p:cNvPr>
          <p:cNvCxnSpPr/>
          <p:nvPr/>
        </p:nvCxnSpPr>
        <p:spPr>
          <a:xfrm>
            <a:off x="2693194" y="2681181"/>
            <a:ext cx="2009435" cy="7478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23786A-A2DF-41B8-B0E6-7E1C87959ADF}"/>
              </a:ext>
            </a:extLst>
          </p:cNvPr>
          <p:cNvSpPr txBox="1"/>
          <p:nvPr/>
        </p:nvSpPr>
        <p:spPr>
          <a:xfrm>
            <a:off x="5217358" y="3097764"/>
            <a:ext cx="1569660" cy="3693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跳出此視窗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B60520-1515-49B1-A6F2-B723A0680A6A}"/>
              </a:ext>
            </a:extLst>
          </p:cNvPr>
          <p:cNvSpPr txBox="1"/>
          <p:nvPr/>
        </p:nvSpPr>
        <p:spPr>
          <a:xfrm>
            <a:off x="2796570" y="4001294"/>
            <a:ext cx="1569660" cy="3693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建立資料庫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B76A57-BED8-4E79-B08E-024099C35C05}"/>
              </a:ext>
            </a:extLst>
          </p:cNvPr>
          <p:cNvSpPr/>
          <p:nvPr/>
        </p:nvSpPr>
        <p:spPr>
          <a:xfrm>
            <a:off x="4705874" y="3647761"/>
            <a:ext cx="239908" cy="16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445543-DFAC-4FC0-BC62-4430D4098B0E}"/>
              </a:ext>
            </a:extLst>
          </p:cNvPr>
          <p:cNvCxnSpPr/>
          <p:nvPr/>
        </p:nvCxnSpPr>
        <p:spPr>
          <a:xfrm flipV="1">
            <a:off x="4366230" y="3808894"/>
            <a:ext cx="336399" cy="192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8F212-9060-4372-A50F-2D0FA61E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91385-3B01-47DC-A4D6-51BA2792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D00DD-018D-4303-8488-0912EA6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2CF185-1C2D-40CD-82B0-AB74F10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8A873B-4397-4C6A-9913-33C3DC2E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0075"/>
            <a:ext cx="8145021" cy="47375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02EE7B-C6D8-47A4-B8F6-59FB60816A95}"/>
              </a:ext>
            </a:extLst>
          </p:cNvPr>
          <p:cNvSpPr/>
          <p:nvPr/>
        </p:nvSpPr>
        <p:spPr>
          <a:xfrm>
            <a:off x="4949371" y="3236686"/>
            <a:ext cx="2510972" cy="1741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9BF308-0EC1-4CFB-86F4-8F881E535994}"/>
              </a:ext>
            </a:extLst>
          </p:cNvPr>
          <p:cNvSpPr txBox="1"/>
          <p:nvPr/>
        </p:nvSpPr>
        <p:spPr>
          <a:xfrm>
            <a:off x="6183086" y="5393015"/>
            <a:ext cx="3204723" cy="3693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給予相關資訊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EE65D4-7415-4708-82C7-D05A0D6443E0}"/>
              </a:ext>
            </a:extLst>
          </p:cNvPr>
          <p:cNvCxnSpPr/>
          <p:nvPr/>
        </p:nvCxnSpPr>
        <p:spPr>
          <a:xfrm flipH="1" flipV="1">
            <a:off x="7170057" y="4883428"/>
            <a:ext cx="551543" cy="509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8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9F441-432E-43F3-8D33-F5D82235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072D6-F19E-4370-B1E0-55138A4D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209AA5-0D39-4449-A6D4-F9C55CF7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97BF4B-5D11-4EA5-B124-009B73F4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0BB05E-A0FF-4B90-A67E-8DD0AB66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77" y="2115065"/>
            <a:ext cx="7949846" cy="460641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7886DD0-6BB8-437C-8752-0B3E41540CC5}"/>
              </a:ext>
            </a:extLst>
          </p:cNvPr>
          <p:cNvSpPr/>
          <p:nvPr/>
        </p:nvSpPr>
        <p:spPr>
          <a:xfrm>
            <a:off x="4484914" y="3429000"/>
            <a:ext cx="3236686" cy="2028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69CC88-2634-4E57-BE91-B5BB1FAAB16C}"/>
              </a:ext>
            </a:extLst>
          </p:cNvPr>
          <p:cNvSpPr txBox="1"/>
          <p:nvPr/>
        </p:nvSpPr>
        <p:spPr>
          <a:xfrm>
            <a:off x="6096000" y="5746811"/>
            <a:ext cx="318548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創建完成後即可連線至資料庫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A1F7B76-7BBA-4E8B-909A-C271CC1D0F14}"/>
              </a:ext>
            </a:extLst>
          </p:cNvPr>
          <p:cNvCxnSpPr/>
          <p:nvPr/>
        </p:nvCxnSpPr>
        <p:spPr>
          <a:xfrm flipH="1" flipV="1">
            <a:off x="7082971" y="5237224"/>
            <a:ext cx="551543" cy="509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0A658-620A-4381-8EC2-B3AD38AD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282B1-D381-4F42-B1DE-07EC8ADA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接著在要操作的</a:t>
            </a:r>
            <a:r>
              <a:rPr lang="en-US" altLang="zh-TW" dirty="0"/>
              <a:t>MongoDB</a:t>
            </a:r>
            <a:r>
              <a:rPr lang="zh-TW" altLang="zh-TW" dirty="0"/>
              <a:t>資料庫上點選滑鼠右鍵，點選「</a:t>
            </a:r>
            <a:r>
              <a:rPr lang="en-US" altLang="zh-TW" dirty="0"/>
              <a:t>Open Shell</a:t>
            </a:r>
            <a:r>
              <a:rPr lang="zh-TW" altLang="zh-TW" dirty="0"/>
              <a:t>」呼叫出命令操作視窗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C8CE3-D99A-4EE1-B5DF-C7E9CC00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40CDDA-8100-4789-899C-07942C64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8EF785-6EBD-4D59-A48F-0EB16BEA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7574"/>
            <a:ext cx="4947180" cy="313530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BFDCDB9-FABE-4B23-A89C-92879AE11E9C}"/>
              </a:ext>
            </a:extLst>
          </p:cNvPr>
          <p:cNvSpPr/>
          <p:nvPr/>
        </p:nvSpPr>
        <p:spPr>
          <a:xfrm>
            <a:off x="696686" y="3429000"/>
            <a:ext cx="1901371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4237595-6B3D-4692-8343-93ED22EC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94" y="3404437"/>
            <a:ext cx="5235744" cy="3041574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0DB2B-A443-493C-A1F3-B714EF583197}"/>
              </a:ext>
            </a:extLst>
          </p:cNvPr>
          <p:cNvCxnSpPr/>
          <p:nvPr/>
        </p:nvCxnSpPr>
        <p:spPr>
          <a:xfrm flipV="1">
            <a:off x="2494785" y="4001294"/>
            <a:ext cx="4617215" cy="2804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4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0182E-37DD-4B3F-85C1-11EA530F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0D5349-1C2A-472C-B08D-EE246FE4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語法介紹</a:t>
            </a:r>
            <a:endParaRPr lang="en-US" altLang="zh-TW" dirty="0"/>
          </a:p>
          <a:p>
            <a:pPr lvl="1"/>
            <a:r>
              <a:rPr lang="en-US" altLang="zh-TW" dirty="0"/>
              <a:t>MongoDB</a:t>
            </a:r>
            <a:r>
              <a:rPr lang="zh-TW" altLang="en-US" dirty="0"/>
              <a:t>切換或建立資料庫</a:t>
            </a:r>
            <a:endParaRPr lang="en-US" altLang="zh-TW" dirty="0"/>
          </a:p>
          <a:p>
            <a:pPr lvl="2"/>
            <a:r>
              <a:rPr lang="zh-TW" altLang="en-US" dirty="0"/>
              <a:t>語法：</a:t>
            </a:r>
            <a:r>
              <a:rPr lang="en-US" altLang="zh-TW" dirty="0"/>
              <a:t>use DATABASE_NAME</a:t>
            </a:r>
          </a:p>
          <a:p>
            <a:pPr lvl="3"/>
            <a:r>
              <a:rPr lang="en-US" altLang="zh-TW" dirty="0"/>
              <a:t>DATABASE_NAME: </a:t>
            </a:r>
            <a:r>
              <a:rPr lang="zh-TW" altLang="en-US" dirty="0"/>
              <a:t>資料庫名稱。</a:t>
            </a:r>
          </a:p>
          <a:p>
            <a:pPr lvl="3"/>
            <a:r>
              <a:rPr lang="zh-TW" altLang="en-US" dirty="0"/>
              <a:t>如果資料庫不存在，則建立資料庫，否則切換到指定資料庫</a:t>
            </a:r>
            <a:endParaRPr lang="en-US" altLang="zh-TW" dirty="0"/>
          </a:p>
          <a:p>
            <a:pPr lvl="1"/>
            <a:r>
              <a:rPr lang="zh-TW" altLang="en-US" dirty="0"/>
              <a:t>查看所有資料庫</a:t>
            </a:r>
          </a:p>
          <a:p>
            <a:pPr lvl="2"/>
            <a:r>
              <a:rPr lang="zh-TW" altLang="en-US" dirty="0"/>
              <a:t>語法：</a:t>
            </a:r>
            <a:r>
              <a:rPr lang="en-US" altLang="zh-TW" dirty="0"/>
              <a:t>show </a:t>
            </a:r>
            <a:r>
              <a:rPr lang="en-US" altLang="zh-TW" dirty="0" err="1"/>
              <a:t>dbs</a:t>
            </a:r>
            <a:endParaRPr lang="zh-TW" altLang="en-US" dirty="0"/>
          </a:p>
          <a:p>
            <a:pPr lvl="1"/>
            <a:r>
              <a:rPr lang="zh-TW" altLang="en-US" dirty="0"/>
              <a:t>顯示目前操作的</a:t>
            </a:r>
            <a:r>
              <a:rPr lang="en-US" altLang="zh-TW" dirty="0"/>
              <a:t>database</a:t>
            </a:r>
          </a:p>
          <a:p>
            <a:pPr lvl="2"/>
            <a:r>
              <a:rPr lang="zh-TW" altLang="en-US" dirty="0"/>
              <a:t>語法：</a:t>
            </a:r>
            <a:r>
              <a:rPr lang="en-US" altLang="zh-TW" dirty="0" err="1"/>
              <a:t>db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A29FF-07C6-45ED-A5CC-A1074CA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4432F5-32D7-4D0F-9962-0708E22D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5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29488-EC00-44EC-B331-4FC824F5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67ABF-968A-4002-929F-45A39778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  <a:r>
              <a:rPr lang="en-US" altLang="zh-TW" dirty="0"/>
              <a:t>(use </a:t>
            </a:r>
            <a:r>
              <a:rPr lang="en-US" altLang="zh-TW" dirty="0" err="1"/>
              <a:t>NoSQL_DB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顯示資料庫</a:t>
            </a:r>
            <a:r>
              <a:rPr lang="en-US" altLang="zh-TW" dirty="0"/>
              <a:t>(show </a:t>
            </a:r>
            <a:r>
              <a:rPr lang="en-US" altLang="zh-TW" dirty="0" err="1"/>
              <a:t>dbs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506B6-84E2-4C80-A729-ABF4F44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2FF91B-0E40-4371-9EA7-9E64D373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A4D613-B4D1-4597-8F1C-FF062CC2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96" y="2752957"/>
            <a:ext cx="6859704" cy="18975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A65F70-BDC5-4D0D-9A67-7D060DAB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04" y="4909556"/>
            <a:ext cx="6557096" cy="18119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8386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70F06-DE28-46F3-8754-A22DCF1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AD294-031E-4280-B581-E0452B92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顯示目前操作資料庫</a:t>
            </a:r>
            <a:r>
              <a:rPr lang="en-US" altLang="zh-TW" dirty="0"/>
              <a:t>(</a:t>
            </a:r>
            <a:r>
              <a:rPr lang="en-US" altLang="zh-TW" dirty="0" err="1"/>
              <a:t>db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5125B-1C1F-4D62-BDBC-FE2A1082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058FC4-B8B2-417C-904D-5EA0D24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9D71F5-75E7-4EDA-B984-19E4F9BA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727698"/>
            <a:ext cx="9135750" cy="303889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2460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98980-12C6-4193-90C8-0A1EFE0C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59C22-FF22-4DD8-9CBB-1B5FE268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插入文件</a:t>
            </a:r>
            <a:r>
              <a:rPr lang="en-US" altLang="zh-TW" dirty="0"/>
              <a:t>(document)</a:t>
            </a:r>
          </a:p>
          <a:p>
            <a:pPr lvl="2"/>
            <a:r>
              <a:rPr lang="en-US" altLang="zh-TW" dirty="0"/>
              <a:t>MongoDB </a:t>
            </a:r>
            <a:r>
              <a:rPr lang="zh-TW" altLang="en-US" dirty="0"/>
              <a:t>使用 </a:t>
            </a:r>
            <a:r>
              <a:rPr lang="en-US" altLang="zh-TW" dirty="0"/>
              <a:t>insert() </a:t>
            </a:r>
            <a:r>
              <a:rPr lang="zh-TW" altLang="en-US" dirty="0"/>
              <a:t>或 </a:t>
            </a:r>
            <a:r>
              <a:rPr lang="en-US" altLang="zh-TW" dirty="0"/>
              <a:t>save() </a:t>
            </a:r>
            <a:r>
              <a:rPr lang="zh-TW" altLang="en-US" dirty="0"/>
              <a:t>方法向集合中插入文件</a:t>
            </a:r>
          </a:p>
          <a:p>
            <a:pPr lvl="2"/>
            <a:r>
              <a:rPr lang="zh-TW" altLang="en-US" dirty="0"/>
              <a:t>語法格式：</a:t>
            </a:r>
            <a:r>
              <a:rPr lang="en-US" altLang="zh-TW" dirty="0" err="1"/>
              <a:t>db.COLLECTION_NAME.insert</a:t>
            </a:r>
            <a:r>
              <a:rPr lang="en-US" altLang="zh-TW" dirty="0"/>
              <a:t>(document)</a:t>
            </a:r>
          </a:p>
          <a:p>
            <a:pPr lvl="3"/>
            <a:r>
              <a:rPr lang="en-US" altLang="zh-TW" dirty="0"/>
              <a:t>COLLECTION_NAME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欲插入</a:t>
            </a:r>
            <a:r>
              <a:rPr lang="en-US" altLang="zh-TW" dirty="0"/>
              <a:t>document</a:t>
            </a:r>
            <a:r>
              <a:rPr lang="zh-TW" altLang="en-US" dirty="0"/>
              <a:t>的集合名稱</a:t>
            </a:r>
          </a:p>
          <a:p>
            <a:pPr lvl="1"/>
            <a:r>
              <a:rPr lang="zh-TW" altLang="en-US" dirty="0"/>
              <a:t>檢視</a:t>
            </a:r>
            <a:r>
              <a:rPr lang="en-US" altLang="zh-TW" dirty="0"/>
              <a:t>collections</a:t>
            </a:r>
            <a:r>
              <a:rPr lang="en-US" altLang="zh-TW" spc="-15" dirty="0"/>
              <a:t>(Collection, </a:t>
            </a:r>
            <a:r>
              <a:rPr lang="zh-TW" altLang="en-US" spc="-15" dirty="0"/>
              <a:t>即：表格</a:t>
            </a:r>
            <a:r>
              <a:rPr lang="en-US" altLang="zh-TW" spc="-15" dirty="0"/>
              <a:t>)</a:t>
            </a:r>
            <a:endParaRPr lang="en-US" altLang="zh-TW" dirty="0"/>
          </a:p>
          <a:p>
            <a:pPr lvl="2"/>
            <a:r>
              <a:rPr lang="zh-TW" altLang="en-US" dirty="0"/>
              <a:t>語法：</a:t>
            </a:r>
            <a:r>
              <a:rPr lang="en-US" altLang="zh-TW" dirty="0"/>
              <a:t>show collections</a:t>
            </a:r>
          </a:p>
          <a:p>
            <a:pPr lvl="3"/>
            <a:r>
              <a:rPr lang="en-US" altLang="zh-TW" spc="-15" dirty="0"/>
              <a:t>MongoDB</a:t>
            </a:r>
            <a:r>
              <a:rPr lang="zh-TW" altLang="en-US" spc="-15" dirty="0"/>
              <a:t>沒有單獨建立集合名的</a:t>
            </a:r>
            <a:r>
              <a:rPr lang="en-US" altLang="zh-TW" spc="-15" dirty="0"/>
              <a:t>shell</a:t>
            </a:r>
            <a:r>
              <a:rPr lang="zh-TW" altLang="en-US" spc="-15" dirty="0"/>
              <a:t>命令，在插入資料的時候， </a:t>
            </a:r>
            <a:r>
              <a:rPr lang="en-US" altLang="zh-TW" spc="-15" dirty="0"/>
              <a:t>MongoDB</a:t>
            </a:r>
            <a:r>
              <a:rPr lang="zh-TW" altLang="en-US" spc="-15" dirty="0"/>
              <a:t>會自動建立對應的集合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69C2F-C720-412D-BAA2-A1922D45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5F7AAB-A116-49B0-B14A-67B2FB13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9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FE0420-C4B3-4762-8869-EB7BDA65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A7614C-16E2-4A5C-836C-12BB9158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3EB7D-D7EE-4C4F-935E-FA05D5DC8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04033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4C43D-CAFC-423C-9450-E7F2A3A5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059E3-C3DA-458C-BE18-87D1C09F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插入文件</a:t>
            </a:r>
            <a:r>
              <a:rPr lang="en-US" altLang="zh-TW" dirty="0"/>
              <a:t>(</a:t>
            </a:r>
            <a:r>
              <a:rPr lang="en-US" altLang="zh-TW" dirty="0" err="1"/>
              <a:t>db.Demo.insert</a:t>
            </a:r>
            <a:r>
              <a:rPr lang="en-US" altLang="zh-TW" dirty="0"/>
              <a:t>({“Name” : “Jack”}))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刷新伺服器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4D6B6-30C0-4EAB-9E08-1E381C82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56D907-B4D5-4424-95CC-38D735E0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DD2FA8-168F-4DE7-98B6-76DBB999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52" y="2702367"/>
            <a:ext cx="6119196" cy="171823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E7620D-968C-465D-9024-3FC2D0DC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86" y="4583162"/>
            <a:ext cx="1974876" cy="21383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40415C-7A4B-4C9A-9C73-E0669787D097}"/>
              </a:ext>
            </a:extLst>
          </p:cNvPr>
          <p:cNvSpPr/>
          <p:nvPr/>
        </p:nvSpPr>
        <p:spPr>
          <a:xfrm>
            <a:off x="5393735" y="5634424"/>
            <a:ext cx="577516" cy="401052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E85C51-B475-4012-A3D8-63C8F7F38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4" y="4538675"/>
            <a:ext cx="1753395" cy="222728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B5EF368-D2A0-441B-B9F8-8D07316D7494}"/>
              </a:ext>
            </a:extLst>
          </p:cNvPr>
          <p:cNvSpPr txBox="1"/>
          <p:nvPr/>
        </p:nvSpPr>
        <p:spPr>
          <a:xfrm>
            <a:off x="8203988" y="544975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可看見新增的資料庫以及文件</a:t>
            </a:r>
          </a:p>
        </p:txBody>
      </p:sp>
    </p:spTree>
    <p:extLst>
      <p:ext uri="{BB962C8B-B14F-4D97-AF65-F5344CB8AC3E}">
        <p14:creationId xmlns:p14="http://schemas.microsoft.com/office/powerpoint/2010/main" val="379280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8658-4272-4FAE-BB9D-F939FD6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458CA-04A8-4DB9-9A2D-485CA1F8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顯示表格</a:t>
            </a:r>
            <a:r>
              <a:rPr lang="en-US" altLang="zh-TW" dirty="0"/>
              <a:t>(</a:t>
            </a:r>
            <a:r>
              <a:rPr lang="en-US" altLang="zh-TW" dirty="0" err="1"/>
              <a:t>db</a:t>
            </a:r>
            <a:r>
              <a:rPr lang="en-US" altLang="zh-TW" dirty="0"/>
              <a:t> collections)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B793B-ADDC-4D2E-83B8-CC246C8F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2D32A2-97AE-4F60-9288-711F100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DA78E5-24D0-46F0-96ED-82393231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2669661"/>
            <a:ext cx="9145276" cy="368668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7002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9A764-92EF-42FE-B1F0-9F358CB6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2D939-E75D-4382-B067-AF610101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檢視</a:t>
            </a:r>
            <a:r>
              <a:rPr lang="en-US" altLang="zh-TW" dirty="0"/>
              <a:t>collections</a:t>
            </a:r>
            <a:r>
              <a:rPr lang="zh-TW" altLang="en-US" dirty="0"/>
              <a:t>資料筆數</a:t>
            </a:r>
          </a:p>
          <a:p>
            <a:pPr lvl="2"/>
            <a:r>
              <a:rPr lang="zh-TW" altLang="en-US" dirty="0"/>
              <a:t>語法：</a:t>
            </a:r>
            <a:r>
              <a:rPr lang="en-US" altLang="zh-TW" dirty="0" err="1"/>
              <a:t>db.products.count</a:t>
            </a:r>
            <a:r>
              <a:rPr lang="en-US" altLang="zh-TW" dirty="0"/>
              <a:t>()</a:t>
            </a:r>
          </a:p>
          <a:p>
            <a:pPr lvl="3"/>
            <a:r>
              <a:rPr lang="en-US" altLang="zh-TW" dirty="0"/>
              <a:t>Products : </a:t>
            </a:r>
            <a:r>
              <a:rPr lang="zh-TW" altLang="en-US" dirty="0"/>
              <a:t>文件名稱</a:t>
            </a:r>
            <a:endParaRPr lang="en-US" altLang="zh-TW" dirty="0"/>
          </a:p>
          <a:p>
            <a:pPr lvl="1"/>
            <a:r>
              <a:rPr lang="en-US" altLang="zh-TW" dirty="0"/>
              <a:t>MongoDB </a:t>
            </a:r>
            <a:r>
              <a:rPr lang="zh-TW" altLang="en-US" dirty="0"/>
              <a:t>中使用 </a:t>
            </a:r>
            <a:r>
              <a:rPr lang="en-US" altLang="zh-TW" dirty="0" err="1"/>
              <a:t>createCollection</a:t>
            </a:r>
            <a:r>
              <a:rPr lang="en-US" altLang="zh-TW" dirty="0"/>
              <a:t>() </a:t>
            </a:r>
            <a:r>
              <a:rPr lang="zh-TW" altLang="en-US" dirty="0"/>
              <a:t>方法來建立集合。</a:t>
            </a:r>
            <a:endParaRPr lang="en-US" altLang="zh-TW" dirty="0"/>
          </a:p>
          <a:p>
            <a:pPr lvl="2"/>
            <a:r>
              <a:rPr lang="zh-TW" altLang="en-US" dirty="0"/>
              <a:t>語法格式：</a:t>
            </a:r>
            <a:r>
              <a:rPr lang="en-US" altLang="zh-TW" dirty="0" err="1"/>
              <a:t>db.createCollection</a:t>
            </a:r>
            <a:r>
              <a:rPr lang="en-US" altLang="zh-TW" dirty="0"/>
              <a:t>(name, options)</a:t>
            </a:r>
          </a:p>
          <a:p>
            <a:pPr lvl="3"/>
            <a:r>
              <a:rPr lang="en-US" altLang="zh-TW" dirty="0"/>
              <a:t>name: </a:t>
            </a:r>
            <a:r>
              <a:rPr lang="zh-TW" altLang="zh-TW" dirty="0"/>
              <a:t>要建立的集合名稱</a:t>
            </a:r>
          </a:p>
          <a:p>
            <a:pPr lvl="3"/>
            <a:r>
              <a:rPr lang="en-US" altLang="zh-TW" dirty="0"/>
              <a:t>options: </a:t>
            </a:r>
            <a:r>
              <a:rPr lang="zh-TW" altLang="zh-TW" dirty="0"/>
              <a:t>可選參數</a:t>
            </a:r>
            <a:r>
              <a:rPr lang="en-US" altLang="zh-TW" dirty="0"/>
              <a:t>, </a:t>
            </a:r>
            <a:r>
              <a:rPr lang="zh-TW" altLang="zh-TW" dirty="0"/>
              <a:t>指定有關記憶體大小及索引的選項，</a:t>
            </a:r>
            <a:r>
              <a:rPr lang="en-US" altLang="zh-TW" dirty="0"/>
              <a:t>option</a:t>
            </a:r>
            <a:r>
              <a:rPr lang="zh-TW" altLang="zh-TW" dirty="0"/>
              <a:t>可以是以下參數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CD24DC-B9B4-4C8B-9E80-96BBAA9D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pPr/>
              <a:t>2021/6/9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9943CE-9178-430A-88AE-894DE8F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67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A9A74-5ED8-4A08-8DD4-0C02A16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46F616-C7F3-4AD3-B856-C923CF07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顯示文件比數</a:t>
            </a:r>
            <a:r>
              <a:rPr lang="en-US" altLang="zh-TW" dirty="0"/>
              <a:t>(</a:t>
            </a:r>
            <a:r>
              <a:rPr lang="en-US" altLang="zh-TW" dirty="0" err="1"/>
              <a:t>db.products.count</a:t>
            </a:r>
            <a:r>
              <a:rPr lang="en-US" altLang="zh-TW" dirty="0"/>
              <a:t>())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建立集合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65979-45D0-4994-8DD1-103B6421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460A70-A84A-468E-888E-AFC6228F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A8B10D-1F4D-47B4-BCFF-2A95F3F3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32" y="2673360"/>
            <a:ext cx="5876810" cy="18284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51D90D-2C99-4BE5-8A39-1CE1DF9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68" y="4719084"/>
            <a:ext cx="6221715" cy="200239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3B540D-E067-45AA-BDA9-EB353EB492C3}"/>
              </a:ext>
            </a:extLst>
          </p:cNvPr>
          <p:cNvSpPr/>
          <p:nvPr/>
        </p:nvSpPr>
        <p:spPr>
          <a:xfrm>
            <a:off x="2985143" y="5946777"/>
            <a:ext cx="1025383" cy="365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C24E0-CD58-4AB0-A2DC-621970C9B5AF}"/>
              </a:ext>
            </a:extLst>
          </p:cNvPr>
          <p:cNvSpPr/>
          <p:nvPr/>
        </p:nvSpPr>
        <p:spPr>
          <a:xfrm>
            <a:off x="4388828" y="5176055"/>
            <a:ext cx="4434330" cy="1316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55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56776-7B8C-4DD7-9C61-404C88B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C8533-73B1-425F-A6E3-D36B5799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MongoDB </a:t>
            </a:r>
            <a:r>
              <a:rPr lang="zh-TW" altLang="en-US" dirty="0"/>
              <a:t>中使用 </a:t>
            </a:r>
            <a:r>
              <a:rPr lang="en-US" altLang="zh-TW" dirty="0" err="1"/>
              <a:t>createCollection</a:t>
            </a:r>
            <a:r>
              <a:rPr lang="en-US" altLang="zh-TW" dirty="0"/>
              <a:t>() </a:t>
            </a:r>
            <a:r>
              <a:rPr lang="zh-TW" altLang="en-US" dirty="0"/>
              <a:t>方法來建立集合。</a:t>
            </a:r>
            <a:endParaRPr lang="en-US" altLang="zh-TW" dirty="0"/>
          </a:p>
          <a:p>
            <a:pPr lvl="2"/>
            <a:r>
              <a:rPr lang="zh-TW" altLang="en-US" dirty="0"/>
              <a:t>語法格式：</a:t>
            </a:r>
            <a:r>
              <a:rPr lang="en-US" altLang="zh-TW" dirty="0" err="1"/>
              <a:t>db.createCollection</a:t>
            </a:r>
            <a:r>
              <a:rPr lang="en-US" altLang="zh-TW" dirty="0"/>
              <a:t>(name, options)</a:t>
            </a:r>
          </a:p>
          <a:p>
            <a:pPr lvl="3"/>
            <a:r>
              <a:rPr lang="en-US" altLang="zh-TW" dirty="0"/>
              <a:t>name: </a:t>
            </a:r>
            <a:r>
              <a:rPr lang="zh-TW" altLang="zh-TW" dirty="0"/>
              <a:t>要建立的集合名稱</a:t>
            </a:r>
          </a:p>
          <a:p>
            <a:pPr lvl="3"/>
            <a:r>
              <a:rPr lang="en-US" altLang="zh-TW" dirty="0"/>
              <a:t>options: </a:t>
            </a:r>
            <a:r>
              <a:rPr lang="zh-TW" altLang="zh-TW" dirty="0"/>
              <a:t>可選參數</a:t>
            </a:r>
            <a:r>
              <a:rPr lang="en-US" altLang="zh-TW" dirty="0"/>
              <a:t>, </a:t>
            </a:r>
            <a:r>
              <a:rPr lang="zh-TW" altLang="zh-TW" dirty="0"/>
              <a:t>指定有關記憶體大小及索引的選項，</a:t>
            </a:r>
            <a:r>
              <a:rPr lang="en-US" altLang="zh-TW" dirty="0"/>
              <a:t>option</a:t>
            </a:r>
            <a:r>
              <a:rPr lang="zh-TW" altLang="zh-TW" dirty="0"/>
              <a:t>可以是以下參數</a:t>
            </a:r>
            <a:endParaRPr lang="zh-TW" altLang="en-US" dirty="0"/>
          </a:p>
          <a:p>
            <a:pPr lvl="3"/>
            <a:endParaRPr lang="zh-TW" altLang="en-US" dirty="0"/>
          </a:p>
          <a:p>
            <a:pPr lvl="1"/>
            <a:endParaRPr lang="en-US" altLang="zh-TW" i="1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D25FE-38DD-4034-B1DD-7D555C4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61BFFF-4686-4CF1-8B99-665E498B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2863265A-5597-4267-BFC5-B420615C8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328883"/>
              </p:ext>
            </p:extLst>
          </p:nvPr>
        </p:nvGraphicFramePr>
        <p:xfrm>
          <a:off x="1175256" y="4001294"/>
          <a:ext cx="9841487" cy="2694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573">
                  <a:extLst>
                    <a:ext uri="{9D8B030D-6E8A-4147-A177-3AD203B41FA5}">
                      <a16:colId xmlns:a16="http://schemas.microsoft.com/office/drawing/2014/main" val="3861695196"/>
                    </a:ext>
                  </a:extLst>
                </a:gridCol>
                <a:gridCol w="1453172">
                  <a:extLst>
                    <a:ext uri="{9D8B030D-6E8A-4147-A177-3AD203B41FA5}">
                      <a16:colId xmlns:a16="http://schemas.microsoft.com/office/drawing/2014/main" val="3659486263"/>
                    </a:ext>
                  </a:extLst>
                </a:gridCol>
                <a:gridCol w="6393742">
                  <a:extLst>
                    <a:ext uri="{9D8B030D-6E8A-4147-A177-3AD203B41FA5}">
                      <a16:colId xmlns:a16="http://schemas.microsoft.com/office/drawing/2014/main" val="1803574299"/>
                    </a:ext>
                  </a:extLst>
                </a:gridCol>
              </a:tblGrid>
              <a:tr h="3138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類型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11863"/>
                  </a:ext>
                </a:extLst>
              </a:tr>
              <a:tr h="1004663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capped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布林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（可選）如果為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，則建立固定集合。固定集合是指有著固定大小的集合，當達到最大值時，它會自動覆蓋最早的文件。</a:t>
                      </a:r>
                      <a:b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當該值為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時，必須指定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size 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參數。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31129"/>
                  </a:ext>
                </a:extLst>
              </a:tr>
              <a:tr h="403185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autoIndexId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布林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（可選）如為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，自動在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_id 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欄位建立索引。預設值為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false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5969840"/>
                  </a:ext>
                </a:extLst>
              </a:tr>
              <a:tr h="659277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數值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（可選）為固定集合指定一個最大值（以位元組計）。</a:t>
                      </a:r>
                      <a:b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capped 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，也需要指定該欄位。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187687"/>
                  </a:ext>
                </a:extLst>
              </a:tr>
              <a:tr h="313891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數值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（可選）指定固定集合中包含文件的最大數量。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1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621F5-0438-4591-BE29-DD37B213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0798B-5B4A-4A7B-935F-9DF32B37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lvl="1"/>
            <a:r>
              <a:rPr lang="zh-TW" altLang="zh-TW" dirty="0"/>
              <a:t>查詢</a:t>
            </a:r>
          </a:p>
          <a:p>
            <a:pPr lvl="2"/>
            <a:r>
              <a:rPr lang="zh-TW" altLang="zh-TW" dirty="0"/>
              <a:t>在</a:t>
            </a:r>
            <a:r>
              <a:rPr lang="en-US" altLang="zh-TW" dirty="0" err="1"/>
              <a:t>mogodb</a:t>
            </a:r>
            <a:r>
              <a:rPr lang="zh-TW" altLang="zh-TW" dirty="0"/>
              <a:t>，一般進行查詢的指令為</a:t>
            </a:r>
            <a:endParaRPr lang="en-US" altLang="zh-TW" sz="2400" dirty="0"/>
          </a:p>
          <a:p>
            <a:pPr lvl="3"/>
            <a:r>
              <a:rPr lang="en-US" altLang="zh-TW" sz="1600" dirty="0" err="1"/>
              <a:t>db.</a:t>
            </a:r>
            <a:r>
              <a:rPr lang="en-US" altLang="zh-TW" sz="1600" dirty="0" err="1">
                <a:solidFill>
                  <a:srgbClr val="FF0000"/>
                </a:solidFill>
              </a:rPr>
              <a:t>collection</a:t>
            </a:r>
            <a:r>
              <a:rPr lang="en-US" altLang="zh-TW" sz="1600" dirty="0" err="1"/>
              <a:t>.find</a:t>
            </a:r>
            <a:r>
              <a:rPr lang="en-US" altLang="zh-TW" sz="1600" dirty="0"/>
              <a:t>( query ) //</a:t>
            </a:r>
            <a:r>
              <a:rPr lang="zh-TW" altLang="zh-TW" sz="1600" dirty="0"/>
              <a:t>回傳所有資料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/>
            <a:r>
              <a:rPr lang="zh-TW" altLang="zh-TW" dirty="0"/>
              <a:t>紅色部分請代換成欲查詢的</a:t>
            </a:r>
            <a:r>
              <a:rPr lang="en-US" altLang="zh-TW" dirty="0"/>
              <a:t>collection</a:t>
            </a:r>
            <a:r>
              <a:rPr lang="zh-TW" altLang="zh-TW" dirty="0"/>
              <a:t>名稱。</a:t>
            </a:r>
          </a:p>
          <a:p>
            <a:pPr lvl="3"/>
            <a:r>
              <a:rPr lang="en-US" altLang="zh-TW" kern="100" dirty="0" err="1"/>
              <a:t>db.collection.find</a:t>
            </a:r>
            <a:r>
              <a:rPr lang="en-US" altLang="zh-TW" kern="100" dirty="0"/>
              <a:t>(query, projection)</a:t>
            </a:r>
            <a:endParaRPr lang="zh-TW" altLang="zh-TW" kern="100" dirty="0">
              <a:ea typeface="新細明體" panose="02020500000000000000" pitchFamily="18" charset="-120"/>
            </a:endParaRPr>
          </a:p>
          <a:p>
            <a:pPr marL="2114550" lvl="4" indent="-285750" algn="just">
              <a:lnSpc>
                <a:spcPct val="125000"/>
              </a:lnSpc>
            </a:pPr>
            <a:r>
              <a:rPr lang="en-US" altLang="zh-TW" kern="100" dirty="0">
                <a:latin typeface="Calibri" panose="020F0502020204030204" pitchFamily="34" charset="0"/>
              </a:rPr>
              <a:t>query</a:t>
            </a:r>
            <a:r>
              <a:rPr lang="zh-TW" altLang="zh-TW" kern="100" dirty="0"/>
              <a:t>：可選，使用查詢操作符指定查詢準則</a:t>
            </a:r>
          </a:p>
          <a:p>
            <a:pPr marL="2114550" lvl="4" indent="-285750"/>
            <a:r>
              <a:rPr lang="en-US" altLang="zh-TW" dirty="0">
                <a:latin typeface="Calibri" panose="020F0502020204030204" pitchFamily="34" charset="0"/>
              </a:rPr>
              <a:t>projection</a:t>
            </a:r>
            <a:r>
              <a:rPr lang="zh-TW" altLang="zh-TW" dirty="0"/>
              <a:t>：可選，使用投影操作符指定返回的鍵。查詢時回傳文見中所有鍵值，</a:t>
            </a:r>
            <a:r>
              <a:rPr lang="zh-TW" altLang="zh-TW" dirty="0">
                <a:ea typeface="Times New Roman" panose="02020603050405020304" pitchFamily="18" charset="0"/>
              </a:rPr>
              <a:t> </a:t>
            </a:r>
            <a:r>
              <a:rPr lang="zh-TW" altLang="zh-TW" dirty="0"/>
              <a:t>只需省略該參數即可（預設省略）。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013E04-C2C6-4C83-8C05-638DF8D7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67C7AA-C150-4984-8858-C2CB032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9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6A1C2-36E1-4087-B148-09B6AEE3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D2047-2298-4D8A-960D-CE9A5C49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新增一文件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/>
              <a:t>查詢文件</a:t>
            </a:r>
            <a:r>
              <a:rPr lang="en-US" altLang="zh-TW" dirty="0"/>
              <a:t>(find)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3D26E-30DD-4F8F-B4C3-3724DB55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981F01-50EA-4E1C-8CB5-F34A65EA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86807A-3EC7-45F3-9BA2-F2D45DBA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72774"/>
              </p:ext>
            </p:extLst>
          </p:nvPr>
        </p:nvGraphicFramePr>
        <p:xfrm>
          <a:off x="1836985" y="2772695"/>
          <a:ext cx="3488830" cy="1312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830">
                  <a:extLst>
                    <a:ext uri="{9D8B030D-6E8A-4147-A177-3AD203B41FA5}">
                      <a16:colId xmlns:a16="http://schemas.microsoft.com/office/drawing/2014/main" val="1079047297"/>
                    </a:ext>
                  </a:extLst>
                </a:gridCol>
              </a:tblGrid>
              <a:tr h="128329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db.col.insert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({title: ‘MongoDB</a:t>
                      </a:r>
                      <a:r>
                        <a:rPr lang="zh-TW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範例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', 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description: </a:t>
                      </a:r>
                      <a:r>
                        <a:rPr lang="en-US" alt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NoSQL </a:t>
                      </a:r>
                      <a:r>
                        <a:rPr lang="en-US" altLang="zh-TW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',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by: ‘IOT4.0,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url: 'http://www.ntu.edu.tw’</a:t>
                      </a: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})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5412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65491614-C89E-4507-8201-9B94666A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228356"/>
            <a:ext cx="6316579" cy="239344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4751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2730C-882A-4A5D-A490-78A8C9C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5F5D3-4F77-40E2-9221-1348FA11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E1AF9-32A1-4F3F-B4C0-8F2BF45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B1DEF4-D158-4CAF-957A-6F118BCD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1DF5632A-76D6-44C8-976E-3C6A456C3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847622"/>
              </p:ext>
            </p:extLst>
          </p:nvPr>
        </p:nvGraphicFramePr>
        <p:xfrm>
          <a:off x="1031708" y="2074773"/>
          <a:ext cx="10128583" cy="4464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550">
                  <a:extLst>
                    <a:ext uri="{9D8B030D-6E8A-4147-A177-3AD203B41FA5}">
                      <a16:colId xmlns:a16="http://schemas.microsoft.com/office/drawing/2014/main" val="3577901130"/>
                    </a:ext>
                  </a:extLst>
                </a:gridCol>
                <a:gridCol w="2421372">
                  <a:extLst>
                    <a:ext uri="{9D8B030D-6E8A-4147-A177-3AD203B41FA5}">
                      <a16:colId xmlns:a16="http://schemas.microsoft.com/office/drawing/2014/main" val="430336797"/>
                    </a:ext>
                  </a:extLst>
                </a:gridCol>
                <a:gridCol w="3968450">
                  <a:extLst>
                    <a:ext uri="{9D8B030D-6E8A-4147-A177-3AD203B41FA5}">
                      <a16:colId xmlns:a16="http://schemas.microsoft.com/office/drawing/2014/main" val="4157766824"/>
                    </a:ext>
                  </a:extLst>
                </a:gridCol>
                <a:gridCol w="2770211">
                  <a:extLst>
                    <a:ext uri="{9D8B030D-6E8A-4147-A177-3AD203B41FA5}">
                      <a16:colId xmlns:a16="http://schemas.microsoft.com/office/drawing/2014/main" val="589027296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操作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98" marR="19098" marT="19098" marB="19098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98" marR="19098" marT="19098" marB="19098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98" marR="19098" marT="19098" marB="19098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中的類似語句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9098" marR="19098" marT="19098" marB="19098"/>
                </a:tc>
                <a:extLst>
                  <a:ext uri="{0D108BD9-81ED-4DB2-BD59-A6C34878D82A}">
                    <a16:rowId xmlns:a16="http://schemas.microsoft.com/office/drawing/2014/main" val="4244593034"/>
                  </a:ext>
                </a:extLst>
              </a:tr>
              <a:tr h="454180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{&lt;key&gt;:&lt;value&gt;}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db.col.find({"by":"</a:t>
                      </a: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菜鳥教程</a:t>
                      </a: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by = '</a:t>
                      </a: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菜鳥教程</a:t>
                      </a: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'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827170111"/>
                  </a:ext>
                </a:extLst>
              </a:tr>
              <a:tr h="454180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{&lt;key&gt;:{$lt:&lt;value&gt;}}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db.col.find({"likes":{$lt:50}}).pretty()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likes &lt; 50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3384540859"/>
                  </a:ext>
                </a:extLst>
              </a:tr>
              <a:tr h="981615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小於或等於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{&lt;key&gt;:{$lte:&lt;value&gt;}}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db.col.find({"likes":{$lte:50}}).pretty()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likes &lt;= 50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3786431601"/>
                  </a:ext>
                </a:extLst>
              </a:tr>
              <a:tr h="454180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{&lt;key&gt;:{$gt:&lt;value&gt;}}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db.col.find({"likes":{$gt:50}}).pretty()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likes &gt; 50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505832672"/>
                  </a:ext>
                </a:extLst>
              </a:tr>
              <a:tr h="981615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大於或等於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{&lt;key&gt;:{$gte:&lt;value&gt;}}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db.col.find({"likes":{$gte:50}}).pretty()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likes &gt;= 50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2822601521"/>
                  </a:ext>
                </a:extLst>
              </a:tr>
              <a:tr h="629992"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不等於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{&lt;key&gt;:{$ne:&lt;value&gt;}}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db.col.find({"likes":{$ne:50}}).pretty()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where likes != 50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1830" marR="31830" marT="44562" marB="44562"/>
                </a:tc>
                <a:extLst>
                  <a:ext uri="{0D108BD9-81ED-4DB2-BD59-A6C34878D82A}">
                    <a16:rowId xmlns:a16="http://schemas.microsoft.com/office/drawing/2014/main" val="171104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9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500F8-3B45-4892-94D6-63EED16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1C3CF-8E1F-457B-A979-399D15F2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zh-TW" dirty="0"/>
              <a:t>更新文檔</a:t>
            </a:r>
          </a:p>
          <a:p>
            <a:pPr lvl="2"/>
            <a:r>
              <a:rPr lang="en-US" altLang="zh-TW" dirty="0"/>
              <a:t>MongoDB </a:t>
            </a:r>
            <a:r>
              <a:rPr lang="zh-TW" altLang="zh-TW" dirty="0"/>
              <a:t>使用 </a:t>
            </a:r>
            <a:r>
              <a:rPr lang="en-US" altLang="zh-TW" dirty="0"/>
              <a:t>update() </a:t>
            </a:r>
            <a:r>
              <a:rPr lang="zh-TW" altLang="zh-TW" dirty="0"/>
              <a:t>和 </a:t>
            </a:r>
            <a:r>
              <a:rPr lang="en-US" altLang="zh-TW" dirty="0"/>
              <a:t>save() </a:t>
            </a:r>
            <a:r>
              <a:rPr lang="zh-TW" altLang="zh-TW" dirty="0"/>
              <a:t>方法來更新集合中的文件。</a:t>
            </a:r>
            <a:endParaRPr lang="en-US" altLang="zh-TW" dirty="0"/>
          </a:p>
          <a:p>
            <a:pPr lvl="3"/>
            <a:r>
              <a:rPr lang="en-US" altLang="zh-TW" dirty="0"/>
              <a:t>update() </a:t>
            </a:r>
            <a:r>
              <a:rPr lang="zh-TW" altLang="zh-TW" dirty="0"/>
              <a:t>方法</a:t>
            </a:r>
            <a:endParaRPr lang="en-US" altLang="zh-TW" dirty="0"/>
          </a:p>
          <a:p>
            <a:pPr lvl="4"/>
            <a:r>
              <a:rPr lang="en-US" altLang="zh-TW" dirty="0"/>
              <a:t>query</a:t>
            </a:r>
            <a:r>
              <a:rPr lang="zh-TW" altLang="zh-TW" dirty="0"/>
              <a:t>： </a:t>
            </a:r>
            <a:r>
              <a:rPr lang="en-US" altLang="zh-TW" dirty="0"/>
              <a:t>update</a:t>
            </a:r>
            <a:r>
              <a:rPr lang="zh-TW" altLang="zh-TW" dirty="0"/>
              <a:t>的查詢準則，類似</a:t>
            </a:r>
            <a:r>
              <a:rPr lang="en-US" altLang="zh-TW" dirty="0" err="1"/>
              <a:t>sql</a:t>
            </a:r>
            <a:r>
              <a:rPr lang="en-US" altLang="zh-TW" dirty="0"/>
              <a:t> update</a:t>
            </a:r>
            <a:r>
              <a:rPr lang="zh-TW" altLang="zh-TW" dirty="0"/>
              <a:t>查詢內</a:t>
            </a:r>
            <a:r>
              <a:rPr lang="en-US" altLang="zh-TW" dirty="0"/>
              <a:t>where</a:t>
            </a:r>
            <a:r>
              <a:rPr lang="zh-TW" altLang="zh-TW" dirty="0"/>
              <a:t>後面的。</a:t>
            </a:r>
          </a:p>
          <a:p>
            <a:pPr lvl="4"/>
            <a:r>
              <a:rPr lang="en-US" altLang="zh-TW" dirty="0"/>
              <a:t>update </a:t>
            </a:r>
            <a:r>
              <a:rPr lang="zh-TW" altLang="zh-TW" dirty="0"/>
              <a:t>：</a:t>
            </a:r>
            <a:r>
              <a:rPr lang="en-US" altLang="zh-TW" dirty="0"/>
              <a:t> update</a:t>
            </a:r>
            <a:r>
              <a:rPr lang="zh-TW" altLang="zh-TW" dirty="0"/>
              <a:t>的物件和一些更新的操作符（如</a:t>
            </a:r>
            <a:r>
              <a:rPr lang="en-US" altLang="zh-TW" dirty="0"/>
              <a:t>$,$</a:t>
            </a:r>
            <a:r>
              <a:rPr lang="en-US" altLang="zh-TW" dirty="0" err="1"/>
              <a:t>inc.</a:t>
            </a:r>
            <a:r>
              <a:rPr lang="en-US" altLang="zh-TW" dirty="0"/>
              <a:t>..</a:t>
            </a:r>
            <a:r>
              <a:rPr lang="zh-TW" altLang="zh-TW" dirty="0"/>
              <a:t>）等，也可以理解為</a:t>
            </a:r>
            <a:r>
              <a:rPr lang="en-US" altLang="zh-TW" dirty="0" err="1"/>
              <a:t>sql</a:t>
            </a:r>
            <a:r>
              <a:rPr lang="en-US" altLang="zh-TW" dirty="0"/>
              <a:t> update</a:t>
            </a:r>
            <a:r>
              <a:rPr lang="zh-TW" altLang="zh-TW" dirty="0"/>
              <a:t>查詢內</a:t>
            </a:r>
            <a:r>
              <a:rPr lang="en-US" altLang="zh-TW" dirty="0"/>
              <a:t>set</a:t>
            </a:r>
            <a:r>
              <a:rPr lang="zh-TW" altLang="zh-TW" dirty="0"/>
              <a:t>後面的</a:t>
            </a:r>
          </a:p>
          <a:p>
            <a:pPr lvl="4"/>
            <a:r>
              <a:rPr lang="en-US" altLang="zh-TW" dirty="0" err="1"/>
              <a:t>upsert</a:t>
            </a:r>
            <a:r>
              <a:rPr lang="zh-TW" altLang="zh-TW" dirty="0"/>
              <a:t>： 可選，這個參數的意思是，如果不存在</a:t>
            </a:r>
            <a:r>
              <a:rPr lang="en-US" altLang="zh-TW" dirty="0"/>
              <a:t>update</a:t>
            </a:r>
            <a:r>
              <a:rPr lang="zh-TW" altLang="zh-TW" dirty="0"/>
              <a:t>的記錄，是否插入</a:t>
            </a:r>
            <a:r>
              <a:rPr lang="en-US" altLang="zh-TW" dirty="0" err="1"/>
              <a:t>objNew</a:t>
            </a:r>
            <a:r>
              <a:rPr lang="zh-TW" altLang="zh-TW" dirty="0"/>
              <a:t>，</a:t>
            </a:r>
            <a:r>
              <a:rPr lang="en-US" altLang="zh-TW" dirty="0"/>
              <a:t>true</a:t>
            </a:r>
            <a:r>
              <a:rPr lang="zh-TW" altLang="zh-TW" dirty="0"/>
              <a:t>為插入，預設是</a:t>
            </a:r>
            <a:r>
              <a:rPr lang="en-US" altLang="zh-TW" dirty="0"/>
              <a:t>false</a:t>
            </a:r>
            <a:r>
              <a:rPr lang="zh-TW" altLang="zh-TW" dirty="0"/>
              <a:t>，不插入。</a:t>
            </a:r>
          </a:p>
          <a:p>
            <a:pPr lvl="4"/>
            <a:r>
              <a:rPr lang="en-US" altLang="zh-TW" dirty="0"/>
              <a:t>multi</a:t>
            </a:r>
            <a:r>
              <a:rPr lang="zh-TW" altLang="zh-TW" dirty="0"/>
              <a:t>： 可選，</a:t>
            </a:r>
            <a:r>
              <a:rPr lang="en-US" altLang="zh-TW" dirty="0" err="1"/>
              <a:t>mongodb</a:t>
            </a:r>
            <a:r>
              <a:rPr lang="en-US" altLang="zh-TW" dirty="0"/>
              <a:t> </a:t>
            </a:r>
            <a:r>
              <a:rPr lang="zh-TW" altLang="zh-TW" dirty="0"/>
              <a:t>預設是</a:t>
            </a:r>
            <a:r>
              <a:rPr lang="en-US" altLang="zh-TW" dirty="0"/>
              <a:t>false</a:t>
            </a:r>
            <a:r>
              <a:rPr lang="zh-TW" altLang="zh-TW" dirty="0"/>
              <a:t>，只更新找到的第一條記錄，如果這個參數為</a:t>
            </a:r>
            <a:r>
              <a:rPr lang="en-US" altLang="zh-TW" dirty="0"/>
              <a:t>true</a:t>
            </a:r>
            <a:r>
              <a:rPr lang="zh-TW" altLang="zh-TW" dirty="0"/>
              <a:t>，就把按條件查出來多條記錄全部更新。</a:t>
            </a:r>
          </a:p>
          <a:p>
            <a:pPr lvl="4"/>
            <a:r>
              <a:rPr lang="en-US" altLang="zh-TW" dirty="0" err="1"/>
              <a:t>writeConcern</a:t>
            </a:r>
            <a:r>
              <a:rPr lang="zh-TW" altLang="zh-TW" dirty="0"/>
              <a:t>：可選，拋出異常的級別。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02F5B-87EA-4194-B62D-AFE60FE3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347FA-F1FA-4532-B99D-ED3E12DE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407BBA-061A-4554-913B-04DEEB80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9475"/>
              </p:ext>
            </p:extLst>
          </p:nvPr>
        </p:nvGraphicFramePr>
        <p:xfrm>
          <a:off x="9492915" y="1338349"/>
          <a:ext cx="2490538" cy="237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0538">
                  <a:extLst>
                    <a:ext uri="{9D8B030D-6E8A-4147-A177-3AD203B41FA5}">
                      <a16:colId xmlns:a16="http://schemas.microsoft.com/office/drawing/2014/main" val="3031048623"/>
                    </a:ext>
                  </a:extLst>
                </a:gridCol>
              </a:tblGrid>
              <a:tr h="216301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db.collection.update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&lt;query&gt;,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&lt;update&gt;,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{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upsert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: &lt;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&gt;,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multi: &lt;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&gt;,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</a:rPr>
                        <a:t>writeConcern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: &lt;document&gt;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}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401" marR="6640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56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562BC-F2BC-4B4A-BC88-60F2A96D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67758-E560-42EF-A723-19A5739E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更新文件資料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title</a:t>
            </a:r>
            <a:r>
              <a:rPr lang="zh-TW" altLang="en-US" dirty="0"/>
              <a:t>原為</a:t>
            </a:r>
            <a:r>
              <a:rPr lang="en-US" altLang="zh-TW" dirty="0"/>
              <a:t>MongoDB </a:t>
            </a:r>
            <a:r>
              <a:rPr lang="zh-TW" altLang="en-US" dirty="0"/>
              <a:t>範例更新為</a:t>
            </a:r>
            <a:r>
              <a:rPr lang="en-US" altLang="zh-TW" dirty="0"/>
              <a:t>MongoDB Example</a:t>
            </a:r>
          </a:p>
          <a:p>
            <a:pPr lvl="2"/>
            <a:r>
              <a:rPr lang="en-US" altLang="zh-TW" dirty="0" err="1"/>
              <a:t>db.col.update</a:t>
            </a:r>
            <a:r>
              <a:rPr lang="en-US" altLang="zh-TW" dirty="0"/>
              <a:t>({‘</a:t>
            </a:r>
            <a:r>
              <a:rPr lang="en-US" altLang="zh-TW" dirty="0" err="1"/>
              <a:t>title’:’MongoDB</a:t>
            </a:r>
            <a:r>
              <a:rPr lang="zh-TW" altLang="en-US" dirty="0"/>
              <a:t> 範例</a:t>
            </a:r>
            <a:r>
              <a:rPr lang="en-US" altLang="zh-TW" dirty="0"/>
              <a:t>’},{$set{‘</a:t>
            </a:r>
            <a:r>
              <a:rPr lang="en-US" altLang="zh-TW" dirty="0" err="1"/>
              <a:t>title’:’MongoDB</a:t>
            </a:r>
            <a:r>
              <a:rPr lang="en-US" altLang="zh-TW" dirty="0"/>
              <a:t> Example’}})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16B5D-A329-46C8-AACE-A87452BC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30B037-D18E-415A-BEFA-743B208E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C9F3B1-7236-4DB9-A769-A38D3BE3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4184232"/>
            <a:ext cx="5715055" cy="21655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0200B9-7122-48E3-A30A-EA544839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8543"/>
            <a:ext cx="5715056" cy="22168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CC1D95E2-D896-4B5D-96BA-FED934831B4E}"/>
              </a:ext>
            </a:extLst>
          </p:cNvPr>
          <p:cNvSpPr/>
          <p:nvPr/>
        </p:nvSpPr>
        <p:spPr>
          <a:xfrm>
            <a:off x="5675993" y="5024856"/>
            <a:ext cx="579494" cy="433137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21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D05AC1-83BD-4690-98BE-00DF92C1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D09703-94FB-4253-A404-17595DD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D4EBBAF-597D-465A-9C43-F7DA4360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759C22-0159-4155-A96C-9EA949056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介紹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6037D-F3D6-4C67-BFBE-F214C84A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510F0-3E18-4D29-9083-DFB36CF6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刪除集合</a:t>
            </a:r>
          </a:p>
          <a:p>
            <a:pPr lvl="2"/>
            <a:r>
              <a:rPr lang="zh-TW" altLang="en-US" dirty="0"/>
              <a:t>語法格式：</a:t>
            </a:r>
            <a:r>
              <a:rPr lang="en-US" altLang="zh-TW" dirty="0" err="1"/>
              <a:t>db.collection.drop</a:t>
            </a:r>
            <a:r>
              <a:rPr lang="en-US" altLang="zh-TW" dirty="0"/>
              <a:t>()</a:t>
            </a:r>
          </a:p>
          <a:p>
            <a:pPr lvl="3"/>
            <a:r>
              <a:rPr lang="zh-TW" altLang="en-US" dirty="0"/>
              <a:t>刪除</a:t>
            </a:r>
            <a:r>
              <a:rPr lang="en-US" altLang="zh-TW" dirty="0"/>
              <a:t>Demo</a:t>
            </a:r>
            <a:r>
              <a:rPr lang="zh-TW" altLang="en-US" dirty="0"/>
              <a:t>的集合</a:t>
            </a:r>
            <a:r>
              <a:rPr lang="en-US" altLang="zh-TW" dirty="0"/>
              <a:t>(</a:t>
            </a:r>
            <a:r>
              <a:rPr lang="zh-TW" altLang="en-US" dirty="0"/>
              <a:t>指令完成後刷新資料庫該集合就會不見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76EAA-803D-4FCF-BDF7-E0FECE1D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4A161B-554D-4C38-BE25-DAAA5212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B54445-5DB3-47B8-89EE-C5D406A8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3644502"/>
            <a:ext cx="9126224" cy="284837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3618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AC5A-1031-4CDB-A955-79839DE7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4E72D-6988-4F4E-9D24-A380C8B1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zh-TW" dirty="0"/>
              <a:t>刪除文檔</a:t>
            </a:r>
          </a:p>
          <a:p>
            <a:pPr lvl="2"/>
            <a:r>
              <a:rPr lang="en-US" altLang="zh-TW" dirty="0"/>
              <a:t>MongoDB remove()</a:t>
            </a:r>
            <a:r>
              <a:rPr lang="zh-TW" altLang="zh-TW" dirty="0"/>
              <a:t>函數是用來刪除集合中的資料。</a:t>
            </a:r>
          </a:p>
          <a:p>
            <a:pPr lvl="2"/>
            <a:r>
              <a:rPr lang="en-US" altLang="zh-TW" dirty="0"/>
              <a:t>MongoDB</a:t>
            </a:r>
            <a:r>
              <a:rPr lang="zh-TW" altLang="zh-TW" dirty="0"/>
              <a:t>資料更新可以使用</a:t>
            </a:r>
            <a:r>
              <a:rPr lang="en-US" altLang="zh-TW" dirty="0"/>
              <a:t>update()</a:t>
            </a:r>
            <a:r>
              <a:rPr lang="zh-TW" altLang="zh-TW" dirty="0"/>
              <a:t>函數。在執行</a:t>
            </a:r>
            <a:r>
              <a:rPr lang="en-US" altLang="zh-TW" dirty="0"/>
              <a:t>remove()</a:t>
            </a:r>
            <a:r>
              <a:rPr lang="zh-TW" altLang="zh-TW" dirty="0"/>
              <a:t>函數前先執行</a:t>
            </a:r>
            <a:r>
              <a:rPr lang="en-US" altLang="zh-TW" dirty="0"/>
              <a:t>find()</a:t>
            </a:r>
            <a:r>
              <a:rPr lang="zh-TW" altLang="zh-TW" dirty="0"/>
              <a:t>命令來判斷執行的條件是否正確，這是一個比較好的習慣。</a:t>
            </a:r>
            <a:endParaRPr lang="en-US" altLang="zh-TW" dirty="0"/>
          </a:p>
          <a:p>
            <a:pPr lvl="3"/>
            <a:r>
              <a:rPr lang="en-US" altLang="zh-TW" dirty="0"/>
              <a:t>query</a:t>
            </a:r>
            <a:r>
              <a:rPr lang="zh-TW" altLang="zh-TW" dirty="0"/>
              <a:t>：（可選）刪除的文件的條件。</a:t>
            </a:r>
          </a:p>
          <a:p>
            <a:pPr lvl="3"/>
            <a:r>
              <a:rPr lang="en-US" altLang="zh-TW" dirty="0" err="1"/>
              <a:t>justOne</a:t>
            </a:r>
            <a:r>
              <a:rPr lang="zh-TW" altLang="zh-TW" dirty="0"/>
              <a:t>：（可選）如果設為</a:t>
            </a:r>
            <a:r>
              <a:rPr lang="en-US" altLang="zh-TW" dirty="0"/>
              <a:t> true </a:t>
            </a:r>
            <a:r>
              <a:rPr lang="zh-TW" altLang="zh-TW" dirty="0"/>
              <a:t>或</a:t>
            </a:r>
            <a:r>
              <a:rPr lang="en-US" altLang="zh-TW" dirty="0"/>
              <a:t> 1</a:t>
            </a:r>
            <a:r>
              <a:rPr lang="zh-TW" altLang="zh-TW" dirty="0"/>
              <a:t>，則只刪除一個文件，如果不設置該參數，或使用預設值</a:t>
            </a:r>
            <a:r>
              <a:rPr lang="en-US" altLang="zh-TW" dirty="0"/>
              <a:t> false</a:t>
            </a:r>
            <a:r>
              <a:rPr lang="zh-TW" altLang="zh-TW" dirty="0"/>
              <a:t>，則刪除所有匹配條件的文件。</a:t>
            </a:r>
          </a:p>
          <a:p>
            <a:pPr lvl="3"/>
            <a:r>
              <a:rPr lang="en-US" altLang="zh-TW" dirty="0" err="1"/>
              <a:t>writeConcern</a:t>
            </a:r>
            <a:r>
              <a:rPr lang="zh-TW" altLang="zh-TW" dirty="0"/>
              <a:t>：（可選）拋出異常的級別。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A3AE9-99C7-4306-A85F-6997749F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295D48-86E1-49FA-80ED-C8C47BB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0960E8-3E13-4FF4-B175-E6195A27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77001"/>
              </p:ext>
            </p:extLst>
          </p:nvPr>
        </p:nvGraphicFramePr>
        <p:xfrm>
          <a:off x="8899356" y="815213"/>
          <a:ext cx="2907633" cy="2109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633">
                  <a:extLst>
                    <a:ext uri="{9D8B030D-6E8A-4147-A177-3AD203B41FA5}">
                      <a16:colId xmlns:a16="http://schemas.microsoft.com/office/drawing/2014/main" val="3751944303"/>
                    </a:ext>
                  </a:extLst>
                </a:gridCol>
              </a:tblGrid>
              <a:tr h="174459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db.collection.remove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  &lt;query&gt;,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  {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justOne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: &lt;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&gt;,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writeConcern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: &lt;document&gt;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  }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1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B54E-1D18-4686-A860-4A5EEE5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F7160-81C6-4D4A-9A1C-A0DD9724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刪除文件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搜尋文件</a:t>
            </a:r>
            <a:r>
              <a:rPr lang="en-US" altLang="zh-TW" dirty="0"/>
              <a:t>(</a:t>
            </a:r>
            <a:r>
              <a:rPr lang="zh-TW" altLang="en-US" dirty="0"/>
              <a:t>查詢刪除條件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根據條件刪除文件</a:t>
            </a:r>
            <a:r>
              <a:rPr lang="en-US" altLang="zh-TW" dirty="0"/>
              <a:t>(</a:t>
            </a:r>
            <a:r>
              <a:rPr lang="en-US" altLang="zh-TW" dirty="0" err="1"/>
              <a:t>db.col.remove</a:t>
            </a:r>
            <a:r>
              <a:rPr lang="en-US" altLang="zh-TW" dirty="0"/>
              <a:t>({'</a:t>
            </a:r>
            <a:r>
              <a:rPr lang="en-US" altLang="zh-TW" dirty="0" err="1"/>
              <a:t>title':'MongoDB</a:t>
            </a:r>
            <a:r>
              <a:rPr lang="en-US" altLang="zh-TW" dirty="0"/>
              <a:t> Example'}))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4C407-F2DC-4B5B-9EB8-0F194385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A1C2E-9BC4-498A-AAC9-7E0E2D8E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AD3B6B-0026-4591-BD8E-D6F48AFB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6" y="4254335"/>
            <a:ext cx="5538002" cy="210201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79ADE9-F25E-46EC-8ACD-A20108BD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2" y="4352137"/>
            <a:ext cx="5538002" cy="182482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34507D-F0F8-4B75-81D1-693D20554138}"/>
              </a:ext>
            </a:extLst>
          </p:cNvPr>
          <p:cNvSpPr/>
          <p:nvPr/>
        </p:nvSpPr>
        <p:spPr>
          <a:xfrm>
            <a:off x="277796" y="38166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E205DB-5859-4D49-B19C-11875588C73E}"/>
              </a:ext>
            </a:extLst>
          </p:cNvPr>
          <p:cNvSpPr/>
          <p:nvPr/>
        </p:nvSpPr>
        <p:spPr>
          <a:xfrm>
            <a:off x="6376202" y="381662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刪除文件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查詢已無內容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2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2892F-9F48-4CAE-8733-02CDC498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AA625-E0EB-48E0-BC11-BA522EEB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MongoDB </a:t>
            </a:r>
            <a:r>
              <a:rPr lang="zh-TW" altLang="en-US" dirty="0"/>
              <a:t>刪除資料庫</a:t>
            </a:r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: </a:t>
            </a:r>
            <a:r>
              <a:rPr lang="en-US" altLang="zh-TW" dirty="0" err="1"/>
              <a:t>db.dropDatabase</a:t>
            </a:r>
            <a:r>
              <a:rPr lang="en-US" altLang="zh-TW" dirty="0"/>
              <a:t>()</a:t>
            </a:r>
          </a:p>
          <a:p>
            <a:pPr lvl="3"/>
            <a:r>
              <a:rPr lang="zh-TW" altLang="en-US" dirty="0"/>
              <a:t>完成後顯示刪除</a:t>
            </a:r>
            <a:r>
              <a:rPr lang="en-US" altLang="zh-TW" dirty="0"/>
              <a:t>OK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4DE54-32BF-4B0A-A1AF-AC079F48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F48B55-A9DA-490A-82CA-9B322F77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9CA45D-CA4C-4ED5-95B0-00644B72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3614329"/>
            <a:ext cx="9135750" cy="292458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470036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49F23-9B1E-4B83-ADD1-9AD3151E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AF955-9F67-4162-9C68-7B3A1066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直接給予</a:t>
            </a:r>
            <a:r>
              <a:rPr lang="en-US" altLang="zh-TW" dirty="0"/>
              <a:t>json</a:t>
            </a:r>
            <a:r>
              <a:rPr lang="zh-TW" altLang="en-US" dirty="0"/>
              <a:t>資料格式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4F062-A9DB-4A8C-BB8F-A378E22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81985D-3132-4225-8709-64C827CB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DD5915-0C98-48CD-BB9F-B9A0C33D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0" y="2535514"/>
            <a:ext cx="7548979" cy="42176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0772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CDBFE-3B2C-4523-A12A-184E3F8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AD607-9359-4F55-812A-78C6D359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直接給予</a:t>
            </a:r>
            <a:r>
              <a:rPr lang="en-US" altLang="zh-TW" dirty="0"/>
              <a:t>json</a:t>
            </a:r>
            <a:r>
              <a:rPr lang="zh-TW" altLang="en-US" dirty="0"/>
              <a:t>資料格式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26C1C-6062-445B-8BEA-058D4B15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4E8028-E4A5-4538-B3E5-BE4EFBEC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DC0E7E-4A1B-4762-BDFB-81D37E66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78" y="2555081"/>
            <a:ext cx="7457243" cy="41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7028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66EA0-13E0-4D1E-AF9D-77FDE230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9C645-5510-445A-9815-0BA80891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直接給予</a:t>
            </a:r>
            <a:r>
              <a:rPr lang="en-US" altLang="zh-TW" dirty="0"/>
              <a:t>json</a:t>
            </a:r>
            <a:r>
              <a:rPr lang="zh-TW" altLang="en-US" dirty="0"/>
              <a:t>資料格式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EB03B-C942-4930-90FC-09F04EDA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4CCB70-51F7-4E0F-A821-A390C5B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F0934A-5786-47EC-9A33-3442A7F6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6" y="2466311"/>
            <a:ext cx="7741328" cy="4320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883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723E0-E616-4B5D-AE1C-5B0CF2A5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4EB9F-56A3-4B08-88A0-CD87BFB8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實作</a:t>
            </a:r>
            <a:endParaRPr lang="en-US" altLang="zh-TW" dirty="0"/>
          </a:p>
          <a:p>
            <a:pPr lvl="1"/>
            <a:r>
              <a:rPr lang="zh-TW" altLang="en-US" dirty="0"/>
              <a:t>安裝套件</a:t>
            </a:r>
            <a:r>
              <a:rPr lang="en-US" altLang="zh-TW" dirty="0" err="1"/>
              <a:t>pymongo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440BA-FFB5-4307-9325-C7ACD7C0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B49EF9-3808-447E-BED9-84E756DD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AB7651-9A7B-4396-A7E4-40972DE4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30" y="3142388"/>
            <a:ext cx="4319740" cy="34864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C0BAEC-ACFB-4144-B35F-289EB0350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30" y="3031926"/>
            <a:ext cx="416088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1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93C59-D005-43DE-824A-8899C11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48297-8DA8-4FBA-9080-9FE18597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實作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62AAC-C9AA-4FF6-B961-858DA2A0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54FEC-BCB3-4DD6-8883-2173AD1C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FA8485-9067-4176-A493-05A29F05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5" y="2812648"/>
            <a:ext cx="5836790" cy="39088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CC171-33C3-492D-B24F-DC136B8A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34" y="2052638"/>
            <a:ext cx="4749566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0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7342B3-7212-45A4-AB3C-3DD95E34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CBCB6D-972E-45B9-A932-3E98E02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6C4E8-2412-49A8-B884-DE5A3358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FC53D-38CC-4B2E-9548-6A120D4C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TW" spc="-15" dirty="0"/>
              <a:t>MongoDB</a:t>
            </a:r>
            <a:r>
              <a:rPr lang="zh-TW" altLang="en-US" spc="-15" dirty="0"/>
              <a:t>是由</a:t>
            </a:r>
            <a:r>
              <a:rPr lang="en-US" altLang="zh-TW" spc="-15" dirty="0"/>
              <a:t>C++</a:t>
            </a:r>
            <a:r>
              <a:rPr lang="zh-TW" altLang="en-US" spc="-15" dirty="0"/>
              <a:t>語言編寫的</a:t>
            </a:r>
            <a:r>
              <a:rPr lang="en-US" altLang="zh-TW" spc="-15" dirty="0"/>
              <a:t>,</a:t>
            </a:r>
            <a:r>
              <a:rPr lang="zh-TW" altLang="en-US" spc="-15" dirty="0"/>
              <a:t>是一種強大，靈活、且易於擴展的</a:t>
            </a:r>
            <a:r>
              <a:rPr lang="zh-TW" altLang="en-US" spc="-11" dirty="0"/>
              <a:t>文件導向式</a:t>
            </a:r>
            <a:r>
              <a:rPr lang="en-US" altLang="zh-TW" spc="-11" dirty="0"/>
              <a:t>(documen</a:t>
            </a:r>
            <a:r>
              <a:rPr lang="en-US" altLang="zh-TW" spc="-98" dirty="0"/>
              <a:t>t</a:t>
            </a:r>
            <a:r>
              <a:rPr lang="en-US" altLang="zh-TW" spc="-8" dirty="0"/>
              <a:t>-orien</a:t>
            </a:r>
            <a:r>
              <a:rPr lang="en-US" altLang="zh-TW" spc="-23" dirty="0"/>
              <a:t>t</a:t>
            </a:r>
            <a:r>
              <a:rPr lang="en-US" altLang="zh-TW" spc="-15" dirty="0"/>
              <a:t>ed)</a:t>
            </a:r>
            <a:r>
              <a:rPr lang="zh-TW" altLang="en-US" spc="-15" dirty="0"/>
              <a:t>資料庫，與傳統的關聯式導向資料庫相比，它不再有</a:t>
            </a:r>
            <a:r>
              <a:rPr lang="en-US" altLang="zh-TW" spc="-30" dirty="0"/>
              <a:t>r</a:t>
            </a:r>
            <a:r>
              <a:rPr lang="en-US" altLang="zh-TW" spc="-15" dirty="0"/>
              <a:t>ow</a:t>
            </a:r>
            <a:r>
              <a:rPr lang="zh-TW" altLang="en-US" spc="-15" dirty="0"/>
              <a:t>的概念，取而代之的是</a:t>
            </a:r>
            <a:r>
              <a:rPr lang="en-US" altLang="zh-TW" spc="-15" dirty="0"/>
              <a:t>document</a:t>
            </a:r>
            <a:r>
              <a:rPr lang="zh-TW" altLang="en-US" spc="-15" dirty="0"/>
              <a:t>的概念。</a:t>
            </a:r>
            <a:endParaRPr lang="en-US" altLang="zh-TW" spc="-15" dirty="0"/>
          </a:p>
          <a:p>
            <a:pPr lvl="1"/>
            <a:r>
              <a:rPr lang="en-US" altLang="zh-TW" dirty="0"/>
              <a:t>row :</a:t>
            </a:r>
            <a:r>
              <a:rPr lang="zh-TW" altLang="en-US" dirty="0"/>
              <a:t> 關聯式資料庫</a:t>
            </a:r>
            <a:r>
              <a:rPr lang="en-US" altLang="zh-TW" dirty="0"/>
              <a:t>row</a:t>
            </a:r>
            <a:r>
              <a:rPr lang="zh-TW" altLang="en-US" dirty="0"/>
              <a:t>表示整列的資料</a:t>
            </a:r>
            <a:r>
              <a:rPr lang="en-US" altLang="zh-TW" dirty="0"/>
              <a:t>(</a:t>
            </a:r>
            <a:r>
              <a:rPr lang="zh-TW" altLang="en-US" dirty="0"/>
              <a:t>框選部分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document : Key – Value</a:t>
            </a:r>
            <a:r>
              <a:rPr lang="zh-TW" altLang="en-US" dirty="0"/>
              <a:t>儲存方式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{No : 1, Id : “4040”, Name : ” Fred”, Sex : “M”}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BBC9A-25F2-4F19-BB4B-A7FDA9B7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77780"/>
            <a:ext cx="2743200" cy="365125"/>
          </a:xfrm>
        </p:spPr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7AF3A-2F4A-464F-83B2-358A9F1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573294-E43F-43F3-AADB-A00BBB738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52737"/>
              </p:ext>
            </p:extLst>
          </p:nvPr>
        </p:nvGraphicFramePr>
        <p:xfrm>
          <a:off x="2545348" y="4482164"/>
          <a:ext cx="6065252" cy="86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13">
                  <a:extLst>
                    <a:ext uri="{9D8B030D-6E8A-4147-A177-3AD203B41FA5}">
                      <a16:colId xmlns:a16="http://schemas.microsoft.com/office/drawing/2014/main" val="3534752714"/>
                    </a:ext>
                  </a:extLst>
                </a:gridCol>
                <a:gridCol w="1516313">
                  <a:extLst>
                    <a:ext uri="{9D8B030D-6E8A-4147-A177-3AD203B41FA5}">
                      <a16:colId xmlns:a16="http://schemas.microsoft.com/office/drawing/2014/main" val="883588679"/>
                    </a:ext>
                  </a:extLst>
                </a:gridCol>
                <a:gridCol w="1516313">
                  <a:extLst>
                    <a:ext uri="{9D8B030D-6E8A-4147-A177-3AD203B41FA5}">
                      <a16:colId xmlns:a16="http://schemas.microsoft.com/office/drawing/2014/main" val="4193290987"/>
                    </a:ext>
                  </a:extLst>
                </a:gridCol>
                <a:gridCol w="1516313">
                  <a:extLst>
                    <a:ext uri="{9D8B030D-6E8A-4147-A177-3AD203B41FA5}">
                      <a16:colId xmlns:a16="http://schemas.microsoft.com/office/drawing/2014/main" val="2165944979"/>
                    </a:ext>
                  </a:extLst>
                </a:gridCol>
              </a:tblGrid>
              <a:tr h="430356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87398"/>
                  </a:ext>
                </a:extLst>
              </a:tr>
              <a:tr h="430356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9447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88339BA-6B7C-4052-86ED-AAE85879A4DE}"/>
              </a:ext>
            </a:extLst>
          </p:cNvPr>
          <p:cNvSpPr/>
          <p:nvPr/>
        </p:nvSpPr>
        <p:spPr>
          <a:xfrm>
            <a:off x="2390274" y="4796589"/>
            <a:ext cx="6497052" cy="681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7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E1DDC-E3DF-427B-B5EB-CCA2605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BC46F-CC96-4AAD-8C7D-B5743681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-15" dirty="0"/>
              <a:t>MongoDB</a:t>
            </a:r>
            <a:r>
              <a:rPr lang="zh-TW" altLang="en-US" spc="-15" dirty="0"/>
              <a:t>將資料儲存為一個文件</a:t>
            </a:r>
            <a:r>
              <a:rPr lang="en-US" altLang="zh-TW" spc="-15" dirty="0"/>
              <a:t>,</a:t>
            </a:r>
            <a:r>
              <a:rPr lang="zh-TW" altLang="en-US" spc="-15" dirty="0"/>
              <a:t>資料結構由鍵值對</a:t>
            </a:r>
            <a:r>
              <a:rPr lang="en-US" altLang="zh-TW" spc="-15" dirty="0"/>
              <a:t>(</a:t>
            </a:r>
            <a:r>
              <a:rPr lang="en-US" altLang="zh-TW" spc="-45" dirty="0"/>
              <a:t>k</a:t>
            </a:r>
            <a:r>
              <a:rPr lang="en-US" altLang="zh-TW" spc="-8" dirty="0"/>
              <a:t>ey-</a:t>
            </a:r>
            <a:r>
              <a:rPr lang="en-US" altLang="zh-TW" spc="-41" dirty="0"/>
              <a:t>v</a:t>
            </a:r>
            <a:r>
              <a:rPr lang="en-US" altLang="zh-TW" spc="-15" dirty="0"/>
              <a:t>a</a:t>
            </a:r>
            <a:r>
              <a:rPr lang="en-US" altLang="zh-TW" spc="-11" dirty="0"/>
              <a:t>lue pair)</a:t>
            </a:r>
            <a:r>
              <a:rPr lang="zh-TW" altLang="en-US" spc="-11" dirty="0"/>
              <a:t>所組</a:t>
            </a:r>
            <a:r>
              <a:rPr lang="zh-TW" altLang="en-US" spc="-15" dirty="0"/>
              <a:t>成。</a:t>
            </a:r>
            <a:r>
              <a:rPr lang="en-US" altLang="zh-TW" spc="-15" dirty="0"/>
              <a:t>MongoDB</a:t>
            </a:r>
            <a:r>
              <a:rPr lang="zh-TW" altLang="en-US" spc="-15" dirty="0"/>
              <a:t>文件採用</a:t>
            </a:r>
            <a:r>
              <a:rPr lang="en-US" altLang="zh-TW" spc="-15" dirty="0"/>
              <a:t>JSON</a:t>
            </a:r>
            <a:r>
              <a:rPr lang="zh-TW" altLang="en-US" spc="-15" dirty="0"/>
              <a:t>格式表示方式。欄位值可以包含其他文件</a:t>
            </a:r>
            <a:r>
              <a:rPr lang="en-US" altLang="zh-TW" spc="-15" dirty="0"/>
              <a:t>,</a:t>
            </a:r>
            <a:r>
              <a:rPr lang="zh-TW" altLang="en-US" spc="-15" dirty="0"/>
              <a:t>陣列及文件陣列。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10415-0345-47AD-96DF-ABB9BB3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27A3A7-43BD-49E1-9F5C-178E09F9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E1972B-9CED-45BB-A34D-BFB730B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393" y="3499268"/>
            <a:ext cx="7565407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3EDE4-0984-42B0-A699-F62DA789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D7FAE-5DC8-4CE1-8285-D2C483E7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Document</a:t>
            </a:r>
            <a:r>
              <a:rPr lang="zh-TW" altLang="en-US" dirty="0"/>
              <a:t>與</a:t>
            </a:r>
            <a:r>
              <a:rPr lang="en-US" altLang="zh-TW" dirty="0"/>
              <a:t>Collection</a:t>
            </a:r>
          </a:p>
          <a:p>
            <a:pPr marL="566738" lvl="1" indent="-214313">
              <a:tabLst>
                <a:tab pos="566261" algn="l"/>
              </a:tabLst>
            </a:pPr>
            <a:r>
              <a:rPr lang="en-US" altLang="zh-TW" dirty="0"/>
              <a:t>Document</a:t>
            </a:r>
            <a:r>
              <a:rPr lang="zh-TW" altLang="en-US" dirty="0"/>
              <a:t>是</a:t>
            </a:r>
            <a:r>
              <a:rPr lang="en-US" altLang="zh-TW" dirty="0"/>
              <a:t>MongoDB</a:t>
            </a:r>
            <a:r>
              <a:rPr lang="zh-TW" altLang="en-US" dirty="0"/>
              <a:t>的核心，它就是</a:t>
            </a:r>
            <a:r>
              <a:rPr lang="en-US" altLang="zh-TW" dirty="0"/>
              <a:t>(</a:t>
            </a:r>
            <a:r>
              <a:rPr lang="en-US" altLang="zh-TW" spc="-23" dirty="0"/>
              <a:t>K</a:t>
            </a:r>
            <a:r>
              <a:rPr lang="en-US" altLang="zh-TW" dirty="0"/>
              <a:t>ey, </a:t>
            </a:r>
            <a:r>
              <a:rPr lang="en-US" altLang="zh-TW" spc="-109" dirty="0"/>
              <a:t>V</a:t>
            </a:r>
            <a:r>
              <a:rPr lang="en-US" altLang="zh-TW" dirty="0"/>
              <a:t>alue)</a:t>
            </a:r>
            <a:r>
              <a:rPr lang="zh-TW" altLang="en-US" dirty="0"/>
              <a:t>組合</a:t>
            </a:r>
          </a:p>
          <a:p>
            <a:pPr marL="566738" marR="9525" indent="-214313">
              <a:lnSpc>
                <a:spcPct val="120000"/>
              </a:lnSpc>
              <a:spcBef>
                <a:spcPts val="323"/>
              </a:spcBef>
              <a:tabLst>
                <a:tab pos="566261" algn="l"/>
              </a:tabLst>
            </a:pPr>
            <a:r>
              <a:rPr lang="en-US" altLang="zh-TW" sz="1800" dirty="0"/>
              <a:t>Collection</a:t>
            </a:r>
            <a:r>
              <a:rPr lang="zh-TW" altLang="en-US" sz="1800" dirty="0"/>
              <a:t>就是一組</a:t>
            </a:r>
            <a:r>
              <a:rPr lang="en-US" altLang="zh-TW" sz="1800" dirty="0"/>
              <a:t>Document</a:t>
            </a:r>
            <a:r>
              <a:rPr lang="zh-TW" altLang="en-US" sz="1800" dirty="0"/>
              <a:t>，如果把它用來與關聯式資料庫比較， </a:t>
            </a:r>
            <a:r>
              <a:rPr lang="zh-TW" altLang="en-US" sz="1800" spc="-4" dirty="0"/>
              <a:t>就是</a:t>
            </a:r>
            <a:r>
              <a:rPr lang="en-US" altLang="zh-TW" sz="1800" spc="-158" dirty="0"/>
              <a:t>T</a:t>
            </a:r>
            <a:r>
              <a:rPr lang="en-US" altLang="zh-TW" sz="1800" spc="-4" dirty="0"/>
              <a:t>able</a:t>
            </a:r>
            <a:r>
              <a:rPr lang="zh-TW" altLang="en-US" sz="1800" spc="-4" dirty="0"/>
              <a:t>中存放了許多</a:t>
            </a:r>
            <a:r>
              <a:rPr lang="en-US" altLang="zh-TW" sz="1800" spc="-41" dirty="0"/>
              <a:t>R</a:t>
            </a:r>
            <a:r>
              <a:rPr lang="en-US" altLang="zh-TW" sz="1800" spc="-4" dirty="0"/>
              <a:t>ow</a:t>
            </a: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40FC8-DABB-4266-9B7C-F45A16C3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AA1166-7C6B-4D7E-B20E-6D75677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F67A9B65-08B7-4540-A70E-C0444910F87C}"/>
              </a:ext>
            </a:extLst>
          </p:cNvPr>
          <p:cNvSpPr/>
          <p:nvPr/>
        </p:nvSpPr>
        <p:spPr>
          <a:xfrm>
            <a:off x="8195496" y="3806250"/>
            <a:ext cx="2580788" cy="229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aphicFrame>
        <p:nvGraphicFramePr>
          <p:cNvPr id="7" name="object 37">
            <a:extLst>
              <a:ext uri="{FF2B5EF4-FFF2-40B4-BE49-F238E27FC236}">
                <a16:creationId xmlns:a16="http://schemas.microsoft.com/office/drawing/2014/main" id="{13E787F3-3247-49CB-90C7-EDAB7580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48652"/>
              </p:ext>
            </p:extLst>
          </p:nvPr>
        </p:nvGraphicFramePr>
        <p:xfrm>
          <a:off x="2074360" y="3902833"/>
          <a:ext cx="6121136" cy="245351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4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351">
                <a:tc>
                  <a:txBody>
                    <a:bodyPr/>
                    <a:lstStyle/>
                    <a:p>
                      <a:pPr marL="193675" algn="ctr">
                        <a:lnSpc>
                          <a:spcPts val="233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SQL術語/概念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3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MongoDB術語/概念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1715">
                        <a:lnSpc>
                          <a:spcPts val="233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解釋/說明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2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sz="1500" spc="-3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ase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sz="1500" spc="-3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ase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19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collection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資料庫表/集合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spc="-3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ow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document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資料記錄列/文件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column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field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資料欄位/域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index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ndex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索引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tabl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joins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表連接,MongoDB不支持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prima</a:t>
                      </a:r>
                      <a:r>
                        <a:rPr sz="1500" spc="9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sz="1500" spc="-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500" spc="-4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ey</a:t>
                      </a:r>
                      <a:endParaRPr sz="15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prima</a:t>
                      </a:r>
                      <a:r>
                        <a:rPr sz="1500" spc="9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sz="1500" spc="-45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1500" spc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ey</a:t>
                      </a:r>
                      <a:endParaRPr sz="15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marR="248285" indent="-1270">
                        <a:lnSpc>
                          <a:spcPct val="110000"/>
                        </a:lnSpc>
                      </a:pPr>
                      <a:r>
                        <a:rPr sz="15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主鍵,MongoDB自動將_id 欄位設置為主鍵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5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6807D-127C-4A30-B303-139D531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93D19-0749-4458-A269-83BBAC34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pc="-15" dirty="0"/>
              <a:t>透過下圖實例，我們也可以更直觀的的瞭解</a:t>
            </a:r>
            <a:r>
              <a:rPr lang="en-US" altLang="zh-TW" spc="-15" dirty="0"/>
              <a:t>MongoDB</a:t>
            </a:r>
            <a:r>
              <a:rPr lang="zh-TW" altLang="en-US" spc="-15" dirty="0"/>
              <a:t>中的一些概念</a:t>
            </a:r>
            <a:r>
              <a:rPr lang="en-US" altLang="zh-TW" spc="-15" dirty="0"/>
              <a:t>: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6D437-6191-46FD-B391-1AE0059F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747981-6EE8-4A26-B0DE-524373AB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090FC1CE-6F98-43BA-AEF1-68012CFD9620}"/>
              </a:ext>
            </a:extLst>
          </p:cNvPr>
          <p:cNvSpPr/>
          <p:nvPr/>
        </p:nvSpPr>
        <p:spPr>
          <a:xfrm>
            <a:off x="5929598" y="3775399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152399"/>
                </a:moveTo>
                <a:lnTo>
                  <a:pt x="342900" y="152399"/>
                </a:lnTo>
                <a:lnTo>
                  <a:pt x="342900" y="0"/>
                </a:lnTo>
                <a:lnTo>
                  <a:pt x="114300" y="0"/>
                </a:lnTo>
                <a:lnTo>
                  <a:pt x="114300" y="152400"/>
                </a:lnTo>
                <a:lnTo>
                  <a:pt x="0" y="152400"/>
                </a:lnTo>
                <a:lnTo>
                  <a:pt x="228600" y="304800"/>
                </a:lnTo>
                <a:lnTo>
                  <a:pt x="457200" y="152399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5A6F3F4-620F-4872-9945-74BE50E3D17D}"/>
              </a:ext>
            </a:extLst>
          </p:cNvPr>
          <p:cNvGrpSpPr/>
          <p:nvPr/>
        </p:nvGrpSpPr>
        <p:grpSpPr>
          <a:xfrm>
            <a:off x="3643598" y="4123443"/>
            <a:ext cx="5081302" cy="2513811"/>
            <a:chOff x="1148253" y="2002155"/>
            <a:chExt cx="5081302" cy="2513811"/>
          </a:xfrm>
        </p:grpSpPr>
        <p:sp>
          <p:nvSpPr>
            <p:cNvPr id="8" name="object 41">
              <a:extLst>
                <a:ext uri="{FF2B5EF4-FFF2-40B4-BE49-F238E27FC236}">
                  <a16:creationId xmlns:a16="http://schemas.microsoft.com/office/drawing/2014/main" id="{2761495D-E115-4920-A895-3F65C799673A}"/>
                </a:ext>
              </a:extLst>
            </p:cNvPr>
            <p:cNvSpPr/>
            <p:nvPr/>
          </p:nvSpPr>
          <p:spPr>
            <a:xfrm>
              <a:off x="1148253" y="2002155"/>
              <a:ext cx="5081302" cy="2513811"/>
            </a:xfrm>
            <a:custGeom>
              <a:avLst/>
              <a:gdLst/>
              <a:ahLst/>
              <a:cxnLst/>
              <a:rect l="l" t="t" r="r" b="b"/>
              <a:pathLst>
                <a:path w="6705600" h="3269742">
                  <a:moveTo>
                    <a:pt x="0" y="0"/>
                  </a:moveTo>
                  <a:lnTo>
                    <a:pt x="0" y="3269742"/>
                  </a:lnTo>
                  <a:lnTo>
                    <a:pt x="6705600" y="3269742"/>
                  </a:lnTo>
                  <a:lnTo>
                    <a:pt x="6705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350"/>
            </a:p>
          </p:txBody>
        </p:sp>
        <p:sp>
          <p:nvSpPr>
            <p:cNvPr id="9" name="object 42">
              <a:extLst>
                <a:ext uri="{FF2B5EF4-FFF2-40B4-BE49-F238E27FC236}">
                  <a16:creationId xmlns:a16="http://schemas.microsoft.com/office/drawing/2014/main" id="{D02787C9-85FD-46A1-B690-42C830CC126D}"/>
                </a:ext>
              </a:extLst>
            </p:cNvPr>
            <p:cNvSpPr txBox="1"/>
            <p:nvPr/>
          </p:nvSpPr>
          <p:spPr>
            <a:xfrm>
              <a:off x="1207875" y="2031491"/>
              <a:ext cx="3692843" cy="110490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9525"/>
              <a:r>
                <a:rPr sz="1200" dirty="0">
                  <a:latin typeface="Arial"/>
                  <a:cs typeface="Arial"/>
                </a:rPr>
                <a:t>{</a:t>
              </a:r>
            </a:p>
            <a:p>
              <a:pPr marL="480060" marR="9525"/>
              <a:r>
                <a:rPr sz="1200" spc="-4" dirty="0">
                  <a:latin typeface="Arial"/>
                  <a:cs typeface="Arial"/>
                </a:rPr>
                <a:t>"_id"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8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ObjectId("5146bb52d8524270060001f3"), "age"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8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25,</a:t>
              </a:r>
              <a:endParaRPr sz="1200" dirty="0">
                <a:latin typeface="Arial"/>
                <a:cs typeface="Arial"/>
              </a:endParaRPr>
            </a:p>
            <a:p>
              <a:pPr marL="437198" marR="1335404" indent="42863"/>
              <a:r>
                <a:rPr sz="1200" spc="-4" dirty="0">
                  <a:latin typeface="Arial"/>
                  <a:cs typeface="Arial"/>
                </a:rPr>
                <a:t>"city"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8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"Lo</a:t>
              </a:r>
              <a:r>
                <a:rPr sz="1200" dirty="0">
                  <a:latin typeface="Arial"/>
                  <a:cs typeface="Arial"/>
                </a:rPr>
                <a:t>s</a:t>
              </a:r>
              <a:r>
                <a:rPr sz="1200" spc="-75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Angeles", "email"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8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  <a:hlinkClick r:id="rId2"/>
                </a:rPr>
                <a:t>"mark@abc.com",</a:t>
              </a:r>
              <a:r>
                <a:rPr sz="1200" spc="-4" dirty="0">
                  <a:latin typeface="Arial"/>
                  <a:cs typeface="Arial"/>
                </a:rPr>
                <a:t> "user_name"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4" dirty="0">
                  <a:latin typeface="Arial"/>
                  <a:cs typeface="Arial"/>
                </a:rPr>
                <a:t> "Mar</a:t>
              </a:r>
              <a:r>
                <a:rPr sz="1200" dirty="0">
                  <a:latin typeface="Arial"/>
                  <a:cs typeface="Arial"/>
                </a:rPr>
                <a:t>k</a:t>
              </a:r>
              <a:r>
                <a:rPr sz="1200" spc="-4" dirty="0">
                  <a:latin typeface="Arial"/>
                  <a:cs typeface="Arial"/>
                </a:rPr>
                <a:t> Hank</a:t>
              </a:r>
              <a:r>
                <a:rPr sz="1200" dirty="0">
                  <a:latin typeface="Arial"/>
                  <a:cs typeface="Arial"/>
                </a:rPr>
                <a:t>s</a:t>
              </a:r>
              <a:r>
                <a:rPr sz="1200" spc="-4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"</a:t>
              </a:r>
            </a:p>
          </p:txBody>
        </p:sp>
        <p:sp>
          <p:nvSpPr>
            <p:cNvPr id="10" name="object 43">
              <a:extLst>
                <a:ext uri="{FF2B5EF4-FFF2-40B4-BE49-F238E27FC236}">
                  <a16:creationId xmlns:a16="http://schemas.microsoft.com/office/drawing/2014/main" id="{1BAD87A1-4DA2-4676-B5DA-B14CFC69AFA0}"/>
                </a:ext>
              </a:extLst>
            </p:cNvPr>
            <p:cNvSpPr txBox="1"/>
            <p:nvPr/>
          </p:nvSpPr>
          <p:spPr>
            <a:xfrm>
              <a:off x="1207876" y="3128314"/>
              <a:ext cx="70009" cy="37385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9525"/>
              <a:r>
                <a:rPr sz="1200" dirty="0">
                  <a:latin typeface="Arial"/>
                  <a:cs typeface="Arial"/>
                </a:rPr>
                <a:t>}</a:t>
              </a:r>
              <a:endParaRPr sz="1200">
                <a:latin typeface="Arial"/>
                <a:cs typeface="Arial"/>
              </a:endParaRPr>
            </a:p>
            <a:p>
              <a:pPr marL="9525"/>
              <a:r>
                <a:rPr sz="1200" dirty="0">
                  <a:latin typeface="Arial"/>
                  <a:cs typeface="Arial"/>
                </a:rPr>
                <a:t>{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7E3382A7-B4D1-4A1F-AC9D-D7887091CFD5}"/>
                </a:ext>
              </a:extLst>
            </p:cNvPr>
            <p:cNvSpPr txBox="1"/>
            <p:nvPr/>
          </p:nvSpPr>
          <p:spPr>
            <a:xfrm>
              <a:off x="1893618" y="3311117"/>
              <a:ext cx="3221831" cy="92249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9525" marR="9525"/>
              <a:r>
                <a:rPr sz="1200" dirty="0">
                  <a:latin typeface="Arial"/>
                  <a:cs typeface="Arial"/>
                </a:rPr>
                <a:t>"</a:t>
              </a:r>
              <a:r>
                <a:rPr sz="1200" spc="-4" dirty="0">
                  <a:latin typeface="Arial"/>
                  <a:cs typeface="Arial"/>
                </a:rPr>
                <a:t>_id"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11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ObjectId("5146bb52d8524270060001f2"), "age"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11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31,</a:t>
              </a:r>
              <a:endParaRPr sz="1200" dirty="0">
                <a:latin typeface="Arial"/>
                <a:cs typeface="Arial"/>
              </a:endParaRPr>
            </a:p>
            <a:p>
              <a:pPr marL="9525"/>
              <a:r>
                <a:rPr sz="1200" spc="-4" dirty="0">
                  <a:latin typeface="Arial"/>
                  <a:cs typeface="Arial"/>
                </a:rPr>
                <a:t>"city"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11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"Dallas",</a:t>
              </a:r>
              <a:endParaRPr sz="1200" dirty="0">
                <a:latin typeface="Arial"/>
                <a:cs typeface="Arial"/>
              </a:endParaRPr>
            </a:p>
            <a:p>
              <a:pPr marL="9525" marR="1175861"/>
              <a:r>
                <a:rPr sz="1200" spc="-4" dirty="0">
                  <a:latin typeface="Arial"/>
                  <a:cs typeface="Arial"/>
                </a:rPr>
                <a:t>"email"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11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  <a:hlinkClick r:id="rId3"/>
                </a:rPr>
                <a:t>"richard@abc.com",</a:t>
              </a:r>
              <a:r>
                <a:rPr sz="1200" spc="-4" dirty="0">
                  <a:latin typeface="Arial"/>
                  <a:cs typeface="Arial"/>
                </a:rPr>
                <a:t> "user_name"</a:t>
              </a:r>
              <a:r>
                <a:rPr sz="1200" dirty="0">
                  <a:latin typeface="Arial"/>
                  <a:cs typeface="Arial"/>
                </a:rPr>
                <a:t>:</a:t>
              </a:r>
              <a:r>
                <a:rPr sz="1200" spc="-8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"Richar</a:t>
              </a:r>
              <a:r>
                <a:rPr sz="1200" dirty="0">
                  <a:latin typeface="Arial"/>
                  <a:cs typeface="Arial"/>
                </a:rPr>
                <a:t>d</a:t>
              </a:r>
              <a:r>
                <a:rPr sz="1200" spc="-19" dirty="0">
                  <a:latin typeface="Arial"/>
                  <a:cs typeface="Arial"/>
                </a:rPr>
                <a:t> </a:t>
              </a:r>
              <a:r>
                <a:rPr sz="1200" spc="-4" dirty="0">
                  <a:latin typeface="Arial"/>
                  <a:cs typeface="Arial"/>
                </a:rPr>
                <a:t>Pete</a:t>
              </a:r>
              <a:r>
                <a:rPr sz="1200" dirty="0">
                  <a:latin typeface="Arial"/>
                  <a:cs typeface="Arial"/>
                </a:rPr>
                <a:t>r</a:t>
              </a:r>
              <a:r>
                <a:rPr sz="1200" spc="8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"</a:t>
              </a:r>
            </a:p>
          </p:txBody>
        </p:sp>
        <p:sp>
          <p:nvSpPr>
            <p:cNvPr id="12" name="object 45">
              <a:extLst>
                <a:ext uri="{FF2B5EF4-FFF2-40B4-BE49-F238E27FC236}">
                  <a16:creationId xmlns:a16="http://schemas.microsoft.com/office/drawing/2014/main" id="{4DAE93AF-5CC7-42C6-B342-E6BDF145504F}"/>
                </a:ext>
              </a:extLst>
            </p:cNvPr>
            <p:cNvSpPr txBox="1"/>
            <p:nvPr/>
          </p:nvSpPr>
          <p:spPr>
            <a:xfrm>
              <a:off x="1207876" y="4225134"/>
              <a:ext cx="70009" cy="19097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9525"/>
              <a:r>
                <a:rPr sz="1200" dirty="0">
                  <a:latin typeface="Arial"/>
                  <a:cs typeface="Arial"/>
                </a:rPr>
                <a:t>}</a:t>
              </a:r>
              <a:endParaRPr sz="1200">
                <a:latin typeface="Arial"/>
                <a:cs typeface="Arial"/>
              </a:endParaRPr>
            </a:p>
          </p:txBody>
        </p:sp>
      </p:grpSp>
      <p:graphicFrame>
        <p:nvGraphicFramePr>
          <p:cNvPr id="13" name="object 40">
            <a:extLst>
              <a:ext uri="{FF2B5EF4-FFF2-40B4-BE49-F238E27FC236}">
                <a16:creationId xmlns:a16="http://schemas.microsoft.com/office/drawing/2014/main" id="{17EA1CD6-817D-46B6-9FF3-F4AFBEBB7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56803"/>
              </p:ext>
            </p:extLst>
          </p:nvPr>
        </p:nvGraphicFramePr>
        <p:xfrm>
          <a:off x="3467101" y="2877668"/>
          <a:ext cx="5257799" cy="8358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321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id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user_name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spc="-5" dirty="0"/>
                        <a:t>e</a:t>
                      </a:r>
                      <a:r>
                        <a:rPr sz="1500" spc="0" dirty="0"/>
                        <a:t>mail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age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500" dirty="0"/>
                        <a:t>city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91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1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Mark Hanks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500" dirty="0">
                          <a:hlinkClick r:id="rId2"/>
                        </a:rPr>
                        <a:t>mark@abc.com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</a:pPr>
                      <a:r>
                        <a:rPr sz="1500" spc="-5" dirty="0"/>
                        <a:t>2</a:t>
                      </a:r>
                      <a:r>
                        <a:rPr sz="1500" spc="0" dirty="0"/>
                        <a:t>5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</a:pPr>
                      <a:r>
                        <a:rPr sz="1500" dirty="0"/>
                        <a:t>Los Angeles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2</a:t>
                      </a:r>
                      <a:endParaRPr sz="1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/>
                        <a:t>Richa</a:t>
                      </a:r>
                      <a:r>
                        <a:rPr sz="1500" spc="-20" dirty="0"/>
                        <a:t>r</a:t>
                      </a:r>
                      <a:r>
                        <a:rPr sz="1500" spc="0" dirty="0"/>
                        <a:t>d</a:t>
                      </a:r>
                      <a:r>
                        <a:rPr sz="1500" spc="-10" dirty="0"/>
                        <a:t> </a:t>
                      </a:r>
                      <a:r>
                        <a:rPr sz="1500" spc="-55" dirty="0"/>
                        <a:t>P</a:t>
                      </a:r>
                      <a:r>
                        <a:rPr sz="1500" spc="0" dirty="0"/>
                        <a:t>e</a:t>
                      </a:r>
                      <a:r>
                        <a:rPr sz="1500" spc="-10" dirty="0"/>
                        <a:t>t</a:t>
                      </a:r>
                      <a:r>
                        <a:rPr sz="1500" spc="0" dirty="0"/>
                        <a:t>er</a:t>
                      </a:r>
                      <a:endParaRPr sz="1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500" dirty="0">
                          <a:hlinkClick r:id="rId3"/>
                        </a:rPr>
                        <a:t>richa</a:t>
                      </a:r>
                      <a:r>
                        <a:rPr sz="1500" spc="-20" dirty="0">
                          <a:hlinkClick r:id="rId3"/>
                        </a:rPr>
                        <a:t>r</a:t>
                      </a:r>
                      <a:r>
                        <a:rPr sz="1500" spc="0" dirty="0">
                          <a:hlinkClick r:id="rId4"/>
                        </a:rPr>
                        <a:t>d@abc.com</a:t>
                      </a:r>
                      <a:endParaRPr sz="1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500" dirty="0"/>
                        <a:t>31</a:t>
                      </a:r>
                      <a:endParaRPr sz="1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500" dirty="0"/>
                        <a:t>Dallas</a:t>
                      </a:r>
                      <a:endParaRPr sz="1500" dirty="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6E7558-0A0C-45CF-8137-DEF2D104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A0EC3C-ABEA-491A-8974-3BE0FC6F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75D720-70DD-4BDA-ABBB-FA897BC2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392F68-3EEB-43C6-8E23-5B25405729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0438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4B0AB-F6A6-4365-88B8-656C8B66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 DB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D3AD-6C7A-4BA2-BCE7-B09502D9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MongoDB</a:t>
            </a:r>
            <a:r>
              <a:rPr lang="zh-TW" altLang="en-US" sz="2400" dirty="0"/>
              <a:t>下載網址 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https://www.mongodb.org/download-center/community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D4BE4-990B-48F6-AC7A-4BB6ED5F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405984-B8C6-47F0-BF1F-71F61546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8E4B76-D9BA-4ED6-B88D-C145774C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8" y="3126456"/>
            <a:ext cx="10150642" cy="359501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DC6693-F5CE-4283-ACFD-D7C60F323BE5}"/>
              </a:ext>
            </a:extLst>
          </p:cNvPr>
          <p:cNvSpPr/>
          <p:nvPr/>
        </p:nvSpPr>
        <p:spPr>
          <a:xfrm>
            <a:off x="2855495" y="5149516"/>
            <a:ext cx="4235116" cy="102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873210-1865-4B20-8C91-CD9D89340406}"/>
              </a:ext>
            </a:extLst>
          </p:cNvPr>
          <p:cNvSpPr txBox="1"/>
          <p:nvPr/>
        </p:nvSpPr>
        <p:spPr>
          <a:xfrm>
            <a:off x="7206696" y="5409350"/>
            <a:ext cx="226215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選擇版本與作業系統</a:t>
            </a:r>
          </a:p>
        </p:txBody>
      </p:sp>
    </p:spTree>
    <p:extLst>
      <p:ext uri="{BB962C8B-B14F-4D97-AF65-F5344CB8AC3E}">
        <p14:creationId xmlns:p14="http://schemas.microsoft.com/office/powerpoint/2010/main" val="637864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6C09CEE-920C-4C9B-B5BD-373B355A20D7}" vid="{7833F20E-E490-413B-8026-009E3D13E8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1007</TotalTime>
  <Words>1905</Words>
  <Application>Microsoft Office PowerPoint</Application>
  <PresentationFormat>寬螢幕</PresentationFormat>
  <Paragraphs>360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等线</vt:lpstr>
      <vt:lpstr>Microsoft JhengHei UI</vt:lpstr>
      <vt:lpstr>微软雅黑</vt:lpstr>
      <vt:lpstr>宋体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Wingdings</vt:lpstr>
      <vt:lpstr>Theme1</vt:lpstr>
      <vt:lpstr>NoSQL - Mongo DB</vt:lpstr>
      <vt:lpstr>PowerPoint 簡報</vt:lpstr>
      <vt:lpstr>01</vt:lpstr>
      <vt:lpstr>Mongo DB</vt:lpstr>
      <vt:lpstr>Mongo DB</vt:lpstr>
      <vt:lpstr>Mongo DB</vt:lpstr>
      <vt:lpstr>Mongo DB</vt:lpstr>
      <vt:lpstr>02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Mongo DB實作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TingHua</dc:creator>
  <cp:lastModifiedBy>Fred</cp:lastModifiedBy>
  <cp:revision>22</cp:revision>
  <dcterms:created xsi:type="dcterms:W3CDTF">2020-04-20T10:29:31Z</dcterms:created>
  <dcterms:modified xsi:type="dcterms:W3CDTF">2021-06-09T03:02:58Z</dcterms:modified>
</cp:coreProperties>
</file>