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66" r:id="rId17"/>
    <p:sldId id="267" r:id="rId18"/>
    <p:sldId id="306" r:id="rId19"/>
    <p:sldId id="307" r:id="rId20"/>
    <p:sldId id="308" r:id="rId21"/>
    <p:sldId id="273" r:id="rId22"/>
    <p:sldId id="303" r:id="rId23"/>
    <p:sldId id="302" r:id="rId24"/>
    <p:sldId id="304" r:id="rId25"/>
    <p:sldId id="274" r:id="rId26"/>
    <p:sldId id="275" r:id="rId27"/>
    <p:sldId id="276" r:id="rId28"/>
    <p:sldId id="277" r:id="rId29"/>
    <p:sldId id="280" r:id="rId30"/>
    <p:sldId id="279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305" r:id="rId43"/>
    <p:sldId id="278" r:id="rId44"/>
    <p:sldId id="293" r:id="rId45"/>
    <p:sldId id="296" r:id="rId46"/>
    <p:sldId id="294" r:id="rId47"/>
    <p:sldId id="295" r:id="rId48"/>
    <p:sldId id="297" r:id="rId49"/>
    <p:sldId id="298" r:id="rId50"/>
    <p:sldId id="299" r:id="rId51"/>
    <p:sldId id="300" r:id="rId52"/>
    <p:sldId id="301" r:id="rId53"/>
    <p:sldId id="292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AADCCB6-FD8E-4113-98B8-420B3E5CD599}"/>
              </a:ext>
            </a:extLst>
          </p:cNvPr>
          <p:cNvSpPr>
            <a:spLocks/>
          </p:cNvSpPr>
          <p:nvPr/>
        </p:nvSpPr>
        <p:spPr bwMode="auto">
          <a:xfrm>
            <a:off x="331739" y="1068954"/>
            <a:ext cx="5760046" cy="5094744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A516F1B-5C30-49EF-86BD-B5244FCE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" y="1564768"/>
            <a:ext cx="12191296" cy="410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F7B2D52-F2E2-4C28-A703-82B77CAE1DA4}"/>
              </a:ext>
            </a:extLst>
          </p:cNvPr>
          <p:cNvSpPr>
            <a:spLocks/>
          </p:cNvSpPr>
          <p:nvPr/>
        </p:nvSpPr>
        <p:spPr bwMode="auto">
          <a:xfrm>
            <a:off x="353" y="1068954"/>
            <a:ext cx="3412518" cy="4598930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229CF61-59B4-482B-9788-C5D8ABBF5890}"/>
              </a:ext>
            </a:extLst>
          </p:cNvPr>
          <p:cNvSpPr>
            <a:spLocks/>
          </p:cNvSpPr>
          <p:nvPr/>
        </p:nvSpPr>
        <p:spPr bwMode="auto">
          <a:xfrm>
            <a:off x="3015714" y="4605425"/>
            <a:ext cx="4535689" cy="1558273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rgbClr val="3CB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1517073-4256-442C-938D-284D63B56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6492" y="2553207"/>
            <a:ext cx="7513320" cy="13255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b="1" cap="all" dirty="0">
                <a:solidFill>
                  <a:schemeClr val="bg1">
                    <a:lumMod val="6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標題</a:t>
            </a:r>
            <a:endParaRPr lang="en-US" altLang="zh-CN" sz="4400" b="1" cap="all" dirty="0">
              <a:solidFill>
                <a:schemeClr val="bg1">
                  <a:lumMod val="65000"/>
                </a:schemeClr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4B3A57E-0736-4DAF-900A-6210222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4F3F2B-DC37-49B0-A8C7-F0651E55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533E0E3-D327-4176-B819-520D0555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00B21-300E-4B03-B4FE-D76A08066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25508" y="3878770"/>
            <a:ext cx="2847442" cy="17891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8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3DD-C6E3-4A0E-8495-47C86B90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89464-1541-4695-B64B-5940993E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A194-0DAF-45F3-9C29-96C6803C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72A0-7D58-4569-90D7-64C2E34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10B8-DD29-4884-92C8-681D41280AD1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5FD4-C27E-41CA-9907-354E0523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720A-F7AF-467D-B3D8-7445D589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7AE7-2666-4FC9-89B1-78C89F6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F2A83-DEA6-4DCE-86A3-BDBEEDFA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3DF9-1448-490B-9230-997CBCD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EC2E-F7F2-4266-97F8-BAB6E05F9D58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10EC-1122-482B-A99A-E2A5C47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4DC-75AB-4BF1-8E0F-805F259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28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74B6D-A906-4C11-A76E-FB1858B0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D3C0-B35B-4F6D-8916-1DA4672D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5744-39C3-462F-BFF7-602934F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0DA-31AF-4E9E-95F1-331F71493D44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863C-D5BF-4D1E-9149-67C8C999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4220-6543-43D6-9811-73E0EE73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B05F-DFD3-40C8-B2A0-80FB15F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2D9F-C4A2-431D-AF8E-59806120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88C4-1F25-43B3-A38B-4EA05EF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104-75B4-4B6B-9931-B60ED533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FDDB-E8C1-4832-A674-7184D06D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2683736-59C9-40BC-82E0-F42DC7E4F040}"/>
              </a:ext>
            </a:extLst>
          </p:cNvPr>
          <p:cNvCxnSpPr>
            <a:cxnSpLocks/>
          </p:cNvCxnSpPr>
          <p:nvPr/>
        </p:nvCxnSpPr>
        <p:spPr>
          <a:xfrm>
            <a:off x="838200" y="175723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9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33C0-BCAD-4F42-B125-0B552390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34361-0FF4-4EE4-A943-E240DAE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376C2-5897-4995-87FC-CFDA927F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1FD61A5B-C5AC-4E5A-8360-9C3AC53B65EA}"/>
              </a:ext>
            </a:extLst>
          </p:cNvPr>
          <p:cNvSpPr/>
          <p:nvPr/>
        </p:nvSpPr>
        <p:spPr>
          <a:xfrm>
            <a:off x="5061224" y="1555920"/>
            <a:ext cx="7130776" cy="4120810"/>
          </a:xfrm>
          <a:prstGeom prst="rect">
            <a:avLst/>
          </a:prstGeom>
          <a:solidFill>
            <a:srgbClr val="3CB7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C5F92CCC-D25C-449C-A1BF-5ABDEA1258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6767" y="3256285"/>
            <a:ext cx="358732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rgbClr val="3CB7C6"/>
                </a:solidFill>
                <a:latin typeface="Helvetica" panose="020B060402020203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rgbClr val="3CB7C6"/>
              </a:solidFill>
              <a:latin typeface="Helvetica" panose="020B060402020203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C77525-64F2-4675-958B-7AE35E381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22243" y="1791494"/>
            <a:ext cx="6408738" cy="3649662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4572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7145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171700" indent="-3429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E320-0128-4340-9F81-7847283A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5BC9-BFEE-431A-BAD0-4A0849E3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8A78-E330-4C44-A4B1-4BC4077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41">
            <a:extLst>
              <a:ext uri="{FF2B5EF4-FFF2-40B4-BE49-F238E27FC236}">
                <a16:creationId xmlns:a16="http://schemas.microsoft.com/office/drawing/2014/main" id="{2BFE0F69-A067-4DA7-92F1-7393DAF77294}"/>
              </a:ext>
            </a:extLst>
          </p:cNvPr>
          <p:cNvGrpSpPr/>
          <p:nvPr/>
        </p:nvGrpSpPr>
        <p:grpSpPr>
          <a:xfrm>
            <a:off x="352" y="2322757"/>
            <a:ext cx="12191648" cy="2564831"/>
            <a:chOff x="170694" y="177982"/>
            <a:chExt cx="3936003" cy="781165"/>
          </a:xfrm>
        </p:grpSpPr>
        <p:sp>
          <p:nvSpPr>
            <p:cNvPr id="8" name="等腰三角形 43">
              <a:extLst>
                <a:ext uri="{FF2B5EF4-FFF2-40B4-BE49-F238E27FC236}">
                  <a16:creationId xmlns:a16="http://schemas.microsoft.com/office/drawing/2014/main" id="{C6319589-BDC8-44FB-9BD8-E346C0E30333}"/>
                </a:ext>
              </a:extLst>
            </p:cNvPr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等腰三角形 44">
              <a:extLst>
                <a:ext uri="{FF2B5EF4-FFF2-40B4-BE49-F238E27FC236}">
                  <a16:creationId xmlns:a16="http://schemas.microsoft.com/office/drawing/2014/main" id="{F21F55D5-C595-4580-BCDB-4BF1E1A4439F}"/>
                </a:ext>
              </a:extLst>
            </p:cNvPr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rgbClr val="BFBFB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45">
              <a:extLst>
                <a:ext uri="{FF2B5EF4-FFF2-40B4-BE49-F238E27FC236}">
                  <a16:creationId xmlns:a16="http://schemas.microsoft.com/office/drawing/2014/main" id="{2748E4E3-E40C-45F7-A95F-4C2A11064660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平行四边形 46">
              <a:extLst>
                <a:ext uri="{FF2B5EF4-FFF2-40B4-BE49-F238E27FC236}">
                  <a16:creationId xmlns:a16="http://schemas.microsoft.com/office/drawing/2014/main" id="{236881D7-A3F5-497B-A4ED-62AC114C6137}"/>
                </a:ext>
              </a:extLst>
            </p:cNvPr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3CB7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6435" tIns="48218" rIns="96435" bIns="48218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A4686EB1-A910-4471-894D-411AF1F7C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3301" y="3017247"/>
            <a:ext cx="1100481" cy="1170557"/>
          </a:xfrm>
        </p:spPr>
        <p:txBody>
          <a:bodyPr>
            <a:noAutofit/>
          </a:bodyPr>
          <a:lstStyle>
            <a:lvl1pPr>
              <a:defRPr sz="6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F2E02-89E8-41E5-83C7-8B638CB18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77516" y="3318016"/>
            <a:ext cx="3935412" cy="5690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5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6BB3-5EEF-4115-A229-C137B74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E416-6F4E-42FC-AB71-7BDC9BEB2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32BB-872E-48B3-B4FD-6E77093C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2376-3EF2-45E8-AC0A-8E45FB7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FE95-A843-46C8-A56B-FC61E1B48D83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CBFF-90B2-4FDF-8FD9-18DC15F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693A-6BEA-4D59-9064-6E9D482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5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96A-143F-4B6E-8E26-4A5738E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BE44-0325-4724-A67F-04448D7B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FC60C-C3BA-4068-8D6E-2973D0AD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045A-3854-4C2E-B9A8-63CEB8DE4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99384-BB42-4B94-A7F4-0F88AC418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A85A8-E3E4-4F4E-A411-98097E3F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DA39-1CAE-41DC-ADB1-777E9813BDD5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6F4D2-5D84-41F7-9FDC-1415292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195C3-A135-4BB1-A04A-146C7B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874-18A7-46F7-BFA0-F171857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C57E-23D9-4715-BDDD-D7DE558B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5E8-AEE8-4ADD-8B32-7CF0BC39B797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A30F-2E4E-48E4-BC1E-2B585A1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3AEB-2009-4741-AC21-311D6765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BF838-1986-4362-8614-705E24EB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B6AA6-D0A8-4C53-A847-B6EF714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E05D-0462-4A54-ACB1-1EEFFAC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4A7681-C68D-431E-9E80-2069DFF0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567"/>
            <a:ext cx="12192000" cy="48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5DD-E256-4FAD-AE67-5F020EDF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450F-3EA5-400C-BDED-715A682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58CF9-EFF0-4188-9025-BA2ACA60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9DBF-9722-41EC-8F06-9BBE097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6CB-BF36-4646-870A-E53177E6D00B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357F-8EEF-486B-A710-EDD1FD30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FAE4-51A0-4F66-8CD0-B7C48E4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ADC3-09A2-466B-A64B-B56BCBC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299F-561C-485C-BA00-ACDFE96A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006-2806-44E1-85E6-40C3A28AD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75EE-4381-4594-B30A-9B71DB23784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B69F-71E7-43F0-B1A0-2643410B7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66AB-2489-4FEB-B36E-AB1F88CDB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0C4-1A8F-4D9B-BC2C-161B9A0D87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EBFF-340C-401F-AF75-276974FC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F8B609-626D-47DC-A73A-E567805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ABC9-5D3C-41D4-ADA0-5679F7B412A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EA0848-F920-47A4-B22D-D46D22EB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FBF2BC-D8D7-4BC1-9EF6-F54A563B7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指導教授：蔡孟勳</a:t>
            </a:r>
            <a:endParaRPr lang="en-US" altLang="zh-TW" dirty="0"/>
          </a:p>
          <a:p>
            <a:r>
              <a:rPr lang="zh-TW" altLang="en-US" dirty="0"/>
              <a:t>助　　理：張庭華</a:t>
            </a:r>
            <a:endParaRPr lang="en-US" altLang="zh-TW" dirty="0"/>
          </a:p>
          <a:p>
            <a:r>
              <a:rPr lang="zh-TW" altLang="en-US" dirty="0"/>
              <a:t>日　　期：</a:t>
            </a:r>
            <a:r>
              <a:rPr lang="en-US" altLang="zh-TW" dirty="0"/>
              <a:t>2020.04.16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0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B0375-09B7-4187-BBFD-65C16BAB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7B728-64E1-437A-AFBB-537FF8E7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3.</a:t>
            </a:r>
            <a:r>
              <a:rPr lang="zh-TW" altLang="en-US" dirty="0"/>
              <a:t> 建立資料表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use + </a:t>
            </a:r>
            <a:r>
              <a:rPr lang="zh-TW" altLang="en-US" dirty="0"/>
              <a:t>資料庫名稱</a:t>
            </a:r>
            <a:endParaRPr lang="en-US" altLang="zh-TW" dirty="0"/>
          </a:p>
          <a:p>
            <a:pPr lvl="3"/>
            <a:r>
              <a:rPr lang="zh-TW" altLang="en-US" dirty="0"/>
              <a:t>需選擇使用哪個資料庫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Create Table + </a:t>
            </a:r>
            <a:r>
              <a:rPr lang="zh-TW" altLang="en-US" dirty="0"/>
              <a:t>資料表名稱 </a:t>
            </a:r>
            <a:r>
              <a:rPr lang="en-US" altLang="zh-TW" dirty="0"/>
              <a:t>(</a:t>
            </a:r>
            <a:r>
              <a:rPr lang="zh-TW" altLang="en-US" dirty="0"/>
              <a:t>資料表欄位 資料型態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BF061-7E7C-4BAF-BA88-92A0C157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10639-28E6-4F08-8985-001C3EBA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59084E-AC91-4A13-AB89-05CAD921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4270375"/>
            <a:ext cx="101822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F639-930B-4116-A876-4052D2E4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CDD53-DE8D-466A-B11E-2020264E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TW" altLang="en-US" dirty="0"/>
              <a:t>語法</a:t>
            </a: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Describe + </a:t>
            </a:r>
            <a:r>
              <a:rPr lang="zh-TW" altLang="en-US" dirty="0"/>
              <a:t>資料表名稱</a:t>
            </a:r>
            <a:endParaRPr lang="en-US" altLang="zh-TW" dirty="0"/>
          </a:p>
          <a:p>
            <a:pPr lvl="3"/>
            <a:r>
              <a:rPr lang="zh-TW" altLang="en-US" dirty="0"/>
              <a:t>顯示所建立的資料表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417AF-AB56-42AD-BDAF-D326616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630CAF-6B79-4104-84E3-D8E909B8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EF1A56-3337-4D0D-9FC7-0F449174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919322"/>
            <a:ext cx="10106025" cy="1295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52A098-BE03-4964-B4A8-6C4FC3F8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4424075"/>
            <a:ext cx="5161496" cy="22484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8A9A82-4604-4442-815F-5EA25D65FF9C}"/>
              </a:ext>
            </a:extLst>
          </p:cNvPr>
          <p:cNvSpPr txBox="1"/>
          <p:nvPr/>
        </p:nvSpPr>
        <p:spPr>
          <a:xfrm>
            <a:off x="7011695" y="4980618"/>
            <a:ext cx="2799950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所建立的資料表欄位與資料型態</a:t>
            </a:r>
          </a:p>
        </p:txBody>
      </p:sp>
    </p:spTree>
    <p:extLst>
      <p:ext uri="{BB962C8B-B14F-4D97-AF65-F5344CB8AC3E}">
        <p14:creationId xmlns:p14="http://schemas.microsoft.com/office/powerpoint/2010/main" val="256937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5C62D-7ACE-40DD-8C25-8A24CCF6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606BA-14F3-4908-A360-46D4B7D8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4.</a:t>
            </a:r>
            <a:r>
              <a:rPr lang="zh-TW" altLang="en-US" dirty="0"/>
              <a:t> 建立資料欄位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Insert Into + </a:t>
            </a:r>
            <a:r>
              <a:rPr lang="zh-TW" altLang="en-US" dirty="0"/>
              <a:t>資料表名稱</a:t>
            </a:r>
            <a:r>
              <a:rPr lang="en-US" altLang="zh-TW" dirty="0"/>
              <a:t>(</a:t>
            </a:r>
            <a:r>
              <a:rPr lang="zh-TW" altLang="en-US" dirty="0"/>
              <a:t>欄位</a:t>
            </a:r>
            <a:r>
              <a:rPr lang="en-US" altLang="zh-TW" dirty="0"/>
              <a:t>) + Values(‘</a:t>
            </a:r>
            <a:r>
              <a:rPr lang="zh-TW" altLang="en-US" dirty="0"/>
              <a:t>值</a:t>
            </a:r>
            <a:r>
              <a:rPr lang="en-US" altLang="zh-TW" dirty="0"/>
              <a:t>’)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5.</a:t>
            </a:r>
            <a:r>
              <a:rPr lang="zh-TW" altLang="en-US" dirty="0"/>
              <a:t> 顯示建立完成之資料欄位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Select * from </a:t>
            </a:r>
            <a:r>
              <a:rPr lang="zh-TW" altLang="en-US" dirty="0"/>
              <a:t>資料表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768440-D197-4DAF-AAF6-0E777542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7725D5-4472-4A3C-A086-D90D94C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F343C5-45EF-4B32-B8A6-821B4C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068398"/>
            <a:ext cx="11163300" cy="1152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44E0B8-7FCE-44DD-8258-DC6CF8F69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4" y="5286831"/>
            <a:ext cx="6096000" cy="80962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122FF74E-4C76-4A74-9449-56C57D13DCE3}"/>
              </a:ext>
            </a:extLst>
          </p:cNvPr>
          <p:cNvGrpSpPr/>
          <p:nvPr/>
        </p:nvGrpSpPr>
        <p:grpSpPr>
          <a:xfrm>
            <a:off x="7572375" y="5146592"/>
            <a:ext cx="3781425" cy="1085850"/>
            <a:chOff x="7473531" y="5573980"/>
            <a:chExt cx="3781425" cy="108585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35C98BF-6CE3-4950-A076-F0A98EEC8E23}"/>
                </a:ext>
              </a:extLst>
            </p:cNvPr>
            <p:cNvGrpSpPr/>
            <p:nvPr/>
          </p:nvGrpSpPr>
          <p:grpSpPr>
            <a:xfrm>
              <a:off x="7473531" y="5573980"/>
              <a:ext cx="3781425" cy="1085850"/>
              <a:chOff x="7473531" y="5573980"/>
              <a:chExt cx="3781425" cy="1085850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9188715B-BB2B-4496-AB6C-E52F1B0C3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3531" y="5573980"/>
                <a:ext cx="3781425" cy="1085850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8C04626-0BCD-496E-A047-19E2681A9C6E}"/>
                  </a:ext>
                </a:extLst>
              </p:cNvPr>
              <p:cNvSpPr/>
              <p:nvPr/>
            </p:nvSpPr>
            <p:spPr>
              <a:xfrm>
                <a:off x="9337568" y="6125559"/>
                <a:ext cx="587020" cy="180000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Taipei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CD0F64-8F3F-45DE-90B7-AD09F3EFA583}"/>
                </a:ext>
              </a:extLst>
            </p:cNvPr>
            <p:cNvSpPr/>
            <p:nvPr/>
          </p:nvSpPr>
          <p:spPr>
            <a:xfrm>
              <a:off x="10199341" y="6139505"/>
              <a:ext cx="720000" cy="180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Personnel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7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9627B-1C1B-47E4-A21A-FEF9D132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AAD812-DCC8-405D-B49E-C2DD73AE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6. </a:t>
            </a:r>
            <a:r>
              <a:rPr lang="zh-TW" altLang="en-US" dirty="0"/>
              <a:t>增加多欄位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Insert Into + </a:t>
            </a:r>
            <a:r>
              <a:rPr lang="zh-TW" altLang="en-US" dirty="0"/>
              <a:t>資料表名稱</a:t>
            </a:r>
            <a:r>
              <a:rPr lang="en-US" altLang="zh-TW" dirty="0"/>
              <a:t>(</a:t>
            </a:r>
            <a:r>
              <a:rPr lang="zh-TW" altLang="en-US" dirty="0"/>
              <a:t>欄位</a:t>
            </a:r>
            <a:r>
              <a:rPr lang="en-US" altLang="zh-TW" dirty="0"/>
              <a:t>) + Values(‘</a:t>
            </a:r>
            <a:r>
              <a:rPr lang="zh-TW" altLang="en-US" dirty="0"/>
              <a:t>值</a:t>
            </a:r>
            <a:r>
              <a:rPr lang="en-US" altLang="zh-TW" dirty="0"/>
              <a:t>’),(‘</a:t>
            </a:r>
            <a:r>
              <a:rPr lang="zh-TW" altLang="en-US" dirty="0"/>
              <a:t>值</a:t>
            </a:r>
            <a:r>
              <a:rPr lang="en-US" altLang="zh-TW" dirty="0"/>
              <a:t>’)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7.</a:t>
            </a:r>
            <a:r>
              <a:rPr lang="zh-TW" altLang="en-US" dirty="0"/>
              <a:t> 顯示建立完成之資料欄位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Select * from </a:t>
            </a:r>
            <a:r>
              <a:rPr lang="zh-TW" altLang="en-US" dirty="0"/>
              <a:t>資料表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FEDCAD-E9AA-499E-A49C-0DAA3CEC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707D51-1043-4841-A3A3-7961C9B3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B27C654-CE35-485C-8E74-45D0950F0EEC}"/>
              </a:ext>
            </a:extLst>
          </p:cNvPr>
          <p:cNvGrpSpPr/>
          <p:nvPr/>
        </p:nvGrpSpPr>
        <p:grpSpPr>
          <a:xfrm>
            <a:off x="1057275" y="3101369"/>
            <a:ext cx="10077450" cy="1095375"/>
            <a:chOff x="1057275" y="2924906"/>
            <a:chExt cx="10077450" cy="109537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C125702-EB5F-4456-8B14-B350BDCD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275" y="2924906"/>
              <a:ext cx="10077450" cy="109537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7641F9-5EBA-4CD9-A13A-E5525D567D3F}"/>
                </a:ext>
              </a:extLst>
            </p:cNvPr>
            <p:cNvSpPr/>
            <p:nvPr/>
          </p:nvSpPr>
          <p:spPr>
            <a:xfrm>
              <a:off x="3569486" y="3471661"/>
              <a:ext cx="432000" cy="26161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B6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Yunlin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222440D-7AD8-41C9-9FF2-8683061FC5C8}"/>
                </a:ext>
              </a:extLst>
            </p:cNvPr>
            <p:cNvSpPr/>
            <p:nvPr/>
          </p:nvSpPr>
          <p:spPr>
            <a:xfrm>
              <a:off x="6901759" y="3461107"/>
              <a:ext cx="756000" cy="26161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B6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 Taipei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349B27AC-C2BA-450A-A187-4C54B1BB3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5299034"/>
            <a:ext cx="3644121" cy="76481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F7B71781-1E22-4A76-B681-6CE35916ADD9}"/>
              </a:ext>
            </a:extLst>
          </p:cNvPr>
          <p:cNvGrpSpPr/>
          <p:nvPr/>
        </p:nvGrpSpPr>
        <p:grpSpPr>
          <a:xfrm>
            <a:off x="5698287" y="4732945"/>
            <a:ext cx="5886450" cy="1552575"/>
            <a:chOff x="5698287" y="5057974"/>
            <a:chExt cx="5886450" cy="155257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74F8036-EB27-4EB5-AC59-276986A5C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8287" y="5057974"/>
              <a:ext cx="5886450" cy="155257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0F171B-26FA-4CA3-A89A-FFF345671AFC}"/>
                </a:ext>
              </a:extLst>
            </p:cNvPr>
            <p:cNvSpPr/>
            <p:nvPr/>
          </p:nvSpPr>
          <p:spPr>
            <a:xfrm>
              <a:off x="7491516" y="5575131"/>
              <a:ext cx="540000" cy="216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Taipei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294540-A437-4153-BDE6-FB1DD2E27DA0}"/>
                </a:ext>
              </a:extLst>
            </p:cNvPr>
            <p:cNvSpPr/>
            <p:nvPr/>
          </p:nvSpPr>
          <p:spPr>
            <a:xfrm>
              <a:off x="7501364" y="5984188"/>
              <a:ext cx="540000" cy="180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Yunlin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BFE20B-44E9-4C9C-857A-3F04548A524E}"/>
                </a:ext>
              </a:extLst>
            </p:cNvPr>
            <p:cNvSpPr/>
            <p:nvPr/>
          </p:nvSpPr>
          <p:spPr>
            <a:xfrm>
              <a:off x="7551898" y="6215944"/>
              <a:ext cx="756000" cy="144000"/>
            </a:xfrm>
            <a:prstGeom prst="rect">
              <a:avLst/>
            </a:prstGeom>
            <a:solidFill>
              <a:srgbClr val="D9F5FF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 Taipei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6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BE31F-49F5-4DA2-83A6-DB2F2EBE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0ECDE-8225-4DDE-9278-7CD250BA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8.</a:t>
            </a:r>
            <a:r>
              <a:rPr lang="zh-TW" altLang="en-US" dirty="0"/>
              <a:t> 搜尋特定欄位資料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Select </a:t>
            </a:r>
            <a:r>
              <a:rPr lang="zh-TW" altLang="en-US" dirty="0"/>
              <a:t>* </a:t>
            </a:r>
            <a:r>
              <a:rPr lang="en-US" altLang="zh-TW" dirty="0"/>
              <a:t>from </a:t>
            </a:r>
            <a:r>
              <a:rPr lang="zh-TW" altLang="en-US" dirty="0"/>
              <a:t>資料表 </a:t>
            </a:r>
            <a:r>
              <a:rPr lang="en-US" altLang="zh-TW" dirty="0"/>
              <a:t>where</a:t>
            </a:r>
            <a:r>
              <a:rPr lang="zh-TW" altLang="en-US" dirty="0"/>
              <a:t>欄位名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9.</a:t>
            </a:r>
            <a:r>
              <a:rPr lang="zh-TW" altLang="en-US" dirty="0"/>
              <a:t> 搜尋特定資料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Select </a:t>
            </a:r>
            <a:r>
              <a:rPr lang="zh-TW" altLang="en-US" dirty="0"/>
              <a:t>資料欄位 </a:t>
            </a:r>
            <a:r>
              <a:rPr lang="en-US" altLang="zh-TW" dirty="0"/>
              <a:t>from </a:t>
            </a:r>
            <a:r>
              <a:rPr lang="zh-TW" altLang="en-US" dirty="0"/>
              <a:t>資料表 </a:t>
            </a:r>
            <a:r>
              <a:rPr lang="en-US" altLang="zh-TW" dirty="0"/>
              <a:t>where</a:t>
            </a:r>
            <a:r>
              <a:rPr lang="zh-TW" altLang="en-US" dirty="0"/>
              <a:t>欄位名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201B3-6CF1-492A-A244-66A7B84A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BC9FE5-8AF0-421B-A81E-AF1A5BC8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1CB82F-F3F3-40B9-8659-6F97C8AB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08" y="3229372"/>
            <a:ext cx="4181475" cy="657225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B84A0B89-4145-4005-BA74-84F43B092FFF}"/>
              </a:ext>
            </a:extLst>
          </p:cNvPr>
          <p:cNvGrpSpPr/>
          <p:nvPr/>
        </p:nvGrpSpPr>
        <p:grpSpPr>
          <a:xfrm>
            <a:off x="6332702" y="3119834"/>
            <a:ext cx="4429125" cy="876300"/>
            <a:chOff x="6236449" y="2970989"/>
            <a:chExt cx="4429125" cy="87630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CA94196-3BDD-4DEF-BD02-1F6B5ACC79F8}"/>
                </a:ext>
              </a:extLst>
            </p:cNvPr>
            <p:cNvGrpSpPr/>
            <p:nvPr/>
          </p:nvGrpSpPr>
          <p:grpSpPr>
            <a:xfrm>
              <a:off x="6236449" y="2970989"/>
              <a:ext cx="4429125" cy="876300"/>
              <a:chOff x="6236449" y="2970989"/>
              <a:chExt cx="4429125" cy="87630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E9CDA26A-EA92-460F-971C-2D6C42367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6449" y="2970989"/>
                <a:ext cx="4429125" cy="876300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4D7F234-5F9A-4708-877C-731DE8EF2DE6}"/>
                  </a:ext>
                </a:extLst>
              </p:cNvPr>
              <p:cNvSpPr/>
              <p:nvPr/>
            </p:nvSpPr>
            <p:spPr>
              <a:xfrm>
                <a:off x="8093335" y="352839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Taipei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CC4035-7ACE-4049-9801-D5F40134C4DE}"/>
                </a:ext>
              </a:extLst>
            </p:cNvPr>
            <p:cNvSpPr/>
            <p:nvPr/>
          </p:nvSpPr>
          <p:spPr>
            <a:xfrm>
              <a:off x="8929454" y="3540451"/>
              <a:ext cx="720000" cy="180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Personnel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A6DBC54-91CF-400D-A8B6-748F9E23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486" y="5509419"/>
            <a:ext cx="4838700" cy="69532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5EE546A8-8624-4331-AA0B-894B58DB779B}"/>
              </a:ext>
            </a:extLst>
          </p:cNvPr>
          <p:cNvGrpSpPr/>
          <p:nvPr/>
        </p:nvGrpSpPr>
        <p:grpSpPr>
          <a:xfrm>
            <a:off x="7137719" y="5447506"/>
            <a:ext cx="1762125" cy="819150"/>
            <a:chOff x="6897088" y="5715803"/>
            <a:chExt cx="1762125" cy="81915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33DBEB6-F6DD-4364-9517-E19F1AD3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7088" y="5715803"/>
              <a:ext cx="1762125" cy="81915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8B029F-6063-454D-BDD0-4D7304E697E7}"/>
                </a:ext>
              </a:extLst>
            </p:cNvPr>
            <p:cNvSpPr/>
            <p:nvPr/>
          </p:nvSpPr>
          <p:spPr>
            <a:xfrm>
              <a:off x="7238150" y="6307844"/>
              <a:ext cx="540000" cy="216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Taipei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95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C8E16-2CB4-444B-BF6E-47975F88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E2856-A129-49FD-9D07-10797937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10.</a:t>
            </a:r>
            <a:r>
              <a:rPr lang="zh-TW" altLang="en-US" dirty="0"/>
              <a:t> 更新欄位資料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Set SQL</a:t>
            </a:r>
            <a:r>
              <a:rPr lang="en-US" altLang="zh-TW"/>
              <a:t>_SAFE</a:t>
            </a:r>
            <a:r>
              <a:rPr lang="en-US" altLang="zh-TW" dirty="0"/>
              <a:t>_UPDATES = 0</a:t>
            </a:r>
          </a:p>
          <a:p>
            <a:pPr lvl="3"/>
            <a:r>
              <a:rPr lang="zh-TW" altLang="en-US" dirty="0"/>
              <a:t>打開設定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資料表 </a:t>
            </a:r>
            <a:r>
              <a:rPr lang="en-US" altLang="zh-TW" dirty="0"/>
              <a:t>Set </a:t>
            </a:r>
            <a:r>
              <a:rPr lang="zh-TW" altLang="en-US" dirty="0"/>
              <a:t>資料欄位修改值 </a:t>
            </a:r>
            <a:r>
              <a:rPr lang="en-US" altLang="zh-TW" dirty="0"/>
              <a:t>Where </a:t>
            </a:r>
            <a:r>
              <a:rPr lang="zh-TW" altLang="en-US" dirty="0"/>
              <a:t>判斷式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E46D9-DC4E-4853-BBB4-4A2D353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311439-0A5F-4111-A9B4-2C25917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9BBDB7-3FE9-44D5-9917-65260C88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28" y="4841361"/>
            <a:ext cx="5972175" cy="12096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9BFB85F-D0A4-4A2C-8F12-B1DB5853650A}"/>
              </a:ext>
            </a:extLst>
          </p:cNvPr>
          <p:cNvSpPr txBox="1"/>
          <p:nvPr/>
        </p:nvSpPr>
        <p:spPr>
          <a:xfrm>
            <a:off x="8597400" y="417023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原本住台北搬到桃園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233C34B-7A55-4994-A21E-8B6BFAE5DA1C}"/>
              </a:ext>
            </a:extLst>
          </p:cNvPr>
          <p:cNvGrpSpPr/>
          <p:nvPr/>
        </p:nvGrpSpPr>
        <p:grpSpPr>
          <a:xfrm>
            <a:off x="7482396" y="4789232"/>
            <a:ext cx="3762375" cy="1666875"/>
            <a:chOff x="7482396" y="4789232"/>
            <a:chExt cx="3762375" cy="166687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6B0ACD6-C9D1-4BA4-8CA1-E5E483EEB47D}"/>
                </a:ext>
              </a:extLst>
            </p:cNvPr>
            <p:cNvGrpSpPr/>
            <p:nvPr/>
          </p:nvGrpSpPr>
          <p:grpSpPr>
            <a:xfrm>
              <a:off x="7482396" y="4789232"/>
              <a:ext cx="3762375" cy="1666875"/>
              <a:chOff x="7482396" y="4789232"/>
              <a:chExt cx="3762375" cy="1666875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08E8A231-D77E-4D18-B768-68F9A3D76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396" y="4789232"/>
                <a:ext cx="3762375" cy="1666875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B3A35B0-17F9-40B3-8F4D-CFBE5C010561}"/>
                  </a:ext>
                </a:extLst>
              </p:cNvPr>
              <p:cNvSpPr/>
              <p:nvPr/>
            </p:nvSpPr>
            <p:spPr>
              <a:xfrm>
                <a:off x="9363583" y="5986914"/>
                <a:ext cx="540000" cy="180000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Yunlin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71550FF-1E95-4653-8FD5-0C80DE182FF0}"/>
                  </a:ext>
                </a:extLst>
              </p:cNvPr>
              <p:cNvSpPr/>
              <p:nvPr/>
            </p:nvSpPr>
            <p:spPr>
              <a:xfrm>
                <a:off x="9406713" y="6200784"/>
                <a:ext cx="756000" cy="144000"/>
              </a:xfrm>
              <a:prstGeom prst="rect">
                <a:avLst/>
              </a:prstGeom>
              <a:solidFill>
                <a:srgbClr val="D9F5FF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Taipei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08C846-836B-42E9-ADE9-3B910948BA34}"/>
                </a:ext>
              </a:extLst>
            </p:cNvPr>
            <p:cNvSpPr/>
            <p:nvPr/>
          </p:nvSpPr>
          <p:spPr>
            <a:xfrm>
              <a:off x="10225158" y="5577553"/>
              <a:ext cx="720000" cy="180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Personnel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15F42A9-B13D-4982-A33A-EB4379AB2F60}"/>
              </a:ext>
            </a:extLst>
          </p:cNvPr>
          <p:cNvCxnSpPr>
            <a:stCxn id="7" idx="2"/>
          </p:cNvCxnSpPr>
          <p:nvPr/>
        </p:nvCxnSpPr>
        <p:spPr>
          <a:xfrm flipH="1">
            <a:off x="9763148" y="4631899"/>
            <a:ext cx="311580" cy="990770"/>
          </a:xfrm>
          <a:prstGeom prst="straightConnector1">
            <a:avLst/>
          </a:prstGeom>
          <a:ln w="38100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7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86805-A050-469C-A355-CBCFAE9D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504B8C-B05F-4FA3-AC2F-6F8662B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11.</a:t>
            </a:r>
            <a:r>
              <a:rPr lang="zh-TW" altLang="en-US" dirty="0"/>
              <a:t> 資料排序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 </a:t>
            </a:r>
            <a:r>
              <a:rPr lang="en-US" altLang="zh-TW" dirty="0"/>
              <a:t>Order By</a:t>
            </a:r>
            <a:r>
              <a:rPr lang="zh-TW" altLang="en-US" dirty="0"/>
              <a:t> 欄位名稱</a:t>
            </a:r>
            <a:r>
              <a:rPr lang="en-US" altLang="zh-TW" dirty="0"/>
              <a:t> (</a:t>
            </a:r>
            <a:r>
              <a:rPr lang="zh-TW" altLang="en-US" dirty="0"/>
              <a:t>小到大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 </a:t>
            </a:r>
            <a:r>
              <a:rPr lang="en-US" altLang="zh-TW" dirty="0"/>
              <a:t>Order By </a:t>
            </a:r>
            <a:r>
              <a:rPr lang="zh-TW" altLang="en-US" dirty="0"/>
              <a:t>欄位名稱</a:t>
            </a:r>
            <a:r>
              <a:rPr lang="en-US" altLang="zh-TW" dirty="0"/>
              <a:t> desc(</a:t>
            </a:r>
            <a:r>
              <a:rPr lang="zh-TW" altLang="en-US" dirty="0"/>
              <a:t>小到大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29E27-368F-44A0-98E9-1EB97ADE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05014A-0E12-4677-AA09-9D2A5428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AA2ADF-B3B7-4686-9460-5FCE7E2E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38" y="3429000"/>
            <a:ext cx="5162550" cy="6000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7BB912-F420-41FF-8BC9-B4AADECE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8" y="5508626"/>
            <a:ext cx="5162550" cy="61912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BE9D0F3-ABA8-4778-82F8-33867DABCA45}"/>
              </a:ext>
            </a:extLst>
          </p:cNvPr>
          <p:cNvGrpSpPr/>
          <p:nvPr/>
        </p:nvGrpSpPr>
        <p:grpSpPr>
          <a:xfrm>
            <a:off x="7314699" y="3074806"/>
            <a:ext cx="4067175" cy="1266825"/>
            <a:chOff x="7237536" y="2882968"/>
            <a:chExt cx="4067175" cy="126682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2C3E756-928B-4A41-9E93-1F572C5C1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7536" y="2882968"/>
              <a:ext cx="4067175" cy="126682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4B6B7D-EB49-45AB-825F-4E939AB754DF}"/>
                </a:ext>
              </a:extLst>
            </p:cNvPr>
            <p:cNvSpPr/>
            <p:nvPr/>
          </p:nvSpPr>
          <p:spPr>
            <a:xfrm>
              <a:off x="10156209" y="3219910"/>
              <a:ext cx="720000" cy="180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Personnel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3BB7FDE-282D-4D46-8315-285C28D6691A}"/>
              </a:ext>
            </a:extLst>
          </p:cNvPr>
          <p:cNvGrpSpPr/>
          <p:nvPr/>
        </p:nvGrpSpPr>
        <p:grpSpPr>
          <a:xfrm>
            <a:off x="7316163" y="5280025"/>
            <a:ext cx="3524250" cy="1076325"/>
            <a:chOff x="7239000" y="4858245"/>
            <a:chExt cx="3524250" cy="107632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AF30445-F84C-42D3-911F-5B9061F0C9E9}"/>
                </a:ext>
              </a:extLst>
            </p:cNvPr>
            <p:cNvGrpSpPr/>
            <p:nvPr/>
          </p:nvGrpSpPr>
          <p:grpSpPr>
            <a:xfrm>
              <a:off x="7239000" y="4858245"/>
              <a:ext cx="3524250" cy="1076325"/>
              <a:chOff x="7239000" y="4858245"/>
              <a:chExt cx="3524250" cy="1076325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7DA4F168-A39A-4547-A4BB-AF1D8C387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000" y="4858245"/>
                <a:ext cx="3524250" cy="1076325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FAD8D5F-DEB1-467E-88A5-1D10E34AACF9}"/>
                  </a:ext>
                </a:extLst>
              </p:cNvPr>
              <p:cNvSpPr/>
              <p:nvPr/>
            </p:nvSpPr>
            <p:spPr>
              <a:xfrm>
                <a:off x="8975245" y="5323659"/>
                <a:ext cx="540000" cy="180000"/>
              </a:xfrm>
              <a:prstGeom prst="rect">
                <a:avLst/>
              </a:prstGeom>
              <a:solidFill>
                <a:srgbClr val="D9F5FF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Yunlin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B9701FC-15DC-43B3-B21E-BCF0ABCD4AA4}"/>
                  </a:ext>
                </a:extLst>
              </p:cNvPr>
              <p:cNvSpPr/>
              <p:nvPr/>
            </p:nvSpPr>
            <p:spPr>
              <a:xfrm>
                <a:off x="9027003" y="5137163"/>
                <a:ext cx="756000" cy="144000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Taipei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0A24CB-B878-4BD8-8FF0-FE2719233D8D}"/>
                </a:ext>
              </a:extLst>
            </p:cNvPr>
            <p:cNvSpPr/>
            <p:nvPr/>
          </p:nvSpPr>
          <p:spPr>
            <a:xfrm>
              <a:off x="9830713" y="5754570"/>
              <a:ext cx="720000" cy="180000"/>
            </a:xfrm>
            <a:prstGeom prst="rect">
              <a:avLst/>
            </a:prstGeom>
            <a:solidFill>
              <a:srgbClr val="EBFAFF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Personnel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08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4D496-0C84-4A29-A1A8-48F90F78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CC814-E917-42CC-8C89-964F1451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12.</a:t>
            </a:r>
            <a:r>
              <a:rPr lang="zh-TW" altLang="en-US" dirty="0"/>
              <a:t> 刪除資料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 Delete from </a:t>
            </a:r>
            <a:r>
              <a:rPr lang="zh-TW" altLang="en-US" dirty="0"/>
              <a:t>資料表 </a:t>
            </a:r>
            <a:r>
              <a:rPr lang="en-US" altLang="zh-TW" dirty="0"/>
              <a:t>where </a:t>
            </a:r>
            <a:r>
              <a:rPr lang="zh-TW" altLang="en-US" dirty="0"/>
              <a:t>欄位名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13.</a:t>
            </a:r>
            <a:r>
              <a:rPr lang="zh-TW" altLang="en-US" dirty="0"/>
              <a:t> 刪除資料表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Drop Table</a:t>
            </a:r>
            <a:r>
              <a:rPr lang="zh-TW" altLang="en-US" dirty="0"/>
              <a:t> 資料表名稱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746037-7A6E-4BFD-B088-FC81DFEE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2E7BC8-09AF-4228-8350-9504D12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00CF6C-C15D-4BF0-84DB-F6B1A96C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72" y="3247250"/>
            <a:ext cx="4076700" cy="66675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52B7E77A-2CCD-405B-8B2E-7637F6FC7DAD}"/>
              </a:ext>
            </a:extLst>
          </p:cNvPr>
          <p:cNvGrpSpPr/>
          <p:nvPr/>
        </p:nvGrpSpPr>
        <p:grpSpPr>
          <a:xfrm>
            <a:off x="6768252" y="3113900"/>
            <a:ext cx="3695700" cy="933450"/>
            <a:chOff x="6832420" y="2889310"/>
            <a:chExt cx="3695700" cy="93345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5C3C513-69EF-498D-ACBF-B70DA82EA50A}"/>
                </a:ext>
              </a:extLst>
            </p:cNvPr>
            <p:cNvGrpSpPr/>
            <p:nvPr/>
          </p:nvGrpSpPr>
          <p:grpSpPr>
            <a:xfrm>
              <a:off x="6832420" y="2889310"/>
              <a:ext cx="3695700" cy="933450"/>
              <a:chOff x="6832420" y="2889310"/>
              <a:chExt cx="3695700" cy="93345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E80774D-E2C4-4486-9CFB-0CE6963C5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2420" y="2889310"/>
                <a:ext cx="3695700" cy="933450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710F553-3749-4C5F-AA24-94347C268BDE}"/>
                  </a:ext>
                </a:extLst>
              </p:cNvPr>
              <p:cNvSpPr/>
              <p:nvPr/>
            </p:nvSpPr>
            <p:spPr>
              <a:xfrm>
                <a:off x="8621710" y="3590552"/>
                <a:ext cx="540000" cy="180000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Yunlin</a:t>
                </a:r>
                <a:endParaRPr lang="zh-TW" altLang="en-US" sz="1100" b="1" dirty="0">
                  <a:solidFill>
                    <a:srgbClr val="3C7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83A02F-6473-4A0D-A529-DE07DEB82B74}"/>
                </a:ext>
              </a:extLst>
            </p:cNvPr>
            <p:cNvSpPr/>
            <p:nvPr/>
          </p:nvSpPr>
          <p:spPr>
            <a:xfrm>
              <a:off x="9474678" y="3167409"/>
              <a:ext cx="720000" cy="18000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Personnel</a:t>
              </a:r>
              <a:endParaRPr lang="zh-TW" altLang="en-US" sz="1100" b="1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DE433978-2D7C-4268-BCD7-FAC751396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5450092"/>
            <a:ext cx="101250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1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9E9A1-ED22-44B6-8C82-B3FF468C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5B733-9D82-446C-BF82-7144F6A5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CSV</a:t>
            </a:r>
            <a:r>
              <a:rPr lang="zh-TW" altLang="en-US" dirty="0"/>
              <a:t> </a:t>
            </a:r>
            <a:r>
              <a:rPr lang="en-US" altLang="zh-TW" dirty="0"/>
              <a:t>or JSON file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 err="1"/>
              <a:t>excle</a:t>
            </a:r>
            <a:r>
              <a:rPr lang="zh-TW" altLang="en-US" dirty="0"/>
              <a:t>存成</a:t>
            </a:r>
            <a:r>
              <a:rPr lang="en-US" altLang="zh-TW" dirty="0"/>
              <a:t>.csv</a:t>
            </a:r>
          </a:p>
          <a:p>
            <a:pPr lvl="2"/>
            <a:r>
              <a:rPr lang="zh-TW" altLang="en-US" dirty="0"/>
              <a:t>不用</a:t>
            </a:r>
            <a:r>
              <a:rPr lang="en-US" altLang="zh-TW" dirty="0"/>
              <a:t>UTF-8</a:t>
            </a:r>
            <a:r>
              <a:rPr lang="zh-TW" altLang="en-US" dirty="0"/>
              <a:t>存</a:t>
            </a:r>
            <a:endParaRPr lang="en-US" altLang="zh-TW" dirty="0"/>
          </a:p>
          <a:p>
            <a:pPr lvl="3"/>
            <a:r>
              <a:rPr lang="zh-TW" altLang="en-US" dirty="0"/>
              <a:t>會出現亂碼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B76D2-CB77-4247-AE1C-0B99A51C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DA52E3-1DB8-448A-BC39-857B201F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5F6605-EA54-463C-A822-843D8E80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63" y="1869828"/>
            <a:ext cx="5613037" cy="48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0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42526-79E3-4AFC-8145-4BEE66AF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CD4838-3AAC-4E0E-9C72-1E27308E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CSV</a:t>
            </a:r>
            <a:r>
              <a:rPr lang="zh-TW" altLang="en-US" dirty="0"/>
              <a:t> </a:t>
            </a:r>
            <a:r>
              <a:rPr lang="en-US" altLang="zh-TW" dirty="0"/>
              <a:t>or JSON file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 err="1"/>
              <a:t>excle</a:t>
            </a:r>
            <a:r>
              <a:rPr lang="zh-TW" altLang="en-US" dirty="0"/>
              <a:t>存成</a:t>
            </a:r>
            <a:r>
              <a:rPr lang="en-US" altLang="zh-TW" dirty="0"/>
              <a:t>.csv</a:t>
            </a:r>
          </a:p>
          <a:p>
            <a:pPr lvl="2"/>
            <a:r>
              <a:rPr lang="zh-TW" altLang="en-US" dirty="0"/>
              <a:t>不用</a:t>
            </a:r>
            <a:r>
              <a:rPr lang="en-US" altLang="zh-TW" dirty="0"/>
              <a:t>UTF-8</a:t>
            </a:r>
            <a:r>
              <a:rPr lang="zh-TW" altLang="en-US" dirty="0"/>
              <a:t>存</a:t>
            </a:r>
            <a:endParaRPr lang="en-US" altLang="zh-TW" dirty="0"/>
          </a:p>
          <a:p>
            <a:pPr lvl="3"/>
            <a:r>
              <a:rPr lang="zh-TW" altLang="en-US" dirty="0"/>
              <a:t>會出現亂碼</a:t>
            </a:r>
            <a:endParaRPr lang="en-US" altLang="zh-TW" dirty="0"/>
          </a:p>
          <a:p>
            <a:pPr lvl="1"/>
            <a:r>
              <a:rPr lang="zh-TW" altLang="en-US" dirty="0"/>
              <a:t>匯入檔案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7CE00-6534-44AD-8B69-3654B7B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6429BC-B6C1-4F95-93EA-23D50B12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2B5510-1AE3-4233-AB31-7C8E4463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48" y="2103438"/>
            <a:ext cx="6034852" cy="4073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281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AA6F1D-A5AF-4857-958D-522641E5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18BC-9CF0-4CB4-AF57-9BEB8928A48A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FB0C42-BBD3-4BAD-AC39-4926F311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8085FB-FD83-47DF-A2D6-D9CE76A12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MariaDB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r>
              <a:rPr lang="en-US" altLang="zh-TW" dirty="0"/>
              <a:t>Workbench</a:t>
            </a:r>
          </a:p>
          <a:p>
            <a:pPr lvl="1"/>
            <a:r>
              <a:rPr lang="en-US" altLang="zh-TW" dirty="0"/>
              <a:t>Python</a:t>
            </a:r>
          </a:p>
          <a:p>
            <a:r>
              <a:rPr lang="en-US" altLang="zh-TW" dirty="0"/>
              <a:t>JSON</a:t>
            </a:r>
            <a:r>
              <a:rPr lang="zh-TW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40346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AA505-7E99-46B4-B431-6595CEFC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6588E-7CB9-4DD6-8CCC-F2893840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CSV</a:t>
            </a:r>
            <a:r>
              <a:rPr lang="zh-TW" altLang="en-US" dirty="0"/>
              <a:t> </a:t>
            </a:r>
            <a:r>
              <a:rPr lang="en-US" altLang="zh-TW" dirty="0"/>
              <a:t>or JSON file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 err="1"/>
              <a:t>excle</a:t>
            </a:r>
            <a:r>
              <a:rPr lang="zh-TW" altLang="en-US" dirty="0"/>
              <a:t>存成</a:t>
            </a:r>
            <a:r>
              <a:rPr lang="en-US" altLang="zh-TW" dirty="0"/>
              <a:t>.csv</a:t>
            </a:r>
          </a:p>
          <a:p>
            <a:pPr lvl="2"/>
            <a:r>
              <a:rPr lang="zh-TW" altLang="en-US" dirty="0"/>
              <a:t>不用</a:t>
            </a:r>
            <a:r>
              <a:rPr lang="en-US" altLang="zh-TW" dirty="0"/>
              <a:t>UTF-8</a:t>
            </a:r>
            <a:r>
              <a:rPr lang="zh-TW" altLang="en-US" dirty="0"/>
              <a:t>存</a:t>
            </a:r>
            <a:endParaRPr lang="en-US" altLang="zh-TW" dirty="0"/>
          </a:p>
          <a:p>
            <a:pPr lvl="3"/>
            <a:r>
              <a:rPr lang="zh-TW" altLang="en-US" dirty="0"/>
              <a:t>會出現亂碼</a:t>
            </a:r>
            <a:endParaRPr lang="en-US" altLang="zh-TW" dirty="0"/>
          </a:p>
          <a:p>
            <a:pPr lvl="1"/>
            <a:r>
              <a:rPr lang="zh-TW" altLang="en-US" dirty="0"/>
              <a:t>匯入檔案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7714F-4716-4246-9735-3C1723C1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82DABE-2088-4EA0-89A9-78306316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C508DF-06C2-4C8D-A883-9D526F9B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544" y="2284992"/>
            <a:ext cx="6072256" cy="40713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77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EC9B2-FF1D-4795-9517-C83BE70D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BE1A2-6C1F-4C25-B946-2EAB5C4E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pyMysql</a:t>
            </a:r>
            <a:r>
              <a:rPr lang="zh-TW" altLang="en-US" dirty="0"/>
              <a:t>套件使用</a:t>
            </a:r>
            <a:r>
              <a:rPr lang="en-US" altLang="zh-TW" dirty="0"/>
              <a:t>SQL</a:t>
            </a:r>
            <a:r>
              <a:rPr lang="zh-TW" altLang="en-US" dirty="0"/>
              <a:t>語法</a:t>
            </a:r>
            <a:endParaRPr lang="en-US" altLang="zh-TW" dirty="0"/>
          </a:p>
          <a:p>
            <a:pPr lvl="1"/>
            <a:r>
              <a:rPr lang="zh-TW" altLang="en-US" dirty="0"/>
              <a:t>使用命令提示字元</a:t>
            </a:r>
            <a:endParaRPr lang="en-US" altLang="zh-TW" dirty="0"/>
          </a:p>
          <a:p>
            <a:pPr lvl="1"/>
            <a:r>
              <a:rPr lang="zh-TW" altLang="en-US" dirty="0"/>
              <a:t>進入</a:t>
            </a:r>
            <a:r>
              <a:rPr lang="en-US" altLang="zh-TW" dirty="0"/>
              <a:t>python</a:t>
            </a:r>
            <a:r>
              <a:rPr lang="zh-TW" altLang="en-US" dirty="0"/>
              <a:t>安裝資料夾 </a:t>
            </a:r>
            <a:r>
              <a:rPr lang="en-US" altLang="zh-TW" dirty="0"/>
              <a:t>→</a:t>
            </a:r>
            <a:r>
              <a:rPr lang="zh-TW" altLang="en-US" dirty="0"/>
              <a:t> 進入</a:t>
            </a:r>
            <a:r>
              <a:rPr lang="en-US" altLang="zh-TW" dirty="0"/>
              <a:t>scrip</a:t>
            </a:r>
            <a:r>
              <a:rPr lang="zh-TW" altLang="en-US" dirty="0"/>
              <a:t>使用</a:t>
            </a:r>
            <a:r>
              <a:rPr lang="en-US" altLang="zh-TW" dirty="0"/>
              <a:t>pip3.exe</a:t>
            </a:r>
          </a:p>
          <a:p>
            <a:pPr lvl="2"/>
            <a:r>
              <a:rPr lang="en-US" altLang="zh-TW" dirty="0"/>
              <a:t>cd C:\Users\IMMC\AppData\Local\Programs\Python\Python38\Scripts</a:t>
            </a:r>
          </a:p>
          <a:p>
            <a:pPr lvl="1"/>
            <a:r>
              <a:rPr lang="zh-TW" altLang="en-US" dirty="0"/>
              <a:t>輸入 </a:t>
            </a:r>
            <a:r>
              <a:rPr lang="en-US" altLang="zh-TW" dirty="0"/>
              <a:t>: pip3.exe install </a:t>
            </a:r>
            <a:r>
              <a:rPr lang="en-US" altLang="zh-TW" dirty="0" err="1"/>
              <a:t>pyMysql</a:t>
            </a:r>
            <a:endParaRPr lang="en-US" altLang="zh-TW" dirty="0"/>
          </a:p>
          <a:p>
            <a:pPr lvl="1"/>
            <a:r>
              <a:rPr lang="zh-TW" altLang="en-US" dirty="0"/>
              <a:t>等待套件安裝完畢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編寫</a:t>
            </a:r>
            <a:r>
              <a:rPr lang="en-US" altLang="zh-TW" dirty="0"/>
              <a:t>Python</a:t>
            </a:r>
            <a:r>
              <a:rPr lang="zh-TW" altLang="en-US" dirty="0"/>
              <a:t>程式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D2F61-6DE7-49CA-A0B7-00BB7AB6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6FEF78-C772-46D6-819E-310DF908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73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B4F89-65D0-4698-A7FC-09FC39A7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06B868-AB30-411E-888A-EEA9CB47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C:\Users\Tsai_NTU\AppData\Local\Programs\Python\Python38\Scripts&gt;pip3.exe install </a:t>
            </a:r>
            <a:r>
              <a:rPr lang="en-US" altLang="zh-TW" dirty="0" err="1"/>
              <a:t>pyMysql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F6791-A905-491F-B55E-A40DB54D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28317B-3653-4322-8514-9129EAB8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04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DD540-897B-4257-9547-D1EB90C7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AE595-BDBA-4363-A0E7-D5776E44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B7960-897F-4A2B-8D79-EDEF2C38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40F24A-E094-4F49-80AD-52B23D71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5A75D3-B25D-4792-BE4D-10097BC5F0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7018" y="835342"/>
            <a:ext cx="8861425" cy="19805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12F8EA-7FE4-4C2E-929F-F8B3E322D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7018" y="3362498"/>
            <a:ext cx="8861425" cy="19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7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3233E-CDAC-499B-9F4D-4068ECBB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DAC63-47D6-4A40-945F-37AE0C0E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82B757-9B95-4982-9587-9D85AF33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2D286B-07CD-4133-8050-620CD810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09B4B0-AF84-4FE4-90F1-2C2677B8A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683" y="2086119"/>
            <a:ext cx="10315950" cy="32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C69BB-AEF3-4E42-84E7-DE4E43B9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7A5B9-0EF2-42F8-AFCC-81AED37A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Visual Studio</a:t>
            </a:r>
            <a:r>
              <a:rPr lang="zh-TW" altLang="en-US" dirty="0"/>
              <a:t>開啟</a:t>
            </a:r>
            <a:r>
              <a:rPr lang="en-US" altLang="zh-TW" dirty="0"/>
              <a:t>Python</a:t>
            </a:r>
            <a:r>
              <a:rPr lang="zh-TW" altLang="en-US" dirty="0"/>
              <a:t>專案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BADD77-F154-4B4B-BABC-C4B9274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2730E6-ECF3-4D24-A11C-338C412E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AFA06B-ADFA-42DC-880D-0816A97A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881"/>
            <a:ext cx="7991265" cy="44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5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F47F2-E878-4352-B94F-8A03DC26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9A82B-4BE9-49E9-860A-EADF8A21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/>
              <a:t>測試是否能成功連接到資料庫</a:t>
            </a:r>
            <a:endParaRPr lang="en-US" altLang="zh-TW" dirty="0"/>
          </a:p>
          <a:p>
            <a:pPr lvl="1"/>
            <a:r>
              <a:rPr lang="zh-TW" altLang="en-US" dirty="0"/>
              <a:t>使用安裝好的套件</a:t>
            </a:r>
            <a:r>
              <a:rPr lang="en-US" altLang="zh-TW" dirty="0" err="1"/>
              <a:t>MySQLdb</a:t>
            </a:r>
            <a:r>
              <a:rPr lang="zh-TW" altLang="en-US" dirty="0"/>
              <a:t>測試是否能連線至資料庫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結果顯示，連線成功</a:t>
            </a:r>
            <a:endParaRPr lang="en-US" altLang="zh-TW" dirty="0"/>
          </a:p>
          <a:p>
            <a:r>
              <a:rPr lang="zh-TW" altLang="en-US" dirty="0"/>
              <a:t>開始使用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B0FAB-AD80-4004-9153-262A007F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6923D-87B2-47B9-8F73-BD8539C3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37329F-6A1E-44D8-AC42-DF97FAC8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01" y="3264567"/>
            <a:ext cx="6336197" cy="12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2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A035A-A191-4A69-A53F-E70D40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F8613-4A8A-4247-9D20-111338A0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配合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創建資料庫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Create Database + </a:t>
            </a:r>
            <a:r>
              <a:rPr lang="zh-TW" altLang="en-US" dirty="0"/>
              <a:t>資料庫名稱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F9430-4C3C-4E1D-A817-26C774E8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BA052E-913B-4B65-98A2-58C65F5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F914FD-B041-416D-9A7E-0FA228AA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23" y="3731484"/>
            <a:ext cx="6035353" cy="29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F6534-B59C-4144-821E-7356C4EC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28866-21BB-4657-8A2D-569FCAB4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2. </a:t>
            </a:r>
            <a:r>
              <a:rPr lang="zh-TW" altLang="en-US" dirty="0"/>
              <a:t>顯示所有</a:t>
            </a:r>
            <a:r>
              <a:rPr lang="en-US" altLang="zh-TW" dirty="0"/>
              <a:t>Database</a:t>
            </a:r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Show Databases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3320B4-1D87-4631-8A1D-83F491F6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A878D2-96E0-481F-979A-0FD75F1A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AA8C02-3DE3-4A6A-8B9D-9E1F1DD6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66" y="3145435"/>
            <a:ext cx="5128234" cy="29357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B21721-E126-43AE-9EAC-B042B991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70" y="4613299"/>
            <a:ext cx="5397743" cy="6231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0B1FFE-9B1B-48C4-85DB-8518C44A49D6}"/>
              </a:ext>
            </a:extLst>
          </p:cNvPr>
          <p:cNvSpPr/>
          <p:nvPr/>
        </p:nvSpPr>
        <p:spPr>
          <a:xfrm>
            <a:off x="6598970" y="4722108"/>
            <a:ext cx="780398" cy="218860"/>
          </a:xfrm>
          <a:prstGeom prst="rect">
            <a:avLst/>
          </a:prstGeom>
          <a:ln w="38100">
            <a:solidFill>
              <a:srgbClr val="FB3333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5722D1-4488-4FE5-AC35-F77DBDDCC0EB}"/>
              </a:ext>
            </a:extLst>
          </p:cNvPr>
          <p:cNvSpPr txBox="1"/>
          <p:nvPr/>
        </p:nvSpPr>
        <p:spPr>
          <a:xfrm>
            <a:off x="7379368" y="2953949"/>
            <a:ext cx="21935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剛剛創建的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Demo_db</a:t>
            </a:r>
            <a:endParaRPr lang="zh-TW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4F4BE39-D954-4958-858F-B36312418C0F}"/>
              </a:ext>
            </a:extLst>
          </p:cNvPr>
          <p:cNvCxnSpPr/>
          <p:nvPr/>
        </p:nvCxnSpPr>
        <p:spPr>
          <a:xfrm flipH="1">
            <a:off x="7427608" y="3791349"/>
            <a:ext cx="655608" cy="10231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2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11D56-3D41-41A7-ABD1-98CC430B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859449-FB73-4606-A4D0-32B40006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3.</a:t>
            </a:r>
            <a:r>
              <a:rPr lang="zh-TW" altLang="en-US" dirty="0"/>
              <a:t> 建立資料表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Create Table + </a:t>
            </a:r>
            <a:r>
              <a:rPr lang="zh-TW" altLang="en-US" dirty="0"/>
              <a:t>資料表名稱 </a:t>
            </a:r>
            <a:r>
              <a:rPr lang="en-US" altLang="zh-TW" dirty="0"/>
              <a:t>(</a:t>
            </a:r>
            <a:r>
              <a:rPr lang="zh-TW" altLang="en-US" dirty="0"/>
              <a:t>資料表欄位 資料型態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Describe + </a:t>
            </a:r>
            <a:r>
              <a:rPr lang="zh-TW" altLang="en-US" dirty="0"/>
              <a:t>資料表名稱</a:t>
            </a:r>
            <a:endParaRPr lang="en-US" altLang="zh-TW" dirty="0"/>
          </a:p>
          <a:p>
            <a:pPr lvl="3"/>
            <a:r>
              <a:rPr lang="zh-TW" altLang="en-US" dirty="0"/>
              <a:t>顯示所建立的資料表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259978-0E46-491B-9DCE-AF0C597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202A99-F9BA-44E7-B6A7-138BB88F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43F02C-C155-4601-A09D-712A79E8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3" y="3642707"/>
            <a:ext cx="4907671" cy="23879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EF2AB8-294F-4DC3-A7A4-2321AAE7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49" y="6176963"/>
            <a:ext cx="6928249" cy="45996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D6FC07-142D-48ED-A07B-C612284D88C2}"/>
              </a:ext>
            </a:extLst>
          </p:cNvPr>
          <p:cNvSpPr txBox="1"/>
          <p:nvPr/>
        </p:nvSpPr>
        <p:spPr>
          <a:xfrm>
            <a:off x="1158133" y="4725643"/>
            <a:ext cx="2799950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所建立的資料表欄位與資料型態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0AD3985-5BE4-4ECD-9DFE-53B0569224A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58108" y="5687188"/>
            <a:ext cx="1466317" cy="624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1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241CA9-5EFD-40DB-BF1F-CF9C678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CC9A0F-5298-4934-A926-DCDB61B7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E32C40F-E7DC-4103-B062-32DFC182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281048-E444-41DA-A26D-2DE7DC9E6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55361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33A36-6147-45AA-90A1-5F1214E1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CB6A-C800-4749-A740-B269283D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Workbench</a:t>
            </a:r>
            <a:r>
              <a:rPr lang="zh-TW" altLang="en-US" dirty="0"/>
              <a:t>觀察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BB1C6-3F24-44DC-8785-0D71D87A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64CB49-989B-4F63-8830-0C9B1A1C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93DD18-0BC2-4F23-89D3-2CD297E9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79" y="2631263"/>
            <a:ext cx="9209243" cy="37250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158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4A756-309F-4809-9006-90749A9A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51964-0771-4238-BF53-724B1CDB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4.</a:t>
            </a:r>
            <a:r>
              <a:rPr lang="zh-TW" altLang="en-US" dirty="0"/>
              <a:t> 建立資料欄位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Insert Into + </a:t>
            </a:r>
            <a:r>
              <a:rPr lang="zh-TW" altLang="en-US" dirty="0"/>
              <a:t>資料表名稱</a:t>
            </a:r>
            <a:r>
              <a:rPr lang="en-US" altLang="zh-TW" dirty="0"/>
              <a:t>(</a:t>
            </a:r>
            <a:r>
              <a:rPr lang="zh-TW" altLang="en-US" dirty="0"/>
              <a:t>欄位</a:t>
            </a:r>
            <a:r>
              <a:rPr lang="en-US" altLang="zh-TW" dirty="0"/>
              <a:t>) + Values(‘</a:t>
            </a:r>
            <a:r>
              <a:rPr lang="zh-TW" altLang="en-US" dirty="0"/>
              <a:t>值</a:t>
            </a:r>
            <a:r>
              <a:rPr lang="en-US" altLang="zh-TW" dirty="0"/>
              <a:t>’)</a:t>
            </a:r>
          </a:p>
          <a:p>
            <a:pPr lvl="1"/>
            <a:r>
              <a:rPr lang="en-US" altLang="zh-TW" dirty="0"/>
              <a:t>5.</a:t>
            </a:r>
            <a:r>
              <a:rPr lang="zh-TW" altLang="en-US" dirty="0"/>
              <a:t> 顯示建立完成之資料欄位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Select * from </a:t>
            </a:r>
            <a:r>
              <a:rPr lang="zh-TW" altLang="en-US" dirty="0"/>
              <a:t>資料表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DE0BF-3397-4D7F-9453-F03DEEC9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BA54D5-CF85-487D-BB54-862542E3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30D322-5F39-46F4-A713-9A284883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00" y="4065342"/>
            <a:ext cx="4135499" cy="26561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6213E6-BB9E-4209-8528-7A05C900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73" y="5095876"/>
            <a:ext cx="4022182" cy="5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1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08FE9-1C4D-4493-803E-252E31F5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80EC8-92FA-4C0A-A5C2-E5CAE21C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使用</a:t>
            </a:r>
            <a:r>
              <a:rPr lang="en-US" altLang="zh-TW" dirty="0"/>
              <a:t>Workbench</a:t>
            </a:r>
            <a:r>
              <a:rPr lang="zh-TW" altLang="en-US" dirty="0"/>
              <a:t>觀察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940EC3-474F-462D-88E8-8C207C69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5E3084-0BF6-4783-A0D5-661F8627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2373A2-75CA-474D-B9FF-BED67CBA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1" y="2565143"/>
            <a:ext cx="9812018" cy="39537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109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0CDBC-3A56-4A36-A72E-8BCB90BC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736F2-06C5-4CB3-A6E5-E2AE5C4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6. </a:t>
            </a:r>
            <a:r>
              <a:rPr lang="zh-TW" altLang="en-US" dirty="0"/>
              <a:t>增加多欄位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Insert Into + </a:t>
            </a:r>
            <a:r>
              <a:rPr lang="zh-TW" altLang="en-US" dirty="0"/>
              <a:t>資料表名稱</a:t>
            </a:r>
            <a:r>
              <a:rPr lang="en-US" altLang="zh-TW" dirty="0"/>
              <a:t>(</a:t>
            </a:r>
            <a:r>
              <a:rPr lang="zh-TW" altLang="en-US" dirty="0"/>
              <a:t>欄位</a:t>
            </a:r>
            <a:r>
              <a:rPr lang="en-US" altLang="zh-TW" dirty="0"/>
              <a:t>) + Values(‘</a:t>
            </a:r>
            <a:r>
              <a:rPr lang="zh-TW" altLang="en-US" dirty="0"/>
              <a:t>值</a:t>
            </a:r>
            <a:r>
              <a:rPr lang="en-US" altLang="zh-TW" dirty="0"/>
              <a:t>’),(‘</a:t>
            </a:r>
            <a:r>
              <a:rPr lang="zh-TW" altLang="en-US" dirty="0"/>
              <a:t>值</a:t>
            </a:r>
            <a:r>
              <a:rPr lang="en-US" altLang="zh-TW" dirty="0"/>
              <a:t>’)</a:t>
            </a:r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72097-A3B4-4718-B027-F6177761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4A3563-36FC-403A-8804-3763EC31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8DD54E-73A9-493C-9A25-379BC512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7" y="3110814"/>
            <a:ext cx="3450995" cy="28893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579BD8-8CED-4CD5-B5EE-D202AEF8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58" y="6040538"/>
            <a:ext cx="6722706" cy="7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8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E0B0F-ABD1-439A-BBA2-ADFF7EEF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7D508-852D-4B07-B0B4-75C597D9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使用</a:t>
            </a:r>
            <a:r>
              <a:rPr lang="en-US" altLang="zh-TW" dirty="0"/>
              <a:t>Workbench</a:t>
            </a:r>
            <a:r>
              <a:rPr lang="zh-TW" altLang="en-US" dirty="0"/>
              <a:t>觀察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A7BD2-877A-431C-9D46-204DCBAB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0A2608-3702-4AA1-BB11-E8119E71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6254BF-46EE-4773-A7CA-F73380E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36" y="2486818"/>
            <a:ext cx="9909529" cy="3986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887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8CCCB-EEF5-45D3-9062-9CD7C6F7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CD0BB-FF53-4794-92B7-A4A42719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7.</a:t>
            </a:r>
            <a:r>
              <a:rPr lang="zh-TW" altLang="en-US" dirty="0"/>
              <a:t> 搜尋特定欄位資料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Select </a:t>
            </a:r>
            <a:r>
              <a:rPr lang="zh-TW" altLang="en-US" dirty="0"/>
              <a:t>* </a:t>
            </a:r>
            <a:r>
              <a:rPr lang="en-US" altLang="zh-TW" dirty="0"/>
              <a:t>from </a:t>
            </a:r>
            <a:r>
              <a:rPr lang="zh-TW" altLang="en-US" dirty="0"/>
              <a:t>資料表 </a:t>
            </a:r>
            <a:r>
              <a:rPr lang="en-US" altLang="zh-TW" dirty="0"/>
              <a:t>where</a:t>
            </a:r>
            <a:r>
              <a:rPr lang="zh-TW" altLang="en-US" dirty="0"/>
              <a:t>欄位名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F4722-9B96-45F6-9C83-3D5B9817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CB02D0-4B83-4E56-B421-EA1BA8AC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B9BEC8-ACC6-480B-BFEB-8B94B8EF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96" y="2991942"/>
            <a:ext cx="4220803" cy="33644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71F88D-0213-4982-A910-558A5554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65" y="3993013"/>
            <a:ext cx="480127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DEECD-135B-4540-B29B-E4D44729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974CF-2CF0-4F86-8222-5C567424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8.</a:t>
            </a:r>
            <a:r>
              <a:rPr lang="zh-TW" altLang="en-US" dirty="0"/>
              <a:t> 搜尋特定資料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Select </a:t>
            </a:r>
            <a:r>
              <a:rPr lang="zh-TW" altLang="en-US" dirty="0"/>
              <a:t>資料欄位 </a:t>
            </a:r>
            <a:r>
              <a:rPr lang="en-US" altLang="zh-TW" dirty="0"/>
              <a:t>from </a:t>
            </a:r>
            <a:r>
              <a:rPr lang="zh-TW" altLang="en-US" dirty="0"/>
              <a:t>資料表 </a:t>
            </a:r>
            <a:r>
              <a:rPr lang="en-US" altLang="zh-TW" dirty="0"/>
              <a:t>where</a:t>
            </a:r>
            <a:r>
              <a:rPr lang="zh-TW" altLang="en-US" dirty="0"/>
              <a:t>欄位名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8B4A7-31F6-42C9-BBE8-E3E70577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D83304-8355-4A97-8743-A4B6016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4F0BA1-3290-4253-98D4-7C373861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53" y="2964668"/>
            <a:ext cx="4281873" cy="37568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2AE6D0-CAA2-4D5F-BA2F-9F500DF5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49" y="4290544"/>
            <a:ext cx="484890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3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0D89C-EAF4-4F4B-A7C1-FCC1A910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94E57-0A3F-45D4-894F-52476CB7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9.</a:t>
            </a:r>
            <a:r>
              <a:rPr lang="zh-TW" altLang="en-US" dirty="0"/>
              <a:t> 更新欄位資料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資料表 </a:t>
            </a:r>
            <a:r>
              <a:rPr lang="en-US" altLang="zh-TW" dirty="0"/>
              <a:t>Set </a:t>
            </a:r>
            <a:r>
              <a:rPr lang="zh-TW" altLang="en-US" dirty="0"/>
              <a:t>資料欄位修改值 </a:t>
            </a:r>
            <a:r>
              <a:rPr lang="en-US" altLang="zh-TW" dirty="0"/>
              <a:t>Where </a:t>
            </a:r>
            <a:r>
              <a:rPr lang="zh-TW" altLang="en-US" dirty="0"/>
              <a:t>判斷式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72EEA-7D75-4826-AC3F-59DB7733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0036EF-4AB0-46E3-BCFB-901E10FB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181453-6A4A-4493-992B-4CBAB8F7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58" y="3545305"/>
            <a:ext cx="3516684" cy="31761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17EC55-20DF-497E-9E5F-788187C4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85" y="4475747"/>
            <a:ext cx="5000859" cy="13180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B13A87-97E8-4FB3-9180-454E49909C68}"/>
              </a:ext>
            </a:extLst>
          </p:cNvPr>
          <p:cNvSpPr/>
          <p:nvPr/>
        </p:nvSpPr>
        <p:spPr>
          <a:xfrm>
            <a:off x="6910762" y="4808937"/>
            <a:ext cx="824084" cy="231291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3E447E-3EAD-4E9E-BDB1-C65B47576A2F}"/>
              </a:ext>
            </a:extLst>
          </p:cNvPr>
          <p:cNvSpPr txBox="1"/>
          <p:nvPr/>
        </p:nvSpPr>
        <p:spPr>
          <a:xfrm>
            <a:off x="7734846" y="33626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原本住台北搬到桃園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C906A90-CA28-4956-AA75-022F4BDA69AB}"/>
              </a:ext>
            </a:extLst>
          </p:cNvPr>
          <p:cNvCxnSpPr>
            <a:stCxn id="9" idx="2"/>
          </p:cNvCxnSpPr>
          <p:nvPr/>
        </p:nvCxnSpPr>
        <p:spPr>
          <a:xfrm flipH="1">
            <a:off x="7676344" y="3824297"/>
            <a:ext cx="1535830" cy="943676"/>
          </a:xfrm>
          <a:prstGeom prst="straightConnector1">
            <a:avLst/>
          </a:prstGeom>
          <a:ln w="38100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14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8E03E-B332-45E8-ABF8-41CDFED4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ECDE1-5EB3-4424-B635-D4AC8A07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10.</a:t>
            </a:r>
            <a:r>
              <a:rPr lang="zh-TW" altLang="en-US" dirty="0"/>
              <a:t> 資料排序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 </a:t>
            </a:r>
            <a:r>
              <a:rPr lang="en-US" altLang="zh-TW" dirty="0"/>
              <a:t>Order By</a:t>
            </a:r>
            <a:r>
              <a:rPr lang="zh-TW" altLang="en-US" dirty="0"/>
              <a:t> 欄位名稱</a:t>
            </a:r>
            <a:r>
              <a:rPr lang="en-US" altLang="zh-TW" dirty="0"/>
              <a:t> (</a:t>
            </a:r>
            <a:r>
              <a:rPr lang="zh-TW" altLang="en-US" dirty="0"/>
              <a:t>小到大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C4769-E792-4C6E-9524-42D5A85F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A77B18-8CBB-4336-BE17-4D5070F4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CE83B9-3732-4901-9E00-F49D97DF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34" y="3002916"/>
            <a:ext cx="3961568" cy="35359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44A68F-DD64-492F-A0E4-2F5EBEF6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36" y="4296621"/>
            <a:ext cx="5619163" cy="9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3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E9261-62DC-4329-B7A1-A070F98D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F5A38D-0C1A-44CC-A4F4-2492C4F0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TW" altLang="en-US" dirty="0"/>
              <a:t>語法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Select * from </a:t>
            </a:r>
            <a:r>
              <a:rPr lang="zh-TW" altLang="en-US" dirty="0"/>
              <a:t>資料表 </a:t>
            </a:r>
            <a:r>
              <a:rPr lang="en-US" altLang="zh-TW" dirty="0"/>
              <a:t>Order By </a:t>
            </a:r>
            <a:r>
              <a:rPr lang="zh-TW" altLang="en-US" dirty="0"/>
              <a:t>欄位名稱</a:t>
            </a:r>
            <a:r>
              <a:rPr lang="en-US" altLang="zh-TW" dirty="0"/>
              <a:t> desc(</a:t>
            </a:r>
            <a:r>
              <a:rPr lang="zh-TW" altLang="en-US" dirty="0"/>
              <a:t>小到大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292C-6EB5-49C1-BCEA-451B1EDF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8AAB8A-7689-4C69-AB72-824415F8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655BA2-DA16-4137-9399-4615B618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90" y="2499291"/>
            <a:ext cx="4565910" cy="40396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449311-AC72-45EE-B1A0-88429D6B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74" y="4001294"/>
            <a:ext cx="4924926" cy="10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C337-FAFB-46BD-906F-622E785F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結構化語法介紹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C0723-3D78-416C-A4AE-AB90A2FD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MySQL</a:t>
            </a:r>
            <a:r>
              <a:rPr lang="zh-TW" altLang="en-US" dirty="0"/>
              <a:t>常用語法</a:t>
            </a:r>
            <a:endParaRPr lang="en-US" altLang="zh-TW" dirty="0"/>
          </a:p>
          <a:p>
            <a:pPr lvl="1"/>
            <a:r>
              <a:rPr lang="en-US" altLang="zh-TW" dirty="0"/>
              <a:t>Create Database</a:t>
            </a:r>
          </a:p>
          <a:p>
            <a:pPr lvl="1"/>
            <a:r>
              <a:rPr lang="en-US" altLang="zh-TW" dirty="0"/>
              <a:t>Create Table</a:t>
            </a:r>
          </a:p>
          <a:p>
            <a:pPr lvl="1"/>
            <a:r>
              <a:rPr lang="en-US" altLang="zh-TW" dirty="0"/>
              <a:t>Insert Into</a:t>
            </a:r>
          </a:p>
          <a:p>
            <a:pPr lvl="1"/>
            <a:r>
              <a:rPr lang="en-US" altLang="zh-TW" dirty="0"/>
              <a:t>Select from</a:t>
            </a:r>
          </a:p>
          <a:p>
            <a:pPr lvl="1"/>
            <a:r>
              <a:rPr lang="en-US" altLang="zh-TW" dirty="0"/>
              <a:t>Where</a:t>
            </a:r>
          </a:p>
          <a:p>
            <a:pPr lvl="1"/>
            <a:r>
              <a:rPr lang="en-US" altLang="zh-TW" dirty="0"/>
              <a:t>Update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Order By</a:t>
            </a:r>
          </a:p>
          <a:p>
            <a:pPr lvl="1"/>
            <a:r>
              <a:rPr lang="en-US" altLang="zh-TW" dirty="0"/>
              <a:t>Delete</a:t>
            </a:r>
          </a:p>
          <a:p>
            <a:pPr lvl="1"/>
            <a:r>
              <a:rPr lang="en-US" altLang="zh-TW" dirty="0"/>
              <a:t>Drop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DF3C9-6DF5-407C-9CC2-7F857ECB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CFCFA4-690B-4893-9D4B-AE360B8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32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81562-3877-4B71-9D11-CD8E7C5D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AB7DB-7E20-4211-AF81-E3590FDF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11.</a:t>
            </a:r>
            <a:r>
              <a:rPr lang="zh-TW" altLang="en-US" dirty="0"/>
              <a:t> 刪除資料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 Delete from </a:t>
            </a:r>
            <a:r>
              <a:rPr lang="zh-TW" altLang="en-US" dirty="0"/>
              <a:t>資料表 </a:t>
            </a:r>
            <a:r>
              <a:rPr lang="en-US" altLang="zh-TW" dirty="0"/>
              <a:t>where </a:t>
            </a:r>
            <a:r>
              <a:rPr lang="zh-TW" altLang="en-US" dirty="0"/>
              <a:t>欄位名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6C8717-B8D6-46D4-9D7C-B8F8F12B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53984E-7F2D-4206-A987-74ABEC02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526D36-8A09-4524-B4EB-0C8F3295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41" y="3031958"/>
            <a:ext cx="3689517" cy="36895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2B7E87-AAF7-4936-89C6-E0619C1C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34" y="4276557"/>
            <a:ext cx="5487166" cy="1200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068A92-EB28-4F34-8915-490D811CF70A}"/>
              </a:ext>
            </a:extLst>
          </p:cNvPr>
          <p:cNvSpPr txBox="1"/>
          <p:nvPr/>
        </p:nvSpPr>
        <p:spPr>
          <a:xfrm>
            <a:off x="8451010" y="3415851"/>
            <a:ext cx="295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No.27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資料刪除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CEE8B3F-BEFB-4B46-9FE3-80FCC7AD4657}"/>
              </a:ext>
            </a:extLst>
          </p:cNvPr>
          <p:cNvCxnSpPr>
            <a:stCxn id="8" idx="2"/>
          </p:cNvCxnSpPr>
          <p:nvPr/>
        </p:nvCxnSpPr>
        <p:spPr>
          <a:xfrm flipH="1">
            <a:off x="9623024" y="3877516"/>
            <a:ext cx="305314" cy="919085"/>
          </a:xfrm>
          <a:prstGeom prst="straightConnector1">
            <a:avLst/>
          </a:prstGeom>
          <a:ln w="38100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8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000E5-292F-4218-A461-988790D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3426B-EF57-4010-865A-750EA092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12.</a:t>
            </a:r>
            <a:r>
              <a:rPr lang="zh-TW" altLang="en-US" dirty="0"/>
              <a:t> 刪除資料表</a:t>
            </a:r>
            <a:endParaRPr lang="en-US" altLang="zh-TW" dirty="0"/>
          </a:p>
          <a:p>
            <a:pPr lvl="2"/>
            <a:r>
              <a:rPr lang="zh-TW" altLang="en-US" dirty="0"/>
              <a:t>語法 </a:t>
            </a:r>
            <a:r>
              <a:rPr lang="en-US" altLang="zh-TW" dirty="0"/>
              <a:t>Drop Table</a:t>
            </a:r>
            <a:r>
              <a:rPr lang="zh-TW" altLang="en-US" dirty="0"/>
              <a:t> 資料表名稱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72434-31A3-41EE-A0FE-FAFD4F70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BD9D77-FE53-4446-9DDF-2BB1AED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28FE54-0E02-45B5-80C2-082ADE8F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6" y="2149757"/>
            <a:ext cx="5454316" cy="43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3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09B4B-1AF9-4460-9C5E-BD7FD430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985F7-701B-4DFF-A196-45827927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mysql</a:t>
            </a:r>
            <a:r>
              <a:rPr lang="zh-TW" altLang="en-US" dirty="0"/>
              <a:t>套件</a:t>
            </a:r>
            <a:r>
              <a:rPr lang="en-US" altLang="zh-TW" dirty="0"/>
              <a:t>(</a:t>
            </a:r>
            <a:r>
              <a:rPr lang="en-US" altLang="zh-TW" dirty="0" err="1"/>
              <a:t>npm</a:t>
            </a:r>
            <a:r>
              <a:rPr lang="en-US" altLang="zh-TW" dirty="0"/>
              <a:t> install </a:t>
            </a:r>
            <a:r>
              <a:rPr lang="en-US" altLang="zh-TW" dirty="0" err="1"/>
              <a:t>mysql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949C8-E2ED-46B2-9C24-36E657F6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612D1C-4D0A-4364-8B62-23E5603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0CEAB6-A244-4F4C-9EE0-635F68DC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48" y="2575061"/>
            <a:ext cx="9410424" cy="6663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2923C3-8F4B-40FB-9C54-B133589C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48" y="3241445"/>
            <a:ext cx="6366670" cy="34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7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ED94F-730F-41D8-BB93-57AB5B96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DE0A9-D926-4A01-89E3-955CAE82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使用兩種方式建立資料庫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使用</a:t>
            </a:r>
            <a:r>
              <a:rPr lang="en-US" altLang="zh-TW" dirty="0"/>
              <a:t>Workbench</a:t>
            </a:r>
            <a:r>
              <a:rPr lang="zh-TW" altLang="en-US" dirty="0"/>
              <a:t>搭配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使用</a:t>
            </a:r>
            <a:r>
              <a:rPr lang="en-US" altLang="zh-TW" dirty="0"/>
              <a:t>Python</a:t>
            </a:r>
            <a:r>
              <a:rPr lang="zh-TW" altLang="en-US" dirty="0"/>
              <a:t>搭配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D4B9CF-B7F6-471D-AD2F-32ECB85A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58EE7E-A441-4B91-9E8B-60DB7B50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0F6C28-84D7-4E8C-84D9-62047985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91398"/>
              </p:ext>
            </p:extLst>
          </p:nvPr>
        </p:nvGraphicFramePr>
        <p:xfrm>
          <a:off x="2623868" y="3831002"/>
          <a:ext cx="6944265" cy="2707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853">
                  <a:extLst>
                    <a:ext uri="{9D8B030D-6E8A-4147-A177-3AD203B41FA5}">
                      <a16:colId xmlns:a16="http://schemas.microsoft.com/office/drawing/2014/main" val="632466155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1215223897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438336610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1927888061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799445039"/>
                    </a:ext>
                  </a:extLst>
                </a:gridCol>
              </a:tblGrid>
              <a:tr h="54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BA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BA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BA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Hometown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BA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Department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BA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9711"/>
                  </a:ext>
                </a:extLst>
              </a:tr>
              <a:tr h="54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027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+mn-ea"/>
                        </a:rPr>
                        <a:t>Jack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Taipei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Personnel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05925"/>
                  </a:ext>
                </a:extLst>
              </a:tr>
              <a:tr h="54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028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Fred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Chiayi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Management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851812"/>
                  </a:ext>
                </a:extLst>
              </a:tr>
              <a:tr h="54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029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Tom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Yunlin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Planning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EF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2479"/>
                  </a:ext>
                </a:extLst>
              </a:tr>
              <a:tr h="54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030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Marry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New Taipei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Marketing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0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6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FD2658-20E8-4C8D-A6D3-C0F8B7E4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66F7-6AA9-4CBF-B48C-54C32E3EC07E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628898-9F10-45E8-89F4-A90AFCD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6A4520A-2775-4A22-8F47-8432CFD9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9C02CC-E2BE-49A7-9BF1-8F2F99284D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3407208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1B646-3DE0-4E5A-BEF5-C6DC912A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資料庫取值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2E5DB-BB2F-4651-A388-B899573F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資料處理方式</a:t>
            </a:r>
            <a:endParaRPr lang="en-US" altLang="zh-TW" dirty="0"/>
          </a:p>
          <a:p>
            <a:pPr lvl="1"/>
            <a:r>
              <a:rPr lang="zh-TW" altLang="en-US" dirty="0"/>
              <a:t>取得資料庫資料後</a:t>
            </a:r>
            <a:endParaRPr lang="en-US" altLang="zh-TW" dirty="0"/>
          </a:p>
          <a:p>
            <a:pPr lvl="2"/>
            <a:r>
              <a:rPr lang="zh-TW" altLang="en-US" dirty="0"/>
              <a:t>如何處理取得資料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Select</a:t>
            </a:r>
            <a:r>
              <a:rPr lang="zh-TW" altLang="en-US" dirty="0"/>
              <a:t>語法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使用</a:t>
            </a:r>
            <a:r>
              <a:rPr lang="en-US" altLang="zh-TW" dirty="0" err="1"/>
              <a:t>pyMySQL</a:t>
            </a:r>
            <a:r>
              <a:rPr lang="zh-TW" altLang="en-US" dirty="0"/>
              <a:t>語法取得數值方法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使用</a:t>
            </a:r>
            <a:r>
              <a:rPr lang="en-US" altLang="zh-TW" dirty="0"/>
              <a:t>json</a:t>
            </a:r>
            <a:r>
              <a:rPr lang="zh-TW" altLang="en-US" dirty="0"/>
              <a:t>格式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6D583-B31C-4B7D-8273-DAFE9191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214B37-C18F-4D55-A5FC-37173A7D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59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53DD5-8E46-4206-9F40-75A778E8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資料庫取值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3D56E-C0CF-4609-8C40-73B9A55B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使用</a:t>
            </a:r>
            <a:r>
              <a:rPr lang="en-US" altLang="zh-TW" dirty="0" err="1"/>
              <a:t>pyMySQL</a:t>
            </a:r>
            <a:r>
              <a:rPr lang="zh-TW" altLang="en-US" dirty="0"/>
              <a:t>語法取得數值方式</a:t>
            </a:r>
            <a:endParaRPr lang="en-US" altLang="zh-TW" dirty="0"/>
          </a:p>
          <a:p>
            <a:pPr lvl="1"/>
            <a:r>
              <a:rPr lang="zh-TW" altLang="en-US" dirty="0"/>
              <a:t>使用語法</a:t>
            </a:r>
            <a:r>
              <a:rPr lang="en-US" altLang="zh-TW" dirty="0" err="1"/>
              <a:t>fetchall</a:t>
            </a:r>
            <a:r>
              <a:rPr lang="en-US" altLang="zh-TW" dirty="0"/>
              <a:t>() or </a:t>
            </a:r>
            <a:r>
              <a:rPr lang="en-US" altLang="zh-TW" dirty="0" err="1"/>
              <a:t>fetchone</a:t>
            </a:r>
            <a:r>
              <a:rPr lang="en-US" altLang="zh-TW" dirty="0"/>
              <a:t>()</a:t>
            </a:r>
          </a:p>
          <a:p>
            <a:pPr lvl="2"/>
            <a:r>
              <a:rPr lang="zh-TW" altLang="en-US" dirty="0"/>
              <a:t>使用</a:t>
            </a:r>
            <a:r>
              <a:rPr lang="en-US" altLang="zh-TW" dirty="0"/>
              <a:t>Select</a:t>
            </a:r>
            <a:r>
              <a:rPr lang="zh-TW" altLang="en-US" dirty="0"/>
              <a:t>語法後，兩種語法顯示出結果差異</a:t>
            </a:r>
            <a:endParaRPr lang="en-US" altLang="zh-TW" dirty="0"/>
          </a:p>
          <a:p>
            <a:pPr lvl="3"/>
            <a:r>
              <a:rPr lang="en-US" altLang="zh-TW" dirty="0" err="1"/>
              <a:t>fetchall</a:t>
            </a:r>
            <a:r>
              <a:rPr lang="en-US" altLang="zh-TW" dirty="0"/>
              <a:t>() : </a:t>
            </a:r>
            <a:r>
              <a:rPr lang="zh-TW" altLang="en-US" dirty="0"/>
              <a:t>將表格所有資料顯示出來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fetchone</a:t>
            </a:r>
            <a:r>
              <a:rPr lang="en-US" altLang="zh-TW" dirty="0"/>
              <a:t>() :</a:t>
            </a:r>
            <a:r>
              <a:rPr lang="zh-TW" altLang="en-US" dirty="0"/>
              <a:t> 顯示表格內的第一筆資料，</a:t>
            </a:r>
            <a:endParaRPr lang="en-US" altLang="zh-TW" dirty="0"/>
          </a:p>
          <a:p>
            <a:pPr lvl="3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8B6DE-89F0-4857-A2EE-94FDDFF9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99B534-A70F-478F-9C1C-50586D64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771D9B-394E-4EDF-9D53-BAE48335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89" y="4237762"/>
            <a:ext cx="2990514" cy="9208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2FC937-920C-4990-8586-AF25DD8B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4420252"/>
            <a:ext cx="6896100" cy="5524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92D942-6BE1-485E-8C32-D6CD676C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89" y="5645612"/>
            <a:ext cx="2608592" cy="8044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541007-63E5-4DBF-80BE-EB16F6FEB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75" y="5864434"/>
            <a:ext cx="36480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9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D993-7B71-4F6C-A0F2-676E6D6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7D6B5-698D-4E9D-99B7-F8647930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使用</a:t>
            </a:r>
            <a:r>
              <a:rPr lang="en-US" altLang="zh-TW" dirty="0"/>
              <a:t>json</a:t>
            </a:r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格式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JavaScript Object Notation</a:t>
            </a:r>
            <a:r>
              <a:rPr lang="zh-TW" altLang="en-US" dirty="0"/>
              <a:t>為</a:t>
            </a:r>
            <a:r>
              <a:rPr lang="en-US" altLang="zh-TW" dirty="0"/>
              <a:t>JavaScript</a:t>
            </a:r>
            <a:r>
              <a:rPr lang="zh-TW" altLang="en-US" dirty="0"/>
              <a:t>的物件表示法，易於讓人閱讀的文字基礎，是種文字格式。</a:t>
            </a:r>
            <a:endParaRPr lang="en-US" altLang="zh-TW" dirty="0"/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概念</a:t>
            </a:r>
            <a:endParaRPr lang="en-US" altLang="zh-TW" dirty="0"/>
          </a:p>
          <a:p>
            <a:pPr lvl="2"/>
            <a:r>
              <a:rPr lang="en-US" altLang="zh-TW" dirty="0"/>
              <a:t>Object(</a:t>
            </a:r>
            <a:r>
              <a:rPr lang="zh-TW" altLang="en-US" dirty="0"/>
              <a:t>物件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Array(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5FF335-3BE6-496A-8489-7E0C91C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02811D-A6F2-44CE-862D-24675BDE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99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4B95F-3873-493E-B6BE-3EBD220C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5BC62-1CE4-49BF-9630-6FE2D6F3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 Object</a:t>
            </a:r>
          </a:p>
          <a:p>
            <a:pPr lvl="1"/>
            <a:r>
              <a:rPr lang="zh-TW" altLang="en-US" dirty="0"/>
              <a:t>以大括號</a:t>
            </a:r>
            <a:r>
              <a:rPr lang="en-US" altLang="zh-TW" dirty="0"/>
              <a:t>{}</a:t>
            </a:r>
            <a:r>
              <a:rPr lang="zh-TW" altLang="en-US" dirty="0"/>
              <a:t>表示</a:t>
            </a:r>
            <a:endParaRPr lang="en-US" altLang="zh-TW" dirty="0"/>
          </a:p>
          <a:p>
            <a:pPr lvl="2"/>
            <a:r>
              <a:rPr lang="en-US" altLang="zh-TW" dirty="0"/>
              <a:t>Ex : {“Name”:”Jack”,”</a:t>
            </a:r>
            <a:r>
              <a:rPr lang="en-US" altLang="zh-TW" dirty="0" err="1"/>
              <a:t>HomeTown</a:t>
            </a:r>
            <a:r>
              <a:rPr lang="en-US" altLang="zh-TW" dirty="0"/>
              <a:t>”:”Taipei”}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方式儲存</a:t>
            </a:r>
            <a:endParaRPr lang="en-US" altLang="zh-TW" dirty="0"/>
          </a:p>
          <a:p>
            <a:pPr lvl="2"/>
            <a:r>
              <a:rPr lang="zh-TW" altLang="en-US" dirty="0"/>
              <a:t>如上述例子：</a:t>
            </a:r>
            <a:r>
              <a:rPr lang="en-US" altLang="zh-TW" dirty="0"/>
              <a:t>key : Name, value : Jack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1AEEC-F865-4C1D-9FE1-FE9631D7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017BBC-C6C3-4480-9020-12E9D1E6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A52200-359C-428F-96D7-268D48DB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4942681"/>
            <a:ext cx="5838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84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2FC3B-B7C6-40D5-AAFD-B9601CBB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F55F6-58F8-4F4C-8A3A-89044CB5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 Array</a:t>
            </a:r>
          </a:p>
          <a:p>
            <a:pPr lvl="1"/>
            <a:r>
              <a:rPr lang="zh-TW" altLang="en-US" dirty="0"/>
              <a:t>以中括號</a:t>
            </a:r>
            <a:r>
              <a:rPr lang="en-US" altLang="zh-TW" dirty="0"/>
              <a:t>[]</a:t>
            </a:r>
            <a:r>
              <a:rPr lang="zh-TW" altLang="en-US" dirty="0"/>
              <a:t>表示</a:t>
            </a:r>
            <a:endParaRPr lang="en-US" altLang="zh-TW" dirty="0"/>
          </a:p>
          <a:p>
            <a:pPr lvl="2"/>
            <a:r>
              <a:rPr lang="en-US" altLang="zh-TW" dirty="0"/>
              <a:t>EX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[0, 1, 2, 3, 4, 5]</a:t>
            </a:r>
          </a:p>
          <a:p>
            <a:pPr lvl="1"/>
            <a:r>
              <a:rPr lang="zh-TW" altLang="en-US" dirty="0"/>
              <a:t>陣列內容除了數字也可以是文字、布林或是物件，混合也沒問題。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64F47-5C3A-432A-9276-DF44A772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DF28BA-8443-4F8E-879A-EFEB3B31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0EEC23-85F9-4786-AAA1-BFAE88E5B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7" y="4175419"/>
            <a:ext cx="5507426" cy="25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327CE-D2E6-45E6-BD40-2D4EEADB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E6D87-680D-4796-ACB6-40D14139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MySQL Workbench</a:t>
            </a:r>
            <a:r>
              <a:rPr lang="zh-TW" altLang="en-US" dirty="0"/>
              <a:t>使用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98A46-B969-4C17-ACAE-F3C774EE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A5B18-3D71-4650-9565-6915EBBD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61A8F3-C4EA-4F82-9F9F-112775B9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5" y="2607039"/>
            <a:ext cx="5446935" cy="40291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4BAF90-E25B-43FD-AC2D-15CD27D95A1C}"/>
              </a:ext>
            </a:extLst>
          </p:cNvPr>
          <p:cNvSpPr txBox="1"/>
          <p:nvPr/>
        </p:nvSpPr>
        <p:spPr>
          <a:xfrm>
            <a:off x="7828384" y="2520017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E53F3F-303E-4C5B-BB74-B24BC3CC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652" y="3149555"/>
            <a:ext cx="2958628" cy="304494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D4C1F1-C080-4141-BDC1-A2DC71B105A5}"/>
              </a:ext>
            </a:extLst>
          </p:cNvPr>
          <p:cNvSpPr/>
          <p:nvPr/>
        </p:nvSpPr>
        <p:spPr>
          <a:xfrm>
            <a:off x="3019239" y="3149555"/>
            <a:ext cx="2274656" cy="2414483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91B23DF-5693-4F87-8B00-CFD624206049}"/>
              </a:ext>
            </a:extLst>
          </p:cNvPr>
          <p:cNvCxnSpPr/>
          <p:nvPr/>
        </p:nvCxnSpPr>
        <p:spPr>
          <a:xfrm>
            <a:off x="4908426" y="4192438"/>
            <a:ext cx="3048522" cy="603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46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10637-097F-4119-A2EE-CA57383C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C7029-A31D-421B-A876-9ACC4C9C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將資料庫資料使用</a:t>
            </a:r>
            <a:r>
              <a:rPr lang="en-US" altLang="zh-TW" dirty="0"/>
              <a:t>json</a:t>
            </a:r>
            <a:r>
              <a:rPr lang="zh-TW" altLang="en-US" dirty="0"/>
              <a:t>格式輸出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86D749-8F57-446B-9C78-C4B53729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A9699D-9512-491F-B735-7BF3E090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5B64A3-BBE4-4376-9AC4-11B3403A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780"/>
            <a:ext cx="7335459" cy="38603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C9423A-F3C1-4869-B40A-DC6280F9B9D9}"/>
              </a:ext>
            </a:extLst>
          </p:cNvPr>
          <p:cNvSpPr txBox="1"/>
          <p:nvPr/>
        </p:nvSpPr>
        <p:spPr>
          <a:xfrm>
            <a:off x="4167677" y="4008905"/>
            <a:ext cx="408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轉換成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3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46AE17-3B23-4107-860B-402F7527EF5F}"/>
              </a:ext>
            </a:extLst>
          </p:cNvPr>
          <p:cNvSpPr txBox="1"/>
          <p:nvPr/>
        </p:nvSpPr>
        <p:spPr>
          <a:xfrm>
            <a:off x="4167677" y="4895892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轉換成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3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後使用</a:t>
            </a:r>
            <a:r>
              <a:rPr lang="en-US" altLang="zh-TW" sz="32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json.dumps</a:t>
            </a:r>
            <a:endParaRPr lang="zh-TW" altLang="en-US" sz="32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656706-7488-488E-839D-60DA2AD3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77" y="4609080"/>
            <a:ext cx="7667625" cy="2190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300694A-4EFD-4ED4-85DA-7831FE3E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677" y="5578103"/>
            <a:ext cx="75723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99321-2482-4FEB-90CE-A2DB69F0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1D0B7-A01B-4B2F-92ED-15FC74A9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json</a:t>
            </a:r>
            <a:r>
              <a:rPr lang="zh-TW" altLang="en-US" dirty="0"/>
              <a:t>轉回</a:t>
            </a:r>
            <a:r>
              <a:rPr lang="en-US" altLang="zh-TW" dirty="0"/>
              <a:t>python</a:t>
            </a:r>
            <a:r>
              <a:rPr lang="zh-TW" altLang="en-US" dirty="0"/>
              <a:t>格式做讀取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28A315-AE1D-41B0-96C5-BABFF6D1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40F8BC-B48F-4BD6-A9FF-0978A6AB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81A429-2B2D-46FA-837D-FBB61599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685"/>
            <a:ext cx="6882442" cy="432025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52DFF35F-42E9-48C6-ABB4-C7868DB8EA76}"/>
              </a:ext>
            </a:extLst>
          </p:cNvPr>
          <p:cNvGrpSpPr/>
          <p:nvPr/>
        </p:nvGrpSpPr>
        <p:grpSpPr>
          <a:xfrm>
            <a:off x="4780153" y="4369681"/>
            <a:ext cx="6261651" cy="2219838"/>
            <a:chOff x="4780153" y="4369681"/>
            <a:chExt cx="6261651" cy="2219838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AF2242F-58ED-4653-BE15-2303D7E38473}"/>
                </a:ext>
              </a:extLst>
            </p:cNvPr>
            <p:cNvSpPr txBox="1"/>
            <p:nvPr/>
          </p:nvSpPr>
          <p:spPr>
            <a:xfrm>
              <a:off x="4780153" y="4369681"/>
              <a:ext cx="6261651" cy="2219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00206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32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json.loads</a:t>
              </a:r>
              <a:r>
                <a:rPr lang="zh-TW" altLang="en-US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轉成</a:t>
              </a:r>
              <a:r>
                <a:rPr lang="en-US" altLang="zh-TW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python</a:t>
              </a:r>
              <a:r>
                <a:rPr lang="zh-TW" altLang="en-US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可讀格式</a:t>
              </a:r>
              <a:endPara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然後取值</a:t>
              </a:r>
              <a:r>
                <a:rPr lang="en-US" altLang="zh-TW" sz="3200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print(value[“No”])</a:t>
              </a:r>
            </a:p>
            <a:p>
              <a:pPr>
                <a:lnSpc>
                  <a:spcPct val="150000"/>
                </a:lnSpc>
              </a:pPr>
              <a:endPara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9D8BB53-6B92-48B6-B246-960B800FA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7595" y="5338772"/>
              <a:ext cx="774218" cy="492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585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3EC8-8B6B-4ACC-906E-2A07B0C5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3C441-F2ED-49D4-A037-D8ABFDF5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透過上述方式可以將從資料庫取得的資料作處理，然後再向外輸出成自己所需的資料型態或自訂格式使用。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50C55-EF95-45CB-A6D1-086AC1A2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E2B7A2-A061-45D9-9F2E-2F84956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382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A1BFEC-0181-4011-A882-A4DC56E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F7A8-C389-4A34-A7FB-B01FBEC4AB51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48CF0E-D526-4549-AD05-F2198D1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4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19624-4AF0-4610-B9B6-1910F21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3D9D9-307A-40AD-A516-BBF297F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MySQL Workbench</a:t>
            </a:r>
            <a:r>
              <a:rPr lang="zh-TW" altLang="en-US" dirty="0"/>
              <a:t>使用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6D802-55FF-4534-A0EF-1136475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1C15EC-0D40-42FE-991D-301AC1D9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93F6AB-31A6-4071-BC99-EDA0BF53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5" y="2607039"/>
            <a:ext cx="5446935" cy="40291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B7B472-5211-47C4-B270-EF0E65C8321E}"/>
              </a:ext>
            </a:extLst>
          </p:cNvPr>
          <p:cNvSpPr/>
          <p:nvPr/>
        </p:nvSpPr>
        <p:spPr>
          <a:xfrm>
            <a:off x="3045118" y="3197016"/>
            <a:ext cx="2225621" cy="163902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B4B679-5D9E-4AE9-9821-245F864D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51" y="3427311"/>
            <a:ext cx="4503619" cy="50201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845AAF-D54C-435F-ACD3-BCE29D1D1DB3}"/>
              </a:ext>
            </a:extLst>
          </p:cNvPr>
          <p:cNvCxnSpPr/>
          <p:nvPr/>
        </p:nvCxnSpPr>
        <p:spPr>
          <a:xfrm>
            <a:off x="4960184" y="3325481"/>
            <a:ext cx="2726761" cy="418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CF8D588-1873-4F8B-BDD8-5A643321F63C}"/>
              </a:ext>
            </a:extLst>
          </p:cNvPr>
          <p:cNvGrpSpPr/>
          <p:nvPr/>
        </p:nvGrpSpPr>
        <p:grpSpPr>
          <a:xfrm>
            <a:off x="8353108" y="4238611"/>
            <a:ext cx="2159566" cy="954107"/>
            <a:chOff x="8528381" y="4159239"/>
            <a:chExt cx="2159566" cy="95410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08EBC9A-5E22-4D82-970A-94857220022C}"/>
                </a:ext>
              </a:extLst>
            </p:cNvPr>
            <p:cNvSpPr txBox="1"/>
            <p:nvPr/>
          </p:nvSpPr>
          <p:spPr>
            <a:xfrm>
              <a:off x="8528381" y="4159239"/>
              <a:ext cx="21595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工具列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  執行程式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8D50F52-2A16-4915-90A8-277E41462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5894" y="4731914"/>
              <a:ext cx="27622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2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08B75-779A-460B-B9D9-B240B3B9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2FB0B-8631-468E-863E-6824D8C1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MySQL Workbench</a:t>
            </a:r>
            <a:r>
              <a:rPr lang="zh-TW" altLang="en-US" dirty="0"/>
              <a:t>使用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5F441-63D9-47F5-98A3-39C49429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22AA5E-8B47-476F-A6C0-8336EB9D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C67BE1-12F5-446C-9C6A-B2232746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5" y="2607039"/>
            <a:ext cx="5446935" cy="40291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74A472-4AF3-4E86-ADC3-EFE0CA18D321}"/>
              </a:ext>
            </a:extLst>
          </p:cNvPr>
          <p:cNvSpPr txBox="1"/>
          <p:nvPr/>
        </p:nvSpPr>
        <p:spPr>
          <a:xfrm>
            <a:off x="8850742" y="46664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狀態列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30AAEB-E979-442F-B8FE-3EC7E330D524}"/>
              </a:ext>
            </a:extLst>
          </p:cNvPr>
          <p:cNvSpPr/>
          <p:nvPr/>
        </p:nvSpPr>
        <p:spPr>
          <a:xfrm>
            <a:off x="2941602" y="5407882"/>
            <a:ext cx="3625337" cy="1228335"/>
          </a:xfrm>
          <a:prstGeom prst="rect">
            <a:avLst/>
          </a:prstGeom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FAE792-0BA9-4EF7-9A48-2D1C7971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45" y="3252160"/>
            <a:ext cx="5138878" cy="1293962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F4A997F-7B44-4FF6-84BF-8BD0ED2F0B69}"/>
              </a:ext>
            </a:extLst>
          </p:cNvPr>
          <p:cNvCxnSpPr/>
          <p:nvPr/>
        </p:nvCxnSpPr>
        <p:spPr>
          <a:xfrm flipV="1">
            <a:off x="5115464" y="4422813"/>
            <a:ext cx="2441276" cy="14776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43E99-3B7E-430D-AD81-BBEAD04C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7F47A-8D77-43E8-9942-2117223D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MySQL Workbench</a:t>
            </a:r>
            <a:r>
              <a:rPr lang="zh-TW" altLang="en-US" dirty="0"/>
              <a:t>使用</a:t>
            </a:r>
            <a:r>
              <a:rPr lang="en-US" altLang="zh-TW" dirty="0"/>
              <a:t>MySQL</a:t>
            </a:r>
            <a:r>
              <a:rPr lang="zh-TW" altLang="en-US" dirty="0"/>
              <a:t>語法建立資料庫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建立資料庫</a:t>
            </a:r>
            <a:endParaRPr lang="en-US" altLang="zh-TW" dirty="0"/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Create Database + </a:t>
            </a:r>
            <a:r>
              <a:rPr lang="zh-TW" altLang="en-US" dirty="0"/>
              <a:t>資料庫名稱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275E7-6BB6-4D96-AE9B-13CB3AF1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8E5C6B-D54C-4651-A980-692F49A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5718B2-20CB-446D-A154-54FC210E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87" y="3677961"/>
            <a:ext cx="6409426" cy="31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CD8DB-7140-4FCF-ABF7-DFD29B8C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7A79F-3B1D-456F-8CA6-CA57919D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2. </a:t>
            </a:r>
            <a:r>
              <a:rPr lang="zh-TW" altLang="en-US" dirty="0"/>
              <a:t>顯示所有</a:t>
            </a:r>
            <a:r>
              <a:rPr lang="en-US" altLang="zh-TW" dirty="0"/>
              <a:t>Database</a:t>
            </a:r>
          </a:p>
          <a:p>
            <a:pPr lvl="2"/>
            <a:r>
              <a:rPr lang="zh-TW" altLang="en-US" dirty="0"/>
              <a:t>語法</a:t>
            </a:r>
            <a:r>
              <a:rPr lang="en-US" altLang="zh-TW" dirty="0"/>
              <a:t>Show Databases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F1671-293C-494E-A67C-07C381D4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709-8150-4C0C-B0D0-3BA2CE1E53BC}" type="datetime1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EFB662-8DD9-4066-A16C-940E7686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0C4-1A8F-4D9B-BC2C-161B9A0D87A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FBE3AA9-DD1A-4A08-BA8A-F7DE9C45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27" y="1584455"/>
            <a:ext cx="4689266" cy="519621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CD19EC6-8434-4100-AF0C-8A2C81F0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43" y="3053364"/>
            <a:ext cx="2208542" cy="227978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055081B-1DCF-480D-BD42-ECE54519E02D}"/>
              </a:ext>
            </a:extLst>
          </p:cNvPr>
          <p:cNvSpPr/>
          <p:nvPr/>
        </p:nvSpPr>
        <p:spPr>
          <a:xfrm>
            <a:off x="6542327" y="4182562"/>
            <a:ext cx="1428481" cy="1467740"/>
          </a:xfrm>
          <a:prstGeom prst="rect">
            <a:avLst/>
          </a:prstGeom>
          <a:ln w="38100">
            <a:solidFill>
              <a:srgbClr val="FF0000"/>
            </a:solidFill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5A50817-E741-4627-BEED-6139801C7F4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4762785" y="4193257"/>
            <a:ext cx="1779543" cy="749680"/>
          </a:xfrm>
          <a:prstGeom prst="straightConnector1">
            <a:avLst/>
          </a:prstGeom>
          <a:ln w="38100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139E50-5F9A-40AE-9B37-DCBF333DCEC5}"/>
              </a:ext>
            </a:extLst>
          </p:cNvPr>
          <p:cNvSpPr txBox="1"/>
          <p:nvPr/>
        </p:nvSpPr>
        <p:spPr>
          <a:xfrm>
            <a:off x="2004251" y="5419469"/>
            <a:ext cx="332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所有資料庫皆顯示出來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471F85-2A89-45E2-B167-781D62180BE2}"/>
              </a:ext>
            </a:extLst>
          </p:cNvPr>
          <p:cNvSpPr/>
          <p:nvPr/>
        </p:nvSpPr>
        <p:spPr>
          <a:xfrm>
            <a:off x="2413819" y="3670286"/>
            <a:ext cx="2504246" cy="224287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zh-TW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91FE82-D733-4F5C-8CCF-0D69F99D02CF}"/>
              </a:ext>
            </a:extLst>
          </p:cNvPr>
          <p:cNvSpPr txBox="1"/>
          <p:nvPr/>
        </p:nvSpPr>
        <p:spPr>
          <a:xfrm>
            <a:off x="549675" y="3351565"/>
            <a:ext cx="219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剛剛創建的</a:t>
            </a:r>
            <a:r>
              <a:rPr lang="en-US" altLang="zh-TW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my_testdb</a:t>
            </a:r>
            <a:endParaRPr lang="zh-TW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B9DD4D2-B935-482F-9DF1-95E0AFD2CD02}"/>
              </a:ext>
            </a:extLst>
          </p:cNvPr>
          <p:cNvCxnSpPr>
            <a:endCxn id="21" idx="3"/>
          </p:cNvCxnSpPr>
          <p:nvPr/>
        </p:nvCxnSpPr>
        <p:spPr>
          <a:xfrm flipV="1">
            <a:off x="2004251" y="3767064"/>
            <a:ext cx="738949" cy="127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7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6C09CEE-920C-4C9B-B5BD-373B355A20D7}" vid="{7833F20E-E490-413B-8026-009E3D13E8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369</TotalTime>
  <Words>1337</Words>
  <Application>Microsoft Office PowerPoint</Application>
  <PresentationFormat>寬螢幕</PresentationFormat>
  <Paragraphs>380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6" baseType="lpstr">
      <vt:lpstr>等线</vt:lpstr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Helvetica</vt:lpstr>
      <vt:lpstr>Times New Roman</vt:lpstr>
      <vt:lpstr>Wingdings</vt:lpstr>
      <vt:lpstr>Theme1</vt:lpstr>
      <vt:lpstr>SQL - MariaDB</vt:lpstr>
      <vt:lpstr>PowerPoint 簡報</vt:lpstr>
      <vt:lpstr>01</vt:lpstr>
      <vt:lpstr>結構化語法介紹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Python</vt:lpstr>
      <vt:lpstr>PowerPoint 簡報</vt:lpstr>
      <vt:lpstr>PowerPoint 簡報</vt:lpstr>
      <vt:lpstr>PowerPoint 簡報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Node.js</vt:lpstr>
      <vt:lpstr>結論</vt:lpstr>
      <vt:lpstr>02</vt:lpstr>
      <vt:lpstr>資料庫取值</vt:lpstr>
      <vt:lpstr>資料庫取值</vt:lpstr>
      <vt:lpstr>JSON</vt:lpstr>
      <vt:lpstr>JSON</vt:lpstr>
      <vt:lpstr>JSON</vt:lpstr>
      <vt:lpstr>JSON</vt:lpstr>
      <vt:lpstr>JSON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MariaDB</dc:title>
  <dc:creator>TingHua</dc:creator>
  <cp:lastModifiedBy>Fred</cp:lastModifiedBy>
  <cp:revision>23</cp:revision>
  <dcterms:created xsi:type="dcterms:W3CDTF">2020-04-17T03:09:48Z</dcterms:created>
  <dcterms:modified xsi:type="dcterms:W3CDTF">2021-06-09T02:57:21Z</dcterms:modified>
</cp:coreProperties>
</file>