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AADCCB6-FD8E-4113-98B8-420B3E5CD599}"/>
              </a:ext>
            </a:extLst>
          </p:cNvPr>
          <p:cNvSpPr>
            <a:spLocks/>
          </p:cNvSpPr>
          <p:nvPr/>
        </p:nvSpPr>
        <p:spPr bwMode="auto">
          <a:xfrm>
            <a:off x="331739" y="1068954"/>
            <a:ext cx="5760046" cy="5094744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A516F1B-5C30-49EF-86BD-B5244FCE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" y="1564768"/>
            <a:ext cx="12191296" cy="410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F7B2D52-F2E2-4C28-A703-82B77CAE1DA4}"/>
              </a:ext>
            </a:extLst>
          </p:cNvPr>
          <p:cNvSpPr>
            <a:spLocks/>
          </p:cNvSpPr>
          <p:nvPr/>
        </p:nvSpPr>
        <p:spPr bwMode="auto">
          <a:xfrm>
            <a:off x="353" y="1068954"/>
            <a:ext cx="3412518" cy="4598930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229CF61-59B4-482B-9788-C5D8ABBF5890}"/>
              </a:ext>
            </a:extLst>
          </p:cNvPr>
          <p:cNvSpPr>
            <a:spLocks/>
          </p:cNvSpPr>
          <p:nvPr/>
        </p:nvSpPr>
        <p:spPr bwMode="auto">
          <a:xfrm>
            <a:off x="3015714" y="4605425"/>
            <a:ext cx="4535689" cy="1558273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1517073-4256-442C-938D-284D63B56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6492" y="2553207"/>
            <a:ext cx="7513320" cy="13255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b="1" cap="all" dirty="0">
                <a:solidFill>
                  <a:schemeClr val="bg1">
                    <a:lumMod val="6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標題</a:t>
            </a:r>
            <a:endParaRPr lang="en-US" altLang="zh-CN" sz="4400" b="1" cap="all" dirty="0">
              <a:solidFill>
                <a:schemeClr val="bg1">
                  <a:lumMod val="65000"/>
                </a:schemeClr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4B3A57E-0736-4DAF-900A-6210222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4F3F2B-DC37-49B0-A8C7-F0651E55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533E0E3-D327-4176-B819-520D055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8775760" y="3878770"/>
            <a:ext cx="3416240" cy="228492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8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3DD-C6E3-4A0E-8495-47C86B90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89464-1541-4695-B64B-5940993E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A194-0DAF-45F3-9C29-96C6803C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72A0-7D58-4569-90D7-64C2E34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10B8-DD29-4884-92C8-681D41280AD1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FD4-C27E-41CA-9907-354E052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720A-F7AF-467D-B3D8-7445D589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AE7-2666-4FC9-89B1-78C89F6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F2A83-DEA6-4DCE-86A3-BDBEEDFA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3DF9-1448-490B-9230-997CBCD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EC2E-F7F2-4266-97F8-BAB6E05F9D58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10EC-1122-482B-A99A-E2A5C47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4DC-75AB-4BF1-8E0F-805F259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74B6D-A906-4C11-A76E-FB1858B0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D3C0-B35B-4F6D-8916-1DA4672D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5744-39C3-462F-BFF7-602934F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0DA-31AF-4E9E-95F1-331F71493D44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863C-D5BF-4D1E-9149-67C8C999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4220-6543-43D6-9811-73E0EE73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05F-DFD3-40C8-B2A0-80FB15F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D9F-C4A2-431D-AF8E-59806120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88C4-1F25-43B3-A38B-4EA05EF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104-75B4-4B6B-9931-B60ED533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FDDB-E8C1-4832-A674-7184D06D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683736-59C9-40BC-82E0-F42DC7E4F040}"/>
              </a:ext>
            </a:extLst>
          </p:cNvPr>
          <p:cNvCxnSpPr>
            <a:cxnSpLocks/>
          </p:cNvCxnSpPr>
          <p:nvPr/>
        </p:nvCxnSpPr>
        <p:spPr>
          <a:xfrm>
            <a:off x="838200" y="175723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9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33C0-BCAD-4F42-B125-0B552390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361-0FF4-4EE4-A943-E240DAE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376C2-5897-4995-87FC-CFDA927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1FD61A5B-C5AC-4E5A-8360-9C3AC53B65EA}"/>
              </a:ext>
            </a:extLst>
          </p:cNvPr>
          <p:cNvSpPr/>
          <p:nvPr/>
        </p:nvSpPr>
        <p:spPr>
          <a:xfrm>
            <a:off x="5061224" y="1555920"/>
            <a:ext cx="7130776" cy="4120810"/>
          </a:xfrm>
          <a:prstGeom prst="rect">
            <a:avLst/>
          </a:prstGeom>
          <a:solidFill>
            <a:srgbClr val="3CB7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C5F92CCC-D25C-449C-A1BF-5ABDEA1258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6767" y="3256285"/>
            <a:ext cx="358732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3CB7C6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rgbClr val="3CB7C6"/>
              </a:solidFill>
              <a:latin typeface="Helvetica" panose="020B0604020202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77525-64F2-4675-958B-7AE35E381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2243" y="1791494"/>
            <a:ext cx="6408738" cy="3649662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7145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E320-0128-4340-9F81-7847283A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5BC9-BFEE-431A-BAD0-4A0849E3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8A78-E330-4C44-A4B1-4BC4077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41">
            <a:extLst>
              <a:ext uri="{FF2B5EF4-FFF2-40B4-BE49-F238E27FC236}">
                <a16:creationId xmlns:a16="http://schemas.microsoft.com/office/drawing/2014/main" id="{2BFE0F69-A067-4DA7-92F1-7393DAF77294}"/>
              </a:ext>
            </a:extLst>
          </p:cNvPr>
          <p:cNvGrpSpPr/>
          <p:nvPr/>
        </p:nvGrpSpPr>
        <p:grpSpPr>
          <a:xfrm>
            <a:off x="352" y="2322757"/>
            <a:ext cx="12191648" cy="2564831"/>
            <a:chOff x="170694" y="177982"/>
            <a:chExt cx="3936003" cy="781165"/>
          </a:xfrm>
        </p:grpSpPr>
        <p:sp>
          <p:nvSpPr>
            <p:cNvPr id="8" name="等腰三角形 43">
              <a:extLst>
                <a:ext uri="{FF2B5EF4-FFF2-40B4-BE49-F238E27FC236}">
                  <a16:creationId xmlns:a16="http://schemas.microsoft.com/office/drawing/2014/main" id="{C6319589-BDC8-44FB-9BD8-E346C0E30333}"/>
                </a:ext>
              </a:extLst>
            </p:cNvPr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44">
              <a:extLst>
                <a:ext uri="{FF2B5EF4-FFF2-40B4-BE49-F238E27FC236}">
                  <a16:creationId xmlns:a16="http://schemas.microsoft.com/office/drawing/2014/main" id="{F21F55D5-C595-4580-BCDB-4BF1E1A4439F}"/>
                </a:ext>
              </a:extLst>
            </p:cNvPr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45">
              <a:extLst>
                <a:ext uri="{FF2B5EF4-FFF2-40B4-BE49-F238E27FC236}">
                  <a16:creationId xmlns:a16="http://schemas.microsoft.com/office/drawing/2014/main" id="{2748E4E3-E40C-45F7-A95F-4C2A11064660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平行四边形 46">
              <a:extLst>
                <a:ext uri="{FF2B5EF4-FFF2-40B4-BE49-F238E27FC236}">
                  <a16:creationId xmlns:a16="http://schemas.microsoft.com/office/drawing/2014/main" id="{236881D7-A3F5-497B-A4ED-62AC114C6137}"/>
                </a:ext>
              </a:extLst>
            </p:cNvPr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3CB7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A4686EB1-A910-4471-894D-411AF1F7C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3301" y="3017247"/>
            <a:ext cx="1100481" cy="1170557"/>
          </a:xfrm>
        </p:spPr>
        <p:txBody>
          <a:bodyPr>
            <a:noAutofit/>
          </a:bodyPr>
          <a:lstStyle>
            <a:lvl1pPr>
              <a:defRPr sz="6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978495" y="3304643"/>
            <a:ext cx="5694362" cy="595763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5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6BB3-5EEF-4115-A229-C137B74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416-6F4E-42FC-AB71-7BDC9BEB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32BB-872E-48B3-B4FD-6E77093C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2376-3EF2-45E8-AC0A-8E45FB7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FE95-A843-46C8-A56B-FC61E1B48D83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CBFF-90B2-4FDF-8FD9-18DC15F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693A-6BEA-4D59-9064-6E9D482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96A-143F-4B6E-8E26-4A5738E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BE44-0325-4724-A67F-04448D7B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C60C-C3BA-4068-8D6E-2973D0AD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045A-3854-4C2E-B9A8-63CEB8DE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99384-BB42-4B94-A7F4-0F88AC41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A85A8-E3E4-4F4E-A411-98097E3F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DA39-1CAE-41DC-ADB1-777E9813BDD5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6F4D2-5D84-41F7-9FDC-1415292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195C3-A135-4BB1-A04A-146C7B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874-18A7-46F7-BFA0-F171857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C57E-23D9-4715-BDDD-D7DE558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5E8-AEE8-4ADD-8B32-7CF0BC39B797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A30F-2E4E-48E4-BC1E-2B585A1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3AEB-2009-4741-AC21-311D676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BF838-1986-4362-8614-705E24E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B6AA6-D0A8-4C53-A847-B6EF714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E05D-0462-4A54-ACB1-1EEFFAC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4A7681-C68D-431E-9E80-2069DFF0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567"/>
            <a:ext cx="12192000" cy="48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5DD-E256-4FAD-AE67-5F020ED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450F-3EA5-400C-BDED-715A682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58CF9-EFF0-4188-9025-BA2ACA60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9DBF-9722-41EC-8F06-9BBE097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CB-BF36-4646-870A-E53177E6D00B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357F-8EEF-486B-A710-EDD1FD3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FAE4-51A0-4F66-8CD0-B7C48E4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ADC3-09A2-466B-A64B-B56BCBC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299F-561C-485C-BA00-ACDFE96A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006-2806-44E1-85E6-40C3A28A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75EE-4381-4594-B30A-9B71DB23784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B69F-71E7-43F0-B1A0-2643410B7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66AB-2489-4FEB-B36E-AB1F88CD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01BC6-35FA-4520-B992-71FEC237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物聯網通訊協定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6B3E18-8746-4AF2-8A9A-EF71190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B587C5-D39D-44A5-B916-983F7AC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46D8E9-EA1F-484E-AC23-67BE69098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指導教授：蔡孟勳</a:t>
            </a:r>
          </a:p>
          <a:p>
            <a:r>
              <a:rPr lang="zh-TW" altLang="en-US" dirty="0"/>
              <a:t>學　　生：張庭華</a:t>
            </a:r>
          </a:p>
          <a:p>
            <a:r>
              <a:rPr lang="zh-TW" altLang="en-US" dirty="0"/>
              <a:t>日　　期：</a:t>
            </a:r>
            <a:r>
              <a:rPr lang="en-US" altLang="zh-TW" dirty="0"/>
              <a:t>2020.07.30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6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1B3DD-9054-44ED-A70C-A1A894F7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EA1B2-4924-48B6-A888-59B97B15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非同步方法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await</a:t>
            </a:r>
            <a:r>
              <a:rPr lang="zh-TW" altLang="en-US" dirty="0"/>
              <a:t>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B783F-585B-46A6-8BC2-C497843B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7DE523-F835-4487-A251-5E41460C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8A2886-2929-4D47-9AA5-8FC360CD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218"/>
            <a:ext cx="5311600" cy="48162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712AE4-7056-48EB-99A6-74FD5826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7" y="3613250"/>
            <a:ext cx="5586942" cy="209237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2749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4BDD0-750B-41FF-B19F-0D3981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6A2B4-7DD6-4EBB-BE89-D0B39182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50CCF-EB89-431F-B258-D4370ECD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D67823-35E1-4C14-A927-1E6ACAF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CE8E40-92FF-4D24-9F4E-9A3E7D83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7" y="2559183"/>
            <a:ext cx="4648603" cy="31778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B9356AD-384B-43AC-8868-DBAE8C77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47" y="365125"/>
            <a:ext cx="4020111" cy="32865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045367-BEE5-401A-A7B0-1E0F5C8BF0D6}"/>
              </a:ext>
            </a:extLst>
          </p:cNvPr>
          <p:cNvSpPr txBox="1"/>
          <p:nvPr/>
        </p:nvSpPr>
        <p:spPr>
          <a:xfrm>
            <a:off x="9035102" y="834555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1336AD-7C17-4748-9876-C697EB4C9D6C}"/>
              </a:ext>
            </a:extLst>
          </p:cNvPr>
          <p:cNvSpPr txBox="1"/>
          <p:nvPr/>
        </p:nvSpPr>
        <p:spPr>
          <a:xfrm>
            <a:off x="9035102" y="1899589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錯誤訊息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DC420A-E344-47A8-AB50-EB5634BC06E9}"/>
              </a:ext>
            </a:extLst>
          </p:cNvPr>
          <p:cNvSpPr txBox="1"/>
          <p:nvPr/>
        </p:nvSpPr>
        <p:spPr>
          <a:xfrm>
            <a:off x="9086398" y="2795427"/>
            <a:ext cx="15696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中斷連線訊息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9639CA-0BE0-40AC-AAD1-E68C19AAE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47" y="3786646"/>
            <a:ext cx="4150937" cy="285333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6C2D2D-E0D8-4D6F-A55A-80B0AD554093}"/>
              </a:ext>
            </a:extLst>
          </p:cNvPr>
          <p:cNvSpPr txBox="1"/>
          <p:nvPr/>
        </p:nvSpPr>
        <p:spPr>
          <a:xfrm>
            <a:off x="9035101" y="536766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傳送訊息給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1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A228F-1E64-4B0A-BFE7-1EAB3C05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99AEA-920B-4E20-8F43-5123DC6F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768BA-3315-47F1-ADD6-6AC3656F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FC5CF-00B1-451E-97DA-19E3956F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C5B010-D92A-4A70-BBB2-F76BD8EF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578"/>
            <a:ext cx="12192000" cy="42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2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8A3CF-57BC-4BB4-8670-9A4ADA5F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A2247-82F1-4408-ACC0-AEE2B1F5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5A2B0-0369-4200-8294-9250905C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7B4AD8-BA37-4948-BA10-B0FC5916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82280F-9EC1-48E3-8F2F-0EE1A9DC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3" y="2005012"/>
            <a:ext cx="5396447" cy="43513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4D9F64-85A5-4985-99B6-3313D5C9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72" y="2779576"/>
            <a:ext cx="6245985" cy="24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D51FE-B9D4-4E79-B659-0DA5955D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85E8C-EDAF-42D5-B8C4-45E9472A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958C5-5D64-4D70-99A6-ED240DA5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C77483-C096-4A94-A7F7-E8166DDD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4CB07F-5CA5-4D9C-9E4F-DC5486EC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0" y="2725378"/>
            <a:ext cx="5391902" cy="30388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0CD1A1-A3EE-4034-804E-A37D8F8B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60" y="1870075"/>
            <a:ext cx="5604138" cy="47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0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20D76-92B7-446D-A5F7-F471CB70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A53E0-2D4E-4377-99B3-1B6292AB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7DBC3E-17F1-494F-9258-13FCCA40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6C07F6-887D-4CE1-BB81-E911E763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782624-CDDB-43FE-A379-8A47852F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9" y="1920628"/>
            <a:ext cx="4929558" cy="46182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2BF547-C32A-4B7E-A591-5942A943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58" y="2054101"/>
            <a:ext cx="6065915" cy="43513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C80F6C0-D933-48C5-918A-B51E3FA358F9}"/>
              </a:ext>
            </a:extLst>
          </p:cNvPr>
          <p:cNvSpPr/>
          <p:nvPr/>
        </p:nvSpPr>
        <p:spPr>
          <a:xfrm>
            <a:off x="5767758" y="4935985"/>
            <a:ext cx="1831527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4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3DF5FD-836E-4015-AD22-2B40F89A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E1715C-0133-48E9-BB79-AA290A63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AE680D0-C9D6-47A8-8F02-187ACBCE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66E447-93F1-4AEB-9278-58F1F1618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95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/>
              <a:t>MQTT</a:t>
            </a:r>
          </a:p>
          <a:p>
            <a:pPr lvl="1"/>
            <a:r>
              <a:rPr lang="en-US" altLang="zh-TW" dirty="0"/>
              <a:t>Message Queueing Telemetry Transport(</a:t>
            </a:r>
            <a:r>
              <a:rPr lang="zh-TW" altLang="en-US" dirty="0"/>
              <a:t>訊息佇列遙測傳輸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目前直接稱為</a:t>
            </a:r>
            <a:r>
              <a:rPr lang="en-US" altLang="zh-TW" dirty="0"/>
              <a:t>MQTT</a:t>
            </a:r>
          </a:p>
          <a:p>
            <a:pPr lvl="1"/>
            <a:r>
              <a:rPr lang="zh-TW" altLang="en-US" dirty="0"/>
              <a:t>基於發布</a:t>
            </a:r>
            <a:r>
              <a:rPr lang="en-US" altLang="zh-TW" dirty="0"/>
              <a:t>(Publish)/</a:t>
            </a:r>
            <a:r>
              <a:rPr lang="zh-TW" altLang="en-US" dirty="0"/>
              <a:t>訂閱</a:t>
            </a:r>
            <a:r>
              <a:rPr lang="en-US" altLang="zh-TW" dirty="0"/>
              <a:t>(Subscribe)</a:t>
            </a:r>
            <a:r>
              <a:rPr lang="zh-TW" altLang="en-US" dirty="0"/>
              <a:t>的訊息協定，運作於</a:t>
            </a:r>
            <a:r>
              <a:rPr lang="en-US" altLang="zh-TW" dirty="0"/>
              <a:t>TCP/IP</a:t>
            </a:r>
            <a:r>
              <a:rPr lang="zh-TW" altLang="en-US" dirty="0"/>
              <a:t>協定上，為硬體效能較低下的遠端裝置以及網路狀況糟糕下而設計的協定。</a:t>
            </a:r>
            <a:endParaRPr lang="en-US" altLang="zh-TW" dirty="0"/>
          </a:p>
          <a:p>
            <a:pPr lvl="1"/>
            <a:r>
              <a:rPr lang="zh-TW" altLang="en-US" dirty="0"/>
              <a:t>相較於</a:t>
            </a:r>
            <a:r>
              <a:rPr lang="en-US" altLang="zh-TW" dirty="0"/>
              <a:t>HTTP</a:t>
            </a:r>
            <a:r>
              <a:rPr lang="zh-TW" altLang="en-US" dirty="0"/>
              <a:t>能節省更多的資源，帶來較少的傳輸負擔，常應用於</a:t>
            </a:r>
            <a:r>
              <a:rPr lang="en-US" altLang="zh-TW" dirty="0"/>
              <a:t>IOT</a:t>
            </a:r>
            <a:r>
              <a:rPr lang="zh-TW" altLang="en-US" dirty="0"/>
              <a:t>裝置上。</a:t>
            </a:r>
            <a:endParaRPr lang="en-US" altLang="zh-TW" dirty="0"/>
          </a:p>
          <a:p>
            <a:pPr lvl="1"/>
            <a:r>
              <a:rPr lang="zh-TW" altLang="en-US" dirty="0">
                <a:hlinkClick r:id="" action="ppaction://noaction"/>
              </a:rPr>
              <a:t>多種語言開發</a:t>
            </a:r>
            <a:r>
              <a:rPr lang="en-US" altLang="zh-TW" dirty="0">
                <a:hlinkClick r:id="" action="ppaction://noaction"/>
              </a:rPr>
              <a:t>(Python, C/C++, Java……)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74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發布</a:t>
            </a:r>
            <a:r>
              <a:rPr lang="en-US" altLang="zh-TW" dirty="0"/>
              <a:t>(Publish)/</a:t>
            </a:r>
            <a:r>
              <a:rPr lang="zh-TW" altLang="en-US" dirty="0"/>
              <a:t>訂閱</a:t>
            </a:r>
            <a:r>
              <a:rPr lang="en-US" altLang="zh-TW" dirty="0"/>
              <a:t>(Subscribe)</a:t>
            </a:r>
            <a:r>
              <a:rPr lang="zh-TW" altLang="en-US" dirty="0"/>
              <a:t>訊息內容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68" y="2615087"/>
            <a:ext cx="5605463" cy="39238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6969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多語言開發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11" y="2465806"/>
            <a:ext cx="10043379" cy="42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D6A2D3-CF79-4716-A398-124C634F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0BEEDF-3EE8-4484-9A64-273B9376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E10AB2-CA36-4D4D-9279-A5959981A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WebSocket</a:t>
            </a:r>
          </a:p>
          <a:p>
            <a:r>
              <a:rPr lang="en-US" altLang="zh-TW"/>
              <a:t>MQTT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219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與</a:t>
            </a:r>
            <a:r>
              <a:rPr lang="en-US" altLang="zh-TW" dirty="0"/>
              <a:t>HTTP</a:t>
            </a:r>
            <a:r>
              <a:rPr lang="zh-TW" altLang="en-US" dirty="0"/>
              <a:t>差異</a:t>
            </a:r>
            <a:endParaRPr lang="en-US" altLang="zh-TW" dirty="0"/>
          </a:p>
          <a:p>
            <a:pPr lvl="1"/>
            <a:r>
              <a:rPr lang="zh-TW" altLang="en-US" dirty="0"/>
              <a:t>兩者皆是在</a:t>
            </a:r>
            <a:r>
              <a:rPr lang="en-US" altLang="zh-TW" dirty="0"/>
              <a:t>TCP/IP</a:t>
            </a:r>
            <a:r>
              <a:rPr lang="zh-TW" altLang="en-US" dirty="0"/>
              <a:t>的應用層上</a:t>
            </a:r>
            <a:endParaRPr lang="en-US" altLang="zh-TW" dirty="0"/>
          </a:p>
          <a:p>
            <a:pPr lvl="2"/>
            <a:r>
              <a:rPr lang="zh-TW" altLang="en-US" dirty="0"/>
              <a:t>差異為傳輸格式不同</a:t>
            </a:r>
            <a:endParaRPr lang="en-US" altLang="zh-TW" dirty="0"/>
          </a:p>
          <a:p>
            <a:pPr lvl="3"/>
            <a:r>
              <a:rPr lang="en-US" altLang="zh-TW" dirty="0"/>
              <a:t>MQTT</a:t>
            </a:r>
            <a:r>
              <a:rPr lang="zh-TW" altLang="en-US" dirty="0"/>
              <a:t>訊息傳送較為精簡，較適合使用在物聯網上</a:t>
            </a:r>
            <a:r>
              <a:rPr lang="en-US" altLang="zh-TW" dirty="0"/>
              <a:t>(</a:t>
            </a:r>
            <a:r>
              <a:rPr lang="zh-TW" altLang="en-US" dirty="0"/>
              <a:t>較不佔網路頻寬與記憶體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97" y="1870075"/>
            <a:ext cx="3924806" cy="177339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60" y="4263848"/>
            <a:ext cx="4040311" cy="227483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188" y="4263848"/>
            <a:ext cx="5121626" cy="234079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1439003" y="4287426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傳送格式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651335" y="428742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傳送格式</a:t>
            </a:r>
          </a:p>
        </p:txBody>
      </p:sp>
    </p:spTree>
    <p:extLst>
      <p:ext uri="{BB962C8B-B14F-4D97-AF65-F5344CB8AC3E}">
        <p14:creationId xmlns:p14="http://schemas.microsoft.com/office/powerpoint/2010/main" val="3949899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MQTT</a:t>
            </a:r>
            <a:r>
              <a:rPr lang="zh-TW" altLang="en-US" dirty="0"/>
              <a:t>傳送訊息型態</a:t>
            </a:r>
            <a:endParaRPr lang="en-US" altLang="zh-TW" dirty="0"/>
          </a:p>
          <a:p>
            <a:pPr lvl="1"/>
            <a:r>
              <a:rPr lang="en-US" altLang="zh-TW" dirty="0"/>
              <a:t>MQTT</a:t>
            </a:r>
            <a:r>
              <a:rPr lang="zh-TW" altLang="en-US" dirty="0"/>
              <a:t>為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，</a:t>
            </a:r>
            <a:r>
              <a:rPr lang="en-US" altLang="zh-TW" dirty="0"/>
              <a:t>16</a:t>
            </a:r>
            <a:r>
              <a:rPr lang="zh-TW" altLang="en-US" dirty="0"/>
              <a:t>位元</a:t>
            </a:r>
            <a:endParaRPr lang="en-US" altLang="zh-TW" dirty="0"/>
          </a:p>
          <a:p>
            <a:r>
              <a:rPr lang="zh-TW" altLang="en-US" dirty="0"/>
              <a:t>訊息格式</a:t>
            </a:r>
            <a:endParaRPr lang="en-US" altLang="zh-TW" dirty="0"/>
          </a:p>
          <a:p>
            <a:pPr lvl="1"/>
            <a:r>
              <a:rPr lang="en-US" altLang="zh-TW" dirty="0"/>
              <a:t>Fix Header </a:t>
            </a:r>
          </a:p>
          <a:p>
            <a:pPr lvl="2"/>
            <a:r>
              <a:rPr lang="zh-TW" altLang="en-US" dirty="0"/>
              <a:t>每個資料都會有，</a:t>
            </a:r>
            <a:r>
              <a:rPr lang="zh-TW" altLang="en-US" dirty="0">
                <a:solidFill>
                  <a:srgbClr val="FF0000"/>
                </a:solidFill>
              </a:rPr>
              <a:t>至少</a:t>
            </a:r>
            <a:r>
              <a:rPr lang="en-US" altLang="zh-TW" dirty="0">
                <a:solidFill>
                  <a:srgbClr val="FF0000"/>
                </a:solidFill>
              </a:rPr>
              <a:t>2 byte</a:t>
            </a:r>
          </a:p>
          <a:p>
            <a:pPr lvl="1"/>
            <a:r>
              <a:rPr lang="en-US" altLang="zh-TW" dirty="0"/>
              <a:t>Variable Header</a:t>
            </a:r>
          </a:p>
          <a:p>
            <a:pPr lvl="2"/>
            <a:r>
              <a:rPr lang="zh-TW" altLang="en-US" dirty="0"/>
              <a:t>根據資料類型有所不同，有些甚至沒有</a:t>
            </a:r>
            <a:endParaRPr lang="en-US" altLang="zh-TW" dirty="0"/>
          </a:p>
          <a:p>
            <a:pPr lvl="1"/>
            <a:r>
              <a:rPr lang="en-US" altLang="zh-TW" dirty="0"/>
              <a:t>Payload</a:t>
            </a:r>
          </a:p>
          <a:p>
            <a:pPr lvl="2"/>
            <a:r>
              <a:rPr lang="zh-TW" altLang="en-US" dirty="0"/>
              <a:t>訊息主要要內容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739" y="3001398"/>
            <a:ext cx="4493061" cy="36628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69" y="1894370"/>
            <a:ext cx="5257800" cy="755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59827" y="1768430"/>
            <a:ext cx="2405449" cy="661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354197" y="2416313"/>
            <a:ext cx="512805" cy="5850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Fix Header</a:t>
            </a:r>
          </a:p>
          <a:p>
            <a:pPr lvl="1"/>
            <a:r>
              <a:rPr lang="en-US" altLang="zh-TW" dirty="0"/>
              <a:t>Retain : Publish</a:t>
            </a:r>
            <a:r>
              <a:rPr lang="zh-TW" altLang="en-US" dirty="0"/>
              <a:t>端用</a:t>
            </a:r>
            <a:endParaRPr lang="en-US" altLang="zh-TW" dirty="0"/>
          </a:p>
          <a:p>
            <a:pPr lvl="1"/>
            <a:r>
              <a:rPr lang="en-US" altLang="zh-TW" dirty="0" err="1"/>
              <a:t>QoS</a:t>
            </a:r>
            <a:r>
              <a:rPr lang="en-US" altLang="zh-TW" dirty="0"/>
              <a:t> : </a:t>
            </a:r>
            <a:r>
              <a:rPr lang="zh-TW" altLang="en-US" dirty="0"/>
              <a:t>三種型態</a:t>
            </a:r>
            <a:endParaRPr lang="en-US" altLang="zh-TW" dirty="0"/>
          </a:p>
          <a:p>
            <a:pPr lvl="1"/>
            <a:r>
              <a:rPr lang="en-US" altLang="zh-TW" dirty="0"/>
              <a:t>DUP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訊息是否重複</a:t>
            </a:r>
            <a:endParaRPr lang="en-US" altLang="zh-TW" dirty="0"/>
          </a:p>
          <a:p>
            <a:pPr lvl="1"/>
            <a:r>
              <a:rPr lang="en-US" altLang="zh-TW" dirty="0"/>
              <a:t>Message Type : 16</a:t>
            </a:r>
            <a:r>
              <a:rPr lang="zh-TW" altLang="en-US" dirty="0"/>
              <a:t>位元的</a:t>
            </a:r>
            <a:r>
              <a:rPr lang="en-US" altLang="zh-TW" dirty="0"/>
              <a:t>Message Type</a:t>
            </a:r>
          </a:p>
          <a:p>
            <a:pPr lvl="1"/>
            <a:r>
              <a:rPr lang="en-US" altLang="zh-TW" dirty="0"/>
              <a:t>Remaining Length : </a:t>
            </a:r>
            <a:r>
              <a:rPr lang="zh-TW" altLang="en-US" dirty="0"/>
              <a:t>紀錄訊息長度</a:t>
            </a:r>
            <a:r>
              <a:rPr lang="en-US" altLang="zh-TW" dirty="0"/>
              <a:t>(Max 4 byte)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3" y="5574790"/>
            <a:ext cx="8925015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Connect Message</a:t>
            </a:r>
            <a:r>
              <a:rPr lang="zh-TW" altLang="en-US" dirty="0"/>
              <a:t>為例</a:t>
            </a:r>
            <a:endParaRPr lang="en-US" altLang="zh-TW" dirty="0"/>
          </a:p>
          <a:p>
            <a:pPr lvl="1"/>
            <a:r>
              <a:rPr lang="zh-TW" altLang="en-US" dirty="0"/>
              <a:t>說明</a:t>
            </a:r>
            <a:r>
              <a:rPr lang="en-US" altLang="zh-TW" dirty="0"/>
              <a:t>MQTT</a:t>
            </a:r>
            <a:r>
              <a:rPr lang="zh-TW" altLang="en-US" dirty="0"/>
              <a:t>資料通訊格式</a:t>
            </a:r>
            <a:endParaRPr lang="en-US" altLang="zh-TW" dirty="0"/>
          </a:p>
          <a:p>
            <a:r>
              <a:rPr lang="en-US" altLang="zh-TW" dirty="0"/>
              <a:t>Fix Header</a:t>
            </a:r>
          </a:p>
          <a:p>
            <a:pPr lvl="1"/>
            <a:r>
              <a:rPr lang="en-US" altLang="zh-TW" dirty="0"/>
              <a:t>Bit 1~4 connect</a:t>
            </a:r>
            <a:r>
              <a:rPr lang="zh-TW" altLang="en-US" dirty="0"/>
              <a:t>使用不到</a:t>
            </a:r>
            <a:endParaRPr lang="en-US" altLang="zh-TW" dirty="0"/>
          </a:p>
          <a:p>
            <a:pPr lvl="1"/>
            <a:r>
              <a:rPr lang="en-US" altLang="zh-TW" dirty="0"/>
              <a:t>Message Type = 1 </a:t>
            </a:r>
            <a:r>
              <a:rPr lang="zh-TW" altLang="en-US" dirty="0"/>
              <a:t>發送連線需求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90" y="1825625"/>
            <a:ext cx="4134910" cy="33709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4111"/>
            <a:ext cx="6509296" cy="11679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35114" y="2232454"/>
            <a:ext cx="4481383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07524" y="5394111"/>
            <a:ext cx="2990335" cy="96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4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 Header</a:t>
            </a:r>
          </a:p>
          <a:p>
            <a:pPr lvl="1"/>
            <a:r>
              <a:rPr lang="en-US" altLang="zh-TW" dirty="0"/>
              <a:t>byte1~9</a:t>
            </a:r>
          </a:p>
          <a:p>
            <a:pPr lvl="2"/>
            <a:r>
              <a:rPr lang="zh-TW" altLang="en-US" dirty="0"/>
              <a:t>通訊協定資訊</a:t>
            </a:r>
            <a:endParaRPr lang="en-US" altLang="zh-TW" dirty="0"/>
          </a:p>
          <a:p>
            <a:pPr lvl="3"/>
            <a:r>
              <a:rPr lang="en-US" altLang="zh-TW" dirty="0" err="1"/>
              <a:t>MQlsdp</a:t>
            </a:r>
            <a:r>
              <a:rPr lang="zh-TW" altLang="en-US" dirty="0"/>
              <a:t>為協定名稱</a:t>
            </a:r>
            <a:endParaRPr lang="en-US" altLang="zh-TW" dirty="0"/>
          </a:p>
          <a:p>
            <a:pPr lvl="3"/>
            <a:r>
              <a:rPr lang="zh-TW" altLang="en-US" dirty="0"/>
              <a:t>版本為</a:t>
            </a:r>
            <a:r>
              <a:rPr lang="en-US" altLang="zh-TW" dirty="0"/>
              <a:t>0x03</a:t>
            </a:r>
          </a:p>
          <a:p>
            <a:pPr lvl="1"/>
            <a:r>
              <a:rPr lang="en-US" altLang="zh-TW" dirty="0"/>
              <a:t>Byte10</a:t>
            </a:r>
          </a:p>
          <a:p>
            <a:pPr lvl="2"/>
            <a:r>
              <a:rPr lang="zh-TW" altLang="en-US" dirty="0"/>
              <a:t>連線特性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56" y="1825625"/>
            <a:ext cx="6455771" cy="48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Variable Header</a:t>
            </a:r>
          </a:p>
          <a:p>
            <a:pPr lvl="1"/>
            <a:r>
              <a:rPr lang="en-US" altLang="zh-TW" dirty="0"/>
              <a:t>byte10</a:t>
            </a:r>
          </a:p>
          <a:p>
            <a:pPr lvl="2"/>
            <a:r>
              <a:rPr lang="zh-TW" altLang="en-US" dirty="0"/>
              <a:t>連線特性</a:t>
            </a:r>
            <a:endParaRPr lang="en-US" altLang="zh-TW" dirty="0"/>
          </a:p>
          <a:p>
            <a:pPr lvl="2"/>
            <a:r>
              <a:rPr lang="en-US" altLang="zh-TW" dirty="0"/>
              <a:t>Clean session flag(</a:t>
            </a:r>
            <a:r>
              <a:rPr lang="zh-TW" altLang="en-US" dirty="0"/>
              <a:t>設定為</a:t>
            </a:r>
            <a:r>
              <a:rPr lang="en-US" altLang="zh-TW" dirty="0"/>
              <a:t>0)</a:t>
            </a:r>
          </a:p>
          <a:p>
            <a:pPr lvl="3"/>
            <a:r>
              <a:rPr lang="zh-TW" altLang="en-US" dirty="0"/>
              <a:t>當</a:t>
            </a:r>
            <a:r>
              <a:rPr lang="en-US" altLang="zh-TW" dirty="0"/>
              <a:t>client</a:t>
            </a:r>
            <a:r>
              <a:rPr lang="zh-TW" altLang="en-US" dirty="0"/>
              <a:t>斷線時，</a:t>
            </a:r>
            <a:r>
              <a:rPr lang="en-US" altLang="zh-TW" dirty="0"/>
              <a:t>server</a:t>
            </a:r>
            <a:r>
              <a:rPr lang="zh-TW" altLang="en-US" dirty="0"/>
              <a:t>記憶</a:t>
            </a:r>
            <a:r>
              <a:rPr lang="en-US" altLang="zh-TW" dirty="0"/>
              <a:t>client</a:t>
            </a:r>
            <a:r>
              <a:rPr lang="zh-TW" altLang="en-US" dirty="0"/>
              <a:t>訂閱主題</a:t>
            </a:r>
            <a:endParaRPr lang="en-US" altLang="zh-TW" dirty="0"/>
          </a:p>
          <a:p>
            <a:pPr lvl="3"/>
            <a:r>
              <a:rPr lang="zh-TW" altLang="en-US" dirty="0"/>
              <a:t>若使用</a:t>
            </a:r>
            <a:r>
              <a:rPr lang="en-US" altLang="zh-TW" dirty="0"/>
              <a:t>Qos1</a:t>
            </a:r>
            <a:r>
              <a:rPr lang="zh-TW" altLang="en-US" dirty="0"/>
              <a:t>或</a:t>
            </a:r>
            <a:r>
              <a:rPr lang="en-US" altLang="zh-TW" dirty="0"/>
              <a:t>Qos2</a:t>
            </a:r>
            <a:r>
              <a:rPr lang="zh-TW" altLang="en-US" dirty="0"/>
              <a:t>時，訊息會被存下來</a:t>
            </a:r>
            <a:endParaRPr lang="en-US" altLang="zh-TW" dirty="0"/>
          </a:p>
          <a:p>
            <a:pPr lvl="2"/>
            <a:r>
              <a:rPr lang="en-US" altLang="zh-TW" dirty="0"/>
              <a:t>Will flag, will </a:t>
            </a:r>
            <a:r>
              <a:rPr lang="en-US" altLang="zh-TW" dirty="0" err="1"/>
              <a:t>Qos</a:t>
            </a:r>
            <a:r>
              <a:rPr lang="en-US" altLang="zh-TW" dirty="0"/>
              <a:t>, will Retain flag</a:t>
            </a:r>
          </a:p>
          <a:p>
            <a:pPr lvl="3"/>
            <a:r>
              <a:rPr lang="zh-TW" altLang="en-US" dirty="0"/>
              <a:t>最後遺囑機制，傳送遺言給</a:t>
            </a:r>
            <a:r>
              <a:rPr lang="en-US" altLang="zh-TW" dirty="0"/>
              <a:t>server</a:t>
            </a:r>
            <a:r>
              <a:rPr lang="zh-TW" altLang="en-US" dirty="0"/>
              <a:t>，當出現異常ˇ斷線時，</a:t>
            </a:r>
            <a:r>
              <a:rPr lang="en-US" altLang="zh-TW" dirty="0"/>
              <a:t>Server</a:t>
            </a:r>
            <a:r>
              <a:rPr lang="zh-TW" altLang="en-US" dirty="0"/>
              <a:t>會將訊息發布到該主題上。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70" y="1825624"/>
            <a:ext cx="5055038" cy="37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 Header</a:t>
            </a:r>
          </a:p>
          <a:p>
            <a:pPr lvl="1"/>
            <a:r>
              <a:rPr lang="en-US" altLang="zh-TW" dirty="0"/>
              <a:t>Username and Password flag</a:t>
            </a:r>
          </a:p>
          <a:p>
            <a:pPr lvl="2"/>
            <a:r>
              <a:rPr lang="zh-TW" altLang="en-US" dirty="0"/>
              <a:t>連線是否含帳號密碼，若有則須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payload</a:t>
            </a:r>
            <a:r>
              <a:rPr lang="zh-TW" altLang="en-US" dirty="0"/>
              <a:t>內傳送帳號密碼</a:t>
            </a:r>
            <a:endParaRPr lang="en-US" altLang="zh-TW" dirty="0"/>
          </a:p>
          <a:p>
            <a:pPr lvl="1"/>
            <a:r>
              <a:rPr lang="en-US" altLang="zh-TW" dirty="0"/>
              <a:t>Keep Alive timer</a:t>
            </a:r>
          </a:p>
          <a:p>
            <a:pPr lvl="2"/>
            <a:r>
              <a:rPr lang="zh-TW" altLang="en-US" dirty="0"/>
              <a:t>以秒為單位</a:t>
            </a:r>
            <a:endParaRPr lang="en-US" altLang="zh-TW" dirty="0"/>
          </a:p>
          <a:p>
            <a:pPr lvl="2"/>
            <a:r>
              <a:rPr lang="zh-TW" altLang="en-US" dirty="0"/>
              <a:t>設定</a:t>
            </a:r>
            <a:r>
              <a:rPr lang="en-US" altLang="zh-TW" dirty="0"/>
              <a:t>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  <a:r>
              <a:rPr lang="zh-TW" altLang="en-US" dirty="0"/>
              <a:t>的斷線時間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98" y="2075873"/>
            <a:ext cx="5600273" cy="4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1"/>
          </a:xfrm>
        </p:spPr>
        <p:txBody>
          <a:bodyPr/>
          <a:lstStyle/>
          <a:p>
            <a:r>
              <a:rPr lang="en-US" altLang="zh-TW" dirty="0"/>
              <a:t>Payload</a:t>
            </a:r>
          </a:p>
          <a:p>
            <a:pPr lvl="1"/>
            <a:r>
              <a:rPr lang="en-US" altLang="zh-TW" dirty="0"/>
              <a:t>Payload</a:t>
            </a:r>
            <a:r>
              <a:rPr lang="zh-TW" altLang="en-US" dirty="0"/>
              <a:t> 的訊息內容會和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r>
              <a:rPr lang="zh-TW" altLang="en-US" dirty="0"/>
              <a:t>相關</a:t>
            </a:r>
            <a:endParaRPr lang="en-US" altLang="zh-TW" dirty="0"/>
          </a:p>
          <a:p>
            <a:pPr lvl="2"/>
            <a:r>
              <a:rPr lang="en-US" altLang="zh-TW" dirty="0"/>
              <a:t>Client Identifier</a:t>
            </a:r>
          </a:p>
          <a:p>
            <a:pPr lvl="3"/>
            <a:r>
              <a:rPr lang="zh-TW" altLang="en-US" dirty="0"/>
              <a:t>識別碼，會在</a:t>
            </a:r>
            <a:r>
              <a:rPr lang="en-US" altLang="zh-TW" dirty="0" err="1"/>
              <a:t>Qos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  <a:r>
              <a:rPr lang="zh-TW" altLang="en-US" dirty="0"/>
              <a:t>時使用</a:t>
            </a:r>
            <a:endParaRPr lang="en-US" altLang="zh-TW" dirty="0"/>
          </a:p>
          <a:p>
            <a:pPr lvl="2"/>
            <a:r>
              <a:rPr lang="en-US" altLang="zh-TW" dirty="0"/>
              <a:t>Will Topic and Will Message</a:t>
            </a:r>
          </a:p>
          <a:p>
            <a:pPr lvl="3"/>
            <a:r>
              <a:rPr lang="zh-TW" altLang="en-US" dirty="0"/>
              <a:t>有設定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flag</a:t>
            </a:r>
            <a:r>
              <a:rPr lang="zh-TW" altLang="en-US" dirty="0"/>
              <a:t>時，</a:t>
            </a:r>
            <a:r>
              <a:rPr lang="en-US" altLang="zh-TW" dirty="0"/>
              <a:t>payload</a:t>
            </a:r>
            <a:r>
              <a:rPr lang="zh-TW" altLang="en-US" dirty="0"/>
              <a:t>需傳送遺囑</a:t>
            </a:r>
            <a:endParaRPr lang="en-US" altLang="zh-TW" dirty="0"/>
          </a:p>
          <a:p>
            <a:pPr lvl="2"/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Name &amp; Password</a:t>
            </a:r>
            <a:r>
              <a:rPr lang="zh-TW" altLang="en-US" dirty="0"/>
              <a:t> 資訊</a:t>
            </a:r>
            <a:endParaRPr lang="en-US" altLang="zh-TW" dirty="0"/>
          </a:p>
          <a:p>
            <a:pPr lvl="3"/>
            <a:r>
              <a:rPr lang="zh-TW" altLang="en-US" dirty="0"/>
              <a:t>有設定帳號密碼的話，</a:t>
            </a:r>
            <a:r>
              <a:rPr lang="en-US" altLang="zh-TW" dirty="0"/>
              <a:t>payload</a:t>
            </a:r>
            <a:r>
              <a:rPr lang="zh-TW" altLang="en-US" dirty="0"/>
              <a:t>需傳送帳號密碼</a:t>
            </a:r>
            <a:endParaRPr lang="en-US" altLang="zh-TW" dirty="0"/>
          </a:p>
          <a:p>
            <a:pPr lvl="2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15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QoS</a:t>
            </a:r>
            <a:r>
              <a:rPr lang="en-US" altLang="zh-TW" dirty="0"/>
              <a:t>(Quality of Service)</a:t>
            </a:r>
          </a:p>
          <a:p>
            <a:pPr lvl="1"/>
            <a:r>
              <a:rPr lang="zh-TW" altLang="en-US" dirty="0"/>
              <a:t>資料傳輸服務品質</a:t>
            </a:r>
            <a:endParaRPr lang="en-US" altLang="zh-TW" dirty="0"/>
          </a:p>
          <a:p>
            <a:pPr lvl="2"/>
            <a:r>
              <a:rPr lang="en-US" altLang="zh-TW" dirty="0"/>
              <a:t>MQTT</a:t>
            </a:r>
            <a:r>
              <a:rPr lang="zh-TW" altLang="en-US" dirty="0"/>
              <a:t>分三種</a:t>
            </a:r>
            <a:r>
              <a:rPr lang="en-US" altLang="zh-TW" dirty="0" err="1"/>
              <a:t>QoS</a:t>
            </a:r>
            <a:r>
              <a:rPr lang="en-US" altLang="zh-TW" dirty="0"/>
              <a:t> 0, 1, 2</a:t>
            </a:r>
          </a:p>
          <a:p>
            <a:pPr lvl="1"/>
            <a:r>
              <a:rPr lang="en-US" altLang="zh-TW" dirty="0" err="1"/>
              <a:t>QoS</a:t>
            </a:r>
            <a:r>
              <a:rPr lang="en-US" altLang="zh-TW" dirty="0"/>
              <a:t> 0 : at most once(</a:t>
            </a:r>
            <a:r>
              <a:rPr lang="zh-TW" altLang="en-US" dirty="0"/>
              <a:t>最多傳一次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Qos</a:t>
            </a:r>
            <a:r>
              <a:rPr lang="en-US" altLang="zh-TW" dirty="0"/>
              <a:t> 1 : at least once(</a:t>
            </a:r>
            <a:r>
              <a:rPr lang="zh-TW" altLang="en-US" dirty="0"/>
              <a:t>最少傳一次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QoS</a:t>
            </a:r>
            <a:r>
              <a:rPr lang="en-US" altLang="zh-TW" dirty="0"/>
              <a:t> 2 : exactly once(</a:t>
            </a:r>
            <a:r>
              <a:rPr lang="zh-TW" altLang="en-US" dirty="0"/>
              <a:t>確實傳送一次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3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TW" sz="3200" dirty="0" err="1"/>
              <a:t>QoS</a:t>
            </a:r>
            <a:r>
              <a:rPr lang="en-US" altLang="zh-TW" sz="3200" dirty="0"/>
              <a:t> 0 : at most once(</a:t>
            </a:r>
            <a:r>
              <a:rPr lang="zh-TW" altLang="en-US" sz="3200" dirty="0"/>
              <a:t>最多傳一次</a:t>
            </a:r>
            <a:r>
              <a:rPr lang="en-US" altLang="zh-TW" sz="3200" dirty="0"/>
              <a:t>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/>
              <a:t>Publish</a:t>
            </a:r>
            <a:r>
              <a:rPr lang="zh-TW" altLang="en-US" sz="2800" dirty="0"/>
              <a:t>訊息送出後不管</a:t>
            </a:r>
            <a:r>
              <a:rPr lang="en-US" altLang="zh-TW" sz="2800" dirty="0"/>
              <a:t>Broker</a:t>
            </a:r>
            <a:r>
              <a:rPr lang="zh-TW" altLang="en-US" sz="2800" dirty="0"/>
              <a:t>有沒有收到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36" y="3550977"/>
            <a:ext cx="4491127" cy="317049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6376358" y="4568538"/>
            <a:ext cx="4468483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有沒有收到或是斷線，一直傳</a:t>
            </a:r>
          </a:p>
        </p:txBody>
      </p:sp>
    </p:spTree>
    <p:extLst>
      <p:ext uri="{BB962C8B-B14F-4D97-AF65-F5344CB8AC3E}">
        <p14:creationId xmlns:p14="http://schemas.microsoft.com/office/powerpoint/2010/main" val="12364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88C0D-3ED6-47D8-9225-9C81C7B4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網際網路協定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D3156-453C-4D6A-9616-22C9D6D7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r>
              <a:rPr lang="zh-TW" altLang="en-US" dirty="0"/>
              <a:t>四層協議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8CA9A-6EB9-4ABC-8343-6AA09D07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407C83-11A8-4E5C-AE1A-CD1C582B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9F60A7-7B63-4872-ACCE-8DD40345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0421"/>
              </p:ext>
            </p:extLst>
          </p:nvPr>
        </p:nvGraphicFramePr>
        <p:xfrm>
          <a:off x="628650" y="2640539"/>
          <a:ext cx="11194382" cy="38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65">
                  <a:extLst>
                    <a:ext uri="{9D8B030D-6E8A-4147-A177-3AD203B41FA5}">
                      <a16:colId xmlns:a16="http://schemas.microsoft.com/office/drawing/2014/main" val="3603280631"/>
                    </a:ext>
                  </a:extLst>
                </a:gridCol>
                <a:gridCol w="5945432">
                  <a:extLst>
                    <a:ext uri="{9D8B030D-6E8A-4147-A177-3AD203B41FA5}">
                      <a16:colId xmlns:a16="http://schemas.microsoft.com/office/drawing/2014/main" val="4007051089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693994058"/>
                    </a:ext>
                  </a:extLst>
                </a:gridCol>
              </a:tblGrid>
              <a:tr h="481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36338"/>
                  </a:ext>
                </a:extLst>
              </a:tr>
              <a:tr h="481542">
                <a:tc rowSpan="3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應用層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與應用程式溝通，讓使用者可使用網路資源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FTP…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4424"/>
                  </a:ext>
                </a:extLst>
              </a:tr>
              <a:tr h="481542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為不同用戶端提供資料語法轉換，使系統解讀正確資料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XDR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ASN.1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ASCII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16322"/>
                  </a:ext>
                </a:extLst>
              </a:tr>
              <a:tr h="481542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傳輸雙方建立連線，並協調傳輸所需規則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全雙工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半雙工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ASAP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RPC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NetBISO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2054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將訊息切割區段加上編號，以利接收端重組。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RTP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SCTP…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1253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網路層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將傳輸內容加上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，用以產生資料封包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ICMP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BGP…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13410"/>
                  </a:ext>
                </a:extLst>
              </a:tr>
              <a:tr h="481542">
                <a:tc rowSpan="2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連接層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提供資料連接的建立、釋放與管理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乙太網路、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Wi-Fi)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乙太網路、權杖環、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HDLC...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82654"/>
                  </a:ext>
                </a:extLst>
              </a:tr>
              <a:tr h="481542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定義電子與物理裝置規範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硬體部分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數據機、無線電、光纖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26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7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QoS</a:t>
            </a:r>
            <a:r>
              <a:rPr lang="en-US" altLang="zh-TW" dirty="0"/>
              <a:t> 1 : at least once(</a:t>
            </a:r>
            <a:r>
              <a:rPr lang="zh-TW" altLang="en-US" dirty="0"/>
              <a:t>至少傳一次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發布訊息後，</a:t>
            </a:r>
            <a:r>
              <a:rPr lang="en-US" altLang="zh-TW" dirty="0"/>
              <a:t>Broker</a:t>
            </a:r>
            <a:r>
              <a:rPr lang="zh-TW" altLang="en-US" dirty="0"/>
              <a:t>會回傳訊息給發布端</a:t>
            </a:r>
            <a:endParaRPr lang="en-US" altLang="zh-TW" dirty="0"/>
          </a:p>
          <a:p>
            <a:pPr lvl="2"/>
            <a:r>
              <a:rPr lang="zh-TW" altLang="en-US" dirty="0"/>
              <a:t>沒收到</a:t>
            </a:r>
            <a:r>
              <a:rPr lang="en-US" altLang="zh-TW" dirty="0"/>
              <a:t>Broker</a:t>
            </a:r>
            <a:r>
              <a:rPr lang="zh-TW" altLang="en-US" dirty="0"/>
              <a:t>回傳，會再發布一次訊息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7" y="3874926"/>
            <a:ext cx="5476695" cy="284654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6885317" y="4730640"/>
            <a:ext cx="4468483" cy="11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收到後回傳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PUBACK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時斷線，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會再傳送一次</a:t>
            </a:r>
          </a:p>
        </p:txBody>
      </p:sp>
    </p:spTree>
    <p:extLst>
      <p:ext uri="{BB962C8B-B14F-4D97-AF65-F5344CB8AC3E}">
        <p14:creationId xmlns:p14="http://schemas.microsoft.com/office/powerpoint/2010/main" val="1125988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QoS</a:t>
            </a:r>
            <a:r>
              <a:rPr lang="en-US" altLang="zh-TW" dirty="0"/>
              <a:t> 2 : exactly once(</a:t>
            </a:r>
            <a:r>
              <a:rPr lang="zh-TW" altLang="en-US" dirty="0"/>
              <a:t>確實傳送一次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5" y="2636860"/>
            <a:ext cx="7310499" cy="408461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7747958" y="2751157"/>
            <a:ext cx="4468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傳送步驟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發訊息給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會暫存封包識別碼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防止訊息重複傳送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Broker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PUBREC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PUBREC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PUBREL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表示可以傳送給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Subscribe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訊息傳送完畢後回傳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PUBCOMP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表示訊息傳送完畢</a:t>
            </a:r>
          </a:p>
        </p:txBody>
      </p:sp>
    </p:spTree>
    <p:extLst>
      <p:ext uri="{BB962C8B-B14F-4D97-AF65-F5344CB8AC3E}">
        <p14:creationId xmlns:p14="http://schemas.microsoft.com/office/powerpoint/2010/main" val="270505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資訊傳遞時需要透過</a:t>
            </a:r>
            <a:r>
              <a:rPr lang="en-US" altLang="zh-TW" dirty="0"/>
              <a:t>Broker(</a:t>
            </a:r>
            <a:r>
              <a:rPr lang="zh-TW" altLang="en-US" dirty="0"/>
              <a:t>代理伺服器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MQTT Broker</a:t>
            </a:r>
            <a:r>
              <a:rPr lang="zh-TW" altLang="en-US" dirty="0"/>
              <a:t>種類</a:t>
            </a:r>
            <a:endParaRPr lang="en-US" altLang="zh-TW" dirty="0"/>
          </a:p>
          <a:p>
            <a:pPr lvl="2"/>
            <a:r>
              <a:rPr lang="zh-TW" altLang="en-US" dirty="0"/>
              <a:t>目前使用 </a:t>
            </a:r>
            <a:r>
              <a:rPr lang="en-US" altLang="zh-TW" dirty="0"/>
              <a:t>mosquito</a:t>
            </a:r>
          </a:p>
          <a:p>
            <a:pPr lvl="3"/>
            <a:r>
              <a:rPr lang="zh-TW" altLang="en-US" dirty="0"/>
              <a:t>多人使用</a:t>
            </a:r>
            <a:endParaRPr lang="en-US" altLang="zh-TW" dirty="0"/>
          </a:p>
          <a:p>
            <a:pPr lvl="3"/>
            <a:r>
              <a:rPr lang="zh-TW" altLang="en-US" dirty="0"/>
              <a:t>支援多平台</a:t>
            </a:r>
            <a:endParaRPr lang="en-US" altLang="zh-TW" dirty="0"/>
          </a:p>
          <a:p>
            <a:pPr lvl="3"/>
            <a:r>
              <a:rPr lang="zh-TW" altLang="en-US" dirty="0"/>
              <a:t>目前安裝在</a:t>
            </a:r>
            <a:r>
              <a:rPr lang="en-US" altLang="zh-TW" dirty="0"/>
              <a:t>Windows</a:t>
            </a:r>
            <a:r>
              <a:rPr lang="zh-TW" altLang="en-US" dirty="0"/>
              <a:t>下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04" y="2530086"/>
            <a:ext cx="5701162" cy="417702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521804" y="3105509"/>
            <a:ext cx="5701162" cy="284672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437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Mosquitto</a:t>
            </a:r>
            <a:r>
              <a:rPr lang="en-US" altLang="zh-TW" dirty="0"/>
              <a:t> </a:t>
            </a:r>
            <a:r>
              <a:rPr lang="zh-TW" altLang="en-US" dirty="0"/>
              <a:t>安裝完成後開啟</a:t>
            </a:r>
            <a:r>
              <a:rPr lang="en-US" altLang="zh-TW" dirty="0"/>
              <a:t>Broker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cmd</a:t>
            </a:r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zh-TW" altLang="en-US" dirty="0"/>
              <a:t>啟動</a:t>
            </a:r>
            <a:r>
              <a:rPr lang="en-US" altLang="zh-TW" dirty="0"/>
              <a:t>mosquitto.exe</a:t>
            </a:r>
          </a:p>
          <a:p>
            <a:pPr lvl="2"/>
            <a:r>
              <a:rPr lang="zh-TW" altLang="en-US" dirty="0"/>
              <a:t>開啟</a:t>
            </a:r>
            <a:r>
              <a:rPr lang="en-US" altLang="zh-TW" dirty="0"/>
              <a:t>Broker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66" y="2682815"/>
            <a:ext cx="7456481" cy="39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Publish &amp;</a:t>
            </a:r>
            <a:r>
              <a:rPr lang="zh-TW" altLang="en-US" dirty="0"/>
              <a:t> </a:t>
            </a:r>
            <a:r>
              <a:rPr lang="en-US" altLang="zh-TW" dirty="0"/>
              <a:t>Subscribe</a:t>
            </a:r>
          </a:p>
          <a:p>
            <a:pPr lvl="1"/>
            <a:r>
              <a:rPr lang="zh-TW" altLang="en-US" dirty="0"/>
              <a:t>開啟兩個</a:t>
            </a:r>
            <a:r>
              <a:rPr lang="en-US" altLang="zh-TW" dirty="0" err="1"/>
              <a:t>cmd</a:t>
            </a:r>
            <a:r>
              <a:rPr lang="zh-TW" altLang="en-US" dirty="0"/>
              <a:t>，一個為</a:t>
            </a:r>
            <a:r>
              <a:rPr lang="en-US" altLang="zh-TW" dirty="0"/>
              <a:t>Publish</a:t>
            </a:r>
            <a:r>
              <a:rPr lang="zh-TW" altLang="en-US" dirty="0"/>
              <a:t>另一個為</a:t>
            </a:r>
            <a:r>
              <a:rPr lang="en-US" altLang="zh-TW" dirty="0"/>
              <a:t>Subscribe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2" y="3519323"/>
            <a:ext cx="5840069" cy="30552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8441"/>
            <a:ext cx="5897997" cy="30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8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MQTTLens</a:t>
            </a:r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設定連線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15" y="1946747"/>
            <a:ext cx="6827169" cy="459216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1672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MQTTlens</a:t>
            </a:r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使用訂閱與發佈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56" y="1950976"/>
            <a:ext cx="6827169" cy="458793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50206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5308B-C16D-481D-B6BC-23D4227E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Pyrhon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8C4B6-BE9D-4E97-8822-926FFA75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端的</a:t>
            </a:r>
            <a:r>
              <a:rPr lang="en-US" altLang="zh-TW" dirty="0"/>
              <a:t>Publish</a:t>
            </a:r>
            <a:r>
              <a:rPr lang="zh-TW" altLang="en-US" dirty="0"/>
              <a:t>與</a:t>
            </a:r>
            <a:r>
              <a:rPr lang="en-US" altLang="zh-TW" dirty="0"/>
              <a:t>Subscribe</a:t>
            </a:r>
            <a:r>
              <a:rPr lang="zh-TW" altLang="en-US" dirty="0"/>
              <a:t>的程式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FBFE-C7EC-45A0-88E2-8CAA8EFF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54A45A-BB71-4492-8CDF-8B25350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63B1-5E77-4852-9084-66BC04A670DA}"/>
              </a:ext>
            </a:extLst>
          </p:cNvPr>
          <p:cNvSpPr/>
          <p:nvPr/>
        </p:nvSpPr>
        <p:spPr>
          <a:xfrm>
            <a:off x="6219806" y="2655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B05FC5-BBEB-4BF9-9BE3-868616BDCEC9}"/>
              </a:ext>
            </a:extLst>
          </p:cNvPr>
          <p:cNvSpPr/>
          <p:nvPr/>
        </p:nvSpPr>
        <p:spPr>
          <a:xfrm>
            <a:off x="460618" y="270896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56F6CD-9230-4E7C-8284-99D7D551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82" y="3078294"/>
            <a:ext cx="5020035" cy="36431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A00C9C1-D5D2-4A1C-BFB4-34807432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5" y="3078294"/>
            <a:ext cx="4527468" cy="36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CC0DD4-6230-4D97-B028-21BEFC47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6EC37F-D000-46DC-83F8-B3F9ADCF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80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1A88E2-3E1D-4A2A-BC68-D4DBEBC4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B5B7F5-E3A9-40F9-BF25-3B37D904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A54C1F7-3945-4BD5-BF2F-70382FF6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BCAE36-4213-4BCD-A917-1C7B27216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WebSocket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2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82901-B093-45F6-ACD4-4FCEDCE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1BB41-BC02-42A0-A9AB-E824BEA8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WebSocket</a:t>
            </a:r>
            <a:r>
              <a:rPr lang="zh-TW" altLang="en-US" dirty="0"/>
              <a:t>為一種網路通訊協定，可在單個</a:t>
            </a:r>
            <a:r>
              <a:rPr lang="en-US" altLang="zh-TW" dirty="0"/>
              <a:t>TCP</a:t>
            </a:r>
            <a:r>
              <a:rPr lang="zh-TW" altLang="en-US" dirty="0"/>
              <a:t>上連接進行全雙工通訊，位於</a:t>
            </a:r>
            <a:r>
              <a:rPr lang="en-US" altLang="zh-TW" dirty="0"/>
              <a:t>OSI</a:t>
            </a:r>
            <a:r>
              <a:rPr lang="zh-TW" altLang="en-US" dirty="0"/>
              <a:t>模型的應用層。</a:t>
            </a:r>
            <a:endParaRPr lang="en-US" altLang="zh-TW" dirty="0"/>
          </a:p>
          <a:p>
            <a:r>
              <a:rPr lang="zh-TW" altLang="en-US" dirty="0"/>
              <a:t>允許伺服器主動向客戶端推播資料，使需要完成一次交握後，兩者之間就可以建立永續的聯繫，並進行雙向傳輸資料。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12144-5909-44E2-AE02-E40C8378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8011AA-A2C2-4920-A3E5-E3C867F2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39E379-EE74-4E66-A26C-74F00663332B}"/>
              </a:ext>
            </a:extLst>
          </p:cNvPr>
          <p:cNvSpPr/>
          <p:nvPr/>
        </p:nvSpPr>
        <p:spPr>
          <a:xfrm>
            <a:off x="1427747" y="5050339"/>
            <a:ext cx="2743200" cy="11266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Client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8D34504-008B-4149-9E61-7C2FB6708C55}"/>
              </a:ext>
            </a:extLst>
          </p:cNvPr>
          <p:cNvSpPr/>
          <p:nvPr/>
        </p:nvSpPr>
        <p:spPr>
          <a:xfrm>
            <a:off x="8021055" y="5050339"/>
            <a:ext cx="2743200" cy="11266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Server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92CA943-0BF0-4F42-8A53-98AC0856E51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70947" y="5613651"/>
            <a:ext cx="38501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B4E5E0-C8D5-4E7B-8DB6-62F04D4EB3A0}"/>
              </a:ext>
            </a:extLst>
          </p:cNvPr>
          <p:cNvSpPr txBox="1"/>
          <p:nvPr/>
        </p:nvSpPr>
        <p:spPr>
          <a:xfrm>
            <a:off x="5080338" y="5748589"/>
            <a:ext cx="20313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發送資料至伺服器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401125-C070-4019-AE3F-2D8AB65862A8}"/>
              </a:ext>
            </a:extLst>
          </p:cNvPr>
          <p:cNvSpPr txBox="1"/>
          <p:nvPr/>
        </p:nvSpPr>
        <p:spPr>
          <a:xfrm>
            <a:off x="4734088" y="5089175"/>
            <a:ext cx="27238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伺服器發送資料至客戶端</a:t>
            </a:r>
          </a:p>
        </p:txBody>
      </p:sp>
    </p:spTree>
    <p:extLst>
      <p:ext uri="{BB962C8B-B14F-4D97-AF65-F5344CB8AC3E}">
        <p14:creationId xmlns:p14="http://schemas.microsoft.com/office/powerpoint/2010/main" val="68630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61815-0D16-4C0A-848F-B9F4B05D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1789D-8270-44D8-9896-1DEA9A70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支援</a:t>
            </a:r>
            <a:r>
              <a:rPr lang="en-US" altLang="zh-TW" dirty="0"/>
              <a:t>Web</a:t>
            </a:r>
            <a:r>
              <a:rPr lang="zh-TW" altLang="en-US" dirty="0"/>
              <a:t>瀏覽器，具有較低的效能消耗，且便於實現客戶端與伺服器的即時資料傳輸。</a:t>
            </a:r>
            <a:endParaRPr lang="en-US" altLang="zh-TW" dirty="0"/>
          </a:p>
          <a:p>
            <a:r>
              <a:rPr lang="zh-TW" altLang="en-US" dirty="0"/>
              <a:t>客戶端無須主動發送請求，允許訊息在保持連線時來回傳遞。</a:t>
            </a:r>
            <a:endParaRPr lang="en-US" altLang="zh-TW" dirty="0"/>
          </a:p>
          <a:p>
            <a:r>
              <a:rPr lang="zh-TW" altLang="en-US" dirty="0"/>
              <a:t>支援大多瀏覽器，</a:t>
            </a:r>
            <a:r>
              <a:rPr lang="en-US" altLang="zh-TW" dirty="0"/>
              <a:t>Google Chrome</a:t>
            </a:r>
            <a:r>
              <a:rPr lang="zh-TW" altLang="en-US" dirty="0"/>
              <a:t>、</a:t>
            </a:r>
            <a:r>
              <a:rPr lang="en-US" altLang="zh-TW" dirty="0"/>
              <a:t>Firefox</a:t>
            </a:r>
            <a:r>
              <a:rPr lang="zh-TW" altLang="en-US" dirty="0"/>
              <a:t>、</a:t>
            </a:r>
            <a:r>
              <a:rPr lang="en-US" altLang="zh-TW" dirty="0"/>
              <a:t>Safari</a:t>
            </a:r>
            <a:r>
              <a:rPr lang="zh-TW" altLang="en-US" dirty="0"/>
              <a:t>、</a:t>
            </a:r>
            <a:r>
              <a:rPr lang="en-US" altLang="zh-TW" dirty="0"/>
              <a:t>Edge</a:t>
            </a:r>
            <a:r>
              <a:rPr lang="zh-TW" altLang="en-US" dirty="0"/>
              <a:t>、</a:t>
            </a:r>
            <a:r>
              <a:rPr lang="en-US" altLang="zh-TW" dirty="0"/>
              <a:t>IE</a:t>
            </a:r>
            <a:r>
              <a:rPr lang="zh-TW" altLang="en-US" dirty="0"/>
              <a:t>和</a:t>
            </a:r>
            <a:r>
              <a:rPr lang="en-US" altLang="zh-TW" dirty="0"/>
              <a:t>Opera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2E2E6F-5D7C-4F01-9760-A03D5ED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8A1838-5A99-49C9-9814-A6215BBF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C48A6-60C9-4B81-AA4F-F5AAE05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62AE1-F125-4F5C-98B0-367B2A5E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網頁與伺服器索取資源比對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2496A-95B1-443B-9D0F-FFEA9936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E2A5AE-5375-45F5-9BFB-5A596A7B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B08C3F-715A-497D-B057-6FB75542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2875"/>
            <a:ext cx="5011685" cy="324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B5602B-1EAB-4BD3-8467-8CA6F5CF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37" y="3252875"/>
            <a:ext cx="5191363" cy="324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1D67BDC-831A-466E-B4FF-FF2BE9FC663C}"/>
              </a:ext>
            </a:extLst>
          </p:cNvPr>
          <p:cNvSpPr txBox="1"/>
          <p:nvPr/>
        </p:nvSpPr>
        <p:spPr>
          <a:xfrm>
            <a:off x="838200" y="2612314"/>
            <a:ext cx="39944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Polling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每隔一段時間跟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請求資源。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B46E80-D093-4B2E-B35D-CE2071694678}"/>
              </a:ext>
            </a:extLst>
          </p:cNvPr>
          <p:cNvSpPr txBox="1"/>
          <p:nvPr/>
        </p:nvSpPr>
        <p:spPr>
          <a:xfrm>
            <a:off x="6342117" y="2606544"/>
            <a:ext cx="39944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連線：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可雙向資料交換，主動發送訊息。</a:t>
            </a:r>
          </a:p>
        </p:txBody>
      </p:sp>
    </p:spTree>
    <p:extLst>
      <p:ext uri="{BB962C8B-B14F-4D97-AF65-F5344CB8AC3E}">
        <p14:creationId xmlns:p14="http://schemas.microsoft.com/office/powerpoint/2010/main" val="420050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1CD03-235B-4A38-8D90-EA220362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B818E-B604-4368-836D-584E01E9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Websocket</a:t>
            </a:r>
            <a:r>
              <a:rPr lang="zh-TW" altLang="en-US" dirty="0"/>
              <a:t>為建立在</a:t>
            </a:r>
            <a:r>
              <a:rPr lang="en-US" altLang="zh-TW" dirty="0"/>
              <a:t>TCP</a:t>
            </a:r>
            <a:r>
              <a:rPr lang="zh-TW" altLang="en-US" dirty="0"/>
              <a:t>上的協定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HTTP/1.1</a:t>
            </a:r>
            <a:r>
              <a:rPr lang="zh-TW" altLang="en-US" dirty="0"/>
              <a:t>的狀態碼</a:t>
            </a:r>
            <a:r>
              <a:rPr lang="en-US" altLang="zh-TW" dirty="0"/>
              <a:t>101</a:t>
            </a:r>
            <a:r>
              <a:rPr lang="zh-TW" altLang="en-US" dirty="0"/>
              <a:t>進行交握</a:t>
            </a:r>
            <a:endParaRPr lang="en-US" altLang="zh-TW" dirty="0"/>
          </a:p>
          <a:p>
            <a:r>
              <a:rPr lang="en-US" altLang="zh-TW" dirty="0"/>
              <a:t>HTTP</a:t>
            </a:r>
            <a:r>
              <a:rPr lang="zh-TW" altLang="en-US" dirty="0"/>
              <a:t>協定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215CC-225A-41E0-83DB-D4B4DFBB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311BFA-C5C7-4ADF-BB26-EE874A93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AD2B93-65E6-44DA-B659-49B92CD0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0" y="4553925"/>
            <a:ext cx="4906940" cy="17127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63F705-C45D-4213-BC0E-0F763A22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40" y="4662473"/>
            <a:ext cx="6020640" cy="14956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9E9327-B74F-49FD-B802-9DDAFEE85AE1}"/>
              </a:ext>
            </a:extLst>
          </p:cNvPr>
          <p:cNvSpPr txBox="1"/>
          <p:nvPr/>
        </p:nvSpPr>
        <p:spPr>
          <a:xfrm>
            <a:off x="426220" y="4047413"/>
            <a:ext cx="90473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AA56A7-E0F5-4B2B-B3CD-3EE1B0D3299D}"/>
              </a:ext>
            </a:extLst>
          </p:cNvPr>
          <p:cNvSpPr txBox="1"/>
          <p:nvPr/>
        </p:nvSpPr>
        <p:spPr>
          <a:xfrm>
            <a:off x="5745140" y="4001294"/>
            <a:ext cx="98764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Server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94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40116-96FB-45DA-B6F2-02B830C0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BF2DA-AC3E-4177-8792-0DCB6C89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530AC-0140-484A-93C6-D5A2AED8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AEEC61-A172-41BE-93BD-04678B4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15EC24-7849-4768-8A03-A60DDFD6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70" y="1825625"/>
            <a:ext cx="6559061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4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D2181BD-F2C0-4007-8F63-7B95FD94FA82}" vid="{BA6A72A2-B6F5-40FA-BE4A-07716149D1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1646</TotalTime>
  <Words>1206</Words>
  <Application>Microsoft Office PowerPoint</Application>
  <PresentationFormat>寬螢幕</PresentationFormat>
  <Paragraphs>270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等线</vt:lpstr>
      <vt:lpstr>微软雅黑</vt:lpstr>
      <vt:lpstr>宋体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Wingdings</vt:lpstr>
      <vt:lpstr>佈景主題1</vt:lpstr>
      <vt:lpstr>物聯網通訊協定</vt:lpstr>
      <vt:lpstr>PowerPoint 簡報</vt:lpstr>
      <vt:lpstr>網際網路協定</vt:lpstr>
      <vt:lpstr>01</vt:lpstr>
      <vt:lpstr>簡介</vt:lpstr>
      <vt:lpstr>簡介</vt:lpstr>
      <vt:lpstr>簡介</vt:lpstr>
      <vt:lpstr>簡介</vt:lpstr>
      <vt:lpstr>架構</vt:lpstr>
      <vt:lpstr>建立Server</vt:lpstr>
      <vt:lpstr>建立Client</vt:lpstr>
      <vt:lpstr>執行結果</vt:lpstr>
      <vt:lpstr>網頁執行</vt:lpstr>
      <vt:lpstr>網頁執行</vt:lpstr>
      <vt:lpstr>網頁執行</vt:lpstr>
      <vt:lpstr>02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範例</vt:lpstr>
      <vt:lpstr>範例</vt:lpstr>
      <vt:lpstr>範例</vt:lpstr>
      <vt:lpstr>範例</vt:lpstr>
      <vt:lpstr>範例</vt:lpstr>
      <vt:lpstr>Pyrhon範例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WebSocketMQTT Web API</dc:title>
  <dc:creator>Fred</dc:creator>
  <cp:lastModifiedBy>Fred</cp:lastModifiedBy>
  <cp:revision>15</cp:revision>
  <dcterms:created xsi:type="dcterms:W3CDTF">2021-05-29T09:38:43Z</dcterms:created>
  <dcterms:modified xsi:type="dcterms:W3CDTF">2021-06-02T07:03:37Z</dcterms:modified>
</cp:coreProperties>
</file>