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98">
          <p15:clr>
            <a:srgbClr val="000000"/>
          </p15:clr>
        </p15:guide>
        <p15:guide id="4" pos="556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5oHAwEsew78hR+Hfbe56kOD47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7B764E-124F-4E45-A24F-9494976E6CFD}">
  <a:tblStyle styleId="{B97B764E-124F-4E45-A24F-9494976E6C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BA466C9-5637-4EB3-A507-DB63A502CDC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998" orient="horz"/>
        <p:guide pos="55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spark.yarn.jar is not set. Thus spark upload libs in every spark-submit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before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after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35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3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3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3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311700" y="105792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zh-TW" sz="4000">
                <a:solidFill>
                  <a:srgbClr val="8A7F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期末專題一</a:t>
            </a:r>
            <a:br>
              <a:rPr b="1" lang="zh-TW" sz="4000">
                <a:solidFill>
                  <a:srgbClr val="8A7F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600">
                <a:solidFill>
                  <a:srgbClr val="8A7F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大數據分析平台架設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320262" y="3725428"/>
            <a:ext cx="8520600" cy="551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80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趙上涵  林庭宇  薛正暐 吳岱凌</a:t>
            </a:r>
            <a:endParaRPr sz="1800">
              <a:solidFill>
                <a:srgbClr val="BFBFB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2504516" y="3138148"/>
            <a:ext cx="4159161" cy="28351"/>
          </a:xfrm>
          <a:prstGeom prst="straightConnector1">
            <a:avLst/>
          </a:prstGeom>
          <a:noFill/>
          <a:ln cap="flat" cmpd="sng" w="38100">
            <a:solidFill>
              <a:srgbClr val="F2CF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Demo 3. 若是遇故障時，如何做故障排除(Troubleshooting)？ 步驟為何？ 要依序查看哪一些 Logs ? (註：不可說：『運行正常 ，都沒有問題！』來敷衍。至少至少，可以舉 Demo 2. Automatic Failover 為例。)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75" y="2247275"/>
            <a:ext cx="5091300" cy="26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1"/>
          <p:cNvSpPr txBox="1"/>
          <p:nvPr/>
        </p:nvSpPr>
        <p:spPr>
          <a:xfrm>
            <a:off x="1978227" y="147944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6150873" y="479674"/>
            <a:ext cx="20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3 故障排除</a:t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1"/>
          <p:cNvCxnSpPr/>
          <p:nvPr/>
        </p:nvCxnSpPr>
        <p:spPr>
          <a:xfrm>
            <a:off x="5820439" y="675824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6" name="Google Shape;3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75639"/>
            <a:ext cx="9143998" cy="1649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922017"/>
            <a:ext cx="9144000" cy="148441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/>
        </p:nvSpPr>
        <p:spPr>
          <a:xfrm>
            <a:off x="1978227" y="147944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150873" y="479674"/>
            <a:ext cx="20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3 故障排除</a:t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3"/>
          <p:cNvCxnSpPr/>
          <p:nvPr/>
        </p:nvCxnSpPr>
        <p:spPr>
          <a:xfrm>
            <a:off x="5820439" y="675824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6" name="Google Shape;3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50" y="1152475"/>
            <a:ext cx="8152526" cy="14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50" y="2847549"/>
            <a:ext cx="8207399" cy="17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4"/>
          <p:cNvSpPr txBox="1"/>
          <p:nvPr/>
        </p:nvSpPr>
        <p:spPr>
          <a:xfrm>
            <a:off x="1978227" y="147944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/>
          <p:nvPr/>
        </p:nvSpPr>
        <p:spPr>
          <a:xfrm>
            <a:off x="6150873" y="479674"/>
            <a:ext cx="20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3 故障排除</a:t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14"/>
          <p:cNvCxnSpPr/>
          <p:nvPr/>
        </p:nvCxnSpPr>
        <p:spPr>
          <a:xfrm>
            <a:off x="5820439" y="675824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97" y="1032959"/>
            <a:ext cx="8388026" cy="18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21" y="3103241"/>
            <a:ext cx="8311000" cy="11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1978227" y="147944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6150873" y="479674"/>
            <a:ext cx="20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3 故障排除</a:t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5"/>
          <p:cNvCxnSpPr/>
          <p:nvPr/>
        </p:nvCxnSpPr>
        <p:spPr>
          <a:xfrm>
            <a:off x="5820439" y="675824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"/>
          <p:cNvGrpSpPr/>
          <p:nvPr/>
        </p:nvGrpSpPr>
        <p:grpSpPr>
          <a:xfrm>
            <a:off x="3964579" y="204142"/>
            <a:ext cx="2849673" cy="1645494"/>
            <a:chOff x="5063484" y="201398"/>
            <a:chExt cx="3799564" cy="2193992"/>
          </a:xfrm>
        </p:grpSpPr>
        <p:sp>
          <p:nvSpPr>
            <p:cNvPr id="137" name="Google Shape;137;p2"/>
            <p:cNvSpPr/>
            <p:nvPr/>
          </p:nvSpPr>
          <p:spPr>
            <a:xfrm>
              <a:off x="5063484" y="201398"/>
              <a:ext cx="3799564" cy="2193992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5160743" y="293004"/>
              <a:ext cx="17443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NameNode</a:t>
              </a:r>
              <a:endParaRPr b="0" i="0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 premium icon" id="139" name="Google Shape;139;p2"/>
            <p:cNvPicPr preferRelativeResize="0"/>
            <p:nvPr/>
          </p:nvPicPr>
          <p:blipFill rotWithShape="1">
            <a:blip r:embed="rId3">
              <a:alphaModFix/>
            </a:blip>
            <a:srcRect b="0" l="16086" r="16150" t="0"/>
            <a:stretch/>
          </p:blipFill>
          <p:spPr>
            <a:xfrm>
              <a:off x="5301903" y="964141"/>
              <a:ext cx="731034" cy="1078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140" name="Google Shape;140;p2"/>
            <p:cNvPicPr preferRelativeResize="0"/>
            <p:nvPr/>
          </p:nvPicPr>
          <p:blipFill rotWithShape="1">
            <a:blip r:embed="rId3">
              <a:alphaModFix/>
            </a:blip>
            <a:srcRect b="0" l="16086" r="16150" t="0"/>
            <a:stretch/>
          </p:blipFill>
          <p:spPr>
            <a:xfrm>
              <a:off x="6032937" y="964141"/>
              <a:ext cx="731034" cy="1078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"/>
            <p:cNvSpPr txBox="1"/>
            <p:nvPr/>
          </p:nvSpPr>
          <p:spPr>
            <a:xfrm>
              <a:off x="7117227" y="703171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bdse85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192.168.35.85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7117227" y="1636764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bdse92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192.168.35.92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7077410" y="313319"/>
              <a:ext cx="1276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Primary</a:t>
              </a:r>
              <a:endParaRPr b="0" i="0" sz="1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7077410" y="1261017"/>
              <a:ext cx="1276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Standby</a:t>
              </a:r>
              <a:endParaRPr b="0" i="0" sz="1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3956771" y="3054628"/>
            <a:ext cx="2824672" cy="1983841"/>
            <a:chOff x="5096819" y="3821602"/>
            <a:chExt cx="3766230" cy="2645121"/>
          </a:xfrm>
        </p:grpSpPr>
        <p:sp>
          <p:nvSpPr>
            <p:cNvPr id="146" name="Google Shape;146;p2"/>
            <p:cNvSpPr/>
            <p:nvPr/>
          </p:nvSpPr>
          <p:spPr>
            <a:xfrm>
              <a:off x="5096819" y="3821602"/>
              <a:ext cx="3766230" cy="2645121"/>
            </a:xfrm>
            <a:prstGeom prst="roundRect">
              <a:avLst>
                <a:gd fmla="val 16667" name="adj"/>
              </a:avLst>
            </a:prstGeom>
            <a:solidFill>
              <a:srgbClr val="E1EFD8"/>
            </a:solidFill>
            <a:ln cap="flat" cmpd="sng" w="12700">
              <a:solidFill>
                <a:srgbClr val="A8D0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5227465" y="3857115"/>
              <a:ext cx="2720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ResourceManager</a:t>
              </a:r>
              <a:endParaRPr b="0" i="0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 premium icon" id="148" name="Google Shape;148;p2"/>
            <p:cNvPicPr preferRelativeResize="0"/>
            <p:nvPr/>
          </p:nvPicPr>
          <p:blipFill rotWithShape="1">
            <a:blip r:embed="rId4">
              <a:alphaModFix/>
            </a:blip>
            <a:srcRect b="0" l="16086" r="16150" t="0"/>
            <a:stretch/>
          </p:blipFill>
          <p:spPr>
            <a:xfrm>
              <a:off x="5301903" y="4927816"/>
              <a:ext cx="731034" cy="1078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149" name="Google Shape;149;p2"/>
            <p:cNvPicPr preferRelativeResize="0"/>
            <p:nvPr/>
          </p:nvPicPr>
          <p:blipFill rotWithShape="1">
            <a:blip r:embed="rId4">
              <a:alphaModFix/>
            </a:blip>
            <a:srcRect b="0" l="16086" r="16150" t="0"/>
            <a:stretch/>
          </p:blipFill>
          <p:spPr>
            <a:xfrm>
              <a:off x="6010864" y="4927816"/>
              <a:ext cx="731034" cy="1078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"/>
            <p:cNvSpPr txBox="1"/>
            <p:nvPr/>
          </p:nvSpPr>
          <p:spPr>
            <a:xfrm>
              <a:off x="7057797" y="4763031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bdse141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192.168.35.141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7073639" y="5744992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bdse197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192.168.35.197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7077410" y="4382528"/>
              <a:ext cx="1276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Primary</a:t>
              </a:r>
              <a:endParaRPr b="0" i="0" sz="1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7077410" y="5381847"/>
              <a:ext cx="1276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Standby</a:t>
              </a:r>
              <a:endParaRPr b="0" i="0" sz="1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7153213" y="174775"/>
            <a:ext cx="1572935" cy="4674544"/>
            <a:chOff x="9796243" y="201398"/>
            <a:chExt cx="2097247" cy="6232725"/>
          </a:xfrm>
        </p:grpSpPr>
        <p:sp>
          <p:nvSpPr>
            <p:cNvPr id="155" name="Google Shape;155;p2"/>
            <p:cNvSpPr/>
            <p:nvPr/>
          </p:nvSpPr>
          <p:spPr>
            <a:xfrm>
              <a:off x="9796243" y="201398"/>
              <a:ext cx="2097247" cy="6232725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9891597" y="227447"/>
              <a:ext cx="9733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 b="0" i="0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36884" y="640219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"/>
            <p:cNvSpPr txBox="1"/>
            <p:nvPr/>
          </p:nvSpPr>
          <p:spPr>
            <a:xfrm>
              <a:off x="10164666" y="1534367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bdse89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192.168.35.89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10164665" y="2958224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bdse93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192.168.35.93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10164665" y="4354656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bdse142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192.168.35.142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47150" y="2102112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47150" y="3490434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59083" y="4899116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"/>
            <p:cNvSpPr txBox="1"/>
            <p:nvPr/>
          </p:nvSpPr>
          <p:spPr>
            <a:xfrm>
              <a:off x="10164664" y="5762847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bdse199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192.168.35.199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"/>
          <p:cNvGrpSpPr/>
          <p:nvPr/>
        </p:nvGrpSpPr>
        <p:grpSpPr>
          <a:xfrm>
            <a:off x="184680" y="721833"/>
            <a:ext cx="3398767" cy="3699834"/>
            <a:chOff x="211307" y="788900"/>
            <a:chExt cx="4531689" cy="4347544"/>
          </a:xfrm>
        </p:grpSpPr>
        <p:sp>
          <p:nvSpPr>
            <p:cNvPr id="166" name="Google Shape;166;p2"/>
            <p:cNvSpPr/>
            <p:nvPr/>
          </p:nvSpPr>
          <p:spPr>
            <a:xfrm>
              <a:off x="211307" y="788900"/>
              <a:ext cx="4482487" cy="4347544"/>
            </a:xfrm>
            <a:prstGeom prst="roundRect">
              <a:avLst>
                <a:gd fmla="val 16667" name="adj"/>
              </a:avLst>
            </a:prstGeom>
            <a:solidFill>
              <a:srgbClr val="DEDEDE"/>
            </a:solidFill>
            <a:ln cap="flat" cmpd="sng" w="12700">
              <a:solidFill>
                <a:srgbClr val="7B7B7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3335851" y="951482"/>
              <a:ext cx="13461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Worker</a:t>
              </a:r>
              <a:endParaRPr b="0" i="0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 premium icon" id="168" name="Google Shape;168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1137215" y="1153806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"/>
            <p:cNvSpPr txBox="1"/>
            <p:nvPr/>
          </p:nvSpPr>
          <p:spPr>
            <a:xfrm>
              <a:off x="1783004" y="1374560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bdse89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192.168.35.89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c premium icon" id="170" name="Google Shape;170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2429876" y="2112033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"/>
            <p:cNvSpPr txBox="1"/>
            <p:nvPr/>
          </p:nvSpPr>
          <p:spPr>
            <a:xfrm>
              <a:off x="3012226" y="2290819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bdse142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192.168.35.142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c premium icon" id="172" name="Google Shape;172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285483" y="2061085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173" name="Google Shape;173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272980" y="3063979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174" name="Google Shape;174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285483" y="4057070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175" name="Google Shape;175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2433751" y="3119269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176" name="Google Shape;176;p2"/>
            <p:cNvPicPr preferRelativeResize="0"/>
            <p:nvPr/>
          </p:nvPicPr>
          <p:blipFill rotWithShape="1">
            <a:blip r:embed="rId6">
              <a:alphaModFix/>
            </a:blip>
            <a:srcRect b="0" l="16086" r="16150" t="0"/>
            <a:stretch/>
          </p:blipFill>
          <p:spPr>
            <a:xfrm>
              <a:off x="2434733" y="4095932"/>
              <a:ext cx="528892" cy="780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"/>
            <p:cNvSpPr txBox="1"/>
            <p:nvPr/>
          </p:nvSpPr>
          <p:spPr>
            <a:xfrm>
              <a:off x="861782" y="2285908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192.168.35.90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872691" y="3304812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bdse93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192.168.35.93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 txBox="1"/>
            <p:nvPr/>
          </p:nvSpPr>
          <p:spPr>
            <a:xfrm>
              <a:off x="872692" y="4303164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bdse94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192.168.35.94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3033841" y="3323312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bdse146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192.168.35.146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2983452" y="4314335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bdse199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192.168.35.199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828099" y="3997536"/>
              <a:ext cx="16544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Spark Master</a:t>
              </a:r>
              <a:endParaRPr b="0" i="0" sz="11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 txBox="1"/>
            <p:nvPr/>
          </p:nvSpPr>
          <p:spPr>
            <a:xfrm>
              <a:off x="812610" y="1983051"/>
              <a:ext cx="16544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Ganglia GW</a:t>
              </a:r>
              <a:endParaRPr b="0" i="0" sz="11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2947836" y="3010732"/>
              <a:ext cx="1795160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Job HistoryServer</a:t>
              </a:r>
              <a:endParaRPr b="0" i="0" sz="11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1745030" y="1061549"/>
              <a:ext cx="16544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Zookeeper</a:t>
              </a:r>
              <a:endParaRPr b="0" i="0" sz="11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837861" y="2999978"/>
              <a:ext cx="16544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Zookeeper</a:t>
              </a:r>
              <a:endParaRPr b="0" i="0" sz="11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2983452" y="1983051"/>
              <a:ext cx="16544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Zookeeper</a:t>
              </a:r>
              <a:endParaRPr b="0" i="0" sz="11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"/>
          <p:cNvSpPr/>
          <p:nvPr/>
        </p:nvSpPr>
        <p:spPr>
          <a:xfrm>
            <a:off x="4309533" y="2105306"/>
            <a:ext cx="1855123" cy="516001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TW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b="0" i="0" sz="18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"/>
          <p:cNvCxnSpPr>
            <a:endCxn id="188" idx="1"/>
          </p:cNvCxnSpPr>
          <p:nvPr/>
        </p:nvCxnSpPr>
        <p:spPr>
          <a:xfrm>
            <a:off x="3568233" y="2363307"/>
            <a:ext cx="741300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"/>
          <p:cNvCxnSpPr>
            <a:stCxn id="188" idx="3"/>
          </p:cNvCxnSpPr>
          <p:nvPr/>
        </p:nvCxnSpPr>
        <p:spPr>
          <a:xfrm>
            <a:off x="6164656" y="2363307"/>
            <a:ext cx="993600" cy="111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"/>
          <p:cNvCxnSpPr/>
          <p:nvPr/>
        </p:nvCxnSpPr>
        <p:spPr>
          <a:xfrm>
            <a:off x="5338007" y="2632270"/>
            <a:ext cx="0" cy="427588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"/>
          <p:cNvCxnSpPr/>
          <p:nvPr/>
        </p:nvCxnSpPr>
        <p:spPr>
          <a:xfrm>
            <a:off x="5186121" y="1847842"/>
            <a:ext cx="0" cy="26842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"/>
          <p:cNvGrpSpPr/>
          <p:nvPr/>
        </p:nvGrpSpPr>
        <p:grpSpPr>
          <a:xfrm>
            <a:off x="6885096" y="280552"/>
            <a:ext cx="1572935" cy="4674544"/>
            <a:chOff x="9796243" y="201398"/>
            <a:chExt cx="2097247" cy="6232725"/>
          </a:xfrm>
        </p:grpSpPr>
        <p:sp>
          <p:nvSpPr>
            <p:cNvPr id="198" name="Google Shape;198;p3"/>
            <p:cNvSpPr/>
            <p:nvPr/>
          </p:nvSpPr>
          <p:spPr>
            <a:xfrm>
              <a:off x="9796243" y="201398"/>
              <a:ext cx="2097247" cy="6232725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9891597" y="227447"/>
              <a:ext cx="9733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 b="0" i="0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36884" y="640219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"/>
            <p:cNvSpPr txBox="1"/>
            <p:nvPr/>
          </p:nvSpPr>
          <p:spPr>
            <a:xfrm>
              <a:off x="10164666" y="1534367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bdse89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192.168.35.89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10164665" y="2958224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bdse93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192.168.35.93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10164665" y="4354656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bdse142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192.168.35.142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4" name="Google Shape;20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47150" y="2102112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47150" y="3490434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59083" y="4899116"/>
              <a:ext cx="856112" cy="856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"/>
            <p:cNvSpPr txBox="1"/>
            <p:nvPr/>
          </p:nvSpPr>
          <p:spPr>
            <a:xfrm>
              <a:off x="10164664" y="5762847"/>
              <a:ext cx="1508623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bdse199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192.168.35.199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3"/>
          <p:cNvGrpSpPr/>
          <p:nvPr/>
        </p:nvGrpSpPr>
        <p:grpSpPr>
          <a:xfrm>
            <a:off x="4351765" y="2056328"/>
            <a:ext cx="1968719" cy="1384300"/>
            <a:chOff x="2617341" y="4243489"/>
            <a:chExt cx="2406359" cy="2279300"/>
          </a:xfrm>
        </p:grpSpPr>
        <p:sp>
          <p:nvSpPr>
            <p:cNvPr id="209" name="Google Shape;209;p3"/>
            <p:cNvSpPr/>
            <p:nvPr/>
          </p:nvSpPr>
          <p:spPr>
            <a:xfrm>
              <a:off x="2632623" y="4243489"/>
              <a:ext cx="2391077" cy="2279300"/>
            </a:xfrm>
            <a:prstGeom prst="roundRect">
              <a:avLst>
                <a:gd fmla="val 16667" name="adj"/>
              </a:avLst>
            </a:prstGeom>
            <a:solidFill>
              <a:srgbClr val="EDEDED"/>
            </a:solidFill>
            <a:ln cap="flat" cmpd="sng" w="12700">
              <a:solidFill>
                <a:srgbClr val="7B7B7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2617341" y="4346546"/>
              <a:ext cx="2269066" cy="570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rPr>
                <a:t>Spark Master</a:t>
              </a:r>
              <a:endParaRPr b="0" i="0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 premium icon" id="211" name="Google Shape;211;p3"/>
            <p:cNvPicPr preferRelativeResize="0"/>
            <p:nvPr/>
          </p:nvPicPr>
          <p:blipFill rotWithShape="1">
            <a:blip r:embed="rId4">
              <a:alphaModFix/>
            </a:blip>
            <a:srcRect b="0" l="16086" r="16150" t="0"/>
            <a:stretch/>
          </p:blipFill>
          <p:spPr>
            <a:xfrm>
              <a:off x="2688631" y="5024641"/>
              <a:ext cx="734395" cy="1241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"/>
            <p:cNvSpPr txBox="1"/>
            <p:nvPr/>
          </p:nvSpPr>
          <p:spPr>
            <a:xfrm>
              <a:off x="3445829" y="5342438"/>
              <a:ext cx="1508623" cy="646125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bdse94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192.168.35.94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3" name="Google Shape;213;p3"/>
          <p:cNvCxnSpPr/>
          <p:nvPr/>
        </p:nvCxnSpPr>
        <p:spPr>
          <a:xfrm rot="10800000">
            <a:off x="3572266" y="2904680"/>
            <a:ext cx="792002" cy="0"/>
          </a:xfrm>
          <a:prstGeom prst="straightConnector1">
            <a:avLst/>
          </a:prstGeom>
          <a:noFill/>
          <a:ln cap="flat" cmpd="sng" w="1905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"/>
          <p:cNvSpPr/>
          <p:nvPr/>
        </p:nvSpPr>
        <p:spPr>
          <a:xfrm>
            <a:off x="4257868" y="1310978"/>
            <a:ext cx="2031318" cy="516001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Spark Standalone</a:t>
            </a:r>
            <a:endParaRPr b="0" i="0" sz="18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"/>
          <p:cNvGrpSpPr/>
          <p:nvPr/>
        </p:nvGrpSpPr>
        <p:grpSpPr>
          <a:xfrm>
            <a:off x="643551" y="362042"/>
            <a:ext cx="2928715" cy="4511566"/>
            <a:chOff x="361465" y="215657"/>
            <a:chExt cx="3904953" cy="6015421"/>
          </a:xfrm>
        </p:grpSpPr>
        <p:grpSp>
          <p:nvGrpSpPr>
            <p:cNvPr id="216" name="Google Shape;216;p3"/>
            <p:cNvGrpSpPr/>
            <p:nvPr/>
          </p:nvGrpSpPr>
          <p:grpSpPr>
            <a:xfrm>
              <a:off x="361465" y="215657"/>
              <a:ext cx="3904953" cy="6015421"/>
              <a:chOff x="137928" y="800635"/>
              <a:chExt cx="3965611" cy="4950974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137928" y="800635"/>
                <a:ext cx="3965611" cy="4950974"/>
              </a:xfrm>
              <a:prstGeom prst="roundRect">
                <a:avLst>
                  <a:gd fmla="val 16667" name="adj"/>
                </a:avLst>
              </a:prstGeom>
              <a:solidFill>
                <a:srgbClr val="DEDEDE"/>
              </a:solidFill>
              <a:ln cap="flat" cmpd="sng" w="12700">
                <a:solidFill>
                  <a:srgbClr val="7B7B7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"/>
              <p:cNvSpPr txBox="1"/>
              <p:nvPr/>
            </p:nvSpPr>
            <p:spPr>
              <a:xfrm>
                <a:off x="2606625" y="919237"/>
                <a:ext cx="134611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zh-TW" sz="1800" u="none" cap="none" strike="noStrike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Worker</a:t>
                </a:r>
                <a:endParaRPr b="0" i="0" sz="1800" u="none" cap="none" strike="noStrike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Pc premium icon" id="219" name="Google Shape;219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16086" r="16150" t="0"/>
              <a:stretch/>
            </p:blipFill>
            <p:spPr>
              <a:xfrm>
                <a:off x="448661" y="2772232"/>
                <a:ext cx="860795" cy="1270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3"/>
              <p:cNvSpPr txBox="1"/>
              <p:nvPr/>
            </p:nvSpPr>
            <p:spPr>
              <a:xfrm>
                <a:off x="1687488" y="1847383"/>
                <a:ext cx="1981203" cy="430635"/>
              </a:xfrm>
              <a:prstGeom prst="rect">
                <a:avLst/>
              </a:prstGeom>
              <a:solidFill>
                <a:srgbClr val="C8C3B6"/>
              </a:solidFill>
              <a:ln cap="flat" cmpd="sng" w="12700">
                <a:solidFill>
                  <a:srgbClr val="75707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zh-TW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bdse90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zh-TW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192.168.35.90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Pc premium icon" id="221" name="Google Shape;221;p3"/>
            <p:cNvPicPr preferRelativeResize="0"/>
            <p:nvPr/>
          </p:nvPicPr>
          <p:blipFill rotWithShape="1">
            <a:blip r:embed="rId5">
              <a:alphaModFix/>
            </a:blip>
            <a:srcRect b="0" l="16086" r="16150" t="0"/>
            <a:stretch/>
          </p:blipFill>
          <p:spPr>
            <a:xfrm>
              <a:off x="667445" y="931325"/>
              <a:ext cx="847628" cy="1543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c premium icon" id="222" name="Google Shape;222;p3"/>
            <p:cNvPicPr preferRelativeResize="0"/>
            <p:nvPr/>
          </p:nvPicPr>
          <p:blipFill rotWithShape="1">
            <a:blip r:embed="rId5">
              <a:alphaModFix/>
            </a:blip>
            <a:srcRect b="0" l="16086" r="16150" t="0"/>
            <a:stretch/>
          </p:blipFill>
          <p:spPr>
            <a:xfrm>
              <a:off x="667445" y="4273895"/>
              <a:ext cx="847628" cy="1543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3"/>
            <p:cNvSpPr txBox="1"/>
            <p:nvPr/>
          </p:nvSpPr>
          <p:spPr>
            <a:xfrm>
              <a:off x="1883495" y="3121222"/>
              <a:ext cx="1950899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Bdse146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192.168.35.146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1882267" y="4847327"/>
              <a:ext cx="1950899" cy="523220"/>
            </a:xfrm>
            <a:prstGeom prst="rect">
              <a:avLst/>
            </a:prstGeom>
            <a:solidFill>
              <a:srgbClr val="C8C3B6"/>
            </a:solidFill>
            <a:ln cap="flat" cmpd="sng" w="12700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bdse198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192.168.35.198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5" name="Google Shape;225;p3"/>
          <p:cNvCxnSpPr/>
          <p:nvPr/>
        </p:nvCxnSpPr>
        <p:spPr>
          <a:xfrm rot="10800000">
            <a:off x="6320486" y="2916347"/>
            <a:ext cx="564610" cy="3619"/>
          </a:xfrm>
          <a:prstGeom prst="straightConnector1">
            <a:avLst/>
          </a:prstGeom>
          <a:noFill/>
          <a:ln cap="flat" cmpd="sng" w="1905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1" name="Google Shape;231;p4"/>
          <p:cNvPicPr preferRelativeResize="0"/>
          <p:nvPr/>
        </p:nvPicPr>
        <p:blipFill rotWithShape="1">
          <a:blip r:embed="rId3">
            <a:alphaModFix/>
          </a:blip>
          <a:srcRect b="3767" l="2210" r="1765" t="3062"/>
          <a:stretch/>
        </p:blipFill>
        <p:spPr>
          <a:xfrm>
            <a:off x="414866" y="1100666"/>
            <a:ext cx="8458200" cy="371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5"/>
          <p:cNvGraphicFramePr/>
          <p:nvPr/>
        </p:nvGraphicFramePr>
        <p:xfrm>
          <a:off x="880533" y="1583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{B97B764E-124F-4E45-A24F-9494976E6CFD}</a:tableStyleId>
              </a:tblPr>
              <a:tblGrid>
                <a:gridCol w="1752600"/>
                <a:gridCol w="4292600"/>
                <a:gridCol w="1447800"/>
              </a:tblGrid>
              <a:tr h="45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Duties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Administrator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rgbClr val="A5A5A5"/>
                    </a:solidFill>
                  </a:tcPr>
                </a:tc>
              </a:tr>
              <a:tr h="45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 Node</a:t>
                      </a:r>
                      <a:endParaRPr b="1"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負責啟動/維護HDFS檔案系統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Ricardo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0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Secondary</a:t>
                      </a:r>
                      <a:b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</a:br>
                      <a: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Name Node</a:t>
                      </a:r>
                      <a:endParaRPr b="1"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N/A (由JournalNode替代)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N/A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59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Resource Manager</a:t>
                      </a:r>
                      <a:endParaRPr b="1"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32385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icrosoft JhengHei"/>
                        <a:buChar char="-"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負責啟動YARN引擎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32385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icrosoft JhengHei"/>
                        <a:buChar char="-"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提供MapReduce服務，及其他運算資源的分配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Tingyu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5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Data Node</a:t>
                      </a:r>
                      <a:endParaRPr b="1"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32385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icrosoft JhengHei"/>
                        <a:buChar char="-"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存取HDFS檔案內容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171450" lvl="0" marL="32385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icrosoft JhengHei"/>
                        <a:buChar char="-"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提供Worker進行運算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All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5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Ganglia</a:t>
                      </a:r>
                      <a:endParaRPr b="1"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提供NameNode&amp;ResourceManager的備援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Dailing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Wei</a:t>
                      </a:r>
                      <a:endParaRPr sz="1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5"/>
          <p:cNvSpPr txBox="1"/>
          <p:nvPr/>
        </p:nvSpPr>
        <p:spPr>
          <a:xfrm>
            <a:off x="1996753" y="478143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000" u="none" cap="none" strike="noStrike">
                <a:solidFill>
                  <a:srgbClr val="8A7F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在HadoopCluster系統架構下，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相異節點功能的簡易描述</a:t>
            </a:r>
            <a:endParaRPr b="1" i="0" sz="2400" u="none" cap="none" strike="noStrike">
              <a:solidFill>
                <a:srgbClr val="8A7F7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6"/>
          <p:cNvGraphicFramePr/>
          <p:nvPr/>
        </p:nvGraphicFramePr>
        <p:xfrm>
          <a:off x="801688" y="14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{8BA466C9-5637-4EB3-A507-DB63A502CDC4}</a:tableStyleId>
              </a:tblPr>
              <a:tblGrid>
                <a:gridCol w="601125"/>
                <a:gridCol w="1365775"/>
                <a:gridCol w="4250275"/>
                <a:gridCol w="1625600"/>
              </a:tblGrid>
              <a:tr h="2710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Duties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Administrator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JournalNode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152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icrosoft JhengHei"/>
                        <a:buNone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紀錄並整合對HDFS檔案的transaction </a:t>
                      </a:r>
                      <a:b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最後併入fsimage(Metadata)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Ricardo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Dailing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Tingyu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Zookeeper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152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icrosoft JhengHei"/>
                        <a:buNone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   解決分布式數據一致性問題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3238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(集群管理、配置文件管理)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3238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(監控子節點、節點數據的改變)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Ricardo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Dailing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Tingyu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Ganglia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152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icrosoft JhengHei"/>
                        <a:buNone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監控各節點效能並提供視覺化監控圖表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Wei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Ricardo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4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Edge Node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Client/Hadoop Account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3238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Client Account 用於資料科學家所操作的登入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3238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zh-TW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Hadoop Account 用於Hadoop集群的管理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RServer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Jupyter Notebook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2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icrosoft JhengHei"/>
                        <a:buNone/>
                      </a:pPr>
                      <a:r>
                        <a:rPr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提供Server進行Python及R語言程式設計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524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icrosoft JhengHei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43" name="Google Shape;243;p6"/>
          <p:cNvSpPr txBox="1"/>
          <p:nvPr/>
        </p:nvSpPr>
        <p:spPr>
          <a:xfrm>
            <a:off x="1996753" y="478143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0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在HadoopCluster系統架構下，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相異節點功能的簡易描述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idx="1" type="body"/>
          </p:nvPr>
        </p:nvSpPr>
        <p:spPr>
          <a:xfrm>
            <a:off x="311700" y="1416350"/>
            <a:ext cx="8520600" cy="79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. 執行測試程式 (使用範例程式〈註：Pi 除外〉或是自行撰寫程式皆可；Dataset 若為大數據，尤佳！)，證明貴組所架 設的 Hadoop 叢集是可以正常運作的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1996753" y="478143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6169399" y="809873"/>
            <a:ext cx="25601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1  執行測試程式</a:t>
            </a:r>
            <a:endParaRPr b="1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7"/>
          <p:cNvCxnSpPr/>
          <p:nvPr/>
        </p:nvCxnSpPr>
        <p:spPr>
          <a:xfrm>
            <a:off x="5838965" y="1006023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9"/>
          <p:cNvPicPr preferRelativeResize="0"/>
          <p:nvPr/>
        </p:nvPicPr>
        <p:blipFill rotWithShape="1">
          <a:blip r:embed="rId3">
            <a:alphaModFix/>
          </a:blip>
          <a:srcRect b="5940" l="0" r="0" t="6929"/>
          <a:stretch/>
        </p:blipFill>
        <p:spPr>
          <a:xfrm>
            <a:off x="311688" y="1253067"/>
            <a:ext cx="6986579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102150"/>
            <a:ext cx="46863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3798375"/>
            <a:ext cx="47815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700" y="2496375"/>
            <a:ext cx="8245250" cy="113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700" y="4202124"/>
            <a:ext cx="7130500" cy="7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 txBox="1"/>
          <p:nvPr/>
        </p:nvSpPr>
        <p:spPr>
          <a:xfrm>
            <a:off x="1978227" y="147944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150873" y="479674"/>
            <a:ext cx="2993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2 </a:t>
            </a:r>
            <a:r>
              <a:rPr b="0" i="0" lang="zh-TW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Automatic Failover</a:t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9"/>
          <p:cNvCxnSpPr/>
          <p:nvPr/>
        </p:nvCxnSpPr>
        <p:spPr>
          <a:xfrm>
            <a:off x="5820439" y="675824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302210" y="817662"/>
            <a:ext cx="12153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endParaRPr b="1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6646335" y="1261534"/>
            <a:ext cx="491065" cy="2539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313269" y="1422401"/>
            <a:ext cx="618064" cy="2285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418668" y="2480735"/>
            <a:ext cx="491065" cy="211666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287868" y="2683934"/>
            <a:ext cx="8229599" cy="57573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6663268" y="4207935"/>
            <a:ext cx="491065" cy="2539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304802" y="4385734"/>
            <a:ext cx="728131" cy="19473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6654802" y="1625600"/>
            <a:ext cx="491065" cy="253999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321735" y="1811868"/>
            <a:ext cx="618065" cy="203199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5401735" y="3318935"/>
            <a:ext cx="491065" cy="211666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321735" y="3429002"/>
            <a:ext cx="491065" cy="194732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6654802" y="4572001"/>
            <a:ext cx="491065" cy="253999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338668" y="4741333"/>
            <a:ext cx="702732" cy="218017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0"/>
          <p:cNvPicPr preferRelativeResize="0"/>
          <p:nvPr/>
        </p:nvPicPr>
        <p:blipFill rotWithShape="1">
          <a:blip r:embed="rId3">
            <a:alphaModFix/>
          </a:blip>
          <a:srcRect b="23880" l="0" r="3093" t="0"/>
          <a:stretch/>
        </p:blipFill>
        <p:spPr>
          <a:xfrm>
            <a:off x="237067" y="1227667"/>
            <a:ext cx="7840134" cy="7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4">
            <a:alphaModFix/>
          </a:blip>
          <a:srcRect b="10953" l="0" r="4185" t="15399"/>
          <a:stretch/>
        </p:blipFill>
        <p:spPr>
          <a:xfrm>
            <a:off x="1297742" y="2252133"/>
            <a:ext cx="5814258" cy="27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275" y="2646001"/>
            <a:ext cx="8368298" cy="97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6">
            <a:alphaModFix/>
          </a:blip>
          <a:srcRect b="-23663" l="0" r="0" t="17464"/>
          <a:stretch/>
        </p:blipFill>
        <p:spPr>
          <a:xfrm>
            <a:off x="1331608" y="3759200"/>
            <a:ext cx="5797326" cy="32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7">
            <a:alphaModFix/>
          </a:blip>
          <a:srcRect b="5116" l="0" r="0" t="0"/>
          <a:stretch/>
        </p:blipFill>
        <p:spPr>
          <a:xfrm>
            <a:off x="146275" y="4161075"/>
            <a:ext cx="8368299" cy="8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1978227" y="147944"/>
            <a:ext cx="52689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圖解 並 實機展示</a:t>
            </a:r>
            <a:b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rgbClr val="8A7F79"/>
                </a:solidFill>
                <a:latin typeface="Arial"/>
                <a:ea typeface="Arial"/>
                <a:cs typeface="Arial"/>
                <a:sym typeface="Arial"/>
              </a:rPr>
              <a:t>3 個測試案例</a:t>
            </a:r>
            <a:endParaRPr b="1" i="0" sz="2400" u="none" cap="none" strike="noStrike">
              <a:solidFill>
                <a:srgbClr val="8A7F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6150873" y="479674"/>
            <a:ext cx="2993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Demo 2 </a:t>
            </a:r>
            <a:r>
              <a:rPr b="0" i="0" lang="zh-TW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Automatic Failover</a:t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0"/>
          <p:cNvCxnSpPr/>
          <p:nvPr/>
        </p:nvCxnSpPr>
        <p:spPr>
          <a:xfrm>
            <a:off x="5820439" y="675824"/>
            <a:ext cx="31339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10"/>
          <p:cNvSpPr/>
          <p:nvPr/>
        </p:nvSpPr>
        <p:spPr>
          <a:xfrm>
            <a:off x="7302210" y="817662"/>
            <a:ext cx="18133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ResourceManager</a:t>
            </a:r>
            <a:endParaRPr b="1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7476068" y="1210734"/>
            <a:ext cx="491065" cy="2539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262468" y="1413933"/>
            <a:ext cx="787399" cy="21166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868336" y="2658535"/>
            <a:ext cx="397932" cy="1862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135468" y="2785533"/>
            <a:ext cx="482599" cy="18626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907868" y="4157134"/>
            <a:ext cx="491065" cy="2539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160868" y="4368801"/>
            <a:ext cx="711199" cy="2539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7484535" y="1583267"/>
            <a:ext cx="491065" cy="253999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245534" y="1794933"/>
            <a:ext cx="778932" cy="186267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4876802" y="2904068"/>
            <a:ext cx="397932" cy="169332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152401" y="3090335"/>
            <a:ext cx="8365065" cy="524932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933267" y="4605867"/>
            <a:ext cx="507999" cy="211665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52402" y="4809068"/>
            <a:ext cx="812798" cy="194732"/>
          </a:xfrm>
          <a:prstGeom prst="rect">
            <a:avLst/>
          </a:pr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