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0" r:id="rId9"/>
    <p:sldId id="264" r:id="rId10"/>
    <p:sldId id="263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1/14/2019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FAAAF8-516D-4BA1-93AC-84F2274376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AAF8-516D-4BA1-93AC-84F2274376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AAF8-516D-4BA1-93AC-84F2274376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AAF8-516D-4BA1-93AC-84F2274376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AAF8-516D-4BA1-93AC-84F2274376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AAF8-516D-4BA1-93AC-84F2274376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AAF8-516D-4BA1-93AC-84F2274376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AAF8-516D-4BA1-93AC-84F2274376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AAF8-516D-4BA1-93AC-84F2274376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AAF8-516D-4BA1-93AC-84F2274376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AAF8-516D-4BA1-93AC-84F2274376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2FAAAF8-516D-4BA1-93AC-84F2274376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uSsvDUUIP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/>
              <a:t>柔性計算方法與應用</a:t>
            </a:r>
            <a:r>
              <a:rPr lang="zh-TW" altLang="en-US" sz="7200" dirty="0"/>
              <a:t> </a:t>
            </a:r>
            <a:r>
              <a:rPr lang="zh-TW" altLang="en-US" sz="6000" dirty="0"/>
              <a:t>期末</a:t>
            </a:r>
            <a:r>
              <a:rPr lang="zh-TW" altLang="en-US" sz="6000" dirty="0" smtClean="0"/>
              <a:t>報告</a:t>
            </a:r>
            <a:r>
              <a:rPr lang="en-US" altLang="zh-TW" sz="7200" dirty="0" smtClean="0"/>
              <a:t/>
            </a:r>
            <a:br>
              <a:rPr lang="en-US" altLang="zh-TW" sz="7200" dirty="0" smtClean="0"/>
            </a:br>
            <a:r>
              <a:rPr lang="zh-TW" altLang="en-US" sz="7200" dirty="0" smtClean="0"/>
              <a:t>病毒最佳化演算法</a:t>
            </a:r>
            <a:endParaRPr lang="zh-TW" alt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D07522004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莊東叡</a:t>
            </a:r>
          </a:p>
        </p:txBody>
      </p:sp>
    </p:spTree>
    <p:extLst>
      <p:ext uri="{BB962C8B-B14F-4D97-AF65-F5344CB8AC3E}">
        <p14:creationId xmlns:p14="http://schemas.microsoft.com/office/powerpoint/2010/main" val="413685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79439"/>
          </a:xfrm>
        </p:spPr>
        <p:txBody>
          <a:bodyPr/>
          <a:lstStyle/>
          <a:p>
            <a:r>
              <a:rPr lang="zh-TW" altLang="en-US" dirty="0" smtClean="0"/>
              <a:t>報告結束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感謝您的聆聽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0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病毒最佳化演算法回顧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參考病毒繁衍行為產生解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根據</a:t>
            </a:r>
            <a:r>
              <a:rPr lang="en-US" altLang="zh-TW" dirty="0" smtClean="0">
                <a:solidFill>
                  <a:schemeClr val="tx1"/>
                </a:solidFill>
              </a:rPr>
              <a:t>fitness</a:t>
            </a:r>
            <a:r>
              <a:rPr lang="zh-TW" altLang="en-US" dirty="0" smtClean="0">
                <a:solidFill>
                  <a:schemeClr val="tx1"/>
                </a:solidFill>
              </a:rPr>
              <a:t>決定衍生解數量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高</a:t>
            </a:r>
            <a:r>
              <a:rPr lang="en-US" altLang="zh-TW" dirty="0" smtClean="0">
                <a:solidFill>
                  <a:schemeClr val="tx1"/>
                </a:solidFill>
              </a:rPr>
              <a:t>fitness</a:t>
            </a:r>
            <a:r>
              <a:rPr lang="zh-TW" altLang="en-US" dirty="0" smtClean="0">
                <a:solidFill>
                  <a:schemeClr val="tx1"/>
                </a:solidFill>
              </a:rPr>
              <a:t>在小範圍內大量繁衍</a:t>
            </a:r>
            <a:endParaRPr lang="zh-TW" altLang="en-US" dirty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低</a:t>
            </a:r>
            <a:r>
              <a:rPr lang="en-US" altLang="zh-TW" dirty="0" smtClean="0">
                <a:solidFill>
                  <a:schemeClr val="tx1"/>
                </a:solidFill>
              </a:rPr>
              <a:t>fitness</a:t>
            </a:r>
            <a:r>
              <a:rPr lang="zh-TW" altLang="en-US" dirty="0" smtClean="0">
                <a:solidFill>
                  <a:schemeClr val="tx1"/>
                </a:solidFill>
              </a:rPr>
              <a:t>在大範圍內少量繁衍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46013"/>
            <a:ext cx="3960440" cy="319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31443"/>
            <a:ext cx="37814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0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刪除免疫系統判斷</a:t>
            </a:r>
            <a:endParaRPr lang="zh-TW" altLang="en-US" dirty="0"/>
          </a:p>
        </p:txBody>
      </p:sp>
      <p:pic>
        <p:nvPicPr>
          <p:cNvPr id="4" name="圖片 3" descr="E:\ALL\柔性計算\d07522004莊東叡Final Project\ProgerssFigure.em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-9114"/>
            <a:ext cx="6228184" cy="7038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4"/>
          <a:stretch/>
        </p:blipFill>
        <p:spPr bwMode="auto">
          <a:xfrm>
            <a:off x="4716016" y="53933"/>
            <a:ext cx="4355976" cy="680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17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求解器操作介紹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youtu.be/AuSsvDUUIPM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67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指標方程式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err="1"/>
                  <a:t>Zakharov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function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TW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TW" altLang="zh-TW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𝐷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0.5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𝑖𝑥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TW" altLang="zh-TW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𝐷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0.5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𝑖𝑥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dirty="0" err="1"/>
                  <a:t>Rastrigin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function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TW">
                        <a:latin typeface="Cambria Math"/>
                      </a:rPr>
                      <m:t>=10</m:t>
                    </m:r>
                    <m:r>
                      <a:rPr lang="en-US" altLang="zh-TW" i="1">
                        <a:latin typeface="Cambria Math"/>
                      </a:rPr>
                      <m:t>𝐷</m:t>
                    </m:r>
                    <m:r>
                      <a:rPr lang="en-US" altLang="zh-TW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𝐷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−10</m:t>
                            </m:r>
                            <m:func>
                              <m:func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err="1"/>
                  <a:t>Schwefel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function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TW">
                        <a:latin typeface="Cambria Math"/>
                      </a:rPr>
                      <m:t>=418.9829</m:t>
                    </m:r>
                    <m:r>
                      <a:rPr lang="en-US" altLang="zh-TW" i="1">
                        <a:latin typeface="Cambria Math"/>
                      </a:rPr>
                      <m:t>𝐷</m:t>
                    </m:r>
                    <m:r>
                      <a:rPr lang="en-US" altLang="zh-TW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ra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i="1" dirty="0"/>
                  <a:t>D </a:t>
                </a:r>
                <a:r>
                  <a:rPr lang="en-US" altLang="zh-TW" dirty="0"/>
                  <a:t>: Dimensions of function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4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分析結果比較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Zakharov(2)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Zakharov(300)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計算時間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VOA</a:t>
            </a:r>
            <a:r>
              <a:rPr lang="zh-TW" altLang="en-US" dirty="0" smtClean="0"/>
              <a:t> </a:t>
            </a:r>
            <a:r>
              <a:rPr lang="en-US" altLang="zh-TW" dirty="0" smtClean="0"/>
              <a:t>5.34”</a:t>
            </a:r>
          </a:p>
          <a:p>
            <a:pPr lvl="1"/>
            <a:r>
              <a:rPr lang="en-US" altLang="zh-TW" dirty="0" smtClean="0"/>
              <a:t>PSO</a:t>
            </a:r>
            <a:r>
              <a:rPr lang="zh-TW" altLang="en-US" dirty="0" smtClean="0"/>
              <a:t> </a:t>
            </a:r>
            <a:r>
              <a:rPr lang="en-US" altLang="zh-TW" dirty="0" smtClean="0"/>
              <a:t>5.19”</a:t>
            </a:r>
          </a:p>
          <a:p>
            <a:pPr lvl="1"/>
            <a:r>
              <a:rPr lang="en-US" altLang="zh-TW" dirty="0" smtClean="0"/>
              <a:t>GA</a:t>
            </a:r>
            <a:r>
              <a:rPr lang="zh-TW" altLang="en-US" dirty="0" smtClean="0"/>
              <a:t> </a:t>
            </a:r>
            <a:r>
              <a:rPr lang="en-US" altLang="zh-TW" dirty="0" smtClean="0"/>
              <a:t>5.38”</a:t>
            </a:r>
            <a:endParaRPr lang="zh-TW" altLang="en-US" dirty="0"/>
          </a:p>
        </p:txBody>
      </p:sp>
      <p:pic>
        <p:nvPicPr>
          <p:cNvPr id="16" name="內容版面配置區 5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7200" y="3778965"/>
            <a:ext cx="4041775" cy="25303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內容版面配置區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TW" altLang="en-US" dirty="0" smtClean="0"/>
              <a:t>計算時間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VAO</a:t>
            </a:r>
            <a:r>
              <a:rPr lang="zh-TW" altLang="en-US" dirty="0" smtClean="0"/>
              <a:t> </a:t>
            </a:r>
            <a:r>
              <a:rPr lang="en-US" altLang="zh-TW" dirty="0" smtClean="0"/>
              <a:t>2’44”</a:t>
            </a:r>
          </a:p>
          <a:p>
            <a:pPr lvl="1"/>
            <a:r>
              <a:rPr lang="en-US" altLang="zh-TW" dirty="0" smtClean="0"/>
              <a:t>PSO</a:t>
            </a:r>
            <a:r>
              <a:rPr lang="zh-TW" altLang="en-US" dirty="0" smtClean="0"/>
              <a:t> </a:t>
            </a:r>
            <a:r>
              <a:rPr lang="en-US" altLang="zh-TW" dirty="0" smtClean="0"/>
              <a:t>4’09”</a:t>
            </a:r>
          </a:p>
          <a:p>
            <a:pPr lvl="1"/>
            <a:r>
              <a:rPr lang="en-US" altLang="zh-TW" dirty="0" smtClean="0"/>
              <a:t>GA</a:t>
            </a:r>
            <a:r>
              <a:rPr lang="zh-TW" altLang="en-US" smtClean="0"/>
              <a:t>  </a:t>
            </a:r>
            <a:r>
              <a:rPr lang="en-US" altLang="zh-TW" smtClean="0"/>
              <a:t>7’18”</a:t>
            </a:r>
            <a:endParaRPr lang="zh-TW" altLang="en-US" dirty="0"/>
          </a:p>
        </p:txBody>
      </p:sp>
      <p:pic>
        <p:nvPicPr>
          <p:cNvPr id="18" name="內容版面配置區 12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" r="2778" b="4698"/>
          <a:stretch/>
        </p:blipFill>
        <p:spPr bwMode="auto">
          <a:xfrm>
            <a:off x="4672013" y="3842753"/>
            <a:ext cx="4041775" cy="24027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圖片 19" descr="https://www.sfu.ca/~ssurjano/zakharov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" t="2652" b="4097"/>
          <a:stretch/>
        </p:blipFill>
        <p:spPr bwMode="auto">
          <a:xfrm>
            <a:off x="6692900" y="61249"/>
            <a:ext cx="2407509" cy="17835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31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分析結果比較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Rastrigin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err="1" smtClean="0"/>
              <a:t>Rastrigin</a:t>
            </a:r>
            <a:r>
              <a:rPr lang="en-US" altLang="zh-TW" dirty="0" smtClean="0"/>
              <a:t>(300)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計算時間</a:t>
            </a:r>
            <a:endParaRPr lang="en-US" altLang="zh-TW" dirty="0" smtClean="0"/>
          </a:p>
          <a:p>
            <a:pPr lvl="1"/>
            <a:r>
              <a:rPr lang="en-US" altLang="zh-TW" dirty="0"/>
              <a:t>VOA</a:t>
            </a:r>
            <a:r>
              <a:rPr lang="zh-TW" altLang="en-US" dirty="0"/>
              <a:t> </a:t>
            </a:r>
            <a:r>
              <a:rPr lang="en-US" altLang="zh-TW" dirty="0" smtClean="0"/>
              <a:t>6.52”</a:t>
            </a:r>
            <a:endParaRPr lang="en-US" altLang="zh-TW" dirty="0"/>
          </a:p>
          <a:p>
            <a:pPr lvl="1"/>
            <a:r>
              <a:rPr lang="en-US" altLang="zh-TW" dirty="0"/>
              <a:t>PSO</a:t>
            </a:r>
            <a:r>
              <a:rPr lang="zh-TW" altLang="en-US" dirty="0"/>
              <a:t> </a:t>
            </a:r>
            <a:r>
              <a:rPr lang="en-US" altLang="zh-TW" dirty="0" smtClean="0"/>
              <a:t>6.31”</a:t>
            </a:r>
            <a:endParaRPr lang="en-US" altLang="zh-TW" dirty="0"/>
          </a:p>
          <a:p>
            <a:pPr lvl="1"/>
            <a:r>
              <a:rPr lang="en-US" altLang="zh-TW" dirty="0"/>
              <a:t>GA</a:t>
            </a:r>
            <a:r>
              <a:rPr lang="zh-TW" altLang="en-US" dirty="0"/>
              <a:t> </a:t>
            </a:r>
            <a:r>
              <a:rPr lang="en-US" altLang="zh-TW" dirty="0" smtClean="0"/>
              <a:t>6.44”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TW" altLang="en-US" dirty="0"/>
              <a:t>計算時間</a:t>
            </a:r>
            <a:endParaRPr lang="en-US" altLang="zh-TW" dirty="0"/>
          </a:p>
          <a:p>
            <a:pPr lvl="1"/>
            <a:r>
              <a:rPr lang="en-US" altLang="zh-TW" dirty="0"/>
              <a:t>VOA</a:t>
            </a:r>
            <a:r>
              <a:rPr lang="zh-TW" altLang="en-US" dirty="0"/>
              <a:t> </a:t>
            </a:r>
            <a:r>
              <a:rPr lang="en-US" altLang="zh-TW" dirty="0" smtClean="0"/>
              <a:t>2’40”</a:t>
            </a:r>
            <a:endParaRPr lang="en-US" altLang="zh-TW" dirty="0"/>
          </a:p>
          <a:p>
            <a:pPr lvl="1"/>
            <a:r>
              <a:rPr lang="en-US" altLang="zh-TW" dirty="0"/>
              <a:t>PSO</a:t>
            </a:r>
            <a:r>
              <a:rPr lang="zh-TW" altLang="en-US" dirty="0"/>
              <a:t> </a:t>
            </a:r>
            <a:r>
              <a:rPr lang="en-US" altLang="zh-TW" dirty="0" smtClean="0"/>
              <a:t>4’19”</a:t>
            </a:r>
            <a:endParaRPr lang="en-US" altLang="zh-TW" dirty="0"/>
          </a:p>
          <a:p>
            <a:pPr lvl="1"/>
            <a:r>
              <a:rPr lang="en-US" altLang="zh-TW" dirty="0"/>
              <a:t>GA</a:t>
            </a:r>
            <a:r>
              <a:rPr lang="zh-TW" altLang="en-US" dirty="0"/>
              <a:t> </a:t>
            </a:r>
            <a:r>
              <a:rPr lang="en-US" altLang="zh-TW" dirty="0" smtClean="0"/>
              <a:t>7’14”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2266" r="1620" b="4531"/>
          <a:stretch/>
        </p:blipFill>
        <p:spPr bwMode="auto">
          <a:xfrm>
            <a:off x="251520" y="3529004"/>
            <a:ext cx="4248150" cy="2585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圖片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r="2182"/>
          <a:stretch/>
        </p:blipFill>
        <p:spPr bwMode="auto">
          <a:xfrm>
            <a:off x="4668713" y="3501008"/>
            <a:ext cx="4295775" cy="26714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圖片 10" descr="https://www.sfu.ca/~ssurjano/rast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" r="4858" b="5143"/>
          <a:stretch/>
        </p:blipFill>
        <p:spPr bwMode="auto">
          <a:xfrm>
            <a:off x="6931486" y="119182"/>
            <a:ext cx="2164157" cy="17066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31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分析結果比較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Schwefel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err="1" smtClean="0"/>
              <a:t>Schwefel</a:t>
            </a:r>
            <a:r>
              <a:rPr lang="en-US" altLang="zh-TW" dirty="0" smtClean="0"/>
              <a:t>(300)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計算時間</a:t>
            </a:r>
            <a:endParaRPr lang="en-US" altLang="zh-TW" dirty="0"/>
          </a:p>
          <a:p>
            <a:pPr lvl="1"/>
            <a:r>
              <a:rPr lang="en-US" altLang="zh-TW" dirty="0"/>
              <a:t>VOA</a:t>
            </a:r>
            <a:r>
              <a:rPr lang="zh-TW" altLang="en-US" dirty="0"/>
              <a:t> </a:t>
            </a:r>
            <a:r>
              <a:rPr lang="en-US" altLang="zh-TW" dirty="0"/>
              <a:t>5.34”</a:t>
            </a:r>
          </a:p>
          <a:p>
            <a:pPr lvl="1"/>
            <a:r>
              <a:rPr lang="en-US" altLang="zh-TW" dirty="0"/>
              <a:t>PSO</a:t>
            </a:r>
            <a:r>
              <a:rPr lang="zh-TW" altLang="en-US" dirty="0"/>
              <a:t> </a:t>
            </a:r>
            <a:r>
              <a:rPr lang="en-US" altLang="zh-TW" dirty="0"/>
              <a:t>5.19”</a:t>
            </a:r>
          </a:p>
          <a:p>
            <a:pPr lvl="1"/>
            <a:r>
              <a:rPr lang="en-US" altLang="zh-TW" dirty="0"/>
              <a:t>GA</a:t>
            </a:r>
            <a:r>
              <a:rPr lang="zh-TW" altLang="en-US" dirty="0"/>
              <a:t> </a:t>
            </a:r>
            <a:r>
              <a:rPr lang="en-US" altLang="zh-TW" dirty="0"/>
              <a:t>5.38”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TW" altLang="en-US" dirty="0"/>
              <a:t>計算時間</a:t>
            </a:r>
            <a:endParaRPr lang="en-US" altLang="zh-TW" dirty="0"/>
          </a:p>
          <a:p>
            <a:pPr lvl="1"/>
            <a:r>
              <a:rPr lang="en-US" altLang="zh-TW" dirty="0"/>
              <a:t>VOA</a:t>
            </a:r>
            <a:r>
              <a:rPr lang="zh-TW" altLang="en-US" dirty="0"/>
              <a:t> </a:t>
            </a:r>
            <a:r>
              <a:rPr lang="en-US" altLang="zh-TW" dirty="0"/>
              <a:t>5.34”</a:t>
            </a:r>
          </a:p>
          <a:p>
            <a:pPr lvl="1"/>
            <a:r>
              <a:rPr lang="en-US" altLang="zh-TW" dirty="0"/>
              <a:t>PSO</a:t>
            </a:r>
            <a:r>
              <a:rPr lang="zh-TW" altLang="en-US" dirty="0"/>
              <a:t> </a:t>
            </a:r>
            <a:r>
              <a:rPr lang="en-US" altLang="zh-TW" dirty="0"/>
              <a:t>5.19”</a:t>
            </a:r>
          </a:p>
          <a:p>
            <a:pPr lvl="1"/>
            <a:r>
              <a:rPr lang="en-US" altLang="zh-TW" dirty="0"/>
              <a:t>GA</a:t>
            </a:r>
            <a:r>
              <a:rPr lang="zh-TW" altLang="en-US" dirty="0"/>
              <a:t> </a:t>
            </a:r>
            <a:r>
              <a:rPr lang="en-US" altLang="zh-TW" dirty="0"/>
              <a:t>5.38”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11" name="圖片 10" descr="https://www.sfu.ca/~ssurjano/schwe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2" b="4523"/>
          <a:stretch/>
        </p:blipFill>
        <p:spPr bwMode="auto">
          <a:xfrm>
            <a:off x="6588224" y="25896"/>
            <a:ext cx="2522310" cy="17469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圖片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645024"/>
            <a:ext cx="3888432" cy="256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圖片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45024"/>
            <a:ext cx="4310262" cy="2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2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VOA</a:t>
            </a:r>
            <a:r>
              <a:rPr lang="zh-TW" altLang="en-US" dirty="0" smtClean="0"/>
              <a:t>在各種方程式都更容易收斂</a:t>
            </a:r>
            <a:endParaRPr lang="en-US" altLang="zh-TW" dirty="0" smtClean="0"/>
          </a:p>
          <a:p>
            <a:r>
              <a:rPr lang="zh-TW" altLang="en-US" dirty="0" smtClean="0"/>
              <a:t>收斂速度受到變數數量影響</a:t>
            </a:r>
            <a:endParaRPr lang="en-US" altLang="zh-TW" dirty="0" smtClean="0"/>
          </a:p>
          <a:p>
            <a:r>
              <a:rPr lang="zh-TW" altLang="en-US" dirty="0" smtClean="0"/>
              <a:t>多變數收斂</a:t>
            </a:r>
            <a:r>
              <a:rPr lang="zh-TW" altLang="en-US" dirty="0"/>
              <a:t>速度慢</a:t>
            </a:r>
            <a:endParaRPr lang="en-US" altLang="zh-TW" dirty="0" smtClean="0"/>
          </a:p>
          <a:p>
            <a:r>
              <a:rPr lang="zh-TW" altLang="en-US" dirty="0" smtClean="0"/>
              <a:t>占用記憶體遠高於</a:t>
            </a:r>
            <a:r>
              <a:rPr lang="en-US" altLang="zh-TW" dirty="0" smtClean="0"/>
              <a:t>GA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PSO</a:t>
            </a:r>
          </a:p>
          <a:p>
            <a:r>
              <a:rPr lang="zh-TW" altLang="en-US" dirty="0"/>
              <a:t>計算</a:t>
            </a:r>
            <a:r>
              <a:rPr lang="zh-TW" altLang="en-US" dirty="0" smtClean="0"/>
              <a:t>速度穩定，不會因為方程式而有所變化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404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118</TotalTime>
  <Words>310</Words>
  <Application>Microsoft Office PowerPoint</Application>
  <PresentationFormat>如螢幕大小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高階主管</vt:lpstr>
      <vt:lpstr>柔性計算方法與應用 期末報告 病毒最佳化演算法</vt:lpstr>
      <vt:lpstr>病毒最佳化演算法回顧</vt:lpstr>
      <vt:lpstr>流程圖</vt:lpstr>
      <vt:lpstr>求解器操作介紹</vt:lpstr>
      <vt:lpstr>指標方程式</vt:lpstr>
      <vt:lpstr>分析結果比較</vt:lpstr>
      <vt:lpstr>分析結果比較</vt:lpstr>
      <vt:lpstr>分析結果比較</vt:lpstr>
      <vt:lpstr>結論</vt:lpstr>
      <vt:lpstr>報告結束</vt:lpstr>
    </vt:vector>
  </TitlesOfParts>
  <Company>Mach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柔性計算方法與應用 期末報告 病毒最佳化演算法</dc:title>
  <dc:creator>Liyea</dc:creator>
  <cp:lastModifiedBy>Liyea</cp:lastModifiedBy>
  <cp:revision>9</cp:revision>
  <dcterms:created xsi:type="dcterms:W3CDTF">2019-01-14T11:59:49Z</dcterms:created>
  <dcterms:modified xsi:type="dcterms:W3CDTF">2019-01-14T14:49:18Z</dcterms:modified>
</cp:coreProperties>
</file>