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84" r:id="rId3"/>
    <p:sldId id="286" r:id="rId4"/>
    <p:sldId id="287" r:id="rId5"/>
    <p:sldId id="285" r:id="rId6"/>
    <p:sldId id="288" r:id="rId7"/>
    <p:sldId id="289" r:id="rId8"/>
    <p:sldId id="297" r:id="rId9"/>
    <p:sldId id="294" r:id="rId10"/>
    <p:sldId id="279" r:id="rId11"/>
  </p:sldIdLst>
  <p:sldSz cx="9144000" cy="5143500" type="screen16x9"/>
  <p:notesSz cx="6858000" cy="9144000"/>
  <p:embeddedFontLst>
    <p:embeddedFont>
      <p:font typeface="微軟正黑體" panose="020B0604030504040204" pitchFamily="34" charset="-120"/>
      <p:regular r:id="rId13"/>
      <p:bold r:id="rId14"/>
    </p:embeddedFont>
    <p:embeddedFont>
      <p:font typeface="Arvo" panose="02020500000000000000" charset="0"/>
      <p:regular r:id="rId15"/>
      <p:bold r:id="rId16"/>
      <p:italic r:id="rId17"/>
      <p:boldItalic r:id="rId18"/>
    </p:embeddedFont>
    <p:embeddedFont>
      <p:font typeface="Roboto Condensed Light" panose="02020500000000000000" charset="0"/>
      <p:regular r:id="rId19"/>
      <p:bold r:id="rId20"/>
      <p:italic r:id="rId21"/>
      <p:boldItalic r:id="rId22"/>
    </p:embeddedFont>
    <p:embeddedFont>
      <p:font typeface="Microsoft YaHei UI" panose="020B0503020204020204" pitchFamily="34" charset="-122"/>
      <p:regular r:id="rId23"/>
      <p:bold r:id="rId24"/>
    </p:embeddedFont>
    <p:embeddedFont>
      <p:font typeface="微軟正黑體 Light" panose="020B0304030504040204" pitchFamily="34" charset="-120"/>
      <p:regular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Roboto Condensed" panose="02020500000000000000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Nirmala UI Semilight" panose="020B0402040204020203" pitchFamily="3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賴 雅晴" initials="賴" lastIdx="1" clrIdx="0">
    <p:extLst>
      <p:ext uri="{19B8F6BF-5375-455C-9EA6-DF929625EA0E}">
        <p15:presenceInfo xmlns:p15="http://schemas.microsoft.com/office/powerpoint/2012/main" userId="9da5b8b9dc2c88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9F32A1-0124-480D-8A70-3BFF8921D0D1}">
  <a:tblStyle styleId="{0B9F32A1-0124-480D-8A70-3BFF8921D0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22" autoAdjust="0"/>
    <p:restoredTop sz="74691" autoAdjust="0"/>
  </p:normalViewPr>
  <p:slideViewPr>
    <p:cSldViewPr snapToGrid="0">
      <p:cViewPr varScale="1">
        <p:scale>
          <a:sx n="68" d="100"/>
          <a:sy n="68" d="100"/>
        </p:scale>
        <p:origin x="10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viewProps" Target="viewProps.xml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altLang="zh-TW" dirty="0" smtClean="0"/>
              <a:t>2015</a:t>
            </a:r>
            <a:r>
              <a:rPr lang="zh-TW" altLang="en-US" dirty="0" smtClean="0"/>
              <a:t>年發表的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8242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dirty="0" smtClean="0"/>
              <a:t>這個演算法是模仿閃電從雲傳到地面的放電模式</a:t>
            </a:r>
            <a:endParaRPr lang="en-US" altLang="zh-TW" dirty="0" smtClean="0"/>
          </a:p>
          <a:p>
            <a:pPr marL="139700" indent="0">
              <a:buNone/>
            </a:pPr>
            <a:r>
              <a:rPr lang="zh-TW" altLang="en-US" dirty="0" smtClean="0"/>
              <a:t>閃電是連接大氣中的粒子傳下來的</a:t>
            </a:r>
            <a:endParaRPr lang="en-US" altLang="zh-TW" dirty="0" smtClean="0"/>
          </a:p>
          <a:p>
            <a:pPr marL="139700" indent="0">
              <a:buNone/>
            </a:pPr>
            <a:r>
              <a:rPr lang="zh-TW" altLang="en-US" dirty="0" smtClean="0"/>
              <a:t>把大氣中例子分成兩個部分</a:t>
            </a:r>
            <a:endParaRPr lang="en-US" altLang="zh-TW" dirty="0" smtClean="0"/>
          </a:p>
          <a:p>
            <a:pPr marL="139700" indent="0">
              <a:buNone/>
            </a:pPr>
            <a:r>
              <a:rPr lang="zh-TW" altLang="en-US" dirty="0" smtClean="0"/>
              <a:t>在</a:t>
            </a:r>
            <a:r>
              <a:rPr lang="en-US" altLang="zh-TW" dirty="0" smtClean="0"/>
              <a:t>NC</a:t>
            </a:r>
            <a:r>
              <a:rPr lang="zh-TW" altLang="en-US" dirty="0" smtClean="0"/>
              <a:t>產生下行先導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726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4520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zh-TW" altLang="en-US" dirty="0" smtClean="0"/>
              <a:t>在下行先導產生的模式科學家還沒有一個完整的解釋，但有一個大家通用的模擬模型</a:t>
            </a:r>
            <a:endParaRPr lang="en-US" altLang="zh-TW" dirty="0" smtClean="0"/>
          </a:p>
          <a:p>
            <a:pPr marL="139700" indent="0">
              <a:buNone/>
            </a:pPr>
            <a:endParaRPr lang="en-US" altLang="zh-TW" dirty="0" smtClean="0"/>
          </a:p>
          <a:p>
            <a:pPr marL="139700" indent="0">
              <a:buNone/>
            </a:pPr>
            <a:r>
              <a:rPr lang="zh-TW" altLang="en-US" dirty="0" smtClean="0"/>
              <a:t>第一個先任意選</a:t>
            </a:r>
            <a:endParaRPr lang="en-US" altLang="zh-TW" dirty="0" smtClean="0"/>
          </a:p>
          <a:p>
            <a:pPr marL="139700" indent="0">
              <a:buNone/>
            </a:pPr>
            <a:r>
              <a:rPr lang="zh-TW" altLang="en-US" dirty="0" smtClean="0"/>
              <a:t>這篇</a:t>
            </a:r>
            <a:r>
              <a:rPr lang="en-US" altLang="zh-TW" dirty="0" smtClean="0"/>
              <a:t>paper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propagation</a:t>
            </a:r>
            <a:r>
              <a:rPr lang="zh-TW" altLang="en-US" dirty="0" smtClean="0"/>
              <a:t>的方式是選局部電位最高的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4872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dirty="0" smtClean="0"/>
              <a:t>第一個先任意選</a:t>
            </a:r>
            <a:endParaRPr lang="en-US" altLang="zh-TW" dirty="0" smtClean="0"/>
          </a:p>
          <a:p>
            <a:pPr marL="13970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7507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1290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477673" y="764499"/>
            <a:ext cx="8096702" cy="33631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b="0" dirty="0">
                <a:solidFill>
                  <a:schemeClr val="bg1"/>
                </a:solidFill>
                <a:latin typeface="Nirmala UI Semilight" panose="020B0402040204020203" pitchFamily="34" charset="0"/>
                <a:ea typeface="Roboto Condensed Light"/>
                <a:cs typeface="Nirmala UI Semilight" panose="020B0402040204020203" pitchFamily="34" charset="0"/>
                <a:sym typeface="Roboto Condensed Light"/>
              </a:rPr>
              <a:t>Lightning Inspired Search Algorithm</a:t>
            </a:r>
            <a:endParaRPr b="0" dirty="0">
              <a:solidFill>
                <a:schemeClr val="bg1"/>
              </a:solidFill>
              <a:latin typeface="Nirmala UI Semilight" panose="020B0402040204020203" pitchFamily="34" charset="0"/>
              <a:ea typeface="微軟正黑體 Light" panose="020B0304030504040204" pitchFamily="34" charset="-120"/>
              <a:cs typeface="Nirmala UI Semilight" panose="020B0402040204020203" pitchFamily="34" charset="0"/>
            </a:endParaRPr>
          </a:p>
        </p:txBody>
      </p:sp>
      <p:sp>
        <p:nvSpPr>
          <p:cNvPr id="3" name="Google Shape;184;p11"/>
          <p:cNvSpPr txBox="1">
            <a:spLocks/>
          </p:cNvSpPr>
          <p:nvPr/>
        </p:nvSpPr>
        <p:spPr>
          <a:xfrm>
            <a:off x="2353456" y="4249711"/>
            <a:ext cx="6709241" cy="382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r"/>
            <a:r>
              <a:rPr lang="en-US" altLang="zh-TW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微軟正黑體" panose="020B0604030504040204" pitchFamily="34" charset="-120"/>
                <a:cs typeface="Calibri Light" panose="020F0302020204030204" pitchFamily="34" charset="0"/>
              </a:rPr>
              <a:t>R07522630</a:t>
            </a:r>
            <a:r>
              <a:rPr lang="zh-TW" altLang="en-US" sz="1600" b="0" dirty="0" smtClean="0">
                <a:solidFill>
                  <a:schemeClr val="tx1"/>
                </a:solidFill>
                <a:latin typeface="Calibri Light" panose="020F0302020204030204" pitchFamily="34" charset="0"/>
                <a:ea typeface="微軟正黑體" panose="020B0604030504040204" pitchFamily="34" charset="-120"/>
                <a:cs typeface="Calibri Light" panose="020F0302020204030204" pitchFamily="34" charset="0"/>
              </a:rPr>
              <a:t> 機械碩一 賴雅晴</a:t>
            </a:r>
            <a:endParaRPr lang="zh-TW" altLang="en-US" sz="1600" b="0" dirty="0">
              <a:solidFill>
                <a:schemeClr val="tx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140920" y="2417667"/>
            <a:ext cx="722078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</a:rPr>
              <a:t>Thank You</a:t>
            </a:r>
            <a:r>
              <a:rPr lang="zh-TW" altLang="en-US" sz="4400" b="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</a:rPr>
              <a:t> </a:t>
            </a:r>
            <a:r>
              <a:rPr lang="en-US" altLang="zh-TW" sz="4400" b="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</a:rPr>
              <a:t>For Listening</a:t>
            </a:r>
            <a:r>
              <a:rPr lang="en" sz="4400" b="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</a:rPr>
              <a:t>!</a:t>
            </a:r>
            <a:endParaRPr sz="4400" b="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</a:endParaRPr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114884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0" dirty="0">
                <a:solidFill>
                  <a:schemeClr val="bg1"/>
                </a:solidFill>
                <a:latin typeface="Calibri" panose="020F0502020204030204" pitchFamily="34" charset="0"/>
                <a:ea typeface="Roboto Condensed" panose="02020500000000000000" charset="0"/>
                <a:cs typeface="Calibri" panose="020F0502020204030204" pitchFamily="34" charset="0"/>
              </a:rPr>
              <a:t>Reference</a:t>
            </a:r>
            <a:endParaRPr lang="zh-TW" altLang="en-US" sz="3600" b="0" dirty="0">
              <a:solidFill>
                <a:schemeClr val="bg1"/>
              </a:solidFill>
              <a:latin typeface="Calibri" panose="020F0502020204030204" pitchFamily="34" charset="0"/>
              <a:ea typeface="Roboto Condensed Light"/>
              <a:cs typeface="Calibri" panose="020F050202020403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64024" y="1327350"/>
            <a:ext cx="8434315" cy="2098238"/>
          </a:xfrm>
        </p:spPr>
        <p:txBody>
          <a:bodyPr/>
          <a:lstStyle/>
          <a:p>
            <a:pPr marL="76200" indent="0">
              <a:buNone/>
            </a:pPr>
            <a:r>
              <a:rPr lang="en-US" altLang="zh-TW" dirty="0">
                <a:latin typeface="Calibri Light" panose="020F0302020204030204" pitchFamily="34" charset="0"/>
                <a:cs typeface="Calibri Light" panose="020F0302020204030204" pitchFamily="34" charset="0"/>
              </a:rPr>
              <a:t>M. A. El </a:t>
            </a:r>
            <a:r>
              <a:rPr lang="en-US" altLang="zh-TW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Majdouli</a:t>
            </a:r>
            <a:r>
              <a:rPr lang="en-US" altLang="zh-TW" dirty="0">
                <a:latin typeface="Calibri Light" panose="020F0302020204030204" pitchFamily="34" charset="0"/>
                <a:cs typeface="Calibri Light" panose="020F0302020204030204" pitchFamily="34" charset="0"/>
              </a:rPr>
              <a:t> and A. A. El </a:t>
            </a:r>
            <a:r>
              <a:rPr lang="en-US" altLang="zh-TW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Imrani</a:t>
            </a:r>
            <a:r>
              <a:rPr lang="en-US" altLang="zh-TW" dirty="0">
                <a:latin typeface="Calibri Light" panose="020F0302020204030204" pitchFamily="34" charset="0"/>
                <a:cs typeface="Calibri Light" panose="020F0302020204030204" pitchFamily="34" charset="0"/>
              </a:rPr>
              <a:t>, "Lightning Inspired Search Algorithm: Introduction &amp; application to the traveling salesman problem," 2015 10th International Conference on Intelligent Systems: Theories and Applications (SITA), Rabat, 2015, pp. 1-6</a:t>
            </a:r>
            <a:r>
              <a:rPr lang="en-US" altLang="zh-TW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altLang="zh-TW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4699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0" dirty="0">
                <a:solidFill>
                  <a:schemeClr val="bg1"/>
                </a:solidFill>
                <a:latin typeface="Calibri" panose="020F0502020204030204" pitchFamily="34" charset="0"/>
                <a:ea typeface="Roboto Condensed" panose="02020500000000000000" charset="0"/>
                <a:cs typeface="Calibri" panose="020F0502020204030204" pitchFamily="34" charset="0"/>
              </a:rPr>
              <a:t>Basic Concept</a:t>
            </a:r>
            <a:endParaRPr lang="zh-TW" altLang="en-US" sz="3600" b="0" dirty="0">
              <a:solidFill>
                <a:schemeClr val="bg1"/>
              </a:solidFill>
              <a:latin typeface="Calibri" panose="020F0502020204030204" pitchFamily="34" charset="0"/>
              <a:ea typeface="Roboto Condensed" panose="02020500000000000000" charset="0"/>
              <a:cs typeface="Calibri" panose="020F050202020403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8587" y="1337481"/>
            <a:ext cx="7010262" cy="36146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>
                <a:latin typeface="Calibri Light" panose="020F0302020204030204" pitchFamily="34" charset="0"/>
                <a:ea typeface="Microsoft YaHei UI" panose="020B0503020204020204" pitchFamily="34" charset="-122"/>
                <a:cs typeface="Calibri Light" panose="020F0302020204030204" pitchFamily="34" charset="0"/>
              </a:rPr>
              <a:t>Separate all particles into two subspace</a:t>
            </a:r>
          </a:p>
          <a:p>
            <a:pPr marL="76200" indent="0">
              <a:buNone/>
            </a:pPr>
            <a:r>
              <a:rPr lang="en-US" altLang="zh-TW" dirty="0" smtClean="0">
                <a:latin typeface="Calibri Light" panose="020F0302020204030204" pitchFamily="34" charset="0"/>
                <a:ea typeface="Microsoft YaHei UI" panose="020B0503020204020204" pitchFamily="34" charset="-122"/>
                <a:cs typeface="Calibri Light" panose="020F0302020204030204" pitchFamily="34" charset="0"/>
                <a:sym typeface="Wingdings" panose="05000000000000000000" pitchFamily="2" charset="2"/>
              </a:rPr>
              <a:t>	 Near cloud, Near ground</a:t>
            </a:r>
            <a:endParaRPr lang="en-US" altLang="zh-TW" dirty="0">
              <a:latin typeface="Calibri Light" panose="020F0302020204030204" pitchFamily="34" charset="0"/>
              <a:ea typeface="Microsoft YaHei UI" panose="020B0503020204020204" pitchFamily="34" charset="-122"/>
              <a:cs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latin typeface="Calibri Light" panose="020F0302020204030204" pitchFamily="34" charset="0"/>
                <a:ea typeface="Microsoft YaHei UI" panose="020B0503020204020204" pitchFamily="34" charset="-122"/>
                <a:cs typeface="Calibri Light" panose="020F0302020204030204" pitchFamily="34" charset="0"/>
              </a:rPr>
              <a:t>First </a:t>
            </a:r>
            <a:r>
              <a:rPr lang="en-US" altLang="zh-TW" dirty="0" smtClean="0">
                <a:latin typeface="Calibri Light" panose="020F0302020204030204" pitchFamily="34" charset="0"/>
                <a:ea typeface="Microsoft YaHei UI" panose="020B0503020204020204" pitchFamily="34" charset="-122"/>
                <a:cs typeface="Calibri Light" panose="020F0302020204030204" pitchFamily="34" charset="0"/>
              </a:rPr>
              <a:t>phase :  Breakdown leader propagation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>
                <a:latin typeface="Calibri Light" panose="020F0302020204030204" pitchFamily="34" charset="0"/>
                <a:ea typeface="Microsoft YaHei UI" panose="020B0503020204020204" pitchFamily="34" charset="-122"/>
                <a:cs typeface="Calibri Light" panose="020F0302020204030204" pitchFamily="34" charset="0"/>
              </a:rPr>
              <a:t>Second phase :   Upward leader propagation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>
                <a:latin typeface="Calibri Light" panose="020F0302020204030204" pitchFamily="34" charset="0"/>
                <a:ea typeface="Microsoft YaHei UI" panose="020B0503020204020204" pitchFamily="34" charset="-122"/>
                <a:cs typeface="Calibri Light" panose="020F0302020204030204" pitchFamily="34" charset="0"/>
              </a:rPr>
              <a:t>Third phase :   Stepped leaders’ connection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 smtClean="0">
              <a:latin typeface="Calibri Light" panose="020F0302020204030204" pitchFamily="34" charset="0"/>
              <a:ea typeface="Microsoft YaHei UI" panose="020B0503020204020204" pitchFamily="34" charset="-122"/>
              <a:cs typeface="Calibri Light" panose="020F0302020204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grpSp>
        <p:nvGrpSpPr>
          <p:cNvPr id="6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7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732" y="836098"/>
            <a:ext cx="2709386" cy="1782441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0561" y="879483"/>
            <a:ext cx="952260" cy="585049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0561" y="2146622"/>
            <a:ext cx="952259" cy="57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6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0" dirty="0">
                <a:solidFill>
                  <a:schemeClr val="bg1"/>
                </a:solidFill>
                <a:latin typeface="Calibri" panose="020F0502020204030204" pitchFamily="34" charset="0"/>
                <a:ea typeface="Roboto Condensed" panose="02020500000000000000" charset="0"/>
                <a:cs typeface="Calibri" panose="020F0502020204030204" pitchFamily="34" charset="0"/>
              </a:rPr>
              <a:t>Basic Concept</a:t>
            </a:r>
            <a:endParaRPr lang="zh-TW" altLang="en-US" sz="3600" b="0" dirty="0">
              <a:solidFill>
                <a:schemeClr val="bg1"/>
              </a:solidFill>
              <a:latin typeface="Calibri" panose="020F0502020204030204" pitchFamily="34" charset="0"/>
              <a:ea typeface="Roboto Condensed" panose="02020500000000000000" charset="0"/>
              <a:cs typeface="Calibri" panose="020F050202020403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8587" y="1238541"/>
            <a:ext cx="7010262" cy="3183335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l"/>
            </a:pPr>
            <a:r>
              <a:rPr lang="en-US" altLang="zh-TW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lang="en" altLang="zh-TW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he </a:t>
            </a:r>
            <a:r>
              <a:rPr lang="en" altLang="zh-TW" dirty="0">
                <a:latin typeface="Calibri Light" panose="020F0302020204030204" pitchFamily="34" charset="0"/>
                <a:cs typeface="Calibri Light" panose="020F0302020204030204" pitchFamily="34" charset="0"/>
              </a:rPr>
              <a:t>selection rules between the two constructions are  different</a:t>
            </a:r>
            <a:r>
              <a:rPr lang="en" altLang="zh-TW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TW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Local potential : </a:t>
            </a:r>
            <a:endParaRPr lang="en" altLang="zh-TW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TW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Consider a system with N particles representing a solution’s components ( path’s nodes ) .</a:t>
            </a:r>
            <a:endParaRPr lang="en" altLang="zh-TW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 smtClean="0">
              <a:latin typeface="Calibri Light" panose="020F0302020204030204" pitchFamily="34" charset="0"/>
              <a:ea typeface="Microsoft YaHei UI" panose="020B0503020204020204" pitchFamily="34" charset="-122"/>
              <a:cs typeface="Calibri Light" panose="020F0302020204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pSp>
        <p:nvGrpSpPr>
          <p:cNvPr id="6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7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487" y="3733504"/>
            <a:ext cx="4011516" cy="1060796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417" y="2576195"/>
            <a:ext cx="2514729" cy="25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0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785" y="392575"/>
            <a:ext cx="5910890" cy="766200"/>
          </a:xfrm>
        </p:spPr>
        <p:txBody>
          <a:bodyPr/>
          <a:lstStyle/>
          <a:p>
            <a:r>
              <a:rPr lang="en-US" altLang="zh-TW" sz="3200" b="0" dirty="0">
                <a:latin typeface="Calibri" panose="020F0502020204030204" pitchFamily="34" charset="0"/>
                <a:ea typeface="Microsoft YaHei UI" panose="020B0503020204020204" pitchFamily="34" charset="-122"/>
                <a:cs typeface="Calibri" panose="020F0502020204030204" pitchFamily="34" charset="0"/>
              </a:rPr>
              <a:t>Breakdown leader propagation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14275" y="1327349"/>
            <a:ext cx="7701928" cy="33091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Although the initiation of the breakdown leader is still not well understood, many researchers suggest a simulating model of this propagation.</a:t>
            </a:r>
          </a:p>
          <a:p>
            <a:pPr marL="76200" indent="0">
              <a:buNone/>
            </a:pPr>
            <a:r>
              <a:rPr lang="en-US" altLang="zh-TW" sz="3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US" altLang="zh-TW" sz="3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For the breakdown leader propagation on the NC group, particles with larger local potential are iteratively selected.</a:t>
            </a:r>
            <a:endParaRPr lang="zh-TW" alt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260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785" y="392575"/>
            <a:ext cx="5910890" cy="766200"/>
          </a:xfrm>
        </p:spPr>
        <p:txBody>
          <a:bodyPr/>
          <a:lstStyle/>
          <a:p>
            <a:r>
              <a:rPr lang="en-US" altLang="zh-TW" sz="3200" b="0" dirty="0" smtClean="0">
                <a:latin typeface="Calibri" panose="020F0502020204030204" pitchFamily="34" charset="0"/>
                <a:ea typeface="Microsoft YaHei UI" panose="020B0503020204020204" pitchFamily="34" charset="-122"/>
                <a:cs typeface="Calibri" panose="020F0502020204030204" pitchFamily="34" charset="0"/>
              </a:rPr>
              <a:t>Upward </a:t>
            </a:r>
            <a:r>
              <a:rPr lang="en-US" altLang="zh-TW" sz="3200" b="0" dirty="0">
                <a:latin typeface="Calibri" panose="020F0502020204030204" pitchFamily="34" charset="0"/>
                <a:ea typeface="Microsoft YaHei UI" panose="020B0503020204020204" pitchFamily="34" charset="-122"/>
                <a:cs typeface="Calibri" panose="020F0502020204030204" pitchFamily="34" charset="0"/>
              </a:rPr>
              <a:t>leader propagation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7701928" cy="21957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Calculate E</a:t>
            </a:r>
            <a:r>
              <a:rPr lang="en-US" altLang="zh-TW" baseline="-25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RQ</a:t>
            </a:r>
            <a:r>
              <a:rPr lang="en-US" altLang="zh-TW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the bigger the value of E</a:t>
            </a:r>
            <a:r>
              <a:rPr lang="en-US" altLang="zh-TW" baseline="-25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RQ</a:t>
            </a:r>
            <a:r>
              <a:rPr lang="en-US" altLang="zh-TW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the bigger the probability for selecting the point Q.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As for the upward leader propagation on  NG group, the selection is perform as follows :</a:t>
            </a:r>
            <a:endParaRPr lang="zh-TW" alt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223" y="3666632"/>
            <a:ext cx="1892324" cy="7902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884495" y="3523124"/>
            <a:ext cx="330571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1600" dirty="0">
                <a:solidFill>
                  <a:srgbClr val="26324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 Condensed Light"/>
                <a:sym typeface="Roboto Condensed Light"/>
              </a:rPr>
              <a:t>R:</a:t>
            </a:r>
            <a:r>
              <a:rPr lang="zh-TW" altLang="en-US" sz="1600" dirty="0">
                <a:solidFill>
                  <a:srgbClr val="26324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 Condensed Light"/>
                <a:sym typeface="Roboto Condensed Light"/>
              </a:rPr>
              <a:t> </a:t>
            </a:r>
            <a:r>
              <a:rPr lang="zh-TW" altLang="en-US" sz="1600" dirty="0" smtClean="0">
                <a:solidFill>
                  <a:srgbClr val="26324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 Condensed Light"/>
                <a:sym typeface="Roboto Condensed Light"/>
              </a:rPr>
              <a:t> </a:t>
            </a:r>
            <a:r>
              <a:rPr lang="en-US" altLang="zh-TW" sz="1600" dirty="0" smtClean="0">
                <a:solidFill>
                  <a:srgbClr val="26324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 Condensed Light"/>
                <a:sym typeface="Roboto Condensed Light"/>
              </a:rPr>
              <a:t>the </a:t>
            </a:r>
            <a:r>
              <a:rPr lang="en-US" altLang="zh-TW" sz="1600" dirty="0">
                <a:solidFill>
                  <a:srgbClr val="26324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 Condensed Light"/>
                <a:sym typeface="Roboto Condensed Light"/>
              </a:rPr>
              <a:t>last added particle</a:t>
            </a:r>
          </a:p>
          <a:p>
            <a:r>
              <a:rPr lang="en-US" altLang="zh-TW" sz="1600" dirty="0">
                <a:solidFill>
                  <a:srgbClr val="26324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 Condensed Light"/>
                <a:sym typeface="Roboto Condensed Light"/>
              </a:rPr>
              <a:t>Q: candidate </a:t>
            </a:r>
            <a:r>
              <a:rPr lang="en-US" altLang="zh-TW" sz="1600" dirty="0" smtClean="0">
                <a:solidFill>
                  <a:srgbClr val="26324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 Condensed Light"/>
                <a:sym typeface="Roboto Condensed Light"/>
              </a:rPr>
              <a:t>particle</a:t>
            </a:r>
          </a:p>
          <a:p>
            <a:r>
              <a:rPr lang="en-US" altLang="zh-TW" sz="1600" dirty="0" smtClean="0">
                <a:solidFill>
                  <a:srgbClr val="26324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 Condensed Light"/>
                <a:sym typeface="Roboto Condensed Light"/>
              </a:rPr>
              <a:t>D: distance between R and Q</a:t>
            </a:r>
            <a:endParaRPr lang="en-US" altLang="zh-TW" sz="1600" dirty="0">
              <a:solidFill>
                <a:srgbClr val="263248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Roboto Condensed Light"/>
              <a:sym typeface="Roboto Condensed Light"/>
            </a:endParaRPr>
          </a:p>
          <a:p>
            <a:r>
              <a:rPr lang="en-US" altLang="zh-TW" sz="1600" dirty="0">
                <a:solidFill>
                  <a:srgbClr val="26324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 Condensed Light"/>
                <a:sym typeface="Roboto Condensed Light"/>
              </a:rPr>
              <a:t>ß: random number between 0~1</a:t>
            </a:r>
            <a:endParaRPr lang="zh-TW" altLang="en-US" sz="1600" dirty="0">
              <a:solidFill>
                <a:srgbClr val="263248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Roboto Condensed Light"/>
              <a:sym typeface="Roboto Condensed Light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692" y="2826277"/>
            <a:ext cx="1131247" cy="56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784" y="392575"/>
            <a:ext cx="5227093" cy="766200"/>
          </a:xfrm>
        </p:spPr>
        <p:txBody>
          <a:bodyPr/>
          <a:lstStyle/>
          <a:p>
            <a:r>
              <a:rPr lang="en-US" altLang="zh-TW" sz="3200" dirty="0">
                <a:latin typeface="Calibri Light" panose="020F0302020204030204" pitchFamily="34" charset="0"/>
                <a:ea typeface="Microsoft YaHei UI" panose="020B0503020204020204" pitchFamily="34" charset="-122"/>
                <a:cs typeface="Calibri Light" panose="020F0302020204030204" pitchFamily="34" charset="0"/>
              </a:rPr>
              <a:t>Stepped leaders’ connection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7701928" cy="21957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When each upward and breakdown leader are connected to form a complete lightning path, the connection allows us to obtain a solution.</a:t>
            </a:r>
            <a:endParaRPr lang="zh-TW" alt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1" t="26202" r="1506" b="5882"/>
          <a:stretch/>
        </p:blipFill>
        <p:spPr>
          <a:xfrm>
            <a:off x="551256" y="3487917"/>
            <a:ext cx="4011317" cy="10608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43340" y="3045367"/>
            <a:ext cx="421764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1800" cap="none" spc="0" dirty="0" smtClean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C: </a:t>
            </a:r>
            <a:r>
              <a:rPr lang="en-US" altLang="zh-TW" sz="1800" dirty="0" smtClean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altLang="zh-TW" sz="1800" cap="none" spc="0" dirty="0" smtClean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harge amount </a:t>
            </a:r>
          </a:p>
          <a:p>
            <a:r>
              <a:rPr lang="en-US" altLang="zh-TW" sz="1800" dirty="0" smtClean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G(s) = discharge amount</a:t>
            </a:r>
          </a:p>
          <a:p>
            <a:r>
              <a:rPr lang="en-US" altLang="zh-TW" sz="1800" dirty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</a:t>
            </a:r>
            <a:r>
              <a:rPr lang="en-US" altLang="zh-TW" sz="1800" cap="none" spc="0" dirty="0" smtClean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(s) = length of the lightning path</a:t>
            </a:r>
            <a:endParaRPr lang="zh-TW" altLang="en-US" sz="1800" cap="none" spc="0" dirty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386" y="4077162"/>
            <a:ext cx="1187511" cy="45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3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956" y="0"/>
            <a:ext cx="3524848" cy="518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1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zh-TW" altLang="en-US" sz="3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265" y="1506202"/>
            <a:ext cx="4896102" cy="27877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279362" y="4267168"/>
            <a:ext cx="920444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</a:rPr>
              <a:t>Min-Max </a:t>
            </a:r>
          </a:p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</a:rPr>
              <a:t>Ant </a:t>
            </a:r>
          </a:p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</a:rPr>
              <a:t>System</a:t>
            </a:r>
            <a:endParaRPr lang="zh-TW" altLang="en-US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61848" y="4267168"/>
            <a:ext cx="841897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</a:rPr>
              <a:t>Discrete</a:t>
            </a:r>
          </a:p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</a:rPr>
              <a:t>Cuckoo</a:t>
            </a:r>
          </a:p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</a:rPr>
              <a:t>Search</a:t>
            </a:r>
            <a:endParaRPr lang="zh-TW" altLang="en-US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77914" y="4267136"/>
            <a:ext cx="941283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</a:rPr>
              <a:t>Water</a:t>
            </a:r>
          </a:p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</a:rPr>
              <a:t>Flow-like</a:t>
            </a:r>
          </a:p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</a:rPr>
              <a:t>Algorithm</a:t>
            </a:r>
            <a:endParaRPr lang="zh-TW" altLang="en-US" b="0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46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361</Words>
  <Application>Microsoft Office PowerPoint</Application>
  <PresentationFormat>如螢幕大小 (16:9)</PresentationFormat>
  <Paragraphs>60</Paragraphs>
  <Slides>10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2" baseType="lpstr">
      <vt:lpstr>微軟正黑體</vt:lpstr>
      <vt:lpstr>Arvo</vt:lpstr>
      <vt:lpstr>Roboto Condensed Light</vt:lpstr>
      <vt:lpstr>Arial</vt:lpstr>
      <vt:lpstr>Microsoft YaHei UI</vt:lpstr>
      <vt:lpstr>微軟正黑體 Light</vt:lpstr>
      <vt:lpstr>Calibri Light</vt:lpstr>
      <vt:lpstr>Roboto Condensed</vt:lpstr>
      <vt:lpstr>Wingdings</vt:lpstr>
      <vt:lpstr>Calibri</vt:lpstr>
      <vt:lpstr>Nirmala UI Semilight</vt:lpstr>
      <vt:lpstr>Salerio template</vt:lpstr>
      <vt:lpstr>Lightning Inspired Search Algorithm</vt:lpstr>
      <vt:lpstr>Reference</vt:lpstr>
      <vt:lpstr>Basic Concept</vt:lpstr>
      <vt:lpstr>Basic Concept</vt:lpstr>
      <vt:lpstr>Breakdown leader propagation</vt:lpstr>
      <vt:lpstr>Upward leader propagation</vt:lpstr>
      <vt:lpstr>Stepped leaders’ connection</vt:lpstr>
      <vt:lpstr>PowerPoint 簡報</vt:lpstr>
      <vt:lpstr>Conclusion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Lightning Search Algorithm      閃電搜索法</dc:title>
  <cp:lastModifiedBy>賴 雅晴</cp:lastModifiedBy>
  <cp:revision>56</cp:revision>
  <dcterms:modified xsi:type="dcterms:W3CDTF">2019-01-15T06:58:07Z</dcterms:modified>
</cp:coreProperties>
</file>