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04" r:id="rId1"/>
  </p:sldMasterIdLst>
  <p:notesMasterIdLst>
    <p:notesMasterId r:id="rId15"/>
  </p:notesMasterIdLst>
  <p:handoutMasterIdLst>
    <p:handoutMasterId r:id="rId16"/>
  </p:handoutMasterIdLst>
  <p:sldIdLst>
    <p:sldId id="639" r:id="rId2"/>
    <p:sldId id="680" r:id="rId3"/>
    <p:sldId id="611" r:id="rId4"/>
    <p:sldId id="667" r:id="rId5"/>
    <p:sldId id="584" r:id="rId6"/>
    <p:sldId id="641" r:id="rId7"/>
    <p:sldId id="681" r:id="rId8"/>
    <p:sldId id="683" r:id="rId9"/>
    <p:sldId id="687" r:id="rId10"/>
    <p:sldId id="682" r:id="rId11"/>
    <p:sldId id="685" r:id="rId12"/>
    <p:sldId id="684" r:id="rId13"/>
    <p:sldId id="679" r:id="rId14"/>
  </p:sldIdLst>
  <p:sldSz cx="9145588" cy="5145088"/>
  <p:notesSz cx="6858000" cy="91440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071"/>
    <a:srgbClr val="00E0BB"/>
    <a:srgbClr val="9C67B1"/>
    <a:srgbClr val="FFBE5E"/>
    <a:srgbClr val="01ABBD"/>
    <a:srgbClr val="9D68B2"/>
    <a:srgbClr val="663A77"/>
    <a:srgbClr val="01ACBE"/>
    <a:srgbClr val="01AABB"/>
    <a:srgbClr val="FF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7747" autoAdjust="0"/>
  </p:normalViewPr>
  <p:slideViewPr>
    <p:cSldViewPr>
      <p:cViewPr varScale="1">
        <p:scale>
          <a:sx n="91" d="100"/>
          <a:sy n="91" d="100"/>
        </p:scale>
        <p:origin x="628" y="52"/>
      </p:cViewPr>
      <p:guideLst>
        <p:guide orient="horz" pos="2244"/>
        <p:guide pos="2688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06A6-C76E-4613-9D4A-F774CCB060B7}" type="datetimeFigureOut">
              <a:rPr lang="zh-CN" altLang="en-US" smtClean="0">
                <a:latin typeface="方正正纤黑简体" panose="02000000000000000000" pitchFamily="2" charset="-122"/>
              </a:rPr>
              <a:t>2019/1/14</a:t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42805-9F79-4236-86D3-43973FCD73F4}" type="slidenum">
              <a:rPr lang="zh-CN" altLang="en-US" smtClean="0">
                <a:latin typeface="方正正纤黑简体" panose="02000000000000000000" pitchFamily="2" charset="-122"/>
              </a:rPr>
              <a:t>‹#›</a:t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43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方正正纤黑简体" panose="02000000000000000000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方正正纤黑简体" panose="02000000000000000000" pitchFamily="2" charset="-122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方正正纤黑简体" panose="02000000000000000000" pitchFamily="2" charset="-122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方正正纤黑简体" panose="02000000000000000000" pitchFamily="2" charset="-122"/>
                <a:ea typeface="宋体" pitchFamily="2" charset="-122"/>
              </a:defRPr>
            </a:lvl1pPr>
          </a:lstStyle>
          <a:p>
            <a:fld id="{20DEAE63-D6C4-437F-B8DA-DA689F991AA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9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0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5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36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2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60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3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53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3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44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9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3357"/>
      </p:ext>
    </p:extLst>
  </p:cSld>
  <p:clrMapOvr>
    <a:masterClrMapping/>
  </p:clrMapOvr>
  <p:transition spd="slow"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3371832" y="255114"/>
            <a:ext cx="2401922" cy="4930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22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0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787504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55968"/>
      </p:ext>
    </p:extLst>
  </p:cSld>
  <p:clrMapOvr>
    <a:masterClrMapping/>
  </p:clrMapOvr>
  <p:transition spd="slow">
    <p:cover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5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6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7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7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1476-7D90-4C9F-912C-BC6C12628A4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2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688" r:id="rId14"/>
  </p:sldLayoutIdLst>
  <p:transition spd="slow">
    <p:cover dir="rd"/>
  </p:transition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GAHsbRX1AioVznwmLmczgB1BkhOWlqf/view?usp=sharing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淘宝网Chenying0907出品 20"/>
          <p:cNvSpPr txBox="1">
            <a:spLocks noChangeArrowheads="1"/>
          </p:cNvSpPr>
          <p:nvPr/>
        </p:nvSpPr>
        <p:spPr bwMode="auto">
          <a:xfrm>
            <a:off x="1858126" y="3277871"/>
            <a:ext cx="53811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TW" altLang="en-US" sz="4800" b="0" dirty="0" smtClean="0">
                <a:solidFill>
                  <a:schemeClr val="tx1">
                    <a:lumMod val="75000"/>
                    <a:lumOff val="25000"/>
                    <a:alpha val="9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烏鴉搜尋演算法</a:t>
            </a:r>
            <a:endParaRPr lang="zh-CN" altLang="en-US" sz="4800" b="0" dirty="0">
              <a:solidFill>
                <a:schemeClr val="tx1">
                  <a:lumMod val="75000"/>
                  <a:lumOff val="25000"/>
                  <a:alpha val="9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3" name="淘宝网Chenying0907出品 2"/>
          <p:cNvSpPr>
            <a:spLocks noChangeAspect="1"/>
          </p:cNvSpPr>
          <p:nvPr/>
        </p:nvSpPr>
        <p:spPr>
          <a:xfrm>
            <a:off x="1211172" y="1350637"/>
            <a:ext cx="288050" cy="288050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4" name="淘宝网Chenying0907出品 3"/>
          <p:cNvSpPr>
            <a:spLocks noChangeAspect="1"/>
          </p:cNvSpPr>
          <p:nvPr/>
        </p:nvSpPr>
        <p:spPr>
          <a:xfrm>
            <a:off x="1787335" y="1667033"/>
            <a:ext cx="432075" cy="432075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5" name="淘宝网Chenying0907出品 4"/>
          <p:cNvSpPr>
            <a:spLocks noChangeAspect="1"/>
          </p:cNvSpPr>
          <p:nvPr/>
        </p:nvSpPr>
        <p:spPr>
          <a:xfrm>
            <a:off x="2435520" y="990574"/>
            <a:ext cx="504088" cy="504088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6" name="淘宝网Chenying0907出品 5"/>
          <p:cNvSpPr>
            <a:spLocks noChangeAspect="1"/>
          </p:cNvSpPr>
          <p:nvPr/>
        </p:nvSpPr>
        <p:spPr>
          <a:xfrm>
            <a:off x="3083704" y="864552"/>
            <a:ext cx="252044" cy="252044"/>
          </a:xfrm>
          <a:prstGeom prst="ellipse">
            <a:avLst/>
          </a:prstGeom>
          <a:solidFill>
            <a:srgbClr val="663C77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7" name="淘宝网Chenying0907出品 6"/>
          <p:cNvSpPr>
            <a:spLocks noChangeAspect="1"/>
          </p:cNvSpPr>
          <p:nvPr/>
        </p:nvSpPr>
        <p:spPr>
          <a:xfrm>
            <a:off x="2718548" y="1638687"/>
            <a:ext cx="252044" cy="252044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8" name="淘宝网Chenying0907出品 7"/>
          <p:cNvSpPr>
            <a:spLocks noChangeAspect="1"/>
          </p:cNvSpPr>
          <p:nvPr/>
        </p:nvSpPr>
        <p:spPr>
          <a:xfrm>
            <a:off x="3003155" y="2286902"/>
            <a:ext cx="216038" cy="216038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9" name="淘宝网Chenying0907出品 8"/>
          <p:cNvSpPr>
            <a:spLocks noChangeAspect="1"/>
          </p:cNvSpPr>
          <p:nvPr/>
        </p:nvSpPr>
        <p:spPr>
          <a:xfrm>
            <a:off x="1895354" y="2460960"/>
            <a:ext cx="144025" cy="144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2" name="淘宝网Chenying0907出品 11"/>
          <p:cNvSpPr>
            <a:spLocks noChangeAspect="1"/>
          </p:cNvSpPr>
          <p:nvPr/>
        </p:nvSpPr>
        <p:spPr>
          <a:xfrm flipH="1">
            <a:off x="7646366" y="1350637"/>
            <a:ext cx="288050" cy="288050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3" name="淘宝网Chenying0907出品 12"/>
          <p:cNvSpPr>
            <a:spLocks noChangeAspect="1"/>
          </p:cNvSpPr>
          <p:nvPr/>
        </p:nvSpPr>
        <p:spPr>
          <a:xfrm flipH="1">
            <a:off x="6926178" y="1667033"/>
            <a:ext cx="432075" cy="432075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4" name="淘宝网Chenying0907出品 13"/>
          <p:cNvSpPr>
            <a:spLocks noChangeAspect="1"/>
          </p:cNvSpPr>
          <p:nvPr/>
        </p:nvSpPr>
        <p:spPr>
          <a:xfrm flipH="1">
            <a:off x="6205980" y="990574"/>
            <a:ext cx="504088" cy="504088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5" name="淘宝网Chenying0907出品 14"/>
          <p:cNvSpPr>
            <a:spLocks noChangeAspect="1"/>
          </p:cNvSpPr>
          <p:nvPr/>
        </p:nvSpPr>
        <p:spPr>
          <a:xfrm flipH="1">
            <a:off x="5809840" y="864552"/>
            <a:ext cx="252044" cy="252044"/>
          </a:xfrm>
          <a:prstGeom prst="ellipse">
            <a:avLst/>
          </a:prstGeom>
          <a:solidFill>
            <a:srgbClr val="01ACBE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6" name="淘宝网Chenying0907出品 15"/>
          <p:cNvSpPr>
            <a:spLocks noChangeAspect="1"/>
          </p:cNvSpPr>
          <p:nvPr/>
        </p:nvSpPr>
        <p:spPr>
          <a:xfrm flipH="1">
            <a:off x="6174996" y="1638687"/>
            <a:ext cx="252044" cy="252044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7" name="淘宝网Chenying0907出品 16"/>
          <p:cNvSpPr>
            <a:spLocks noChangeAspect="1"/>
          </p:cNvSpPr>
          <p:nvPr/>
        </p:nvSpPr>
        <p:spPr>
          <a:xfrm flipH="1">
            <a:off x="5926395" y="2286902"/>
            <a:ext cx="216038" cy="216038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8" name="淘宝网Chenying0907出品 17"/>
          <p:cNvSpPr>
            <a:spLocks noChangeAspect="1"/>
          </p:cNvSpPr>
          <p:nvPr/>
        </p:nvSpPr>
        <p:spPr>
          <a:xfrm flipH="1">
            <a:off x="7106209" y="2460960"/>
            <a:ext cx="144025" cy="144025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9" name="淘宝网Chenying0907出品 18"/>
          <p:cNvSpPr>
            <a:spLocks noChangeAspect="1"/>
          </p:cNvSpPr>
          <p:nvPr/>
        </p:nvSpPr>
        <p:spPr>
          <a:xfrm>
            <a:off x="3558547" y="923775"/>
            <a:ext cx="1980344" cy="1980344"/>
          </a:xfrm>
          <a:prstGeom prst="ellipse">
            <a:avLst/>
          </a:prstGeom>
          <a:solidFill>
            <a:srgbClr val="E86F70"/>
          </a:solidFill>
          <a:ln w="12700">
            <a:noFill/>
          </a:ln>
          <a:effectLst>
            <a:outerShdw blurRad="190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20" name="淘宝网Chenying0907出品 19"/>
          <p:cNvSpPr>
            <a:spLocks noChangeAspect="1"/>
          </p:cNvSpPr>
          <p:nvPr/>
        </p:nvSpPr>
        <p:spPr>
          <a:xfrm>
            <a:off x="3378516" y="743744"/>
            <a:ext cx="2340406" cy="2340406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alpha val="6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淘宝网Chenying0907出品 22"/>
          <p:cNvSpPr txBox="1">
            <a:spLocks noChangeArrowheads="1"/>
          </p:cNvSpPr>
          <p:nvPr/>
        </p:nvSpPr>
        <p:spPr bwMode="auto">
          <a:xfrm>
            <a:off x="3363289" y="1352964"/>
            <a:ext cx="237560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b="0" dirty="0" smtClean="0">
                <a:solidFill>
                  <a:schemeClr val="bg1"/>
                </a:solidFill>
                <a:latin typeface="Agency FB" panose="020B0503020202020204" pitchFamily="34" charset="0"/>
                <a:ea typeface="Source Han Sans Light" panose="020B0300000000000000" pitchFamily="34" charset="-122"/>
              </a:rPr>
              <a:t>2019</a:t>
            </a:r>
            <a:endParaRPr lang="en-US" altLang="zh-CN" sz="6600" b="0" dirty="0">
              <a:solidFill>
                <a:schemeClr val="bg1"/>
              </a:solidFill>
              <a:latin typeface="Agency FB" panose="020B0503020202020204" pitchFamily="34" charset="0"/>
              <a:ea typeface="Source Han Sans Light" panose="020B0300000000000000" pitchFamily="34" charset="-122"/>
            </a:endParaRPr>
          </a:p>
        </p:txBody>
      </p:sp>
      <p:sp>
        <p:nvSpPr>
          <p:cNvPr id="60" name="淘宝网Chenying0907出品 59"/>
          <p:cNvSpPr/>
          <p:nvPr/>
        </p:nvSpPr>
        <p:spPr>
          <a:xfrm>
            <a:off x="2229026" y="4215923"/>
            <a:ext cx="4639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柔性期末專案報告</a:t>
            </a:r>
            <a:endParaRPr lang="en-US" altLang="zh-TW" sz="14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 algn="ctr"/>
            <a:r>
              <a:rPr lang="en-US" altLang="zh-CN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R07546014 </a:t>
            </a:r>
            <a:r>
              <a:rPr lang="zh-TW" altLang="en-US" sz="14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陳柔君</a:t>
            </a:r>
            <a:endParaRPr lang="zh-CN" altLang="en-US" sz="1400" spc="1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1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/>
          <p:bldP spid="6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839808" y="342581"/>
            <a:ext cx="1420906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演算法比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1471"/>
              </p:ext>
            </p:extLst>
          </p:nvPr>
        </p:nvGraphicFramePr>
        <p:xfrm>
          <a:off x="881129" y="1048544"/>
          <a:ext cx="7338264" cy="38861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86868">
                  <a:extLst>
                    <a:ext uri="{9D8B030D-6E8A-4147-A177-3AD203B41FA5}">
                      <a16:colId xmlns:a16="http://schemas.microsoft.com/office/drawing/2014/main" val="2295064005"/>
                    </a:ext>
                  </a:extLst>
                </a:gridCol>
                <a:gridCol w="1437849">
                  <a:extLst>
                    <a:ext uri="{9D8B030D-6E8A-4147-A177-3AD203B41FA5}">
                      <a16:colId xmlns:a16="http://schemas.microsoft.com/office/drawing/2014/main" val="2902602402"/>
                    </a:ext>
                  </a:extLst>
                </a:gridCol>
                <a:gridCol w="1437849">
                  <a:extLst>
                    <a:ext uri="{9D8B030D-6E8A-4147-A177-3AD203B41FA5}">
                      <a16:colId xmlns:a16="http://schemas.microsoft.com/office/drawing/2014/main" val="1056128955"/>
                    </a:ext>
                  </a:extLst>
                </a:gridCol>
                <a:gridCol w="1437849">
                  <a:extLst>
                    <a:ext uri="{9D8B030D-6E8A-4147-A177-3AD203B41FA5}">
                      <a16:colId xmlns:a16="http://schemas.microsoft.com/office/drawing/2014/main" val="321766631"/>
                    </a:ext>
                  </a:extLst>
                </a:gridCol>
                <a:gridCol w="1437849">
                  <a:extLst>
                    <a:ext uri="{9D8B030D-6E8A-4147-A177-3AD203B41FA5}">
                      <a16:colId xmlns:a16="http://schemas.microsoft.com/office/drawing/2014/main" val="2975650407"/>
                    </a:ext>
                  </a:extLst>
                </a:gridCol>
              </a:tblGrid>
              <a:tr h="4985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BE5E"/>
                          </a:solidFill>
                        </a:rPr>
                        <a:t>CSA</a:t>
                      </a:r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1ACBE"/>
                          </a:solidFill>
                        </a:rPr>
                        <a:t>MCSA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E87071"/>
                          </a:solidFill>
                        </a:rPr>
                        <a:t>PSO</a:t>
                      </a:r>
                      <a:endParaRPr lang="zh-TW" altLang="en-US" dirty="0">
                        <a:solidFill>
                          <a:srgbClr val="E8707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9C67B1"/>
                          </a:solidFill>
                        </a:rPr>
                        <a:t>GA</a:t>
                      </a:r>
                      <a:endParaRPr lang="zh-TW" altLang="en-US" dirty="0">
                        <a:solidFill>
                          <a:srgbClr val="9C67B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58878"/>
                  </a:ext>
                </a:extLst>
              </a:tr>
              <a:tr h="696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Ackley(10)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1.905233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1.955362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6.665439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70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1.24802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(Deterministic)</a:t>
                      </a:r>
                      <a:endParaRPr lang="en-US" altLang="zh-TW" sz="1400" b="0" dirty="0" smtClean="0">
                        <a:solidFill>
                          <a:schemeClr val="tx1"/>
                        </a:solidFill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anchor="ctr">
                    <a:solidFill>
                      <a:srgbClr val="9D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29094"/>
                  </a:ext>
                </a:extLst>
              </a:tr>
              <a:tr h="696647"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/>
                        <a:t>Ackley(10)</a:t>
                      </a:r>
                      <a:endParaRPr lang="zh-TW" altLang="en-US" sz="1400" b="0" kern="1200" dirty="0" smtClean="0">
                        <a:solidFill>
                          <a:srgbClr val="000000"/>
                        </a:solidFill>
                        <a:latin typeface="§ºÊ^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91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</a:rPr>
                        <a:t>1.89066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新細明體" panose="02020500000000000000" pitchFamily="18" charset="-12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91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</a:rPr>
                        <a:t>2.046984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新細明體" panose="02020500000000000000" pitchFamily="18" charset="-12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91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</a:rPr>
                        <a:t>6.241019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latin typeface="新細明體" panose="02020500000000000000" pitchFamily="18" charset="-12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8707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91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</a:rPr>
                        <a:t>3.36869</a:t>
                      </a:r>
                    </a:p>
                    <a:p>
                      <a:pPr marL="0" algn="ctr" defTabSz="685891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</a:rPr>
                        <a:t>(Stochastic)</a:t>
                      </a:r>
                      <a:endParaRPr lang="en-US" altLang="zh-TW" sz="1400" b="0" kern="1200" dirty="0" smtClean="0">
                        <a:solidFill>
                          <a:schemeClr val="tx1"/>
                        </a:solidFill>
                        <a:latin typeface="新細明體" panose="02020500000000000000" pitchFamily="18" charset="-12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D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89880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/>
                        <a:t>Griewank(10)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1.000067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1.000912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1.007795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70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1.00273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D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51714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Rastrigin</a:t>
                      </a:r>
                      <a:r>
                        <a:rPr lang="en-US" altLang="zh-TW" sz="1400" dirty="0" smtClean="0"/>
                        <a:t>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21.5574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22.08804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50.7663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70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5.489986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D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77161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Rosenbrock</a:t>
                      </a:r>
                      <a:r>
                        <a:rPr lang="en-US" altLang="zh-TW" sz="1400" dirty="0" smtClean="0"/>
                        <a:t>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9.898969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11.22193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1070.083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70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83.88034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D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24109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/>
                        <a:t>Schwefel(10)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1237.268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1235.845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2798.431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870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14.16616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D6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13366"/>
                  </a:ext>
                </a:extLst>
              </a:tr>
            </a:tbl>
          </a:graphicData>
        </a:graphic>
      </p:graphicFrame>
      <p:grpSp>
        <p:nvGrpSpPr>
          <p:cNvPr id="12" name="组合 165"/>
          <p:cNvGrpSpPr/>
          <p:nvPr/>
        </p:nvGrpSpPr>
        <p:grpSpPr>
          <a:xfrm>
            <a:off x="8006173" y="1588091"/>
            <a:ext cx="720000" cy="612000"/>
            <a:chOff x="2892050" y="3975273"/>
            <a:chExt cx="754055" cy="657686"/>
          </a:xfr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66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adFill flip="none" rotWithShape="1">
              <a:gsLst>
                <a:gs pos="0">
                  <a:srgbClr val="8A559F"/>
                </a:gs>
                <a:gs pos="100000">
                  <a:srgbClr val="A16CB6"/>
                </a:gs>
              </a:gsLst>
              <a:lin ang="2700000" scaled="1"/>
              <a:tileRect/>
            </a:gradFill>
            <a:ln w="19050">
              <a:gradFill>
                <a:gsLst>
                  <a:gs pos="0">
                    <a:srgbClr val="A16CB6"/>
                  </a:gs>
                  <a:gs pos="100000">
                    <a:srgbClr val="9364A6"/>
                  </a:gs>
                </a:gsLst>
                <a:lin ang="5400000" scaled="1"/>
              </a:gra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14" name="文本框 18"/>
            <p:cNvSpPr txBox="1"/>
            <p:nvPr/>
          </p:nvSpPr>
          <p:spPr>
            <a:xfrm>
              <a:off x="2892050" y="4052612"/>
              <a:ext cx="754055" cy="31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GA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24" name="组合 165"/>
          <p:cNvGrpSpPr/>
          <p:nvPr/>
        </p:nvGrpSpPr>
        <p:grpSpPr>
          <a:xfrm>
            <a:off x="8054266" y="3384211"/>
            <a:ext cx="720000" cy="612000"/>
            <a:chOff x="2892050" y="3975273"/>
            <a:chExt cx="754055" cy="657686"/>
          </a:xfr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椭圆 166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adFill flip="none" rotWithShape="1">
              <a:gsLst>
                <a:gs pos="0">
                  <a:srgbClr val="8A559F"/>
                </a:gs>
                <a:gs pos="100000">
                  <a:srgbClr val="A16CB6"/>
                </a:gs>
              </a:gsLst>
              <a:lin ang="2700000" scaled="1"/>
              <a:tileRect/>
            </a:gradFill>
            <a:ln w="19050">
              <a:gradFill>
                <a:gsLst>
                  <a:gs pos="0">
                    <a:srgbClr val="A16CB6"/>
                  </a:gs>
                  <a:gs pos="100000">
                    <a:srgbClr val="9364A6"/>
                  </a:gs>
                </a:gsLst>
                <a:lin ang="5400000" scaled="1"/>
              </a:gra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26" name="文本框 18"/>
            <p:cNvSpPr txBox="1"/>
            <p:nvPr/>
          </p:nvSpPr>
          <p:spPr>
            <a:xfrm>
              <a:off x="2892050" y="4052612"/>
              <a:ext cx="754055" cy="31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GA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27" name="组合 165"/>
          <p:cNvGrpSpPr/>
          <p:nvPr/>
        </p:nvGrpSpPr>
        <p:grpSpPr>
          <a:xfrm>
            <a:off x="8056351" y="4394710"/>
            <a:ext cx="720000" cy="612000"/>
            <a:chOff x="2892050" y="3975273"/>
            <a:chExt cx="754055" cy="657686"/>
          </a:xfrm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椭圆 166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adFill flip="none" rotWithShape="1">
              <a:gsLst>
                <a:gs pos="0">
                  <a:srgbClr val="8A559F"/>
                </a:gs>
                <a:gs pos="100000">
                  <a:srgbClr val="A16CB6"/>
                </a:gs>
              </a:gsLst>
              <a:lin ang="2700000" scaled="1"/>
              <a:tileRect/>
            </a:gradFill>
            <a:ln w="19050">
              <a:gradFill>
                <a:gsLst>
                  <a:gs pos="0">
                    <a:srgbClr val="A16CB6"/>
                  </a:gs>
                  <a:gs pos="100000">
                    <a:srgbClr val="9364A6"/>
                  </a:gs>
                </a:gsLst>
                <a:lin ang="5400000" scaled="1"/>
              </a:gra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29" name="文本框 18"/>
            <p:cNvSpPr txBox="1"/>
            <p:nvPr/>
          </p:nvSpPr>
          <p:spPr>
            <a:xfrm>
              <a:off x="2892050" y="4052612"/>
              <a:ext cx="754055" cy="31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GA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30" name="组合 165"/>
          <p:cNvGrpSpPr/>
          <p:nvPr/>
        </p:nvGrpSpPr>
        <p:grpSpPr>
          <a:xfrm>
            <a:off x="2058194" y="2280227"/>
            <a:ext cx="720000" cy="612000"/>
            <a:chOff x="2892049" y="3975273"/>
            <a:chExt cx="754055" cy="657686"/>
          </a:xfrm>
          <a:solidFill>
            <a:srgbClr val="FFBE5E"/>
          </a:solidFill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椭圆 166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pFill/>
            <a:ln w="19050">
              <a:solidFill>
                <a:srgbClr val="FFBE5E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32" name="文本框 18"/>
            <p:cNvSpPr txBox="1"/>
            <p:nvPr/>
          </p:nvSpPr>
          <p:spPr>
            <a:xfrm>
              <a:off x="2892049" y="4052613"/>
              <a:ext cx="754055" cy="496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CSA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33" name="组合 165"/>
          <p:cNvGrpSpPr/>
          <p:nvPr/>
        </p:nvGrpSpPr>
        <p:grpSpPr>
          <a:xfrm>
            <a:off x="2058194" y="2915160"/>
            <a:ext cx="720000" cy="612000"/>
            <a:chOff x="2892050" y="3975273"/>
            <a:chExt cx="754055" cy="657686"/>
          </a:xfrm>
          <a:solidFill>
            <a:srgbClr val="FFBE5E"/>
          </a:solidFill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椭圆 166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pFill/>
            <a:ln w="19050">
              <a:solidFill>
                <a:srgbClr val="FFBE5E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35" name="文本框 18"/>
            <p:cNvSpPr txBox="1"/>
            <p:nvPr/>
          </p:nvSpPr>
          <p:spPr>
            <a:xfrm>
              <a:off x="2892050" y="4052612"/>
              <a:ext cx="754055" cy="4961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CSA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36" name="组合 165"/>
          <p:cNvGrpSpPr/>
          <p:nvPr/>
        </p:nvGrpSpPr>
        <p:grpSpPr>
          <a:xfrm>
            <a:off x="2059055" y="3854677"/>
            <a:ext cx="720000" cy="612000"/>
            <a:chOff x="2892048" y="3975273"/>
            <a:chExt cx="754055" cy="657686"/>
          </a:xfrm>
          <a:solidFill>
            <a:srgbClr val="FFBE5E"/>
          </a:solidFill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椭圆 166"/>
            <p:cNvSpPr/>
            <p:nvPr/>
          </p:nvSpPr>
          <p:spPr>
            <a:xfrm>
              <a:off x="2938052" y="3975273"/>
              <a:ext cx="657686" cy="657686"/>
            </a:xfrm>
            <a:prstGeom prst="ellipse">
              <a:avLst/>
            </a:prstGeom>
            <a:grpFill/>
            <a:ln w="19050">
              <a:solidFill>
                <a:srgbClr val="FFBE5E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38" name="文本框 18"/>
            <p:cNvSpPr txBox="1"/>
            <p:nvPr/>
          </p:nvSpPr>
          <p:spPr>
            <a:xfrm>
              <a:off x="2892048" y="4052612"/>
              <a:ext cx="754055" cy="4961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Agency FB" panose="020B0503020202020204" pitchFamily="34" charset="0"/>
                  <a:ea typeface="Hiragino Sans GB W6" panose="020B0600000000000000" pitchFamily="34" charset="-122"/>
                </a:rPr>
                <a:t>CSA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Hiragino Sans GB W6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275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224528" y="342581"/>
            <a:ext cx="651464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結論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 rot="18900000" flipH="1">
            <a:off x="4929692" y="1906439"/>
            <a:ext cx="6769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8900000" flipH="1">
            <a:off x="3537951" y="3241014"/>
            <a:ext cx="6769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2700000" flipV="1">
            <a:off x="4819513" y="3183138"/>
            <a:ext cx="676713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3504338" y="1909838"/>
            <a:ext cx="676713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1"/>
          <p:cNvGrpSpPr/>
          <p:nvPr/>
        </p:nvGrpSpPr>
        <p:grpSpPr>
          <a:xfrm>
            <a:off x="3822777" y="1837846"/>
            <a:ext cx="1497269" cy="1438151"/>
            <a:chOff x="5095488" y="2757803"/>
            <a:chExt cx="1995753" cy="1917646"/>
          </a:xfrm>
        </p:grpSpPr>
        <p:grpSp>
          <p:nvGrpSpPr>
            <p:cNvPr id="8" name="组合 86"/>
            <p:cNvGrpSpPr/>
            <p:nvPr/>
          </p:nvGrpSpPr>
          <p:grpSpPr>
            <a:xfrm>
              <a:off x="5095488" y="2757803"/>
              <a:ext cx="1995753" cy="1917646"/>
              <a:chOff x="3436506" y="1693315"/>
              <a:chExt cx="2185299" cy="2099772"/>
            </a:xfrm>
          </p:grpSpPr>
          <p:sp>
            <p:nvSpPr>
              <p:cNvPr id="10" name="椭圆 87"/>
              <p:cNvSpPr/>
              <p:nvPr/>
            </p:nvSpPr>
            <p:spPr>
              <a:xfrm>
                <a:off x="3436506" y="1693315"/>
                <a:ext cx="2099772" cy="2099772"/>
              </a:xfrm>
              <a:prstGeom prst="ellipse">
                <a:avLst/>
              </a:prstGeom>
              <a:solidFill>
                <a:srgbClr val="E87071"/>
              </a:solidFill>
              <a:ln>
                <a:noFill/>
              </a:ln>
              <a:effectLst>
                <a:innerShdw blurRad="292100" dist="50800" dir="13500000">
                  <a:srgbClr val="2E2E2E">
                    <a:alpha val="20784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87071"/>
                  </a:solidFill>
                </a:endParaRPr>
              </a:p>
            </p:txBody>
          </p:sp>
          <p:sp>
            <p:nvSpPr>
              <p:cNvPr id="11" name="任意多边形 88"/>
              <p:cNvSpPr/>
              <p:nvPr/>
            </p:nvSpPr>
            <p:spPr>
              <a:xfrm rot="2700000">
                <a:off x="4312862" y="2324471"/>
                <a:ext cx="1062685" cy="1555200"/>
              </a:xfrm>
              <a:custGeom>
                <a:avLst/>
                <a:gdLst>
                  <a:gd name="connsiteX0" fmla="*/ 0 w 1062685"/>
                  <a:gd name="connsiteY0" fmla="*/ 0 h 1555200"/>
                  <a:gd name="connsiteX1" fmla="*/ 712021 w 1062685"/>
                  <a:gd name="connsiteY1" fmla="*/ 0 h 1555200"/>
                  <a:gd name="connsiteX2" fmla="*/ 755181 w 1062685"/>
                  <a:gd name="connsiteY2" fmla="*/ 39011 h 1555200"/>
                  <a:gd name="connsiteX3" fmla="*/ 755181 w 1062685"/>
                  <a:gd name="connsiteY3" fmla="*/ 1523774 h 1555200"/>
                  <a:gd name="connsiteX4" fmla="*/ 720412 w 1062685"/>
                  <a:gd name="connsiteY4" fmla="*/ 1555200 h 1555200"/>
                  <a:gd name="connsiteX5" fmla="*/ 0 w 1062685"/>
                  <a:gd name="connsiteY5" fmla="*/ 1555200 h 155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2685" h="1555200">
                    <a:moveTo>
                      <a:pt x="0" y="0"/>
                    </a:moveTo>
                    <a:lnTo>
                      <a:pt x="712021" y="0"/>
                    </a:lnTo>
                    <a:lnTo>
                      <a:pt x="755181" y="39011"/>
                    </a:lnTo>
                    <a:cubicBezTo>
                      <a:pt x="1165187" y="449017"/>
                      <a:pt x="1165187" y="1113768"/>
                      <a:pt x="755181" y="1523774"/>
                    </a:cubicBezTo>
                    <a:lnTo>
                      <a:pt x="720412" y="1555200"/>
                    </a:lnTo>
                    <a:lnTo>
                      <a:pt x="0" y="155520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alpha val="31000"/>
                    </a:schemeClr>
                  </a:gs>
                  <a:gs pos="100000">
                    <a:schemeClr val="tx1">
                      <a:alpha val="9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89"/>
              <p:cNvSpPr/>
              <p:nvPr/>
            </p:nvSpPr>
            <p:spPr>
              <a:xfrm rot="2700000">
                <a:off x="4370891" y="2233718"/>
                <a:ext cx="777239" cy="1554478"/>
              </a:xfrm>
              <a:custGeom>
                <a:avLst/>
                <a:gdLst>
                  <a:gd name="connsiteX0" fmla="*/ 0 w 777239"/>
                  <a:gd name="connsiteY0" fmla="*/ 0 h 1554478"/>
                  <a:gd name="connsiteX1" fmla="*/ 777239 w 777239"/>
                  <a:gd name="connsiteY1" fmla="*/ 777239 h 1554478"/>
                  <a:gd name="connsiteX2" fmla="*/ 0 w 777239"/>
                  <a:gd name="connsiteY2" fmla="*/ 1554478 h 15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239" h="1554478">
                    <a:moveTo>
                      <a:pt x="0" y="0"/>
                    </a:moveTo>
                    <a:cubicBezTo>
                      <a:pt x="429257" y="0"/>
                      <a:pt x="777239" y="347982"/>
                      <a:pt x="777239" y="777239"/>
                    </a:cubicBezTo>
                    <a:cubicBezTo>
                      <a:pt x="777239" y="1206496"/>
                      <a:pt x="429257" y="1554478"/>
                      <a:pt x="0" y="155447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63500" dir="33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90"/>
              <p:cNvSpPr/>
              <p:nvPr/>
            </p:nvSpPr>
            <p:spPr>
              <a:xfrm>
                <a:off x="3709152" y="1965962"/>
                <a:ext cx="1554478" cy="155447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innerShdw blurRad="381000" dist="177800" dir="2700000">
                  <a:schemeClr val="tx1">
                    <a:lumMod val="50000"/>
                    <a:lumOff val="50000"/>
                    <a:alpha val="4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任意多边形 91"/>
              <p:cNvSpPr/>
              <p:nvPr/>
            </p:nvSpPr>
            <p:spPr>
              <a:xfrm rot="-2700000">
                <a:off x="3911551" y="2451604"/>
                <a:ext cx="1554478" cy="977266"/>
              </a:xfrm>
              <a:custGeom>
                <a:avLst/>
                <a:gdLst>
                  <a:gd name="connsiteX0" fmla="*/ 0 w 1554478"/>
                  <a:gd name="connsiteY0" fmla="*/ 0 h 777239"/>
                  <a:gd name="connsiteX1" fmla="*/ 1554478 w 1554478"/>
                  <a:gd name="connsiteY1" fmla="*/ 0 h 777239"/>
                  <a:gd name="connsiteX2" fmla="*/ 777239 w 1554478"/>
                  <a:gd name="connsiteY2" fmla="*/ 777239 h 777239"/>
                  <a:gd name="connsiteX3" fmla="*/ 0 w 1554478"/>
                  <a:gd name="connsiteY3" fmla="*/ 0 h 777239"/>
                  <a:gd name="connsiteX0" fmla="*/ 0 w 1554478"/>
                  <a:gd name="connsiteY0" fmla="*/ 161927 h 939166"/>
                  <a:gd name="connsiteX1" fmla="*/ 796173 w 1554478"/>
                  <a:gd name="connsiteY1" fmla="*/ 0 h 939166"/>
                  <a:gd name="connsiteX2" fmla="*/ 1554478 w 1554478"/>
                  <a:gd name="connsiteY2" fmla="*/ 161927 h 939166"/>
                  <a:gd name="connsiteX3" fmla="*/ 777239 w 1554478"/>
                  <a:gd name="connsiteY3" fmla="*/ 939166 h 939166"/>
                  <a:gd name="connsiteX4" fmla="*/ 0 w 1554478"/>
                  <a:gd name="connsiteY4" fmla="*/ 161927 h 939166"/>
                  <a:gd name="connsiteX0" fmla="*/ 0 w 1554478"/>
                  <a:gd name="connsiteY0" fmla="*/ 161927 h 939166"/>
                  <a:gd name="connsiteX1" fmla="*/ 796173 w 1554478"/>
                  <a:gd name="connsiteY1" fmla="*/ 0 h 939166"/>
                  <a:gd name="connsiteX2" fmla="*/ 1554478 w 1554478"/>
                  <a:gd name="connsiteY2" fmla="*/ 161927 h 939166"/>
                  <a:gd name="connsiteX3" fmla="*/ 777239 w 1554478"/>
                  <a:gd name="connsiteY3" fmla="*/ 939166 h 939166"/>
                  <a:gd name="connsiteX4" fmla="*/ 0 w 1554478"/>
                  <a:gd name="connsiteY4" fmla="*/ 161927 h 939166"/>
                  <a:gd name="connsiteX0" fmla="*/ 0 w 1554478"/>
                  <a:gd name="connsiteY0" fmla="*/ 161927 h 939166"/>
                  <a:gd name="connsiteX1" fmla="*/ 796173 w 1554478"/>
                  <a:gd name="connsiteY1" fmla="*/ 0 h 939166"/>
                  <a:gd name="connsiteX2" fmla="*/ 1554478 w 1554478"/>
                  <a:gd name="connsiteY2" fmla="*/ 161927 h 939166"/>
                  <a:gd name="connsiteX3" fmla="*/ 777239 w 1554478"/>
                  <a:gd name="connsiteY3" fmla="*/ 939166 h 939166"/>
                  <a:gd name="connsiteX4" fmla="*/ 0 w 1554478"/>
                  <a:gd name="connsiteY4" fmla="*/ 161927 h 939166"/>
                  <a:gd name="connsiteX0" fmla="*/ 0 w 1554478"/>
                  <a:gd name="connsiteY0" fmla="*/ 161927 h 939166"/>
                  <a:gd name="connsiteX1" fmla="*/ 796173 w 1554478"/>
                  <a:gd name="connsiteY1" fmla="*/ 0 h 939166"/>
                  <a:gd name="connsiteX2" fmla="*/ 1554478 w 1554478"/>
                  <a:gd name="connsiteY2" fmla="*/ 161927 h 939166"/>
                  <a:gd name="connsiteX3" fmla="*/ 777239 w 1554478"/>
                  <a:gd name="connsiteY3" fmla="*/ 939166 h 939166"/>
                  <a:gd name="connsiteX4" fmla="*/ 0 w 1554478"/>
                  <a:gd name="connsiteY4" fmla="*/ 161927 h 939166"/>
                  <a:gd name="connsiteX0" fmla="*/ 0 w 1554478"/>
                  <a:gd name="connsiteY0" fmla="*/ 161927 h 939166"/>
                  <a:gd name="connsiteX1" fmla="*/ 796173 w 1554478"/>
                  <a:gd name="connsiteY1" fmla="*/ 0 h 939166"/>
                  <a:gd name="connsiteX2" fmla="*/ 1554478 w 1554478"/>
                  <a:gd name="connsiteY2" fmla="*/ 161927 h 939166"/>
                  <a:gd name="connsiteX3" fmla="*/ 777239 w 1554478"/>
                  <a:gd name="connsiteY3" fmla="*/ 939166 h 939166"/>
                  <a:gd name="connsiteX4" fmla="*/ 0 w 1554478"/>
                  <a:gd name="connsiteY4" fmla="*/ 161927 h 939166"/>
                  <a:gd name="connsiteX0" fmla="*/ 0 w 1554478"/>
                  <a:gd name="connsiteY0" fmla="*/ 161927 h 939166"/>
                  <a:gd name="connsiteX1" fmla="*/ 796173 w 1554478"/>
                  <a:gd name="connsiteY1" fmla="*/ 0 h 939166"/>
                  <a:gd name="connsiteX2" fmla="*/ 1554478 w 1554478"/>
                  <a:gd name="connsiteY2" fmla="*/ 161927 h 939166"/>
                  <a:gd name="connsiteX3" fmla="*/ 777239 w 1554478"/>
                  <a:gd name="connsiteY3" fmla="*/ 939166 h 939166"/>
                  <a:gd name="connsiteX4" fmla="*/ 0 w 1554478"/>
                  <a:gd name="connsiteY4" fmla="*/ 161927 h 939166"/>
                  <a:gd name="connsiteX0" fmla="*/ 0 w 1554478"/>
                  <a:gd name="connsiteY0" fmla="*/ 200027 h 977266"/>
                  <a:gd name="connsiteX1" fmla="*/ 805698 w 1554478"/>
                  <a:gd name="connsiteY1" fmla="*/ 0 h 977266"/>
                  <a:gd name="connsiteX2" fmla="*/ 1554478 w 1554478"/>
                  <a:gd name="connsiteY2" fmla="*/ 200027 h 977266"/>
                  <a:gd name="connsiteX3" fmla="*/ 777239 w 1554478"/>
                  <a:gd name="connsiteY3" fmla="*/ 977266 h 977266"/>
                  <a:gd name="connsiteX4" fmla="*/ 0 w 1554478"/>
                  <a:gd name="connsiteY4" fmla="*/ 200027 h 97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4478" h="977266">
                    <a:moveTo>
                      <a:pt x="0" y="200027"/>
                    </a:moveTo>
                    <a:cubicBezTo>
                      <a:pt x="262216" y="47626"/>
                      <a:pt x="553007" y="1"/>
                      <a:pt x="805698" y="0"/>
                    </a:cubicBezTo>
                    <a:cubicBezTo>
                      <a:pt x="1071166" y="1"/>
                      <a:pt x="1346160" y="47626"/>
                      <a:pt x="1554478" y="200027"/>
                    </a:cubicBezTo>
                    <a:cubicBezTo>
                      <a:pt x="1554478" y="629284"/>
                      <a:pt x="1206496" y="977266"/>
                      <a:pt x="777239" y="977266"/>
                    </a:cubicBezTo>
                    <a:cubicBezTo>
                      <a:pt x="347982" y="977266"/>
                      <a:pt x="0" y="629284"/>
                      <a:pt x="0" y="20002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3000"/>
                </a:schemeClr>
              </a:solidFill>
              <a:ln>
                <a:noFill/>
              </a:ln>
              <a:effectLst>
                <a:innerShdw blurRad="381000" dist="177800" dir="2700000">
                  <a:schemeClr val="tx1">
                    <a:lumMod val="50000"/>
                    <a:lumOff val="50000"/>
                    <a:alpha val="4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92"/>
              <p:cNvSpPr/>
              <p:nvPr/>
            </p:nvSpPr>
            <p:spPr>
              <a:xfrm rot="18900000">
                <a:off x="3891654" y="2165034"/>
                <a:ext cx="462589" cy="298032"/>
              </a:xfrm>
              <a:prstGeom prst="ellipse">
                <a:avLst/>
              </a:prstGeom>
              <a:solidFill>
                <a:schemeClr val="bg1">
                  <a:alpha val="79000"/>
                </a:schemeClr>
              </a:solidFill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文本框 61"/>
            <p:cNvSpPr txBox="1"/>
            <p:nvPr/>
          </p:nvSpPr>
          <p:spPr>
            <a:xfrm>
              <a:off x="5504071" y="3426279"/>
              <a:ext cx="1077900" cy="615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E8707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CSA</a:t>
              </a:r>
            </a:p>
          </p:txBody>
        </p:sp>
      </p:grpSp>
      <p:sp>
        <p:nvSpPr>
          <p:cNvPr id="16" name="文本框 63"/>
          <p:cNvSpPr txBox="1"/>
          <p:nvPr/>
        </p:nvSpPr>
        <p:spPr>
          <a:xfrm>
            <a:off x="915195" y="2420144"/>
            <a:ext cx="149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rgbClr val="FFA3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和</a:t>
            </a:r>
            <a:r>
              <a:rPr lang="en-US" altLang="zh-TW" sz="1600" dirty="0" smtClean="0">
                <a:solidFill>
                  <a:srgbClr val="FFA3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GA</a:t>
            </a:r>
            <a:r>
              <a:rPr lang="zh-TW" altLang="en-US" sz="1600" dirty="0" smtClean="0">
                <a:solidFill>
                  <a:srgbClr val="FFA3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各有千</a:t>
            </a:r>
            <a:r>
              <a:rPr lang="zh-TW" altLang="en-US" sz="1600" dirty="0">
                <a:solidFill>
                  <a:srgbClr val="FFA3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秋</a:t>
            </a:r>
            <a:endParaRPr lang="zh-CN" altLang="en-US" sz="1600" dirty="0">
              <a:solidFill>
                <a:srgbClr val="FFA300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7" name="文本框 77"/>
          <p:cNvSpPr txBox="1"/>
          <p:nvPr/>
        </p:nvSpPr>
        <p:spPr>
          <a:xfrm>
            <a:off x="6553994" y="89614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rgbClr val="663A77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較佳設置範圍</a:t>
            </a:r>
            <a:endParaRPr lang="zh-CN" altLang="en-US" sz="1600" dirty="0">
              <a:solidFill>
                <a:srgbClr val="663A77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8" name="文本框 93"/>
          <p:cNvSpPr txBox="1"/>
          <p:nvPr/>
        </p:nvSpPr>
        <p:spPr>
          <a:xfrm>
            <a:off x="6516262" y="242016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rgbClr val="00E0BB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介於</a:t>
            </a:r>
            <a:r>
              <a:rPr lang="en-US" altLang="zh-TW" sz="1600" dirty="0" smtClean="0">
                <a:solidFill>
                  <a:srgbClr val="00E0BB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PSO</a:t>
            </a:r>
            <a:r>
              <a:rPr lang="zh-TW" altLang="en-US" sz="1600" dirty="0" smtClean="0">
                <a:solidFill>
                  <a:srgbClr val="00E0BB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和</a:t>
            </a:r>
            <a:r>
              <a:rPr lang="en-US" altLang="zh-TW" sz="1600" dirty="0" smtClean="0">
                <a:solidFill>
                  <a:srgbClr val="00E0BB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GA</a:t>
            </a:r>
            <a:endParaRPr lang="zh-CN" altLang="en-US" sz="1600" dirty="0">
              <a:solidFill>
                <a:srgbClr val="00E0BB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9" name="文本框 94"/>
          <p:cNvSpPr txBox="1"/>
          <p:nvPr/>
        </p:nvSpPr>
        <p:spPr>
          <a:xfrm>
            <a:off x="915195" y="89614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rgbClr val="01AABB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較佳設置</a:t>
            </a:r>
            <a:r>
              <a:rPr lang="zh-TW" altLang="en-US" sz="1600" dirty="0">
                <a:solidFill>
                  <a:srgbClr val="01AABB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範圍</a:t>
            </a:r>
            <a:endParaRPr lang="zh-CN" altLang="en-US" sz="1600" dirty="0">
              <a:solidFill>
                <a:srgbClr val="01AABB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20" name="组合 171"/>
          <p:cNvGrpSpPr/>
          <p:nvPr/>
        </p:nvGrpSpPr>
        <p:grpSpPr>
          <a:xfrm>
            <a:off x="2915369" y="993444"/>
            <a:ext cx="1034697" cy="902723"/>
            <a:chOff x="3885978" y="1631868"/>
            <a:chExt cx="1379176" cy="1203701"/>
          </a:xfrm>
          <a:effectLst/>
        </p:grpSpPr>
        <p:sp>
          <p:nvSpPr>
            <p:cNvPr id="21" name="任意多边形 98"/>
            <p:cNvSpPr/>
            <p:nvPr/>
          </p:nvSpPr>
          <p:spPr>
            <a:xfrm rot="2700000">
              <a:off x="4306647" y="1877061"/>
              <a:ext cx="791144" cy="1125871"/>
            </a:xfrm>
            <a:custGeom>
              <a:avLst/>
              <a:gdLst>
                <a:gd name="connsiteX0" fmla="*/ 0 w 1062685"/>
                <a:gd name="connsiteY0" fmla="*/ 0 h 1555200"/>
                <a:gd name="connsiteX1" fmla="*/ 712021 w 1062685"/>
                <a:gd name="connsiteY1" fmla="*/ 0 h 1555200"/>
                <a:gd name="connsiteX2" fmla="*/ 755181 w 1062685"/>
                <a:gd name="connsiteY2" fmla="*/ 39011 h 1555200"/>
                <a:gd name="connsiteX3" fmla="*/ 755181 w 1062685"/>
                <a:gd name="connsiteY3" fmla="*/ 1523774 h 1555200"/>
                <a:gd name="connsiteX4" fmla="*/ 720412 w 1062685"/>
                <a:gd name="connsiteY4" fmla="*/ 1555200 h 1555200"/>
                <a:gd name="connsiteX5" fmla="*/ 0 w 1062685"/>
                <a:gd name="connsiteY5" fmla="*/ 1555200 h 155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685" h="1555200">
                  <a:moveTo>
                    <a:pt x="0" y="0"/>
                  </a:moveTo>
                  <a:lnTo>
                    <a:pt x="712021" y="0"/>
                  </a:lnTo>
                  <a:lnTo>
                    <a:pt x="755181" y="39011"/>
                  </a:lnTo>
                  <a:cubicBezTo>
                    <a:pt x="1165187" y="449017"/>
                    <a:pt x="1165187" y="1113768"/>
                    <a:pt x="755181" y="1523774"/>
                  </a:cubicBezTo>
                  <a:lnTo>
                    <a:pt x="720412" y="1555200"/>
                  </a:lnTo>
                  <a:lnTo>
                    <a:pt x="0" y="15552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31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任意多边形 99"/>
            <p:cNvSpPr/>
            <p:nvPr/>
          </p:nvSpPr>
          <p:spPr>
            <a:xfrm rot="2700000">
              <a:off x="4362762" y="1817902"/>
              <a:ext cx="540019" cy="1080039"/>
            </a:xfrm>
            <a:custGeom>
              <a:avLst/>
              <a:gdLst>
                <a:gd name="connsiteX0" fmla="*/ 0 w 777239"/>
                <a:gd name="connsiteY0" fmla="*/ 0 h 1554478"/>
                <a:gd name="connsiteX1" fmla="*/ 777239 w 777239"/>
                <a:gd name="connsiteY1" fmla="*/ 777239 h 1554478"/>
                <a:gd name="connsiteX2" fmla="*/ 0 w 777239"/>
                <a:gd name="connsiteY2" fmla="*/ 1554478 h 15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239" h="1554478">
                  <a:moveTo>
                    <a:pt x="0" y="0"/>
                  </a:moveTo>
                  <a:cubicBezTo>
                    <a:pt x="429257" y="0"/>
                    <a:pt x="777239" y="347982"/>
                    <a:pt x="777239" y="777239"/>
                  </a:cubicBezTo>
                  <a:cubicBezTo>
                    <a:pt x="777239" y="1206496"/>
                    <a:pt x="429257" y="1554478"/>
                    <a:pt x="0" y="15544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203200" dist="63500" dir="33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椭圆 100"/>
            <p:cNvSpPr/>
            <p:nvPr/>
          </p:nvSpPr>
          <p:spPr>
            <a:xfrm>
              <a:off x="3902991" y="1631868"/>
              <a:ext cx="1080039" cy="108003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innerShdw blurRad="381000" dist="177800" dir="2700000">
                <a:schemeClr val="tx1">
                  <a:lumMod val="50000"/>
                  <a:lumOff val="50000"/>
                  <a:alpha val="4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文本框 24"/>
            <p:cNvSpPr txBox="1"/>
            <p:nvPr/>
          </p:nvSpPr>
          <p:spPr>
            <a:xfrm>
              <a:off x="3885978" y="1680803"/>
              <a:ext cx="1116567" cy="1067021"/>
            </a:xfrm>
            <a:prstGeom prst="rect">
              <a:avLst/>
            </a:prstGeom>
            <a:noFill/>
            <a:effectLst>
              <a:innerShdw blurRad="152400" dist="50800" dir="13500000">
                <a:srgbClr val="925700">
                  <a:alpha val="54000"/>
                </a:srgb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01ACB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感知</a:t>
              </a:r>
              <a:endParaRPr lang="en-US" altLang="zh-TW" sz="1600" dirty="0" smtClean="0">
                <a:solidFill>
                  <a:srgbClr val="01ACB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  <a:p>
              <a:r>
                <a:rPr lang="zh-TW" altLang="en-US" sz="1600" dirty="0" smtClean="0">
                  <a:solidFill>
                    <a:srgbClr val="01ACB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機率</a:t>
              </a:r>
              <a:endParaRPr lang="en-US" altLang="zh-TW" sz="1600" dirty="0" smtClean="0">
                <a:solidFill>
                  <a:srgbClr val="01ACB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  <a:p>
              <a:r>
                <a:rPr lang="en-US" altLang="zh-TW" sz="1400" b="0" dirty="0" smtClean="0">
                  <a:solidFill>
                    <a:srgbClr val="01ACBE"/>
                  </a:solidFill>
                  <a:latin typeface="Agency FB" panose="020B0503020202020204" pitchFamily="34" charset="0"/>
                  <a:ea typeface="方正正纤黑简体" panose="02000000000000000000" pitchFamily="2" charset="-122"/>
                </a:rPr>
                <a:t>(AP)</a:t>
              </a:r>
              <a:endParaRPr lang="en-US" altLang="zh-CN" sz="1600" dirty="0">
                <a:solidFill>
                  <a:srgbClr val="01ACB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5" name="椭圆 103"/>
            <p:cNvSpPr/>
            <p:nvPr/>
          </p:nvSpPr>
          <p:spPr>
            <a:xfrm rot="18900000">
              <a:off x="4043435" y="1764530"/>
              <a:ext cx="321403" cy="245660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组合 3"/>
          <p:cNvGrpSpPr/>
          <p:nvPr/>
        </p:nvGrpSpPr>
        <p:grpSpPr>
          <a:xfrm>
            <a:off x="2819993" y="3259623"/>
            <a:ext cx="1187931" cy="907016"/>
            <a:chOff x="3637140" y="4776351"/>
            <a:chExt cx="1583427" cy="1209427"/>
          </a:xfrm>
          <a:effectLst/>
        </p:grpSpPr>
        <p:sp>
          <p:nvSpPr>
            <p:cNvPr id="27" name="任意多边形 105"/>
            <p:cNvSpPr/>
            <p:nvPr/>
          </p:nvSpPr>
          <p:spPr>
            <a:xfrm rot="2700000">
              <a:off x="4262060" y="5027270"/>
              <a:ext cx="791144" cy="1125871"/>
            </a:xfrm>
            <a:custGeom>
              <a:avLst/>
              <a:gdLst>
                <a:gd name="connsiteX0" fmla="*/ 0 w 1062685"/>
                <a:gd name="connsiteY0" fmla="*/ 0 h 1555200"/>
                <a:gd name="connsiteX1" fmla="*/ 712021 w 1062685"/>
                <a:gd name="connsiteY1" fmla="*/ 0 h 1555200"/>
                <a:gd name="connsiteX2" fmla="*/ 755181 w 1062685"/>
                <a:gd name="connsiteY2" fmla="*/ 39011 h 1555200"/>
                <a:gd name="connsiteX3" fmla="*/ 755181 w 1062685"/>
                <a:gd name="connsiteY3" fmla="*/ 1523774 h 1555200"/>
                <a:gd name="connsiteX4" fmla="*/ 720412 w 1062685"/>
                <a:gd name="connsiteY4" fmla="*/ 1555200 h 1555200"/>
                <a:gd name="connsiteX5" fmla="*/ 0 w 1062685"/>
                <a:gd name="connsiteY5" fmla="*/ 1555200 h 155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685" h="1555200">
                  <a:moveTo>
                    <a:pt x="0" y="0"/>
                  </a:moveTo>
                  <a:lnTo>
                    <a:pt x="712021" y="0"/>
                  </a:lnTo>
                  <a:lnTo>
                    <a:pt x="755181" y="39011"/>
                  </a:lnTo>
                  <a:cubicBezTo>
                    <a:pt x="1165187" y="449017"/>
                    <a:pt x="1165187" y="1113768"/>
                    <a:pt x="755181" y="1523774"/>
                  </a:cubicBezTo>
                  <a:lnTo>
                    <a:pt x="720412" y="1555200"/>
                  </a:lnTo>
                  <a:lnTo>
                    <a:pt x="0" y="15552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31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28" name="组合 172"/>
            <p:cNvGrpSpPr/>
            <p:nvPr/>
          </p:nvGrpSpPr>
          <p:grpSpPr>
            <a:xfrm>
              <a:off x="3637140" y="4776351"/>
              <a:ext cx="1484264" cy="1080038"/>
              <a:chOff x="3637140" y="4776351"/>
              <a:chExt cx="1484264" cy="1080038"/>
            </a:xfrm>
          </p:grpSpPr>
          <p:sp>
            <p:nvSpPr>
              <p:cNvPr id="29" name="任意多边形 106"/>
              <p:cNvSpPr/>
              <p:nvPr/>
            </p:nvSpPr>
            <p:spPr>
              <a:xfrm rot="2700000">
                <a:off x="4311375" y="4962385"/>
                <a:ext cx="540019" cy="1080039"/>
              </a:xfrm>
              <a:custGeom>
                <a:avLst/>
                <a:gdLst>
                  <a:gd name="connsiteX0" fmla="*/ 0 w 777239"/>
                  <a:gd name="connsiteY0" fmla="*/ 0 h 1554478"/>
                  <a:gd name="connsiteX1" fmla="*/ 777239 w 777239"/>
                  <a:gd name="connsiteY1" fmla="*/ 777239 h 1554478"/>
                  <a:gd name="connsiteX2" fmla="*/ 0 w 777239"/>
                  <a:gd name="connsiteY2" fmla="*/ 1554478 h 15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239" h="1554478">
                    <a:moveTo>
                      <a:pt x="0" y="0"/>
                    </a:moveTo>
                    <a:cubicBezTo>
                      <a:pt x="429257" y="0"/>
                      <a:pt x="777239" y="347982"/>
                      <a:pt x="777239" y="777239"/>
                    </a:cubicBezTo>
                    <a:cubicBezTo>
                      <a:pt x="777239" y="1206496"/>
                      <a:pt x="429257" y="1554478"/>
                      <a:pt x="0" y="155447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63500" dir="33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0" name="椭圆 107"/>
              <p:cNvSpPr/>
              <p:nvPr/>
            </p:nvSpPr>
            <p:spPr>
              <a:xfrm>
                <a:off x="3851604" y="4776351"/>
                <a:ext cx="1080039" cy="108003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innerShdw blurRad="381000" dist="177800" dir="2700000">
                  <a:schemeClr val="tx1">
                    <a:lumMod val="50000"/>
                    <a:lumOff val="50000"/>
                    <a:alpha val="4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1" name="文本框 74"/>
              <p:cNvSpPr txBox="1"/>
              <p:nvPr/>
            </p:nvSpPr>
            <p:spPr>
              <a:xfrm>
                <a:off x="3637140" y="4945557"/>
                <a:ext cx="1475705" cy="779747"/>
              </a:xfrm>
              <a:prstGeom prst="rect">
                <a:avLst/>
              </a:prstGeom>
              <a:noFill/>
              <a:effectLst>
                <a:innerShdw blurRad="152400" dist="50800" dir="13500000">
                  <a:srgbClr val="925700">
                    <a:alpha val="54000"/>
                  </a:srgb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dirty="0" smtClean="0">
                    <a:solidFill>
                      <a:srgbClr val="FFA300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求解</a:t>
                </a:r>
                <a:endParaRPr lang="en-US" altLang="zh-TW" sz="1600" dirty="0" smtClean="0">
                  <a:solidFill>
                    <a:srgbClr val="FFA300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  <a:p>
                <a:r>
                  <a:rPr lang="zh-TW" altLang="en-US" sz="1600" dirty="0" smtClean="0">
                    <a:solidFill>
                      <a:srgbClr val="FFA300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能力</a:t>
                </a:r>
                <a:endParaRPr lang="en-US" altLang="zh-TW" sz="1600" dirty="0" smtClean="0">
                  <a:solidFill>
                    <a:srgbClr val="FFA300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  <p:sp>
            <p:nvSpPr>
              <p:cNvPr id="32" name="椭圆 110"/>
              <p:cNvSpPr/>
              <p:nvPr/>
            </p:nvSpPr>
            <p:spPr>
              <a:xfrm rot="18900000">
                <a:off x="3992048" y="4909013"/>
                <a:ext cx="321403" cy="245660"/>
              </a:xfrm>
              <a:prstGeom prst="ellipse">
                <a:avLst/>
              </a:prstGeom>
              <a:solidFill>
                <a:schemeClr val="bg1">
                  <a:alpha val="79000"/>
                </a:schemeClr>
              </a:solidFill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33" name="组合 170"/>
          <p:cNvGrpSpPr/>
          <p:nvPr/>
        </p:nvGrpSpPr>
        <p:grpSpPr>
          <a:xfrm>
            <a:off x="5312539" y="993445"/>
            <a:ext cx="1058696" cy="893170"/>
            <a:chOff x="7081226" y="1631868"/>
            <a:chExt cx="1411165" cy="1190963"/>
          </a:xfrm>
          <a:effectLst/>
        </p:grpSpPr>
        <p:sp>
          <p:nvSpPr>
            <p:cNvPr id="34" name="任意多边形 112"/>
            <p:cNvSpPr/>
            <p:nvPr/>
          </p:nvSpPr>
          <p:spPr>
            <a:xfrm rot="2700000">
              <a:off x="7533884" y="1864323"/>
              <a:ext cx="791144" cy="1125871"/>
            </a:xfrm>
            <a:custGeom>
              <a:avLst/>
              <a:gdLst>
                <a:gd name="connsiteX0" fmla="*/ 0 w 1062685"/>
                <a:gd name="connsiteY0" fmla="*/ 0 h 1555200"/>
                <a:gd name="connsiteX1" fmla="*/ 712021 w 1062685"/>
                <a:gd name="connsiteY1" fmla="*/ 0 h 1555200"/>
                <a:gd name="connsiteX2" fmla="*/ 755181 w 1062685"/>
                <a:gd name="connsiteY2" fmla="*/ 39011 h 1555200"/>
                <a:gd name="connsiteX3" fmla="*/ 755181 w 1062685"/>
                <a:gd name="connsiteY3" fmla="*/ 1523774 h 1555200"/>
                <a:gd name="connsiteX4" fmla="*/ 720412 w 1062685"/>
                <a:gd name="connsiteY4" fmla="*/ 1555200 h 1555200"/>
                <a:gd name="connsiteX5" fmla="*/ 0 w 1062685"/>
                <a:gd name="connsiteY5" fmla="*/ 1555200 h 155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685" h="1555200">
                  <a:moveTo>
                    <a:pt x="0" y="0"/>
                  </a:moveTo>
                  <a:lnTo>
                    <a:pt x="712021" y="0"/>
                  </a:lnTo>
                  <a:lnTo>
                    <a:pt x="755181" y="39011"/>
                  </a:lnTo>
                  <a:cubicBezTo>
                    <a:pt x="1165187" y="449017"/>
                    <a:pt x="1165187" y="1113768"/>
                    <a:pt x="755181" y="1523774"/>
                  </a:cubicBezTo>
                  <a:lnTo>
                    <a:pt x="720412" y="1555200"/>
                  </a:lnTo>
                  <a:lnTo>
                    <a:pt x="0" y="15552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31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任意多边形 113"/>
            <p:cNvSpPr/>
            <p:nvPr/>
          </p:nvSpPr>
          <p:spPr>
            <a:xfrm rot="2700000">
              <a:off x="7591663" y="1817903"/>
              <a:ext cx="540020" cy="1080039"/>
            </a:xfrm>
            <a:custGeom>
              <a:avLst/>
              <a:gdLst>
                <a:gd name="connsiteX0" fmla="*/ 0 w 777239"/>
                <a:gd name="connsiteY0" fmla="*/ 0 h 1554478"/>
                <a:gd name="connsiteX1" fmla="*/ 777239 w 777239"/>
                <a:gd name="connsiteY1" fmla="*/ 777239 h 1554478"/>
                <a:gd name="connsiteX2" fmla="*/ 0 w 777239"/>
                <a:gd name="connsiteY2" fmla="*/ 1554478 h 15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239" h="1554478">
                  <a:moveTo>
                    <a:pt x="0" y="0"/>
                  </a:moveTo>
                  <a:cubicBezTo>
                    <a:pt x="429257" y="0"/>
                    <a:pt x="777239" y="347982"/>
                    <a:pt x="777239" y="777239"/>
                  </a:cubicBezTo>
                  <a:cubicBezTo>
                    <a:pt x="777239" y="1206496"/>
                    <a:pt x="429257" y="1554478"/>
                    <a:pt x="0" y="15544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203200" dist="63500" dir="33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椭圆 114"/>
            <p:cNvSpPr/>
            <p:nvPr/>
          </p:nvSpPr>
          <p:spPr>
            <a:xfrm>
              <a:off x="7131891" y="1631868"/>
              <a:ext cx="1080038" cy="1080039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innerShdw blurRad="381000" dist="177800" dir="2700000">
                <a:schemeClr val="tx1">
                  <a:lumMod val="50000"/>
                  <a:lumOff val="50000"/>
                  <a:alpha val="4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文本框 82"/>
            <p:cNvSpPr txBox="1"/>
            <p:nvPr/>
          </p:nvSpPr>
          <p:spPr>
            <a:xfrm>
              <a:off x="7081226" y="1668183"/>
              <a:ext cx="1181364" cy="1108061"/>
            </a:xfrm>
            <a:prstGeom prst="rect">
              <a:avLst/>
            </a:prstGeom>
            <a:noFill/>
            <a:effectLst>
              <a:innerShdw blurRad="152400" dist="50800" dir="13500000">
                <a:srgbClr val="925700">
                  <a:alpha val="54000"/>
                </a:srgb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663A77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飛行</a:t>
              </a:r>
              <a:endParaRPr lang="en-US" altLang="zh-TW" sz="1600" dirty="0" smtClean="0">
                <a:solidFill>
                  <a:srgbClr val="663A77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  <a:p>
              <a:pPr algn="ctr"/>
              <a:r>
                <a:rPr lang="zh-TW" altLang="en-US" sz="1600" dirty="0" smtClean="0">
                  <a:solidFill>
                    <a:srgbClr val="663A77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長度</a:t>
              </a:r>
              <a:endParaRPr lang="en-US" altLang="zh-TW" sz="1600" dirty="0" smtClean="0">
                <a:solidFill>
                  <a:srgbClr val="663A77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  <a:p>
              <a:pPr algn="ctr"/>
              <a:r>
                <a:rPr lang="en-US" altLang="zh-TW" sz="1600" b="0" dirty="0" smtClean="0">
                  <a:solidFill>
                    <a:srgbClr val="663A77"/>
                  </a:solidFill>
                  <a:latin typeface="Agency FB" panose="020B0503020202020204" pitchFamily="34" charset="0"/>
                  <a:ea typeface="方正正纤黑简体" panose="02000000000000000000" pitchFamily="2" charset="-122"/>
                </a:rPr>
                <a:t>(FL)</a:t>
              </a:r>
              <a:endParaRPr lang="zh-CN" altLang="en-US" sz="1200" b="0" dirty="0">
                <a:solidFill>
                  <a:srgbClr val="663A77"/>
                </a:solidFill>
                <a:latin typeface="Agency FB" panose="020B0503020202020204" pitchFamily="34" charset="0"/>
                <a:ea typeface="方正正纤黑简体" panose="02000000000000000000" pitchFamily="2" charset="-122"/>
              </a:endParaRPr>
            </a:p>
          </p:txBody>
        </p:sp>
        <p:sp>
          <p:nvSpPr>
            <p:cNvPr id="38" name="椭圆 117"/>
            <p:cNvSpPr/>
            <p:nvPr/>
          </p:nvSpPr>
          <p:spPr>
            <a:xfrm rot="18900000">
              <a:off x="7272335" y="1764530"/>
              <a:ext cx="321403" cy="245660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9" name="组合 173"/>
          <p:cNvGrpSpPr/>
          <p:nvPr/>
        </p:nvGrpSpPr>
        <p:grpSpPr>
          <a:xfrm>
            <a:off x="5275764" y="3270610"/>
            <a:ext cx="1038604" cy="911800"/>
            <a:chOff x="7113314" y="4750376"/>
            <a:chExt cx="1384385" cy="1215805"/>
          </a:xfrm>
          <a:effectLst/>
        </p:grpSpPr>
        <p:sp>
          <p:nvSpPr>
            <p:cNvPr id="40" name="任意多边形 119"/>
            <p:cNvSpPr/>
            <p:nvPr/>
          </p:nvSpPr>
          <p:spPr>
            <a:xfrm rot="2700000">
              <a:off x="7539192" y="5007673"/>
              <a:ext cx="791144" cy="1125871"/>
            </a:xfrm>
            <a:custGeom>
              <a:avLst/>
              <a:gdLst>
                <a:gd name="connsiteX0" fmla="*/ 0 w 1062685"/>
                <a:gd name="connsiteY0" fmla="*/ 0 h 1555200"/>
                <a:gd name="connsiteX1" fmla="*/ 712021 w 1062685"/>
                <a:gd name="connsiteY1" fmla="*/ 0 h 1555200"/>
                <a:gd name="connsiteX2" fmla="*/ 755181 w 1062685"/>
                <a:gd name="connsiteY2" fmla="*/ 39011 h 1555200"/>
                <a:gd name="connsiteX3" fmla="*/ 755181 w 1062685"/>
                <a:gd name="connsiteY3" fmla="*/ 1523774 h 1555200"/>
                <a:gd name="connsiteX4" fmla="*/ 720412 w 1062685"/>
                <a:gd name="connsiteY4" fmla="*/ 1555200 h 1555200"/>
                <a:gd name="connsiteX5" fmla="*/ 0 w 1062685"/>
                <a:gd name="connsiteY5" fmla="*/ 1555200 h 155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685" h="1555200">
                  <a:moveTo>
                    <a:pt x="0" y="0"/>
                  </a:moveTo>
                  <a:lnTo>
                    <a:pt x="712021" y="0"/>
                  </a:lnTo>
                  <a:lnTo>
                    <a:pt x="755181" y="39011"/>
                  </a:lnTo>
                  <a:cubicBezTo>
                    <a:pt x="1165187" y="449017"/>
                    <a:pt x="1165187" y="1113768"/>
                    <a:pt x="755181" y="1523774"/>
                  </a:cubicBezTo>
                  <a:lnTo>
                    <a:pt x="720412" y="1555200"/>
                  </a:lnTo>
                  <a:lnTo>
                    <a:pt x="0" y="15552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31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椭圆 121"/>
            <p:cNvSpPr/>
            <p:nvPr/>
          </p:nvSpPr>
          <p:spPr>
            <a:xfrm>
              <a:off x="7113314" y="4750376"/>
              <a:ext cx="1080038" cy="1080039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>
              <a:innerShdw blurRad="381000" dist="177800" dir="2700000">
                <a:schemeClr val="tx1">
                  <a:lumMod val="50000"/>
                  <a:lumOff val="50000"/>
                  <a:alpha val="4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文本框 90"/>
            <p:cNvSpPr txBox="1"/>
            <p:nvPr/>
          </p:nvSpPr>
          <p:spPr>
            <a:xfrm>
              <a:off x="7205349" y="4925246"/>
              <a:ext cx="877544" cy="779746"/>
            </a:xfrm>
            <a:prstGeom prst="rect">
              <a:avLst/>
            </a:prstGeom>
            <a:noFill/>
            <a:effectLst>
              <a:innerShdw blurRad="152400" dist="50800" dir="13500000">
                <a:srgbClr val="925700">
                  <a:alpha val="54000"/>
                </a:srgb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 smtClean="0">
                  <a:solidFill>
                    <a:srgbClr val="00E0BB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收斂速度</a:t>
              </a:r>
              <a:endParaRPr lang="en-US" altLang="zh-TW" sz="1600" dirty="0" smtClean="0">
                <a:solidFill>
                  <a:srgbClr val="00E0BB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43" name="椭圆 124"/>
            <p:cNvSpPr/>
            <p:nvPr/>
          </p:nvSpPr>
          <p:spPr>
            <a:xfrm rot="18900000">
              <a:off x="7253757" y="4883038"/>
              <a:ext cx="321403" cy="245660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4" name="文本框 113"/>
          <p:cNvSpPr txBox="1"/>
          <p:nvPr/>
        </p:nvSpPr>
        <p:spPr>
          <a:xfrm>
            <a:off x="991394" y="1156565"/>
            <a:ext cx="1295885" cy="8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CSA</a:t>
            </a: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在感知機率設為</a:t>
            </a: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0.05~0.2</a:t>
            </a: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時表現較佳。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5" name="文本框 113"/>
          <p:cNvSpPr txBox="1"/>
          <p:nvPr/>
        </p:nvSpPr>
        <p:spPr>
          <a:xfrm>
            <a:off x="985824" y="2758698"/>
            <a:ext cx="1421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CSA</a:t>
            </a: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和</a:t>
            </a: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GA</a:t>
            </a: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分別在處理不同問題時各有突出之處，但若降低迭代次數，結果會優於</a:t>
            </a: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GA</a:t>
            </a: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。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6" name="文本框 113"/>
          <p:cNvSpPr txBox="1"/>
          <p:nvPr/>
        </p:nvSpPr>
        <p:spPr>
          <a:xfrm>
            <a:off x="6629709" y="1153747"/>
            <a:ext cx="1295885" cy="8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CSA</a:t>
            </a: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在飛行長度設為</a:t>
            </a: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2~2.5</a:t>
            </a: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之間時表現較佳。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7" name="文本框 113"/>
          <p:cNvSpPr txBox="1"/>
          <p:nvPr/>
        </p:nvSpPr>
        <p:spPr>
          <a:xfrm>
            <a:off x="6603095" y="2756464"/>
            <a:ext cx="1432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CSA</a:t>
            </a:r>
            <a:r>
              <a:rPr lang="zh-TW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相對</a:t>
            </a: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PSO</a:t>
            </a: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可以逐步改善其最佳解</a:t>
            </a:r>
            <a:r>
              <a:rPr lang="zh-TW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。</a:t>
            </a:r>
            <a:endParaRPr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相對</a:t>
            </a:r>
            <a:r>
              <a:rPr lang="en-US" altLang="zh-TW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GA</a:t>
            </a: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，可在較短時間收斂至較優最佳解。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8" name="文本框 113"/>
          <p:cNvSpPr txBox="1"/>
          <p:nvPr/>
        </p:nvSpPr>
        <p:spPr>
          <a:xfrm>
            <a:off x="800110" y="4554244"/>
            <a:ext cx="746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E8707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MCSA</a:t>
            </a:r>
            <a:r>
              <a:rPr lang="zh-TW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：雖然和</a:t>
            </a:r>
            <a:r>
              <a:rPr lang="en-US" altLang="zh-TW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CSA</a:t>
            </a:r>
            <a:r>
              <a:rPr lang="zh-TW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相比結果</a:t>
            </a:r>
            <a:r>
              <a:rPr lang="zh-TW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稍</a:t>
            </a:r>
            <a:r>
              <a:rPr lang="zh-TW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差，但差異不大，且在感知機率為</a:t>
            </a:r>
            <a:r>
              <a:rPr lang="en-US" altLang="zh-TW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0</a:t>
            </a:r>
            <a:r>
              <a:rPr lang="zh-TW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時表現會較佳。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271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85 0.21505 L -2.06909E-6 2.46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1" y="-1076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5 -0.23974 L -5.60667E-7 7.8988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4" y="1197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86 0.21506 L -4.40896E-6 -1.89756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3" y="-1076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66 -0.25393 L 9.02621E-7 -8.36162E-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2" y="12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6" grpId="0"/>
      <p:bldP spid="17" grpId="0"/>
      <p:bldP spid="18" grpId="0"/>
      <p:bldP spid="19" grpId="0"/>
      <p:bldP spid="44" grpId="0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853433" y="342581"/>
            <a:ext cx="1393655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程式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DEM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O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6663" y="2648744"/>
            <a:ext cx="5487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https://drive.google.com/file/d/1yGAHsbRX1AioVznwmLmczgB1BkhOWlqf/view?usp=sharing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136914" y="1865424"/>
            <a:ext cx="698500" cy="685800"/>
            <a:chOff x="4136914" y="1865424"/>
            <a:chExt cx="698500" cy="685800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4289314" y="2017825"/>
              <a:ext cx="490761" cy="381000"/>
            </a:xfrm>
            <a:prstGeom prst="triangle">
              <a:avLst/>
            </a:prstGeom>
            <a:solidFill>
              <a:srgbClr val="E8707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36914" y="1865424"/>
              <a:ext cx="698500" cy="685800"/>
            </a:xfrm>
            <a:prstGeom prst="rect">
              <a:avLst/>
            </a:prstGeom>
            <a:solidFill>
              <a:srgbClr val="E87071"/>
            </a:solidFill>
            <a:ln w="3810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550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64841" y="1182299"/>
            <a:ext cx="2066444" cy="2584604"/>
            <a:chOff x="3885937" y="2769115"/>
            <a:chExt cx="2754422" cy="3446339"/>
          </a:xfrm>
        </p:grpSpPr>
        <p:grpSp>
          <p:nvGrpSpPr>
            <p:cNvPr id="12" name="组合 11"/>
            <p:cNvGrpSpPr/>
            <p:nvPr/>
          </p:nvGrpSpPr>
          <p:grpSpPr>
            <a:xfrm>
              <a:off x="3885937" y="2769115"/>
              <a:ext cx="2754422" cy="3446339"/>
              <a:chOff x="3295850" y="1895995"/>
              <a:chExt cx="3725149" cy="4660916"/>
            </a:xfrm>
          </p:grpSpPr>
          <p:sp>
            <p:nvSpPr>
              <p:cNvPr id="16" name="圆角矩形 15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2760000">
                <a:off x="3384391" y="2878566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BDD1"/>
                  </a:gs>
                  <a:gs pos="100000">
                    <a:srgbClr val="0194A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0194A3"/>
                    </a:gs>
                    <a:gs pos="100000">
                      <a:srgbClr val="01CFE5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14" name="文本框 32"/>
            <p:cNvSpPr txBox="1"/>
            <p:nvPr/>
          </p:nvSpPr>
          <p:spPr>
            <a:xfrm>
              <a:off x="4361623" y="3462893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 smtClean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聆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5086" y="1132230"/>
            <a:ext cx="2066444" cy="2584604"/>
            <a:chOff x="5489223" y="1837839"/>
            <a:chExt cx="2754422" cy="3446339"/>
          </a:xfrm>
        </p:grpSpPr>
        <p:grpSp>
          <p:nvGrpSpPr>
            <p:cNvPr id="21" name="组合 20"/>
            <p:cNvGrpSpPr/>
            <p:nvPr/>
          </p:nvGrpSpPr>
          <p:grpSpPr>
            <a:xfrm>
              <a:off x="5489223" y="1837839"/>
              <a:ext cx="2754422" cy="3446339"/>
              <a:chOff x="3295850" y="1895995"/>
              <a:chExt cx="3725149" cy="4660916"/>
            </a:xfrm>
          </p:grpSpPr>
          <p:sp>
            <p:nvSpPr>
              <p:cNvPr id="25" name="圆角矩形 24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8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C8C8C"/>
                  </a:gs>
                  <a:gs pos="100000">
                    <a:srgbClr val="E3535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E35353"/>
                    </a:gs>
                    <a:gs pos="100000">
                      <a:srgbClr val="F1A9A9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23" name="文本框 35"/>
            <p:cNvSpPr txBox="1"/>
            <p:nvPr/>
          </p:nvSpPr>
          <p:spPr>
            <a:xfrm>
              <a:off x="5950920" y="2595100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謝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70489" y="1892940"/>
            <a:ext cx="2073589" cy="2584604"/>
            <a:chOff x="2285732" y="3716686"/>
            <a:chExt cx="2763946" cy="3446339"/>
          </a:xfrm>
        </p:grpSpPr>
        <p:grpSp>
          <p:nvGrpSpPr>
            <p:cNvPr id="3" name="组合 2"/>
            <p:cNvGrpSpPr/>
            <p:nvPr/>
          </p:nvGrpSpPr>
          <p:grpSpPr>
            <a:xfrm>
              <a:off x="2285732" y="3716686"/>
              <a:ext cx="2763946" cy="3446339"/>
              <a:chOff x="3295850" y="1908877"/>
              <a:chExt cx="3738030" cy="4660916"/>
            </a:xfrm>
          </p:grpSpPr>
          <p:sp>
            <p:nvSpPr>
              <p:cNvPr id="7" name="圆角矩形 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0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FF9B09"/>
                    </a:gs>
                    <a:gs pos="100000">
                      <a:srgbClr val="FFDBA7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5" name="文本框 26"/>
            <p:cNvSpPr txBox="1"/>
            <p:nvPr/>
          </p:nvSpPr>
          <p:spPr>
            <a:xfrm>
              <a:off x="2728964" y="4479200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謝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49221" y="1892939"/>
            <a:ext cx="2066444" cy="2584604"/>
            <a:chOff x="7094696" y="911444"/>
            <a:chExt cx="2754422" cy="3446339"/>
          </a:xfrm>
        </p:grpSpPr>
        <p:grpSp>
          <p:nvGrpSpPr>
            <p:cNvPr id="30" name="组合 29"/>
            <p:cNvGrpSpPr/>
            <p:nvPr/>
          </p:nvGrpSpPr>
          <p:grpSpPr>
            <a:xfrm>
              <a:off x="7094696" y="911444"/>
              <a:ext cx="2754422" cy="3446339"/>
              <a:chOff x="3295850" y="1895995"/>
              <a:chExt cx="3725149" cy="4660916"/>
            </a:xfrm>
          </p:grpSpPr>
          <p:sp>
            <p:nvSpPr>
              <p:cNvPr id="34" name="圆角矩形 33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468A"/>
                  </a:gs>
                  <a:gs pos="100000">
                    <a:srgbClr val="55336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100000">
                      <a:srgbClr val="8F54A6"/>
                    </a:gs>
                    <a:gs pos="0">
                      <a:srgbClr val="4A2C56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文本框 38"/>
            <p:cNvSpPr txBox="1"/>
            <p:nvPr/>
          </p:nvSpPr>
          <p:spPr>
            <a:xfrm>
              <a:off x="7559487" y="1620275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聽</a:t>
              </a:r>
              <a:endParaRPr lang="zh-CN" altLang="en-US" sz="3600" dirty="0">
                <a:solidFill>
                  <a:prstClr val="whit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40000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4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6594" y="1028744"/>
            <a:ext cx="7756212" cy="1620000"/>
            <a:chOff x="1343209" y="1643238"/>
            <a:chExt cx="4500445" cy="1404983"/>
          </a:xfrm>
        </p:grpSpPr>
        <p:sp>
          <p:nvSpPr>
            <p:cNvPr id="5" name="圆角矩形 4"/>
            <p:cNvSpPr/>
            <p:nvPr/>
          </p:nvSpPr>
          <p:spPr>
            <a:xfrm>
              <a:off x="1343209" y="1643238"/>
              <a:ext cx="4500445" cy="140498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5D5D5"/>
                </a:gs>
                <a:gs pos="100000">
                  <a:srgbClr val="FBFBFB"/>
                </a:gs>
              </a:gsLst>
              <a:lin ang="5400000" scaled="1"/>
              <a:tileRect/>
            </a:gradFill>
            <a:ln w="19050">
              <a:gradFill>
                <a:gsLst>
                  <a:gs pos="0">
                    <a:schemeClr val="bg1"/>
                  </a:gs>
                  <a:gs pos="100000">
                    <a:srgbClr val="CBCBCB"/>
                  </a:gs>
                </a:gsLst>
                <a:lin ang="5400000" scaled="0"/>
              </a:gradFill>
            </a:ln>
            <a:effectLst>
              <a:outerShdw blurRad="127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59262" y="2241820"/>
              <a:ext cx="207818" cy="207818"/>
              <a:chOff x="4559531" y="2227811"/>
              <a:chExt cx="207818" cy="20781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六边形 12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518306" y="2241820"/>
              <a:ext cx="207818" cy="207818"/>
              <a:chOff x="4559531" y="2227811"/>
              <a:chExt cx="207818" cy="207818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六边形 15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86594" y="3086144"/>
            <a:ext cx="7756212" cy="1620000"/>
            <a:chOff x="6348346" y="1643238"/>
            <a:chExt cx="4500445" cy="1404983"/>
          </a:xfrm>
        </p:grpSpPr>
        <p:sp>
          <p:nvSpPr>
            <p:cNvPr id="22" name="圆角矩形 21"/>
            <p:cNvSpPr/>
            <p:nvPr/>
          </p:nvSpPr>
          <p:spPr>
            <a:xfrm>
              <a:off x="6348346" y="1643238"/>
              <a:ext cx="4500445" cy="140498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5D5D5"/>
                </a:gs>
                <a:gs pos="100000">
                  <a:srgbClr val="FBFBFB"/>
                </a:gs>
              </a:gsLst>
              <a:lin ang="5400000" scaled="1"/>
              <a:tileRect/>
            </a:gradFill>
            <a:ln w="19050">
              <a:gradFill>
                <a:gsLst>
                  <a:gs pos="0">
                    <a:schemeClr val="bg1"/>
                  </a:gs>
                  <a:gs pos="100000">
                    <a:srgbClr val="CBCBCB"/>
                  </a:gs>
                </a:gsLst>
                <a:lin ang="5400000" scaled="0"/>
              </a:gradFill>
            </a:ln>
            <a:effectLst>
              <a:outerShdw blurRad="127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464399" y="2241820"/>
              <a:ext cx="207818" cy="207818"/>
              <a:chOff x="4559531" y="2227811"/>
              <a:chExt cx="207818" cy="20781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0523443" y="2241820"/>
              <a:ext cx="207818" cy="207818"/>
              <a:chOff x="4559531" y="2227811"/>
              <a:chExt cx="207818" cy="20781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1113973" y="1196956"/>
            <a:ext cx="6768118" cy="528815"/>
            <a:chOff x="1912949" y="1867479"/>
            <a:chExt cx="3314065" cy="393341"/>
          </a:xfrm>
        </p:grpSpPr>
        <p:sp>
          <p:nvSpPr>
            <p:cNvPr id="9" name="矩形 8"/>
            <p:cNvSpPr/>
            <p:nvPr/>
          </p:nvSpPr>
          <p:spPr>
            <a:xfrm>
              <a:off x="1951628" y="1867479"/>
              <a:ext cx="373493" cy="373493"/>
            </a:xfrm>
            <a:prstGeom prst="rect">
              <a:avLst/>
            </a:prstGeom>
            <a:solidFill>
              <a:srgbClr val="FFB850"/>
            </a:solidFill>
            <a:ln w="12700">
              <a:noFill/>
            </a:ln>
            <a:effectLst>
              <a:innerShdw blurRad="88900" dist="254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69788" y="1867479"/>
              <a:ext cx="2757226" cy="373493"/>
            </a:xfrm>
            <a:prstGeom prst="rect">
              <a:avLst/>
            </a:prstGeom>
            <a:solidFill>
              <a:srgbClr val="FFB850"/>
            </a:solidFill>
            <a:ln w="12700">
              <a:noFill/>
            </a:ln>
            <a:effectLst>
              <a:innerShdw blurRad="88900" dist="254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36823" y="1871641"/>
              <a:ext cx="2599557" cy="389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A novel metaheuristic method for solving constrained engineering optimization problems: Crow search algorithm</a:t>
              </a:r>
              <a:endParaRPr lang="zh-CN" altLang="en-US" sz="1400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2949" y="1871640"/>
              <a:ext cx="450850" cy="34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444772" y="1839769"/>
            <a:ext cx="5961654" cy="61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作者：</a:t>
            </a:r>
            <a:r>
              <a:rPr lang="en-US" altLang="zh-TW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Alireza</a:t>
            </a:r>
            <a:r>
              <a:rPr lang="en-US" altLang="zh-TW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 </a:t>
            </a:r>
            <a:r>
              <a:rPr lang="en-US" altLang="zh-TW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Askarzadeh</a:t>
            </a:r>
            <a:endParaRPr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出處：</a:t>
            </a:r>
            <a:r>
              <a:rPr lang="en-US" altLang="zh-TW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Computers and Structures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116914" y="3254355"/>
            <a:ext cx="6765175" cy="547282"/>
            <a:chOff x="6922007" y="1867479"/>
            <a:chExt cx="3310144" cy="422002"/>
          </a:xfrm>
        </p:grpSpPr>
        <p:sp>
          <p:nvSpPr>
            <p:cNvPr id="23" name="矩形 22"/>
            <p:cNvSpPr/>
            <p:nvPr/>
          </p:nvSpPr>
          <p:spPr>
            <a:xfrm>
              <a:off x="6956765" y="1867479"/>
              <a:ext cx="373493" cy="373493"/>
            </a:xfrm>
            <a:prstGeom prst="rect">
              <a:avLst/>
            </a:prstGeom>
            <a:solidFill>
              <a:srgbClr val="E87071"/>
            </a:solidFill>
            <a:ln w="12700">
              <a:noFill/>
            </a:ln>
            <a:effectLst>
              <a:innerShdw blurRad="88900" dist="254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474925" y="1867479"/>
              <a:ext cx="2757226" cy="373493"/>
            </a:xfrm>
            <a:prstGeom prst="rect">
              <a:avLst/>
            </a:prstGeom>
            <a:solidFill>
              <a:srgbClr val="E87071"/>
            </a:solidFill>
            <a:ln w="12700">
              <a:noFill/>
            </a:ln>
            <a:effectLst>
              <a:innerShdw blurRad="88900" dist="254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541960" y="1871644"/>
              <a:ext cx="2651098" cy="41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改良型烏鴉搜尋演算法之研製與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應用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(</a:t>
              </a:r>
              <a:r>
                <a:rPr lang="en-US" altLang="zh-CN" sz="1400" dirty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Development and Application of a Modified Crow Search Algorithm)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922007" y="1871640"/>
              <a:ext cx="461865" cy="35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64" name="矩形 3"/>
          <p:cNvSpPr>
            <a:spLocks noChangeArrowheads="1"/>
          </p:cNvSpPr>
          <p:nvPr/>
        </p:nvSpPr>
        <p:spPr bwMode="auto">
          <a:xfrm>
            <a:off x="3964840" y="342581"/>
            <a:ext cx="1170837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參考文獻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sp>
        <p:nvSpPr>
          <p:cNvPr id="65" name="文本框 18"/>
          <p:cNvSpPr txBox="1"/>
          <p:nvPr/>
        </p:nvSpPr>
        <p:spPr>
          <a:xfrm>
            <a:off x="1444772" y="3915635"/>
            <a:ext cx="596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作者</a:t>
            </a:r>
            <a:r>
              <a:rPr lang="zh-TW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：黃俊霖</a:t>
            </a:r>
            <a:endParaRPr lang="en-US" altLang="zh-TW" sz="1200" b="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出處：台灣博碩士論文加值系統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888522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9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54393" y="1654386"/>
            <a:ext cx="928562" cy="2138401"/>
            <a:chOff x="2210594" y="1730587"/>
            <a:chExt cx="928562" cy="2138401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210594" y="3160810"/>
              <a:ext cx="928562" cy="70817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346670" y="2801144"/>
              <a:ext cx="777103" cy="1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210594" y="1730587"/>
              <a:ext cx="920215" cy="66138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1"/>
          <p:cNvSpPr>
            <a:spLocks noChangeArrowheads="1"/>
          </p:cNvSpPr>
          <p:nvPr/>
        </p:nvSpPr>
        <p:spPr bwMode="gray">
          <a:xfrm>
            <a:off x="4572794" y="1093296"/>
            <a:ext cx="3200400" cy="89178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烏鴉會記住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了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他們目前儲存食物的最佳位置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。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8" name="文本1"/>
          <p:cNvSpPr>
            <a:spLocks noChangeArrowheads="1"/>
          </p:cNvSpPr>
          <p:nvPr/>
        </p:nvSpPr>
        <p:spPr bwMode="gray">
          <a:xfrm>
            <a:off x="4572794" y="2258916"/>
            <a:ext cx="3200400" cy="89178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烏鴉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會觀察其他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鳥類隱藏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食物的地方，並在主人離開後偷走它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。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2" name="文本1"/>
          <p:cNvSpPr>
            <a:spLocks noChangeArrowheads="1"/>
          </p:cNvSpPr>
          <p:nvPr/>
        </p:nvSpPr>
        <p:spPr bwMode="gray">
          <a:xfrm>
            <a:off x="4572794" y="3398346"/>
            <a:ext cx="3200400" cy="89178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烏鴉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會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利用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自己的小偷經驗來預測盜竊者的行為，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並且保護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他們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的食物不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被盜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。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4" name="矩形 3"/>
          <p:cNvSpPr>
            <a:spLocks noChangeArrowheads="1"/>
          </p:cNvSpPr>
          <p:nvPr/>
        </p:nvSpPr>
        <p:spPr bwMode="auto">
          <a:xfrm>
            <a:off x="3938783" y="337071"/>
            <a:ext cx="1164425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烏鴉特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6926" y="1209247"/>
            <a:ext cx="727805" cy="727324"/>
            <a:chOff x="3356926" y="1209247"/>
            <a:chExt cx="727805" cy="727324"/>
          </a:xfrm>
        </p:grpSpPr>
        <p:sp>
          <p:nvSpPr>
            <p:cNvPr id="60" name="椭圆 59"/>
            <p:cNvSpPr/>
            <p:nvPr/>
          </p:nvSpPr>
          <p:spPr>
            <a:xfrm>
              <a:off x="3356926" y="1209247"/>
              <a:ext cx="727805" cy="727324"/>
            </a:xfrm>
            <a:prstGeom prst="ellipse">
              <a:avLst/>
            </a:prstGeom>
            <a:solidFill>
              <a:srgbClr val="01ACBE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2540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文本框 37"/>
            <p:cNvSpPr>
              <a:spLocks noChangeArrowheads="1"/>
            </p:cNvSpPr>
            <p:nvPr/>
          </p:nvSpPr>
          <p:spPr bwMode="auto">
            <a:xfrm>
              <a:off x="3421122" y="1408991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zh-TW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sym typeface="微软雅黑" pitchFamily="34" charset="-122"/>
                </a:rPr>
                <a:t>記憶</a:t>
              </a:r>
              <a:endParaRPr lang="en-US" altLang="zh-CN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63275" y="2358072"/>
            <a:ext cx="727805" cy="727324"/>
            <a:chOff x="3363275" y="2358072"/>
            <a:chExt cx="727805" cy="727324"/>
          </a:xfrm>
        </p:grpSpPr>
        <p:sp>
          <p:nvSpPr>
            <p:cNvPr id="61" name="椭圆 60"/>
            <p:cNvSpPr/>
            <p:nvPr/>
          </p:nvSpPr>
          <p:spPr>
            <a:xfrm>
              <a:off x="3363275" y="2358072"/>
              <a:ext cx="727805" cy="727324"/>
            </a:xfrm>
            <a:prstGeom prst="ellipse">
              <a:avLst/>
            </a:prstGeom>
            <a:solidFill>
              <a:srgbClr val="663A77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2540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7"/>
            <p:cNvSpPr>
              <a:spLocks noChangeArrowheads="1"/>
            </p:cNvSpPr>
            <p:nvPr/>
          </p:nvSpPr>
          <p:spPr bwMode="auto">
            <a:xfrm>
              <a:off x="3423313" y="2560333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zh-TW" altLang="en-US" sz="16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sym typeface="微软雅黑" pitchFamily="34" charset="-122"/>
                </a:rPr>
                <a:t>偷</a:t>
              </a:r>
              <a:r>
                <a:rPr lang="zh-TW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sym typeface="微软雅黑" pitchFamily="34" charset="-122"/>
                </a:rPr>
                <a:t>竊</a:t>
              </a:r>
              <a:endParaRPr lang="en-US" altLang="zh-CN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65273" y="3506897"/>
            <a:ext cx="727805" cy="727324"/>
            <a:chOff x="3365273" y="3506897"/>
            <a:chExt cx="727805" cy="727324"/>
          </a:xfrm>
        </p:grpSpPr>
        <p:sp>
          <p:nvSpPr>
            <p:cNvPr id="62" name="椭圆 61"/>
            <p:cNvSpPr/>
            <p:nvPr/>
          </p:nvSpPr>
          <p:spPr>
            <a:xfrm>
              <a:off x="3365273" y="3506897"/>
              <a:ext cx="727805" cy="727324"/>
            </a:xfrm>
            <a:prstGeom prst="ellipse">
              <a:avLst/>
            </a:prstGeom>
            <a:solidFill>
              <a:srgbClr val="FFB850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2540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文本框 37"/>
            <p:cNvSpPr>
              <a:spLocks noChangeArrowheads="1"/>
            </p:cNvSpPr>
            <p:nvPr/>
          </p:nvSpPr>
          <p:spPr bwMode="auto">
            <a:xfrm>
              <a:off x="3423313" y="3716815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zh-TW" altLang="en-US" sz="16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sym typeface="微软雅黑" pitchFamily="34" charset="-122"/>
                </a:rPr>
                <a:t>保</a:t>
              </a:r>
              <a:r>
                <a:rPr lang="zh-TW" altLang="en-US" sz="16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sym typeface="微软雅黑" pitchFamily="34" charset="-122"/>
                </a:rPr>
                <a:t>護</a:t>
              </a:r>
              <a:endParaRPr lang="en-US" altLang="zh-CN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00630" y="2148831"/>
            <a:ext cx="1105961" cy="1102714"/>
            <a:chOff x="2212932" y="1540880"/>
            <a:chExt cx="862441" cy="883685"/>
          </a:xfrm>
        </p:grpSpPr>
        <p:sp>
          <p:nvSpPr>
            <p:cNvPr id="57" name="椭圆 56"/>
            <p:cNvSpPr/>
            <p:nvPr/>
          </p:nvSpPr>
          <p:spPr>
            <a:xfrm>
              <a:off x="2212932" y="1540880"/>
              <a:ext cx="862441" cy="883685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288503" y="1627073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solidFill>
                <a:schemeClr val="bg1"/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文本框 17"/>
            <p:cNvSpPr txBox="1"/>
            <p:nvPr/>
          </p:nvSpPr>
          <p:spPr>
            <a:xfrm>
              <a:off x="2355504" y="1824456"/>
              <a:ext cx="558216" cy="320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烏鴉</a:t>
              </a:r>
              <a:endParaRPr lang="zh-CN" altLang="en-US" sz="2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154" y1="61631" x2="6154" y2="61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3016" flipH="1">
            <a:off x="1129727" y="1579265"/>
            <a:ext cx="1073878" cy="10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0663E-6 1.75872E-7 L -0.1734 0.2237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9" y="111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947E-6 8.79358E-7 L -0.1741 0.00062 " pathEditMode="relative" rAng="0" ptsTypes="AA">
                                      <p:cBhvr>
                                        <p:cTn id="26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4" y="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1151E-6 3.0361E-6 L -0.17427 -0.2308 " pathEditMode="relative" rAng="0" ptsTypes="AA">
                                      <p:cBhvr>
                                        <p:cTn id="28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4" y="-115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淘宝网Chenying0907出品 6"/>
          <p:cNvSpPr/>
          <p:nvPr/>
        </p:nvSpPr>
        <p:spPr>
          <a:xfrm rot="2292919">
            <a:off x="3419479" y="3591462"/>
            <a:ext cx="105983" cy="74243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7" name="淘宝网Chenying0907出品 6"/>
          <p:cNvSpPr/>
          <p:nvPr/>
        </p:nvSpPr>
        <p:spPr>
          <a:xfrm rot="19307081" flipH="1">
            <a:off x="4912916" y="3588451"/>
            <a:ext cx="105983" cy="74243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淘宝网Chenying0907出品 3"/>
          <p:cNvSpPr>
            <a:spLocks noChangeArrowheads="1"/>
          </p:cNvSpPr>
          <p:nvPr/>
        </p:nvSpPr>
        <p:spPr bwMode="auto">
          <a:xfrm>
            <a:off x="3828545" y="340955"/>
            <a:ext cx="1420906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仿烏鴉特性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sp>
        <p:nvSpPr>
          <p:cNvPr id="68" name="圆角淘宝网Chenying0907出品 5"/>
          <p:cNvSpPr/>
          <p:nvPr/>
        </p:nvSpPr>
        <p:spPr>
          <a:xfrm>
            <a:off x="5731923" y="1270037"/>
            <a:ext cx="2160000" cy="252000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圆角淘宝网Chenying0907出品 3"/>
          <p:cNvSpPr/>
          <p:nvPr/>
        </p:nvSpPr>
        <p:spPr>
          <a:xfrm>
            <a:off x="3124994" y="1270037"/>
            <a:ext cx="2160000" cy="252000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1" name="圆角淘宝网Chenying0907出品 4"/>
          <p:cNvSpPr/>
          <p:nvPr/>
        </p:nvSpPr>
        <p:spPr>
          <a:xfrm>
            <a:off x="457994" y="1270038"/>
            <a:ext cx="2160000" cy="2520000"/>
          </a:xfrm>
          <a:prstGeom prst="roundRect">
            <a:avLst>
              <a:gd name="adj" fmla="val 12557"/>
            </a:avLst>
          </a:prstGeom>
          <a:gradFill>
            <a:gsLst>
              <a:gs pos="0">
                <a:schemeClr val="bg1">
                  <a:lumMod val="80000"/>
                </a:schemeClr>
              </a:gs>
              <a:gs pos="100000">
                <a:schemeClr val="bg1">
                  <a:lumMod val="97000"/>
                </a:schemeClr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444500" dist="1778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9" name="淘宝网Chenying0907出品 108"/>
          <p:cNvGrpSpPr/>
          <p:nvPr/>
        </p:nvGrpSpPr>
        <p:grpSpPr>
          <a:xfrm>
            <a:off x="4891994" y="819944"/>
            <a:ext cx="900000" cy="900000"/>
            <a:chOff x="3881858" y="5509627"/>
            <a:chExt cx="1016511" cy="1016511"/>
          </a:xfrm>
        </p:grpSpPr>
        <p:sp>
          <p:nvSpPr>
            <p:cNvPr id="110" name="淘宝网Chenying0907出品 10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1" name="淘宝网Chenying0907出品 11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663A77"/>
            </a:solidFill>
            <a:ln w="15875">
              <a:solidFill>
                <a:srgbClr val="663A77"/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FFBE5E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2" name="淘宝网Chenying0907出品 22"/>
            <p:cNvSpPr txBox="1"/>
            <p:nvPr/>
          </p:nvSpPr>
          <p:spPr>
            <a:xfrm>
              <a:off x="3934333" y="5807893"/>
              <a:ext cx="894530" cy="451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偷</a:t>
              </a:r>
              <a:r>
                <a:rPr lang="zh-TW" altLang="en-US" sz="20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竊</a:t>
              </a:r>
              <a:endParaRPr lang="zh-CN" altLang="en-US" sz="2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13" name="淘宝网Chenying0907出品 112"/>
          <p:cNvGrpSpPr/>
          <p:nvPr/>
        </p:nvGrpSpPr>
        <p:grpSpPr>
          <a:xfrm>
            <a:off x="2270691" y="819945"/>
            <a:ext cx="900000" cy="900000"/>
            <a:chOff x="6699927" y="981522"/>
            <a:chExt cx="1016511" cy="1016511"/>
          </a:xfrm>
        </p:grpSpPr>
        <p:sp>
          <p:nvSpPr>
            <p:cNvPr id="114" name="淘宝网Chenying0907出品 113"/>
            <p:cNvSpPr/>
            <p:nvPr/>
          </p:nvSpPr>
          <p:spPr>
            <a:xfrm>
              <a:off x="6699927" y="981522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5" name="淘宝网Chenying0907出品 114"/>
            <p:cNvSpPr/>
            <p:nvPr/>
          </p:nvSpPr>
          <p:spPr>
            <a:xfrm>
              <a:off x="6852532" y="1145215"/>
              <a:ext cx="711301" cy="711300"/>
            </a:xfrm>
            <a:prstGeom prst="ellipse">
              <a:avLst/>
            </a:prstGeom>
            <a:gradFill>
              <a:gsLst>
                <a:gs pos="0">
                  <a:srgbClr val="019BAB"/>
                </a:gs>
                <a:gs pos="100000">
                  <a:srgbClr val="01E1F9"/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rgbClr val="01B7CA"/>
                  </a:gs>
                  <a:gs pos="100000">
                    <a:srgbClr val="01B5C8"/>
                  </a:gs>
                </a:gsLst>
                <a:lin ang="2700000" scaled="1"/>
                <a:tileRect/>
              </a:gra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6" name="淘宝网Chenying0907出品 23"/>
            <p:cNvSpPr txBox="1"/>
            <p:nvPr/>
          </p:nvSpPr>
          <p:spPr>
            <a:xfrm>
              <a:off x="6767885" y="1279787"/>
              <a:ext cx="894530" cy="487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sym typeface="微软雅黑" pitchFamily="34" charset="-122"/>
                </a:rPr>
                <a:t>記憶</a:t>
              </a:r>
              <a:endParaRPr lang="en-US" altLang="zh-CN" sz="2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117" name="淘宝网Chenying0907出品 116"/>
          <p:cNvGrpSpPr/>
          <p:nvPr/>
        </p:nvGrpSpPr>
        <p:grpSpPr>
          <a:xfrm>
            <a:off x="7482795" y="819944"/>
            <a:ext cx="899999" cy="900000"/>
            <a:chOff x="5201861" y="3625236"/>
            <a:chExt cx="1016511" cy="1016511"/>
          </a:xfrm>
        </p:grpSpPr>
        <p:sp>
          <p:nvSpPr>
            <p:cNvPr id="118" name="淘宝网Chenying0907出品 117"/>
            <p:cNvSpPr/>
            <p:nvPr/>
          </p:nvSpPr>
          <p:spPr>
            <a:xfrm>
              <a:off x="5201861" y="3625236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prstClr val="white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19" name="淘宝网Chenying0907出品 118"/>
            <p:cNvSpPr/>
            <p:nvPr/>
          </p:nvSpPr>
          <p:spPr>
            <a:xfrm>
              <a:off x="5354466" y="3777840"/>
              <a:ext cx="711301" cy="711301"/>
            </a:xfrm>
            <a:prstGeom prst="ellipse">
              <a:avLst/>
            </a:prstGeom>
            <a:solidFill>
              <a:srgbClr val="FFBE5E"/>
            </a:solidFill>
            <a:ln w="15875">
              <a:solidFill>
                <a:srgbClr val="FFBE5E"/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FFA3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20" name="淘宝网Chenying0907出品 24"/>
            <p:cNvSpPr txBox="1"/>
            <p:nvPr/>
          </p:nvSpPr>
          <p:spPr>
            <a:xfrm>
              <a:off x="5254744" y="3923502"/>
              <a:ext cx="894530" cy="451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保</a:t>
              </a:r>
              <a:r>
                <a:rPr lang="zh-TW" altLang="en-US" sz="20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護</a:t>
              </a:r>
              <a:endParaRPr lang="en-US" altLang="zh-TW" sz="20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47" name="淘宝网Chenying0907出品 146"/>
          <p:cNvGrpSpPr/>
          <p:nvPr/>
        </p:nvGrpSpPr>
        <p:grpSpPr>
          <a:xfrm>
            <a:off x="610394" y="1949857"/>
            <a:ext cx="1872000" cy="1090166"/>
            <a:chOff x="4075983" y="2648911"/>
            <a:chExt cx="1437140" cy="721483"/>
          </a:xfrm>
        </p:grpSpPr>
        <p:sp>
          <p:nvSpPr>
            <p:cNvPr id="148" name="淘宝网Chenying0907出品 59"/>
            <p:cNvSpPr txBox="1"/>
            <p:nvPr/>
          </p:nvSpPr>
          <p:spPr>
            <a:xfrm>
              <a:off x="4234742" y="2648911"/>
              <a:ext cx="1128218" cy="244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1ACB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Memory</a:t>
              </a:r>
              <a:endParaRPr lang="zh-CN" altLang="en-US" dirty="0">
                <a:solidFill>
                  <a:srgbClr val="01ACB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149" name="淘宝网Chenying0907出品 149"/>
            <p:cNvSpPr txBox="1"/>
            <p:nvPr/>
          </p:nvSpPr>
          <p:spPr>
            <a:xfrm>
              <a:off x="4075983" y="2956691"/>
              <a:ext cx="1437140" cy="41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TW" altLang="en-US" sz="1400" b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用來記錄每隻烏鴉目前找到的最佳解。</a:t>
              </a:r>
              <a:endParaRPr lang="zh-CN" altLang="en-US" sz="1400" b="0" dirty="0">
                <a:solidFill>
                  <a:prstClr val="black">
                    <a:lumMod val="50000"/>
                    <a:lumOff val="50000"/>
                  </a:prst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150" name="淘宝网Chenying0907出品 149"/>
          <p:cNvGrpSpPr/>
          <p:nvPr/>
        </p:nvGrpSpPr>
        <p:grpSpPr>
          <a:xfrm>
            <a:off x="3277396" y="1503007"/>
            <a:ext cx="1872002" cy="2146616"/>
            <a:chOff x="6595084" y="2648911"/>
            <a:chExt cx="1437141" cy="1767375"/>
          </a:xfrm>
        </p:grpSpPr>
        <p:sp>
          <p:nvSpPr>
            <p:cNvPr id="151" name="淘宝网Chenying0907出品 68"/>
            <p:cNvSpPr txBox="1"/>
            <p:nvPr/>
          </p:nvSpPr>
          <p:spPr>
            <a:xfrm>
              <a:off x="6595084" y="2648911"/>
              <a:ext cx="1428280" cy="304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663A77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&gt;=</a:t>
              </a:r>
              <a:r>
                <a:rPr lang="zh-TW" altLang="en-US" dirty="0" smtClean="0">
                  <a:solidFill>
                    <a:srgbClr val="663A77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 感知機</a:t>
              </a:r>
              <a:r>
                <a:rPr lang="zh-TW" altLang="en-US" dirty="0">
                  <a:solidFill>
                    <a:srgbClr val="663A77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率</a:t>
              </a:r>
              <a:endParaRPr lang="zh-CN" altLang="en-US" dirty="0">
                <a:solidFill>
                  <a:srgbClr val="663A77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152" name="淘宝网Chenying0907出品 149"/>
            <p:cNvSpPr txBox="1"/>
            <p:nvPr/>
          </p:nvSpPr>
          <p:spPr>
            <a:xfrm>
              <a:off x="6595085" y="2956691"/>
              <a:ext cx="1437140" cy="145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TW" altLang="en-US" sz="1400" b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表示沒有被跟隨的烏鴉發現，因此獲得該隻烏鴉記憶中的最佳解。再根據自己的飛行長度往新的最佳解移動。</a:t>
              </a:r>
              <a:endParaRPr lang="zh-CN" altLang="en-US" sz="1400" b="0" dirty="0">
                <a:solidFill>
                  <a:prstClr val="black">
                    <a:lumMod val="50000"/>
                    <a:lumOff val="50000"/>
                  </a:prst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153" name="淘宝网Chenying0907出品 152"/>
          <p:cNvGrpSpPr/>
          <p:nvPr/>
        </p:nvGrpSpPr>
        <p:grpSpPr>
          <a:xfrm>
            <a:off x="5868194" y="1780230"/>
            <a:ext cx="1872000" cy="1335993"/>
            <a:chOff x="9098488" y="2648911"/>
            <a:chExt cx="1437140" cy="1019238"/>
          </a:xfrm>
        </p:grpSpPr>
        <p:sp>
          <p:nvSpPr>
            <p:cNvPr id="154" name="淘宝网Chenying0907出品 65"/>
            <p:cNvSpPr txBox="1"/>
            <p:nvPr/>
          </p:nvSpPr>
          <p:spPr>
            <a:xfrm>
              <a:off x="9229906" y="2648911"/>
              <a:ext cx="1128218" cy="28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BE5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&lt;</a:t>
              </a:r>
              <a:r>
                <a:rPr lang="zh-TW" altLang="en-US" dirty="0" smtClean="0">
                  <a:solidFill>
                    <a:srgbClr val="FFBE5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 感知機</a:t>
              </a:r>
              <a:r>
                <a:rPr lang="zh-TW" altLang="en-US" dirty="0">
                  <a:solidFill>
                    <a:srgbClr val="FFBE5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率</a:t>
              </a:r>
              <a:endParaRPr lang="zh-CN" altLang="en-US" dirty="0">
                <a:solidFill>
                  <a:srgbClr val="FFBE5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155" name="淘宝网Chenying0907出品 149"/>
            <p:cNvSpPr txBox="1"/>
            <p:nvPr/>
          </p:nvSpPr>
          <p:spPr>
            <a:xfrm>
              <a:off x="9098488" y="2956690"/>
              <a:ext cx="1437140" cy="711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TW" altLang="en-US" sz="1400" b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表示被跟隨的烏鴉發現，故會被其欺騙而隨機引導至其他地方。</a:t>
              </a:r>
              <a:endParaRPr lang="zh-CN" altLang="en-US" sz="1400" b="0" dirty="0">
                <a:solidFill>
                  <a:prstClr val="black">
                    <a:lumMod val="50000"/>
                    <a:lumOff val="50000"/>
                  </a:prst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88" name="同侧圆角淘宝网Chenying0907出品 27"/>
          <p:cNvSpPr/>
          <p:nvPr/>
        </p:nvSpPr>
        <p:spPr>
          <a:xfrm rot="5400000">
            <a:off x="5707839" y="2934427"/>
            <a:ext cx="826939" cy="32377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9F9F9"/>
          </a:solidFill>
          <a:ln>
            <a:noFill/>
          </a:ln>
          <a:effectLst>
            <a:outerShdw blurRad="254000" dist="50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淘宝网Chenying0907出品 28"/>
          <p:cNvSpPr/>
          <p:nvPr/>
        </p:nvSpPr>
        <p:spPr>
          <a:xfrm>
            <a:off x="6999893" y="4238163"/>
            <a:ext cx="630301" cy="630301"/>
          </a:xfrm>
          <a:prstGeom prst="ellipse">
            <a:avLst/>
          </a:prstGeom>
          <a:solidFill>
            <a:srgbClr val="663A77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9000"/>
                    <a:lumOff val="11000"/>
                  </a:schemeClr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1" name="淘宝网Chenying0907出品 29"/>
          <p:cNvSpPr txBox="1"/>
          <p:nvPr/>
        </p:nvSpPr>
        <p:spPr>
          <a:xfrm>
            <a:off x="7071015" y="4324129"/>
            <a:ext cx="48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&gt;</a:t>
            </a:r>
            <a:r>
              <a:rPr lang="zh-TW" alt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9" name="淘宝网Chenying0907出品 77"/>
          <p:cNvSpPr txBox="1"/>
          <p:nvPr/>
        </p:nvSpPr>
        <p:spPr>
          <a:xfrm>
            <a:off x="4733538" y="4324129"/>
            <a:ext cx="202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新位置落在起飛位置與新的最佳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解連線之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外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。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60" name="同侧圆角淘宝网Chenying0907出品 27"/>
          <p:cNvSpPr/>
          <p:nvPr/>
        </p:nvSpPr>
        <p:spPr>
          <a:xfrm rot="16200000" flipH="1">
            <a:off x="1968211" y="2934427"/>
            <a:ext cx="826939" cy="32377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9F9F9"/>
          </a:solidFill>
          <a:ln>
            <a:noFill/>
          </a:ln>
          <a:effectLst>
            <a:outerShdw blurRad="254000" dist="50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淘宝网Chenying0907出品 28"/>
          <p:cNvSpPr/>
          <p:nvPr/>
        </p:nvSpPr>
        <p:spPr>
          <a:xfrm flipH="1">
            <a:off x="895684" y="4238163"/>
            <a:ext cx="630301" cy="630301"/>
          </a:xfrm>
          <a:prstGeom prst="ellipse">
            <a:avLst/>
          </a:prstGeom>
          <a:solidFill>
            <a:srgbClr val="663A77"/>
          </a:solidFill>
          <a:ln w="127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9000"/>
                    <a:lumOff val="11000"/>
                  </a:schemeClr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2" name="淘宝网Chenying0907出品 29"/>
          <p:cNvSpPr txBox="1"/>
          <p:nvPr/>
        </p:nvSpPr>
        <p:spPr>
          <a:xfrm flipH="1">
            <a:off x="966806" y="4324129"/>
            <a:ext cx="48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&lt;</a:t>
            </a:r>
            <a:r>
              <a:rPr lang="zh-TW" altLang="en-US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5" name="淘宝网Chenying0907出品 77"/>
          <p:cNvSpPr txBox="1"/>
          <p:nvPr/>
        </p:nvSpPr>
        <p:spPr>
          <a:xfrm flipH="1">
            <a:off x="1723132" y="4311428"/>
            <a:ext cx="1849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新位置落在起飛位置與新的最佳解之間。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66" name="淘宝网Chenying0907出品 76"/>
          <p:cNvSpPr txBox="1"/>
          <p:nvPr/>
        </p:nvSpPr>
        <p:spPr>
          <a:xfrm>
            <a:off x="3505994" y="3791744"/>
            <a:ext cx="144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663A77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飛行長度</a:t>
            </a:r>
            <a:endParaRPr lang="zh-CN" altLang="en-US" sz="2000" dirty="0">
              <a:solidFill>
                <a:srgbClr val="663A77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7" grpId="0" animBg="1"/>
      <p:bldP spid="88" grpId="0" animBg="1"/>
      <p:bldP spid="89" grpId="0" animBg="1"/>
      <p:bldP spid="91" grpId="0"/>
      <p:bldP spid="159" grpId="0"/>
      <p:bldP spid="160" grpId="0" animBg="1"/>
      <p:bldP spid="161" grpId="0" animBg="1"/>
      <p:bldP spid="162" grpId="0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淘宝网Chenying0907出品 3"/>
          <p:cNvSpPr>
            <a:spLocks noChangeArrowheads="1"/>
          </p:cNvSpPr>
          <p:nvPr/>
        </p:nvSpPr>
        <p:spPr bwMode="auto">
          <a:xfrm>
            <a:off x="3583039" y="340332"/>
            <a:ext cx="193386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傳統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演算法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架構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88" y="828645"/>
            <a:ext cx="6911967" cy="4182299"/>
          </a:xfrm>
          <a:prstGeom prst="rect">
            <a:avLst/>
          </a:prstGeom>
          <a:ln w="38100">
            <a:solidFill>
              <a:srgbClr val="01ACBE"/>
            </a:solidFill>
          </a:ln>
        </p:spPr>
      </p:pic>
    </p:spTree>
    <p:extLst>
      <p:ext uri="{BB962C8B-B14F-4D97-AF65-F5344CB8AC3E}">
        <p14:creationId xmlns:p14="http://schemas.microsoft.com/office/powerpoint/2010/main" val="87495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"/>
          <p:cNvSpPr/>
          <p:nvPr/>
        </p:nvSpPr>
        <p:spPr>
          <a:xfrm>
            <a:off x="1025637" y="2333458"/>
            <a:ext cx="1261157" cy="340493"/>
          </a:xfrm>
          <a:custGeom>
            <a:avLst/>
            <a:gdLst>
              <a:gd name="connsiteX0" fmla="*/ 238128 w 4486009"/>
              <a:gd name="connsiteY0" fmla="*/ 0 h 914400"/>
              <a:gd name="connsiteX1" fmla="*/ 1053311 w 4486009"/>
              <a:gd name="connsiteY1" fmla="*/ 0 h 914400"/>
              <a:gd name="connsiteX2" fmla="*/ 4247881 w 4486009"/>
              <a:gd name="connsiteY2" fmla="*/ 0 h 914400"/>
              <a:gd name="connsiteX3" fmla="*/ 4486009 w 4486009"/>
              <a:gd name="connsiteY3" fmla="*/ 457200 h 914400"/>
              <a:gd name="connsiteX4" fmla="*/ 4247881 w 4486009"/>
              <a:gd name="connsiteY4" fmla="*/ 914400 h 914400"/>
              <a:gd name="connsiteX5" fmla="*/ 1053311 w 4486009"/>
              <a:gd name="connsiteY5" fmla="*/ 914400 h 914400"/>
              <a:gd name="connsiteX6" fmla="*/ 238128 w 4486009"/>
              <a:gd name="connsiteY6" fmla="*/ 914400 h 914400"/>
              <a:gd name="connsiteX7" fmla="*/ 0 w 4486009"/>
              <a:gd name="connsiteY7" fmla="*/ 457200 h 914400"/>
              <a:gd name="connsiteX0" fmla="*/ 238128 w 4247881"/>
              <a:gd name="connsiteY0" fmla="*/ 0 h 914400"/>
              <a:gd name="connsiteX1" fmla="*/ 1053311 w 4247881"/>
              <a:gd name="connsiteY1" fmla="*/ 0 h 914400"/>
              <a:gd name="connsiteX2" fmla="*/ 4247881 w 4247881"/>
              <a:gd name="connsiteY2" fmla="*/ 0 h 914400"/>
              <a:gd name="connsiteX3" fmla="*/ 4247881 w 4247881"/>
              <a:gd name="connsiteY3" fmla="*/ 914400 h 914400"/>
              <a:gd name="connsiteX4" fmla="*/ 1053311 w 4247881"/>
              <a:gd name="connsiteY4" fmla="*/ 914400 h 914400"/>
              <a:gd name="connsiteX5" fmla="*/ 238128 w 4247881"/>
              <a:gd name="connsiteY5" fmla="*/ 914400 h 914400"/>
              <a:gd name="connsiteX6" fmla="*/ 0 w 4247881"/>
              <a:gd name="connsiteY6" fmla="*/ 457200 h 914400"/>
              <a:gd name="connsiteX7" fmla="*/ 238128 w 4247881"/>
              <a:gd name="connsiteY7" fmla="*/ 0 h 914400"/>
              <a:gd name="connsiteX0" fmla="*/ 0 w 4009753"/>
              <a:gd name="connsiteY0" fmla="*/ 0 h 914400"/>
              <a:gd name="connsiteX1" fmla="*/ 815183 w 4009753"/>
              <a:gd name="connsiteY1" fmla="*/ 0 h 914400"/>
              <a:gd name="connsiteX2" fmla="*/ 4009753 w 4009753"/>
              <a:gd name="connsiteY2" fmla="*/ 0 h 914400"/>
              <a:gd name="connsiteX3" fmla="*/ 4009753 w 4009753"/>
              <a:gd name="connsiteY3" fmla="*/ 914400 h 914400"/>
              <a:gd name="connsiteX4" fmla="*/ 815183 w 4009753"/>
              <a:gd name="connsiteY4" fmla="*/ 914400 h 914400"/>
              <a:gd name="connsiteX5" fmla="*/ 0 w 4009753"/>
              <a:gd name="connsiteY5" fmla="*/ 914400 h 914400"/>
              <a:gd name="connsiteX6" fmla="*/ 362905 w 4009753"/>
              <a:gd name="connsiteY6" fmla="*/ 457200 h 914400"/>
              <a:gd name="connsiteX7" fmla="*/ 0 w 4009753"/>
              <a:gd name="connsiteY7" fmla="*/ 0 h 914400"/>
              <a:gd name="connsiteX0" fmla="*/ 0 w 4009753"/>
              <a:gd name="connsiteY0" fmla="*/ 0 h 914400"/>
              <a:gd name="connsiteX1" fmla="*/ 815183 w 4009753"/>
              <a:gd name="connsiteY1" fmla="*/ 0 h 914400"/>
              <a:gd name="connsiteX2" fmla="*/ 4009753 w 4009753"/>
              <a:gd name="connsiteY2" fmla="*/ 0 h 914400"/>
              <a:gd name="connsiteX3" fmla="*/ 4009753 w 4009753"/>
              <a:gd name="connsiteY3" fmla="*/ 914400 h 914400"/>
              <a:gd name="connsiteX4" fmla="*/ 815183 w 4009753"/>
              <a:gd name="connsiteY4" fmla="*/ 914400 h 914400"/>
              <a:gd name="connsiteX5" fmla="*/ 0 w 4009753"/>
              <a:gd name="connsiteY5" fmla="*/ 914400 h 914400"/>
              <a:gd name="connsiteX6" fmla="*/ 446125 w 4009753"/>
              <a:gd name="connsiteY6" fmla="*/ 462136 h 914400"/>
              <a:gd name="connsiteX7" fmla="*/ 0 w 4009753"/>
              <a:gd name="connsiteY7" fmla="*/ 0 h 914400"/>
              <a:gd name="connsiteX0" fmla="*/ 0 w 4009753"/>
              <a:gd name="connsiteY0" fmla="*/ 0 h 914400"/>
              <a:gd name="connsiteX1" fmla="*/ 815183 w 4009753"/>
              <a:gd name="connsiteY1" fmla="*/ 0 h 914400"/>
              <a:gd name="connsiteX2" fmla="*/ 4009753 w 4009753"/>
              <a:gd name="connsiteY2" fmla="*/ 0 h 914400"/>
              <a:gd name="connsiteX3" fmla="*/ 4009753 w 4009753"/>
              <a:gd name="connsiteY3" fmla="*/ 914400 h 914400"/>
              <a:gd name="connsiteX4" fmla="*/ 815183 w 4009753"/>
              <a:gd name="connsiteY4" fmla="*/ 914400 h 914400"/>
              <a:gd name="connsiteX5" fmla="*/ 0 w 4009753"/>
              <a:gd name="connsiteY5" fmla="*/ 914400 h 914400"/>
              <a:gd name="connsiteX6" fmla="*/ 402602 w 4009753"/>
              <a:gd name="connsiteY6" fmla="*/ 462136 h 914400"/>
              <a:gd name="connsiteX7" fmla="*/ 0 w 400975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9753" h="914400">
                <a:moveTo>
                  <a:pt x="0" y="0"/>
                </a:moveTo>
                <a:lnTo>
                  <a:pt x="815183" y="0"/>
                </a:lnTo>
                <a:lnTo>
                  <a:pt x="4009753" y="0"/>
                </a:lnTo>
                <a:lnTo>
                  <a:pt x="4009753" y="914400"/>
                </a:lnTo>
                <a:lnTo>
                  <a:pt x="815183" y="914400"/>
                </a:lnTo>
                <a:lnTo>
                  <a:pt x="0" y="914400"/>
                </a:lnTo>
                <a:lnTo>
                  <a:pt x="402602" y="46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5875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43823" y="2295955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飛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行長度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3750274" y="335210"/>
            <a:ext cx="1677386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改良型演算法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20" y="2197836"/>
            <a:ext cx="4127712" cy="1136708"/>
          </a:xfrm>
          <a:prstGeom prst="rect">
            <a:avLst/>
          </a:prstGeom>
        </p:spPr>
      </p:pic>
      <p:grpSp>
        <p:nvGrpSpPr>
          <p:cNvPr id="17" name="淘宝网Chenying0907出品 118"/>
          <p:cNvGrpSpPr/>
          <p:nvPr/>
        </p:nvGrpSpPr>
        <p:grpSpPr>
          <a:xfrm>
            <a:off x="2150567" y="1401457"/>
            <a:ext cx="4876800" cy="563925"/>
            <a:chOff x="940739" y="4267247"/>
            <a:chExt cx="1930400" cy="638521"/>
          </a:xfrm>
        </p:grpSpPr>
        <p:sp>
          <p:nvSpPr>
            <p:cNvPr id="19" name="淘宝网Chenying0907出品 560"/>
            <p:cNvSpPr/>
            <p:nvPr/>
          </p:nvSpPr>
          <p:spPr>
            <a:xfrm>
              <a:off x="940739" y="4267247"/>
              <a:ext cx="1930400" cy="638521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solidFill>
              <a:srgbClr val="01B7CA"/>
            </a:soli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0" name="淘宝网Chenying0907出品 146"/>
            <p:cNvSpPr txBox="1"/>
            <p:nvPr/>
          </p:nvSpPr>
          <p:spPr>
            <a:xfrm>
              <a:off x="1009001" y="4323745"/>
              <a:ext cx="1793875" cy="418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飛行長度及</a:t>
              </a:r>
              <a:r>
                <a:rPr lang="zh-TW" altLang="en-US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感</a:t>
              </a:r>
              <a:r>
                <a:rPr lang="zh-TW" altLang="en-US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知機率隨著迭代次數遞</a:t>
              </a:r>
              <a:r>
                <a:rPr lang="zh-TW" altLang="en-US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增</a:t>
              </a:r>
              <a:r>
                <a:rPr lang="zh-TW" altLang="en-US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減</a:t>
              </a:r>
              <a:endParaRPr lang="zh-CN" altLang="en-US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21" name="淘宝网Chenying0907出品 1"/>
          <p:cNvSpPr/>
          <p:nvPr/>
        </p:nvSpPr>
        <p:spPr>
          <a:xfrm>
            <a:off x="1025637" y="2866858"/>
            <a:ext cx="1261157" cy="340493"/>
          </a:xfrm>
          <a:custGeom>
            <a:avLst/>
            <a:gdLst>
              <a:gd name="connsiteX0" fmla="*/ 238128 w 4486009"/>
              <a:gd name="connsiteY0" fmla="*/ 0 h 914400"/>
              <a:gd name="connsiteX1" fmla="*/ 1053311 w 4486009"/>
              <a:gd name="connsiteY1" fmla="*/ 0 h 914400"/>
              <a:gd name="connsiteX2" fmla="*/ 4247881 w 4486009"/>
              <a:gd name="connsiteY2" fmla="*/ 0 h 914400"/>
              <a:gd name="connsiteX3" fmla="*/ 4486009 w 4486009"/>
              <a:gd name="connsiteY3" fmla="*/ 457200 h 914400"/>
              <a:gd name="connsiteX4" fmla="*/ 4247881 w 4486009"/>
              <a:gd name="connsiteY4" fmla="*/ 914400 h 914400"/>
              <a:gd name="connsiteX5" fmla="*/ 1053311 w 4486009"/>
              <a:gd name="connsiteY5" fmla="*/ 914400 h 914400"/>
              <a:gd name="connsiteX6" fmla="*/ 238128 w 4486009"/>
              <a:gd name="connsiteY6" fmla="*/ 914400 h 914400"/>
              <a:gd name="connsiteX7" fmla="*/ 0 w 4486009"/>
              <a:gd name="connsiteY7" fmla="*/ 457200 h 914400"/>
              <a:gd name="connsiteX0" fmla="*/ 238128 w 4247881"/>
              <a:gd name="connsiteY0" fmla="*/ 0 h 914400"/>
              <a:gd name="connsiteX1" fmla="*/ 1053311 w 4247881"/>
              <a:gd name="connsiteY1" fmla="*/ 0 h 914400"/>
              <a:gd name="connsiteX2" fmla="*/ 4247881 w 4247881"/>
              <a:gd name="connsiteY2" fmla="*/ 0 h 914400"/>
              <a:gd name="connsiteX3" fmla="*/ 4247881 w 4247881"/>
              <a:gd name="connsiteY3" fmla="*/ 914400 h 914400"/>
              <a:gd name="connsiteX4" fmla="*/ 1053311 w 4247881"/>
              <a:gd name="connsiteY4" fmla="*/ 914400 h 914400"/>
              <a:gd name="connsiteX5" fmla="*/ 238128 w 4247881"/>
              <a:gd name="connsiteY5" fmla="*/ 914400 h 914400"/>
              <a:gd name="connsiteX6" fmla="*/ 0 w 4247881"/>
              <a:gd name="connsiteY6" fmla="*/ 457200 h 914400"/>
              <a:gd name="connsiteX7" fmla="*/ 238128 w 4247881"/>
              <a:gd name="connsiteY7" fmla="*/ 0 h 914400"/>
              <a:gd name="connsiteX0" fmla="*/ 0 w 4009753"/>
              <a:gd name="connsiteY0" fmla="*/ 0 h 914400"/>
              <a:gd name="connsiteX1" fmla="*/ 815183 w 4009753"/>
              <a:gd name="connsiteY1" fmla="*/ 0 h 914400"/>
              <a:gd name="connsiteX2" fmla="*/ 4009753 w 4009753"/>
              <a:gd name="connsiteY2" fmla="*/ 0 h 914400"/>
              <a:gd name="connsiteX3" fmla="*/ 4009753 w 4009753"/>
              <a:gd name="connsiteY3" fmla="*/ 914400 h 914400"/>
              <a:gd name="connsiteX4" fmla="*/ 815183 w 4009753"/>
              <a:gd name="connsiteY4" fmla="*/ 914400 h 914400"/>
              <a:gd name="connsiteX5" fmla="*/ 0 w 4009753"/>
              <a:gd name="connsiteY5" fmla="*/ 914400 h 914400"/>
              <a:gd name="connsiteX6" fmla="*/ 362905 w 4009753"/>
              <a:gd name="connsiteY6" fmla="*/ 457200 h 914400"/>
              <a:gd name="connsiteX7" fmla="*/ 0 w 4009753"/>
              <a:gd name="connsiteY7" fmla="*/ 0 h 914400"/>
              <a:gd name="connsiteX0" fmla="*/ 0 w 4009753"/>
              <a:gd name="connsiteY0" fmla="*/ 0 h 914400"/>
              <a:gd name="connsiteX1" fmla="*/ 815183 w 4009753"/>
              <a:gd name="connsiteY1" fmla="*/ 0 h 914400"/>
              <a:gd name="connsiteX2" fmla="*/ 4009753 w 4009753"/>
              <a:gd name="connsiteY2" fmla="*/ 0 h 914400"/>
              <a:gd name="connsiteX3" fmla="*/ 4009753 w 4009753"/>
              <a:gd name="connsiteY3" fmla="*/ 914400 h 914400"/>
              <a:gd name="connsiteX4" fmla="*/ 815183 w 4009753"/>
              <a:gd name="connsiteY4" fmla="*/ 914400 h 914400"/>
              <a:gd name="connsiteX5" fmla="*/ 0 w 4009753"/>
              <a:gd name="connsiteY5" fmla="*/ 914400 h 914400"/>
              <a:gd name="connsiteX6" fmla="*/ 446125 w 4009753"/>
              <a:gd name="connsiteY6" fmla="*/ 462136 h 914400"/>
              <a:gd name="connsiteX7" fmla="*/ 0 w 4009753"/>
              <a:gd name="connsiteY7" fmla="*/ 0 h 914400"/>
              <a:gd name="connsiteX0" fmla="*/ 0 w 4009753"/>
              <a:gd name="connsiteY0" fmla="*/ 0 h 914400"/>
              <a:gd name="connsiteX1" fmla="*/ 815183 w 4009753"/>
              <a:gd name="connsiteY1" fmla="*/ 0 h 914400"/>
              <a:gd name="connsiteX2" fmla="*/ 4009753 w 4009753"/>
              <a:gd name="connsiteY2" fmla="*/ 0 h 914400"/>
              <a:gd name="connsiteX3" fmla="*/ 4009753 w 4009753"/>
              <a:gd name="connsiteY3" fmla="*/ 914400 h 914400"/>
              <a:gd name="connsiteX4" fmla="*/ 815183 w 4009753"/>
              <a:gd name="connsiteY4" fmla="*/ 914400 h 914400"/>
              <a:gd name="connsiteX5" fmla="*/ 0 w 4009753"/>
              <a:gd name="connsiteY5" fmla="*/ 914400 h 914400"/>
              <a:gd name="connsiteX6" fmla="*/ 402602 w 4009753"/>
              <a:gd name="connsiteY6" fmla="*/ 462136 h 914400"/>
              <a:gd name="connsiteX7" fmla="*/ 0 w 400975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9753" h="914400">
                <a:moveTo>
                  <a:pt x="0" y="0"/>
                </a:moveTo>
                <a:lnTo>
                  <a:pt x="815183" y="0"/>
                </a:lnTo>
                <a:lnTo>
                  <a:pt x="4009753" y="0"/>
                </a:lnTo>
                <a:lnTo>
                  <a:pt x="4009753" y="914400"/>
                </a:lnTo>
                <a:lnTo>
                  <a:pt x="815183" y="914400"/>
                </a:lnTo>
                <a:lnTo>
                  <a:pt x="0" y="914400"/>
                </a:lnTo>
                <a:lnTo>
                  <a:pt x="402602" y="46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5875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2"/>
          <p:cNvSpPr txBox="1"/>
          <p:nvPr/>
        </p:nvSpPr>
        <p:spPr>
          <a:xfrm>
            <a:off x="1243823" y="2829355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感</a:t>
            </a:r>
            <a:r>
              <a:rPr lang="zh-TW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知機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率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1" name="组合 3"/>
          <p:cNvGrpSpPr/>
          <p:nvPr/>
        </p:nvGrpSpPr>
        <p:grpSpPr>
          <a:xfrm>
            <a:off x="5868194" y="2225144"/>
            <a:ext cx="792000" cy="576000"/>
            <a:chOff x="3637140" y="4776351"/>
            <a:chExt cx="1583427" cy="1209427"/>
          </a:xfrm>
          <a:effectLst/>
        </p:grpSpPr>
        <p:sp>
          <p:nvSpPr>
            <p:cNvPr id="12" name="任意多边形 105"/>
            <p:cNvSpPr/>
            <p:nvPr/>
          </p:nvSpPr>
          <p:spPr>
            <a:xfrm rot="2700000">
              <a:off x="4262060" y="5027270"/>
              <a:ext cx="791144" cy="1125871"/>
            </a:xfrm>
            <a:custGeom>
              <a:avLst/>
              <a:gdLst>
                <a:gd name="connsiteX0" fmla="*/ 0 w 1062685"/>
                <a:gd name="connsiteY0" fmla="*/ 0 h 1555200"/>
                <a:gd name="connsiteX1" fmla="*/ 712021 w 1062685"/>
                <a:gd name="connsiteY1" fmla="*/ 0 h 1555200"/>
                <a:gd name="connsiteX2" fmla="*/ 755181 w 1062685"/>
                <a:gd name="connsiteY2" fmla="*/ 39011 h 1555200"/>
                <a:gd name="connsiteX3" fmla="*/ 755181 w 1062685"/>
                <a:gd name="connsiteY3" fmla="*/ 1523774 h 1555200"/>
                <a:gd name="connsiteX4" fmla="*/ 720412 w 1062685"/>
                <a:gd name="connsiteY4" fmla="*/ 1555200 h 1555200"/>
                <a:gd name="connsiteX5" fmla="*/ 0 w 1062685"/>
                <a:gd name="connsiteY5" fmla="*/ 1555200 h 155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685" h="1555200">
                  <a:moveTo>
                    <a:pt x="0" y="0"/>
                  </a:moveTo>
                  <a:lnTo>
                    <a:pt x="712021" y="0"/>
                  </a:lnTo>
                  <a:lnTo>
                    <a:pt x="755181" y="39011"/>
                  </a:lnTo>
                  <a:cubicBezTo>
                    <a:pt x="1165187" y="449017"/>
                    <a:pt x="1165187" y="1113768"/>
                    <a:pt x="755181" y="1523774"/>
                  </a:cubicBezTo>
                  <a:lnTo>
                    <a:pt x="720412" y="1555200"/>
                  </a:lnTo>
                  <a:lnTo>
                    <a:pt x="0" y="15552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31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4" name="组合 172"/>
            <p:cNvGrpSpPr/>
            <p:nvPr/>
          </p:nvGrpSpPr>
          <p:grpSpPr>
            <a:xfrm>
              <a:off x="3637140" y="4776351"/>
              <a:ext cx="1484264" cy="1080038"/>
              <a:chOff x="3637140" y="4776351"/>
              <a:chExt cx="1484264" cy="1080038"/>
            </a:xfrm>
          </p:grpSpPr>
          <p:sp>
            <p:nvSpPr>
              <p:cNvPr id="16" name="任意多边形 106"/>
              <p:cNvSpPr/>
              <p:nvPr/>
            </p:nvSpPr>
            <p:spPr>
              <a:xfrm rot="2700000">
                <a:off x="4311375" y="4962385"/>
                <a:ext cx="540019" cy="1080039"/>
              </a:xfrm>
              <a:custGeom>
                <a:avLst/>
                <a:gdLst>
                  <a:gd name="connsiteX0" fmla="*/ 0 w 777239"/>
                  <a:gd name="connsiteY0" fmla="*/ 0 h 1554478"/>
                  <a:gd name="connsiteX1" fmla="*/ 777239 w 777239"/>
                  <a:gd name="connsiteY1" fmla="*/ 777239 h 1554478"/>
                  <a:gd name="connsiteX2" fmla="*/ 0 w 777239"/>
                  <a:gd name="connsiteY2" fmla="*/ 1554478 h 15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239" h="1554478">
                    <a:moveTo>
                      <a:pt x="0" y="0"/>
                    </a:moveTo>
                    <a:cubicBezTo>
                      <a:pt x="429257" y="0"/>
                      <a:pt x="777239" y="347982"/>
                      <a:pt x="777239" y="777239"/>
                    </a:cubicBezTo>
                    <a:cubicBezTo>
                      <a:pt x="777239" y="1206496"/>
                      <a:pt x="429257" y="1554478"/>
                      <a:pt x="0" y="155447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63500" dir="33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椭圆 107"/>
              <p:cNvSpPr/>
              <p:nvPr/>
            </p:nvSpPr>
            <p:spPr>
              <a:xfrm>
                <a:off x="3851604" y="4776351"/>
                <a:ext cx="1080039" cy="108003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innerShdw blurRad="381000" dist="177800" dir="2700000">
                  <a:schemeClr val="tx1">
                    <a:lumMod val="50000"/>
                    <a:lumOff val="50000"/>
                    <a:alpha val="4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文本框 74"/>
              <p:cNvSpPr txBox="1"/>
              <p:nvPr/>
            </p:nvSpPr>
            <p:spPr>
              <a:xfrm>
                <a:off x="3637140" y="4945557"/>
                <a:ext cx="1475706" cy="534016"/>
              </a:xfrm>
              <a:prstGeom prst="rect">
                <a:avLst/>
              </a:prstGeom>
              <a:noFill/>
              <a:effectLst>
                <a:innerShdw blurRad="152400" dist="50800" dir="13500000">
                  <a:srgbClr val="925700">
                    <a:alpha val="54000"/>
                  </a:srgb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FFA300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1</a:t>
                </a:r>
                <a:endParaRPr lang="en-US" altLang="zh-CN" sz="1600" dirty="0">
                  <a:solidFill>
                    <a:srgbClr val="FFA300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  <p:sp>
            <p:nvSpPr>
              <p:cNvPr id="25" name="椭圆 110"/>
              <p:cNvSpPr/>
              <p:nvPr/>
            </p:nvSpPr>
            <p:spPr>
              <a:xfrm rot="18900000">
                <a:off x="3992048" y="4909013"/>
                <a:ext cx="321403" cy="245660"/>
              </a:xfrm>
              <a:prstGeom prst="ellipse">
                <a:avLst/>
              </a:prstGeom>
              <a:solidFill>
                <a:schemeClr val="bg1">
                  <a:alpha val="79000"/>
                </a:schemeClr>
              </a:solidFill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32" name="组合 3"/>
          <p:cNvGrpSpPr/>
          <p:nvPr/>
        </p:nvGrpSpPr>
        <p:grpSpPr>
          <a:xfrm>
            <a:off x="5868194" y="2758544"/>
            <a:ext cx="792000" cy="576000"/>
            <a:chOff x="3637140" y="4776351"/>
            <a:chExt cx="1583427" cy="1209427"/>
          </a:xfrm>
          <a:effectLst/>
        </p:grpSpPr>
        <p:sp>
          <p:nvSpPr>
            <p:cNvPr id="33" name="任意多边形 105"/>
            <p:cNvSpPr/>
            <p:nvPr/>
          </p:nvSpPr>
          <p:spPr>
            <a:xfrm rot="2700000">
              <a:off x="4262060" y="5027270"/>
              <a:ext cx="791144" cy="1125871"/>
            </a:xfrm>
            <a:custGeom>
              <a:avLst/>
              <a:gdLst>
                <a:gd name="connsiteX0" fmla="*/ 0 w 1062685"/>
                <a:gd name="connsiteY0" fmla="*/ 0 h 1555200"/>
                <a:gd name="connsiteX1" fmla="*/ 712021 w 1062685"/>
                <a:gd name="connsiteY1" fmla="*/ 0 h 1555200"/>
                <a:gd name="connsiteX2" fmla="*/ 755181 w 1062685"/>
                <a:gd name="connsiteY2" fmla="*/ 39011 h 1555200"/>
                <a:gd name="connsiteX3" fmla="*/ 755181 w 1062685"/>
                <a:gd name="connsiteY3" fmla="*/ 1523774 h 1555200"/>
                <a:gd name="connsiteX4" fmla="*/ 720412 w 1062685"/>
                <a:gd name="connsiteY4" fmla="*/ 1555200 h 1555200"/>
                <a:gd name="connsiteX5" fmla="*/ 0 w 1062685"/>
                <a:gd name="connsiteY5" fmla="*/ 1555200 h 155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685" h="1555200">
                  <a:moveTo>
                    <a:pt x="0" y="0"/>
                  </a:moveTo>
                  <a:lnTo>
                    <a:pt x="712021" y="0"/>
                  </a:lnTo>
                  <a:lnTo>
                    <a:pt x="755181" y="39011"/>
                  </a:lnTo>
                  <a:cubicBezTo>
                    <a:pt x="1165187" y="449017"/>
                    <a:pt x="1165187" y="1113768"/>
                    <a:pt x="755181" y="1523774"/>
                  </a:cubicBezTo>
                  <a:lnTo>
                    <a:pt x="720412" y="1555200"/>
                  </a:lnTo>
                  <a:lnTo>
                    <a:pt x="0" y="155520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31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4" name="组合 172"/>
            <p:cNvGrpSpPr/>
            <p:nvPr/>
          </p:nvGrpSpPr>
          <p:grpSpPr>
            <a:xfrm>
              <a:off x="3637140" y="4776351"/>
              <a:ext cx="1484264" cy="1080038"/>
              <a:chOff x="3637140" y="4776351"/>
              <a:chExt cx="1484264" cy="1080038"/>
            </a:xfrm>
          </p:grpSpPr>
          <p:sp>
            <p:nvSpPr>
              <p:cNvPr id="35" name="任意多边形 106"/>
              <p:cNvSpPr/>
              <p:nvPr/>
            </p:nvSpPr>
            <p:spPr>
              <a:xfrm rot="2700000">
                <a:off x="4311375" y="4962385"/>
                <a:ext cx="540019" cy="1080039"/>
              </a:xfrm>
              <a:custGeom>
                <a:avLst/>
                <a:gdLst>
                  <a:gd name="connsiteX0" fmla="*/ 0 w 777239"/>
                  <a:gd name="connsiteY0" fmla="*/ 0 h 1554478"/>
                  <a:gd name="connsiteX1" fmla="*/ 777239 w 777239"/>
                  <a:gd name="connsiteY1" fmla="*/ 777239 h 1554478"/>
                  <a:gd name="connsiteX2" fmla="*/ 0 w 777239"/>
                  <a:gd name="connsiteY2" fmla="*/ 1554478 h 15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239" h="1554478">
                    <a:moveTo>
                      <a:pt x="0" y="0"/>
                    </a:moveTo>
                    <a:cubicBezTo>
                      <a:pt x="429257" y="0"/>
                      <a:pt x="777239" y="347982"/>
                      <a:pt x="777239" y="777239"/>
                    </a:cubicBezTo>
                    <a:cubicBezTo>
                      <a:pt x="777239" y="1206496"/>
                      <a:pt x="429257" y="1554478"/>
                      <a:pt x="0" y="155447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203200" dist="63500" dir="33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6" name="椭圆 107"/>
              <p:cNvSpPr/>
              <p:nvPr/>
            </p:nvSpPr>
            <p:spPr>
              <a:xfrm>
                <a:off x="3851604" y="4776351"/>
                <a:ext cx="1080039" cy="108003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innerShdw blurRad="381000" dist="177800" dir="2700000">
                  <a:schemeClr val="tx1">
                    <a:lumMod val="50000"/>
                    <a:lumOff val="50000"/>
                    <a:alpha val="4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7" name="文本框 74"/>
              <p:cNvSpPr txBox="1"/>
              <p:nvPr/>
            </p:nvSpPr>
            <p:spPr>
              <a:xfrm>
                <a:off x="3637140" y="4945558"/>
                <a:ext cx="1475705" cy="710862"/>
              </a:xfrm>
              <a:prstGeom prst="rect">
                <a:avLst/>
              </a:prstGeom>
              <a:noFill/>
              <a:effectLst>
                <a:innerShdw blurRad="152400" dist="50800" dir="13500000">
                  <a:srgbClr val="925700">
                    <a:alpha val="54000"/>
                  </a:srgbClr>
                </a:inn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solidFill>
                      <a:srgbClr val="663A77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0</a:t>
                </a:r>
                <a:endParaRPr lang="en-US" altLang="zh-CN" sz="1600" dirty="0">
                  <a:solidFill>
                    <a:srgbClr val="663A77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  <p:sp>
            <p:nvSpPr>
              <p:cNvPr id="38" name="椭圆 110"/>
              <p:cNvSpPr/>
              <p:nvPr/>
            </p:nvSpPr>
            <p:spPr>
              <a:xfrm rot="18900000">
                <a:off x="3992048" y="4909013"/>
                <a:ext cx="321403" cy="245660"/>
              </a:xfrm>
              <a:prstGeom prst="ellipse">
                <a:avLst/>
              </a:prstGeom>
              <a:solidFill>
                <a:schemeClr val="bg1">
                  <a:alpha val="79000"/>
                </a:schemeClr>
              </a:solidFill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33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966 -0.25393 L 9.02621E-7 -1.14162E-7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492" y="12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838 0.24869 L -5.29422E-7 -1.20333E-6 " pathEditMode="relative" rAng="0" ptsTypes="AA">
                                          <p:cBhvr>
                                            <p:cTn id="3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19" y="-1243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3" grpId="0"/>
          <p:bldP spid="21" grpId="0" animBg="1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966 -0.25393 L 9.02621E-7 -1.14162E-7 " pathEditMode="relative" rAng="0" ptsTypes="AA">
                                          <p:cBhvr>
                                            <p:cTn id="3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492" y="126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838 0.24869 L -5.29422E-7 -1.20333E-6 " pathEditMode="relative" rAng="0" ptsTypes="AA">
                                          <p:cBhvr>
                                            <p:cTn id="3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19" y="-1243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3" grpId="0"/>
          <p:bldP spid="21" grpId="0" animBg="1"/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700976" y="2061654"/>
            <a:ext cx="986671" cy="964506"/>
            <a:chOff x="6709236" y="1850758"/>
            <a:chExt cx="1200324" cy="1200324"/>
          </a:xfrm>
        </p:grpSpPr>
        <p:grpSp>
          <p:nvGrpSpPr>
            <p:cNvPr id="12" name="组合 11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9559AD"/>
                  </a:gs>
                  <a:gs pos="55000">
                    <a:srgbClr val="844E9A"/>
                  </a:gs>
                  <a:gs pos="100000">
                    <a:srgbClr val="693C7B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rgbClr val="955AAD"/>
                  </a:gs>
                  <a:gs pos="51000">
                    <a:srgbClr val="7E4A93"/>
                  </a:gs>
                  <a:gs pos="100000">
                    <a:srgbClr val="6A3C7C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976352" y="2163648"/>
              <a:ext cx="666088" cy="574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0" kern="0" dirty="0" smtClean="0">
                  <a:solidFill>
                    <a:schemeClr val="bg1"/>
                  </a:solidFill>
                  <a:latin typeface="方正兰亭细黑_GBK" pitchFamily="2" charset="-122"/>
                  <a:ea typeface="方正兰亭细黑_GBK" pitchFamily="2" charset="-122"/>
                </a:rPr>
                <a:t>結果比</a:t>
              </a:r>
              <a:r>
                <a:rPr lang="zh-TW" altLang="en-US" sz="1200" b="0" kern="0" dirty="0">
                  <a:solidFill>
                    <a:schemeClr val="bg1"/>
                  </a:solidFill>
                  <a:latin typeface="方正兰亭细黑_GBK" pitchFamily="2" charset="-122"/>
                  <a:ea typeface="方正兰亭细黑_GBK" pitchFamily="2" charset="-122"/>
                </a:rPr>
                <a:t>較</a:t>
              </a:r>
              <a:endParaRPr lang="zh-CN" altLang="en-US" sz="1200" b="0" kern="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60199" y="2061655"/>
            <a:ext cx="986671" cy="964506"/>
            <a:chOff x="1225509" y="1836290"/>
            <a:chExt cx="1200324" cy="1200324"/>
          </a:xfrm>
        </p:grpSpPr>
        <p:grpSp>
          <p:nvGrpSpPr>
            <p:cNvPr id="17" name="组合 16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50000">
                    <a:srgbClr val="FCBB5C"/>
                  </a:gs>
                  <a:gs pos="0">
                    <a:srgbClr val="FFCF89"/>
                  </a:gs>
                  <a:gs pos="100000">
                    <a:srgbClr val="F9A428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1" y="760411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rgbClr val="FFCF89"/>
                  </a:gs>
                  <a:gs pos="51000">
                    <a:srgbClr val="FBB856"/>
                  </a:gs>
                  <a:gs pos="100000">
                    <a:srgbClr val="F89F1D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487116" y="2149179"/>
              <a:ext cx="641679" cy="574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0" kern="0" dirty="0" smtClean="0">
                  <a:solidFill>
                    <a:schemeClr val="bg1"/>
                  </a:solidFill>
                  <a:latin typeface="方正兰亭细黑_GBK" pitchFamily="2" charset="-122"/>
                  <a:ea typeface="方正兰亭细黑_GBK" pitchFamily="2" charset="-122"/>
                </a:rPr>
                <a:t>調整參數</a:t>
              </a:r>
              <a:endParaRPr lang="zh-CN" altLang="en-US" sz="1200" b="0" kern="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11862" y="1501929"/>
            <a:ext cx="1371443" cy="1340634"/>
            <a:chOff x="5234214" y="2053320"/>
            <a:chExt cx="1668414" cy="1668414"/>
          </a:xfrm>
        </p:grpSpPr>
        <p:grpSp>
          <p:nvGrpSpPr>
            <p:cNvPr id="22" name="组合 21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00E5C0"/>
                  </a:gs>
                  <a:gs pos="55000">
                    <a:srgbClr val="00CBAA"/>
                  </a:gs>
                  <a:gs pos="100000">
                    <a:srgbClr val="009F85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00E5C0"/>
                  </a:gs>
                  <a:gs pos="51000">
                    <a:srgbClr val="00CBAA"/>
                  </a:gs>
                  <a:gs pos="100000">
                    <a:srgbClr val="009F85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580037" y="2556396"/>
              <a:ext cx="976765" cy="65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b="0" kern="0" dirty="0" smtClean="0">
                  <a:solidFill>
                    <a:schemeClr val="bg1"/>
                  </a:solidFill>
                  <a:latin typeface="方正兰亭细黑_GBK" pitchFamily="2" charset="-122"/>
                  <a:ea typeface="方正兰亭细黑_GBK" pitchFamily="2" charset="-122"/>
                </a:rPr>
                <a:t>改良型</a:t>
              </a:r>
              <a:r>
                <a:rPr lang="en-US" altLang="zh-TW" sz="1400" b="0" kern="0" dirty="0" smtClean="0">
                  <a:solidFill>
                    <a:schemeClr val="bg1"/>
                  </a:solidFill>
                  <a:latin typeface="方正兰亭细黑_GBK" pitchFamily="2" charset="-122"/>
                  <a:ea typeface="方正兰亭细黑_GBK" pitchFamily="2" charset="-122"/>
                </a:rPr>
                <a:t>CSA</a:t>
              </a:r>
              <a:endParaRPr lang="zh-CN" altLang="en-US" sz="1400" b="0" kern="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664541" y="1497463"/>
            <a:ext cx="1371443" cy="1340634"/>
            <a:chOff x="2198327" y="2046571"/>
            <a:chExt cx="1668414" cy="1668414"/>
          </a:xfrm>
        </p:grpSpPr>
        <p:grpSp>
          <p:nvGrpSpPr>
            <p:cNvPr id="27" name="组合 26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9" name="同心圆 2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01DCF3"/>
                  </a:gs>
                  <a:gs pos="55000">
                    <a:srgbClr val="01B7CA"/>
                  </a:gs>
                  <a:gs pos="100000">
                    <a:srgbClr val="0198A8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01DCF3"/>
                  </a:gs>
                  <a:gs pos="51000">
                    <a:srgbClr val="01B7CA"/>
                  </a:gs>
                  <a:gs pos="100000">
                    <a:srgbClr val="0198A8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579654" y="2555205"/>
              <a:ext cx="879077" cy="65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b="0" kern="0" dirty="0" smtClean="0">
                  <a:solidFill>
                    <a:schemeClr val="bg1"/>
                  </a:solidFill>
                  <a:latin typeface="方正兰亭细黑_GBK" pitchFamily="2" charset="-122"/>
                  <a:ea typeface="方正兰亭细黑_GBK" pitchFamily="2" charset="-122"/>
                </a:rPr>
                <a:t>傳統型</a:t>
              </a:r>
              <a:r>
                <a:rPr lang="en-US" altLang="zh-TW" sz="1400" b="0" kern="0" dirty="0" smtClean="0">
                  <a:solidFill>
                    <a:schemeClr val="bg1"/>
                  </a:solidFill>
                  <a:latin typeface="方正兰亭细黑_GBK" pitchFamily="2" charset="-122"/>
                  <a:ea typeface="方正兰亭细黑_GBK" pitchFamily="2" charset="-122"/>
                </a:rPr>
                <a:t>CSA</a:t>
              </a:r>
              <a:endParaRPr lang="zh-CN" altLang="en-US" sz="1400" b="0" kern="0" dirty="0">
                <a:solidFill>
                  <a:schemeClr val="bg1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59606" y="1026858"/>
            <a:ext cx="1792876" cy="1752600"/>
            <a:chOff x="3481448" y="2338049"/>
            <a:chExt cx="2181104" cy="2181104"/>
          </a:xfrm>
        </p:grpSpPr>
        <p:grpSp>
          <p:nvGrpSpPr>
            <p:cNvPr id="32" name="组合 31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3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EE9393"/>
                  </a:gs>
                  <a:gs pos="55000">
                    <a:srgbClr val="E66262"/>
                  </a:gs>
                  <a:gs pos="100000">
                    <a:srgbClr val="DF3B3B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rgbClr val="ED9292"/>
                  </a:gs>
                  <a:gs pos="51000">
                    <a:srgbClr val="E76868"/>
                  </a:gs>
                  <a:gs pos="100000">
                    <a:srgbClr val="DF3C3C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824010" y="3179632"/>
              <a:ext cx="1472729" cy="49793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000" b="0" kern="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程式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實作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36" name="文本框 11"/>
          <p:cNvSpPr txBox="1">
            <a:spLocks noChangeArrowheads="1"/>
          </p:cNvSpPr>
          <p:nvPr/>
        </p:nvSpPr>
        <p:spPr bwMode="auto">
          <a:xfrm>
            <a:off x="1881733" y="3476090"/>
            <a:ext cx="5830805" cy="7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l" latinLnBrk="0">
              <a:lnSpc>
                <a:spcPct val="150000"/>
              </a:lnSpc>
            </a:pPr>
            <a:r>
              <a:rPr lang="zh-TW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期望完成傳統型及改良型烏鴉搜尋演算法</a:t>
            </a:r>
            <a:r>
              <a:rPr lang="en-US" altLang="zh-TW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(CSA)</a:t>
            </a:r>
            <a:r>
              <a:rPr lang="zh-TW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程式實作，分別對不同參數調整進行比較，以及與其他演算</a:t>
            </a:r>
            <a:r>
              <a:rPr lang="zh-TW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法</a:t>
            </a:r>
            <a:r>
              <a:rPr lang="zh-TW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進行結果比較。</a:t>
            </a:r>
            <a:endParaRPr lang="zh-CN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7" name="矩形 3"/>
          <p:cNvSpPr>
            <a:spLocks noChangeArrowheads="1"/>
          </p:cNvSpPr>
          <p:nvPr/>
        </p:nvSpPr>
        <p:spPr bwMode="auto">
          <a:xfrm>
            <a:off x="4224527" y="342581"/>
            <a:ext cx="651464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目標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7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3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3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6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725192" y="342581"/>
            <a:ext cx="1650136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CSA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參數比較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43677"/>
              </p:ext>
            </p:extLst>
          </p:nvPr>
        </p:nvGraphicFramePr>
        <p:xfrm>
          <a:off x="92162" y="1760459"/>
          <a:ext cx="8916196" cy="269097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37972">
                  <a:extLst>
                    <a:ext uri="{9D8B030D-6E8A-4147-A177-3AD203B41FA5}">
                      <a16:colId xmlns:a16="http://schemas.microsoft.com/office/drawing/2014/main" val="2295064005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2902602402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2371751052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3999887983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1056128955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1171158746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924508465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1376532467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2444634249"/>
                    </a:ext>
                  </a:extLst>
                </a:gridCol>
              </a:tblGrid>
              <a:tr h="538194">
                <a:tc rowSpan="2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E87071"/>
                          </a:solidFill>
                        </a:rPr>
                        <a:t>AP=0</a:t>
                      </a:r>
                      <a:endParaRPr lang="zh-TW" altLang="en-US" dirty="0">
                        <a:solidFill>
                          <a:srgbClr val="E8707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E87071"/>
                          </a:solidFill>
                        </a:rPr>
                        <a:t>AP=0.05</a:t>
                      </a:r>
                      <a:endParaRPr lang="zh-TW" altLang="en-US" dirty="0">
                        <a:solidFill>
                          <a:srgbClr val="E8707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E87071"/>
                          </a:solidFill>
                        </a:rPr>
                        <a:t>AP=0.2</a:t>
                      </a:r>
                      <a:endParaRPr lang="zh-TW" altLang="en-US" dirty="0">
                        <a:solidFill>
                          <a:srgbClr val="E8707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E87071"/>
                          </a:solidFill>
                        </a:rPr>
                        <a:t>AP=0.3</a:t>
                      </a:r>
                      <a:endParaRPr lang="zh-TW" altLang="en-US" dirty="0">
                        <a:solidFill>
                          <a:srgbClr val="E8707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31092"/>
                  </a:ext>
                </a:extLst>
              </a:tr>
              <a:tr h="53819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BE5E"/>
                          </a:solidFill>
                        </a:rPr>
                        <a:t>CSA</a:t>
                      </a:r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01ACBE"/>
                          </a:solidFill>
                        </a:rPr>
                        <a:t>MCSA</a:t>
                      </a:r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BE5E"/>
                          </a:solidFill>
                        </a:rPr>
                        <a:t>CSA</a:t>
                      </a:r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1ACBE"/>
                          </a:solidFill>
                        </a:rPr>
                        <a:t>MCSA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BE5E"/>
                          </a:solidFill>
                        </a:rPr>
                        <a:t>CSA</a:t>
                      </a:r>
                      <a:endParaRPr lang="zh-TW" altLang="en-US" dirty="0" smtClean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01ACBE"/>
                          </a:solidFill>
                        </a:rPr>
                        <a:t>MCSA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BE5E"/>
                          </a:solidFill>
                        </a:rPr>
                        <a:t>CSA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1ACBE"/>
                          </a:solidFill>
                        </a:rPr>
                        <a:t>MCSA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58878"/>
                  </a:ext>
                </a:extLst>
              </a:tr>
              <a:tr h="538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Ackley(10)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9.750376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9.649549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2.018309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2.200116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1.272107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1.470757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0.932228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1.007868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29094"/>
                  </a:ext>
                </a:extLst>
              </a:tr>
              <a:tr h="538194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/>
                        <a:t>Griewank(10)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1.005904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1.00633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1.000086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>
                          <a:solidFill>
                            <a:schemeClr val="tx1"/>
                          </a:solidFill>
                        </a:rPr>
                        <a:t>1.001337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1.000275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1.000875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1.000639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1.001098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51714"/>
                  </a:ext>
                </a:extLst>
              </a:tr>
              <a:tr h="538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Rosenbrock</a:t>
                      </a:r>
                      <a:r>
                        <a:rPr lang="en-US" altLang="zh-TW" sz="1400" dirty="0" smtClean="0"/>
                        <a:t>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7555.724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6750.295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9.239037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11.73329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9.89897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9.899519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9.899132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9.898969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24109"/>
                  </a:ext>
                </a:extLst>
              </a:tr>
            </a:tbl>
          </a:graphicData>
        </a:graphic>
      </p:graphicFrame>
      <p:sp>
        <p:nvSpPr>
          <p:cNvPr id="4" name="橢圓 3"/>
          <p:cNvSpPr/>
          <p:nvPr/>
        </p:nvSpPr>
        <p:spPr>
          <a:xfrm>
            <a:off x="7163594" y="2889329"/>
            <a:ext cx="838200" cy="381000"/>
          </a:xfrm>
          <a:prstGeom prst="ellipse">
            <a:avLst/>
          </a:prstGeom>
          <a:noFill/>
          <a:ln w="38100">
            <a:solidFill>
              <a:srgbClr val="E870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353594" y="3422729"/>
            <a:ext cx="838200" cy="381000"/>
          </a:xfrm>
          <a:prstGeom prst="ellipse">
            <a:avLst/>
          </a:prstGeom>
          <a:noFill/>
          <a:ln w="38100">
            <a:solidFill>
              <a:srgbClr val="E870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353594" y="3956129"/>
            <a:ext cx="838200" cy="381000"/>
          </a:xfrm>
          <a:prstGeom prst="ellipse">
            <a:avLst/>
          </a:prstGeom>
          <a:noFill/>
          <a:ln w="38100">
            <a:solidFill>
              <a:srgbClr val="E870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48594" y="2839244"/>
            <a:ext cx="1905000" cy="533400"/>
          </a:xfrm>
          <a:prstGeom prst="rect">
            <a:avLst/>
          </a:prstGeom>
          <a:noFill/>
          <a:ln w="57150">
            <a:solidFill>
              <a:srgbClr val="00E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48594" y="3903899"/>
            <a:ext cx="1905000" cy="533400"/>
          </a:xfrm>
          <a:prstGeom prst="rect">
            <a:avLst/>
          </a:prstGeom>
          <a:noFill/>
          <a:ln w="57150">
            <a:solidFill>
              <a:srgbClr val="00E0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本框 113"/>
          <p:cNvSpPr txBox="1"/>
          <p:nvPr/>
        </p:nvSpPr>
        <p:spPr>
          <a:xfrm>
            <a:off x="3281827" y="1015813"/>
            <a:ext cx="25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1600" dirty="0" smtClean="0">
                <a:solidFill>
                  <a:srgbClr val="E8707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CSA</a:t>
            </a:r>
            <a:r>
              <a:rPr lang="zh-TW" altLang="en-US" sz="1600" dirty="0" smtClean="0">
                <a:solidFill>
                  <a:srgbClr val="E8707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具有</a:t>
            </a:r>
            <a:r>
              <a:rPr lang="zh-TW" altLang="en-US" sz="1600" dirty="0">
                <a:solidFill>
                  <a:srgbClr val="E8707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較</a:t>
            </a:r>
            <a:r>
              <a:rPr lang="zh-TW" altLang="en-US" sz="1600" dirty="0" smtClean="0">
                <a:solidFill>
                  <a:srgbClr val="E8707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少</a:t>
            </a:r>
            <a:r>
              <a:rPr lang="zh-TW" altLang="en-US" sz="1600" dirty="0">
                <a:solidFill>
                  <a:srgbClr val="E8707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的調整參數。</a:t>
            </a:r>
            <a:endParaRPr lang="en-US" altLang="zh-CN" sz="1600" dirty="0">
              <a:solidFill>
                <a:srgbClr val="E8707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216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725192" y="342581"/>
            <a:ext cx="1650136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CSA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參數比較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04703"/>
              </p:ext>
            </p:extLst>
          </p:nvPr>
        </p:nvGraphicFramePr>
        <p:xfrm>
          <a:off x="92162" y="1277144"/>
          <a:ext cx="8916196" cy="32291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37972">
                  <a:extLst>
                    <a:ext uri="{9D8B030D-6E8A-4147-A177-3AD203B41FA5}">
                      <a16:colId xmlns:a16="http://schemas.microsoft.com/office/drawing/2014/main" val="2295064005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2902602402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2371751052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3999887983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1056128955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1171158746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924508465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1376532467"/>
                    </a:ext>
                  </a:extLst>
                </a:gridCol>
                <a:gridCol w="947278">
                  <a:extLst>
                    <a:ext uri="{9D8B030D-6E8A-4147-A177-3AD203B41FA5}">
                      <a16:colId xmlns:a16="http://schemas.microsoft.com/office/drawing/2014/main" val="2444634249"/>
                    </a:ext>
                  </a:extLst>
                </a:gridCol>
              </a:tblGrid>
              <a:tr h="538194">
                <a:tc rowSpan="3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E87071"/>
                          </a:solidFill>
                        </a:rPr>
                        <a:t>AP=0.05</a:t>
                      </a:r>
                      <a:endParaRPr lang="zh-TW" altLang="en-US" dirty="0">
                        <a:solidFill>
                          <a:srgbClr val="E8707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E8707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E87071"/>
                          </a:solidFill>
                        </a:rPr>
                        <a:t>AP=0.2</a:t>
                      </a:r>
                      <a:endParaRPr lang="zh-TW" altLang="en-US" dirty="0">
                        <a:solidFill>
                          <a:srgbClr val="E8707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E8707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31092"/>
                  </a:ext>
                </a:extLst>
              </a:tr>
              <a:tr h="5381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9C67B1"/>
                          </a:solidFill>
                        </a:rPr>
                        <a:t>FL=1.5</a:t>
                      </a:r>
                      <a:endParaRPr lang="zh-TW" altLang="en-US" b="1" dirty="0">
                        <a:solidFill>
                          <a:srgbClr val="9C67B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9C67B1"/>
                          </a:solidFill>
                        </a:rPr>
                        <a:t>FL=2.5</a:t>
                      </a:r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9C67B1"/>
                          </a:solidFill>
                        </a:rPr>
                        <a:t>FL=1.5</a:t>
                      </a:r>
                      <a:endParaRPr lang="zh-TW" altLang="en-US" dirty="0" smtClean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9C67B1"/>
                          </a:solidFill>
                        </a:rPr>
                        <a:t>FL=2.5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740938"/>
                  </a:ext>
                </a:extLst>
              </a:tr>
              <a:tr h="538194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FFBE5E"/>
                          </a:solidFill>
                        </a:rPr>
                        <a:t>CSA</a:t>
                      </a:r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01ACBE"/>
                          </a:solidFill>
                        </a:rPr>
                        <a:t>MCSA</a:t>
                      </a:r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BE5E"/>
                          </a:solidFill>
                        </a:rPr>
                        <a:t>CSA</a:t>
                      </a:r>
                      <a:endParaRPr lang="zh-TW" altLang="en-US" dirty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1ACBE"/>
                          </a:solidFill>
                        </a:rPr>
                        <a:t>MCSA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BE5E"/>
                          </a:solidFill>
                        </a:rPr>
                        <a:t>CSA</a:t>
                      </a:r>
                      <a:endParaRPr lang="zh-TW" altLang="en-US" dirty="0" smtClean="0">
                        <a:solidFill>
                          <a:srgbClr val="FFBE5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01ACBE"/>
                          </a:solidFill>
                        </a:rPr>
                        <a:t>MCSA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BE5E"/>
                          </a:solidFill>
                        </a:rPr>
                        <a:t>CSA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1ACBE"/>
                          </a:solidFill>
                        </a:rPr>
                        <a:t>MCSA</a:t>
                      </a:r>
                      <a:endParaRPr lang="zh-TW" altLang="en-US" dirty="0">
                        <a:solidFill>
                          <a:srgbClr val="01ACBE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58878"/>
                  </a:ext>
                </a:extLst>
              </a:tr>
              <a:tr h="538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Ackley(10)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2.404710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2.810931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2.229701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2.096991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1.539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1.567915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1.030573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1.068365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29094"/>
                  </a:ext>
                </a:extLst>
              </a:tr>
              <a:tr h="538194"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1400" dirty="0" smtClean="0"/>
                        <a:t>Griewank(10)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1.002574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1.004805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1.000035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1.000441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1.001291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1.002708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1.000345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1.000394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551714"/>
                  </a:ext>
                </a:extLst>
              </a:tr>
              <a:tr h="5381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Rosenbrock</a:t>
                      </a:r>
                      <a:r>
                        <a:rPr lang="en-US" altLang="zh-TW" sz="1400" dirty="0" smtClean="0"/>
                        <a:t>(10)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11.52024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13.53964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9.898969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9.56901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10.98507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12.03982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9.899006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BE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9.898969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1A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24109"/>
                  </a:ext>
                </a:extLst>
              </a:tr>
            </a:tbl>
          </a:graphicData>
        </a:graphic>
      </p:graphicFrame>
      <p:sp>
        <p:nvSpPr>
          <p:cNvPr id="4" name="橢圓 3"/>
          <p:cNvSpPr/>
          <p:nvPr/>
        </p:nvSpPr>
        <p:spPr>
          <a:xfrm>
            <a:off x="7163594" y="2953544"/>
            <a:ext cx="838200" cy="381000"/>
          </a:xfrm>
          <a:prstGeom prst="ellipse">
            <a:avLst/>
          </a:prstGeom>
          <a:noFill/>
          <a:ln w="38100">
            <a:solidFill>
              <a:srgbClr val="9C6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353594" y="3486944"/>
            <a:ext cx="838200" cy="381000"/>
          </a:xfrm>
          <a:prstGeom prst="ellipse">
            <a:avLst/>
          </a:prstGeom>
          <a:noFill/>
          <a:ln w="38100">
            <a:solidFill>
              <a:srgbClr val="9C6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344194" y="4020344"/>
            <a:ext cx="838200" cy="381000"/>
          </a:xfrm>
          <a:prstGeom prst="ellipse">
            <a:avLst/>
          </a:prstGeom>
          <a:noFill/>
          <a:ln w="38100">
            <a:solidFill>
              <a:srgbClr val="9C6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724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D1A8891-E350-4038-8114-030BD2B10C76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LhVd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4VXd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LhVd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uFV3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uFV3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uFV3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uFV3SLO/s1BtAAAAcgAAABwAAAB1bml2ZXJzYWwvbG9jYWxfc2V0dGluZ3MueG1sDcw9DoMwDEDhnVNYnsrQv42BwMZYVSo9gBUshOTYKLGqcnuyveHT68d/EvhxLptpwOftgcAabdl0Dfidp2uHUJx0ITHlgGoI49D0YpHkw+4VFtiFDs4zpxrOL0pVvjMXVievZ7hE248W70NzAl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4VXdIkGsEqSsJAAB3WwAAKQAAAHVuaXZlcnNhbC9za2luX2N1c3RvbWl6YXRpb25fc2V0dGluZ3MueG1s7VzrbuO4Ff6/T0G4WGALFPFFvqXwuJAlOhHGkb2Wksy0KAzFYmIhsuiVaM9k4R99mj5Yn6SHlBRLju1IybSLnWU8GYwOz408F5L64OlFj16grSNGl96vDvNoYBHGvOAh6v+AUG9OfRpOQhIRFlV3lFsvcOkXI7innAbUiDmB64Suxkejfg0NxQ/qdtSu3oWn5qDZQJ0mbuAu0nFLg7FzRT9XNBjTG3WtV91TEesNyZwE7LDWXjU3+lLACCISMiNwyde+kufODuVncBE6rgd8Ub/d5J9tanWrN/kHNeutTgtvG6qiKG2ktfS6Xtt2OucdtY5wrdmqKdtBt6E0FFRvtern7W2902gp8DQ8b4OWJj5vo2an2Wzo2wZugDRS1YHe0LYd5bxeV8Ea7p5r2+Fw0KnVUL1eV5r6ttVWhoMaAm4FdKhKly+goisDpb1VB2q9q6ChNhwMm1us47bWQt0Gbtdq2+ZgoNRqu8XdzS67XDtq4emky/mKwoMhODjKc6t6ILl683UYArNNlivfYQQFzpJ8qIicDJjIWPTTnK6e/lxJElQkc8qe+pWnxkQgc2V9jQYMdKFx4D8lunpVMZKyCb+yhZGlI8/9ULlbM0aDs3ms6iyg4dLxK/0/xbmTzKyIJN2QsIzcvTMnO3Md8VNULLEF+QyfU0Jzulw5wdOIPtCzO2f++BDSdeAWcnPxtCKh7wWPwF0772j4pCHfi5jByDLnH+7yT3GxFeRGRLh7bcw/hSR95474qcWa+CkhtzP5+orsiW68yGNCVK3zzynRlfNA8gHoqvxzWiYAK/modfjndSFGvjJgV3j5N06y+84TCfNG4nZ5Uoqu1quy+bQK6QNf7Lzc64F+lvMpdJ/ggXtY459CQnyC3GChKCXLJuav7zEmj/u9pLcEKxDcbHNJSELlZDDTxlcT1fw8G40vxrOBcVGBviWqEvGy/KnR7n6tt9rQuRK5gpqsK3U0yutCQlmrVkyXaU/HoxkoxKOZiT/ZlT7/u7To+NoeGSau9JN/lFYwmeKbSp//XUT0ejrFpj2zRoaOZ4Y1M8e2WJcRtrFe6X+ma7RwNgQxijYe+YLYgiBoz15IUOR7rhjgLdsL1qSAPX18pRrmbIote2potjE2K32LhuHTX4RmZ80WkDwLJ0KuFzl3PnGFWUgRMb7K7nbwhy084KRLxwvOilifqreGeTGzx+ORNcOmnlIqfRy4SA8dbqm8oqlq4SnoCB3Yx98mPhPZJzQg1fdLK7k0Li5H8GtzRy69h4UPv+wN3kwwhGRCggKCkDh4CllnWbfjqc7XEAwiB62cKPpCQzeXNNnQFdBtmNoYUlOzM/ptribVDYH3gjmkDpmzAvqusGWpF3g2GH+CHIfaHJcUGn+EkvxYUugztqCGsFVAzFRvjAuVVwQvw7RA0hqcOzzf4VjmzOcgx1dz49F1BBS+wlAmohqjs9KWLPzzNQTSUEdHqj1WDIstnh68DQFXQhe2uQK2oA1pWOfZ9fO18ffZUDVGWJ9Buunj25ktuiQ3unSeUEAZctyNE8wJuiNzZw2V8ARjrueKMR554cIva+9X5LCk//yYtC5Tx59+fINLuYZ3wDM4L4MxOKas2GvW+bIlM3ijIzzXj3pRZAHe7IKlYVOdGuNvE6LIW679uEt/i0A9O1c2WK/68f71Kh62/4EzVtyCBwZ0tIFHSwlh2In5lgObp19K0DCHYC65eELD5zfUUgrMcaLDpOgdam5g5XKO3MCKllNxiweWYcNh65bc8dtHAWFRq3HUDseb3xF9Ahf051K9I/cUzks+cTbxQQb2LhH+IlHOHJVyW4tt2CNw3ASdD3FSgVbfW/I7VDG111c4XYp4N8jN55aufVdUt+89ih0B1nm9JC/PYfchXQqq70RpXseb0t/e6Ug8xWlsd1LuAPFcoIVjlanPd0XMwupUu5xpqqlhfqPg9ewXl4Pq4Gsysq3ZSB1wDVAmS4fNF7AL3/N7XnFd8Y1Ax0MV9CWTt4gTzhf/+de/i6vZ8yemooT617J6oPh518TP+v5hUkaifxbQY6uDvKh4KCiYXKhS0eL3K9uABP0mVxYn3paWdMlfcRUyDSWQhFG1bVW7vIIqsURR0HUIZ8GSSq7U6UdofOKsX+lfOeEjNE6bUr+sIrHyPDdZaR92V9w1872AlBR/907EJ28bk5mq6+LuDzXqe/PHePt14QKTvOZDPn0oo0+7VE3oznsqieux8jrF5pZ2LWgJ8fOuIWwO7nXPhN0LFd+BHs5y72cCFlJ/wt9svXyVCwz8RRykcf/e8SOITfqYZYkW9EsSvJQtS9pnnYATE35a7LNwnfDuaPvcU148blZvQtlnvKE+bAxaPJ+M6jx9X0rTBuLVb9bAM+2F53DPSoYyru+I+/wm+cpe8GeI+/wW31T4+/YXQvsjWcn0ddzACbP0TOxiPQdCBzwkEF0q4Umf8jzcgxF/LRtlXEoIec4ldUlf7I22tyRJOXNa1uHqEY97wfPx5YrL3D2JaUccdsgN7NK3ejp/e8xjPjme3GIeUILZ6IvnkhUQwwf7ixFTEXtakQ8VuIg48wXv9FEFJTo+VPhyxgjNMblV2s94O8tICm9Oiy5FPxftvJTJgHfxcqZoXOunhXrVF+vUq56KUC9RezyAwXp5R0IMOeBBl0silCdm2Rfpq7AbcSLdkzsymlXAFqA7gDtSWgkZQi6xxLEqrZb4ITsOZ0vm+WRD0k6VIWQW5/T8exFUx+nkVtmI3LNseieU0lWQtLpdLuZbYIZ+VErcyLJG9kZKFh1z7iIx+wPdKt17dj4e2I3SLs3TPdugKduLevWAKeA9tvq9anabhR51AGU9Cb0O174vIVcJuUrIVUKuEnKVkKuEXCXkKiFXCblKyFVCrhJylZCrhFwl5CohVwm5SshVQq4Scv1uIdejsN3/BXHdsUrAVQKuvwXgejz/fwO89XXJPxzcGsenNNoai0mwtRTYegg1LYK2HgBpj4Otxwvu+8VaD3xlVmKuEnOVmKvEXH83mOsPEnSVoKsEXSXoKkFXCbpK0FWCrhJ0laCrBF0l6CpBVwm6StBVgq4SdP2dgK5/yK+5ZnySsKv8nqv8nqv8nqv8nut3gb3u00AU9B39v7X/C1BLAwQUAAIACAC4VXdIutyi4vcMAADOGgAAFwAAAHVuaXZlcnNhbC91bml2ZXJzYWwucG5n7VlpWFPXut5U1FQF5Bw9UiKkaG85VQpIi5ExRaZ6WgIqZTQgpogMAQUChBBwZJAh+tgLCiRA6RHCEEDUQAKBUxRqAwQEwhBCwJQACSTgNoQhw9noPec899/9cX/yYz/7XXutvb5hf9/7fevZOT5oT709xnsAANA7863bOQDY4QIAH9Fgu6AnqRTzm9BNJ+Gc52mA3n94ARroRrh4QSuayHtVYTuh8cdXvw1MAIC//NfWpXPm3GfLAGCMPePm4psSsiQQ1sbg1T0rIFKxe213yvFEM8HtZMPUcJcbl8wkdx7uz77h6595xB155HRIdcB+I7Nvb6eKDGCvHbyOi/lEpbrUOYKiVE0QudfkilSLFOvN3qDoy7ziUKlddF8pvCRyTQVykYj0tRmxWilEgf0OckihCw6VkTVxNQnimcu6JNVKz1Iv9HAUo+g36j8yP+SNwpnrAkBAroTaDNt4y7HifwxN8x5vzHmYHB3N35oqkZTBM9Y5oRP3oZno8+qESrgOADT6HYEBQPYRyCHX/7oNt+E23IbbcBtuw224DbfhNtyG2/D/ASLZa29y9QDgmz2G0HHMzRA6bX5z4P8G7fx1SavjESVFoekEsPcrbowpcbGpT9mhVR+vivUXsJkUPJE1CwAXncS44djNZWY1PzRdLQ1FPDMJHuI5YjWyJw25THXVZAHK/qbz+h8P+roMUJNTY7U1sXECWSwBAFo0zmvTt45vzqjch5Nivgxm9DYXi5m4SsTPsiHXQm2Ap+cAyEUJpzpr6bHJDMdDitffWVEWur9UL2ehJtu0mk0GRSsuiYtN3xgqo66/tEq/xk9Bz3EzNGAfXvv78YZJm1h2aBSTMFknaz4hEGpWGcHd+aBBeyjDycNSZL/qpVwTkeUX+nOLURRWHvILIlHHSNIls901sAyWadswskCvoT7WLrwwZFU/v/LoPPMvl7cUt/z55OcdK/lxpbiAJFGRjCVn8/trr9eA0bdYkySlIKKKs3AqP0h5EPWsH5EyfaPEzLfihCz3bV9cekJ0Jy8NHwTyErEXnCyPWURNrhGpjKH32iR5+XOCikLJs8YobnIgun13qyV/KuT69wqXsfPeTiNsVN0ZxmJzLNWWtrlmg3rnaH+TCcdjEjkJIc8GA+CV+CD4fwu+bp64LjvpI32gJXQ1W0rvcURvotq5LmeJLsfSJPLwv/ou80g/ZPi3FGzGuA0/pJsaYLkX3V+2jYrpLFmUa9TYqpGdHD9sk9eRDCnjaMqtulvu0LR73RdyTMuEJPu6jBSGY4aX4cE6L8Go4ElZFsy+6trYQMXgOfggmLl4clVXYIcvs5Cz7t6xx3RHqp1WX/tW58FoD42GflpJqe4MkI3QMuTMOMj//UQTRbITWumFvHTFWf5EkOP0W9UYf2/niJ/w4MLUn3nVwZpAJHdimKgOJ6G+1cUMjH261N0nebC6/mANjUsht+uVhiQL82FBu1zU7ftybB4jusOThuS5eTjy/dyQnoqhJRbp0KATwruCFQvwaPr5QaDyeiETby0VB1baW9CDNdic8r3G8F8ELePxRxP94GzbEEAQKCAp8R4+yevuuib0rRcj+1C6Awu8f9SVRNRLIjpZ+Kv7DBNdsLeewpHDZmj+YxpQI7+UKNw581Ry77md45xcd2RddI9hk2F+xW+I3PXq9zU2moK0jB5TUMox/6NZzqcAPZcxlVpLQgQ0xzr1Mgm8xSWGMHa0q4L9HBakn1XAyoaiTHIPVtM5vjrU9SzMiX3P2QKJtssP4h7cIWLTNi/dRrt7CKwO0o76eh4YWci+Q6AyS+0sjzmKCYVmNnylkR0XPyx6+5AfP3JkfsQ/FMcVKooHMEhAGi8JPdxew8SfgPzQnKuxqYMxyyfKD8OL+BYG7sbdYVe/27Qkc85LmfrI40dTu1v2kE/QV9l54BzCw+jG149L5CxDC3w6RbYnjylkgRxCQ6Vlwu0RM0a4fzbGV5k2+ThkeIoob6/nqnFzRTKmTkBRrupwEqnz+TtOqOateC3VqrRHvcroEDhuLjaXlKn+MCdaVbUt/7oXaVWpoc59gQ+0paOLRKsLvJeQz8uYXz7LAwmik7z44Y5oO4mQYhwqbdBQR7E0Tj0oJZGoEQuO0kstvylvue2/Gi8Am85b3S7L0KxrUWBcBuaht4MAv6PRVIG5J1NoffiZhh8pnJ/iUuYoyashaFK2v6iHOB5PHvFEkBKTNLA8bKIUy+tr5hqJ99OsH3HhiO+TXPMbvqmrKCRYxO08q4clLRpLNqKKQXv5vwReG7O1qCr5IEdfzt6M3ZzIyDPuziTQ1qANDL+Oe+jfmLaxUBUxR06hhbFL/47SrJAjhnqJgVFTxsduiyMNRuofQJHujK2ehc/hcstPsL8S02bp+40NW/Lam9KT61lgdY8HA51k6NL5Cs/tCRu17k6uomy5NouzZttiXAifxsq/VwvcfQhqxSi3HxHm00XXW29K/lGfanhBEBafNc97teVLghEnjQo7hnUqWCiSNpYeuylpGqx/gPm3HXkrgsiqraCvIApQfnrPmkLgovAXXkut1SugRyruRdHs16J4ZtjUMoJI7lbmeHxmYXDfwZeBvgx9y2EfThCjvrBhdTImt3y2cd8jw3TbXmLhZYhBXm/JGNDPgEoDErU5zu033d9s39CNBwGGlEruooflydEf3CeQapqe64m+U2OPknS/1zu4W0Eqn9hValXV35C/Pt5WFPHiPIXXZjs8cwmramLibaTi8apMpgDbGm3HcB9oK/17YTS7bt26xRhFhrsNZFhkufZg3BiOlD2lqY1TGVp1iTk15RL4bshb+GbQEyFIm3MQ2pV47PtH+v82f6apxzQ6dJN8tqvN/ErMvAGkzeLgJy6Nk9MNYcJMleqWjsinZdaq2qQy2BwiZFKUEecEu8dXSw+rK1mRE9jonb56Rz+dk7vqYdUhSbojWGgdK7v8DlQ55SW7EWnLFomSG8y+BK5T8kkvr2AwsWinyl+ZdjhJj7MgHkInC4C6ruiGdh57FVGZiYFPc2DHRNbPZxu6TJ6YoeRnJ5Kyxyr+ZX3TYZBaalyQUz6xw8/Vy6FHeOrA1VM//EfmxBB4C6Eq1ytD/0fQYp73ZLc1Ga41/RBG5Agq4TFJjfLVY53sZMGMs56MWP9anim72jIbTnb6xtZC+blJbTDivakP4xJw/IKwT1xAG/2Dds/SozA/bbDEn3AwOnaWrNIjNyUnBuvJJLeBXzSVv9n34j6x30yTBgsnVGJkx7hqwTvjTTFh5eUhrj7xR1bqDSnVqmeeSuYP7/1j7bMaeMeS6vUWRa2MR5RRNrN2/g2XJr97P5VbG1nYMe0HV+A12ZUbxBIC++7NaxrYbVDC63lPERiO4mzWy5F1rBU6H8Fp9B0atqd1FGV15HNouNlrUwEdh/R+rTDdq3g4z+txPnLlHCrFR6gT5IEWtMa1rXQ/2iDaaXqgrBTf9zSNRD5p3WDqZcSOOIUWQNUjmXboWer9xe6lVK95Ovw6vjVPazVvL3nPTUtT6ZtLSZjDb6JzyxtcGY7N8nQlK6LsNPfG+R9Yk1fooDgyCjnZrpwi8hMvGAg8UAzJB3ur3hMx+JZjxZDviObVZ0HpX+ykVYFLqad+ghVPJgtJjBdeCyeLOfFMoqy1ilJQ28Cfn/MTgLNGAnDlAFO66yKFmiqhrbZfrP9Q0Wo3bFtA013I7PIc2O/DuHcJtbL1+DzZesqercRCl6W9fXWHjUgUJEovQvzmB8WgC0u/wOzm54KZqwqT8lkP8C3RRT+LNcXMT39v+zXzqV8k9luS2iUOZgLir8Z4DmqrdG7VLcxW7TyjHsYru2AdmwJ5bKz1qJCzouiCKc6Pg5m2o56MQW49c45zQtIikNkRHlmmxlgDo0OUFHLrng/9Q184exRh4jKKZ4jMyv6k1Sg7UPzpYI9+560uDdmxMdIwoRdDf45SzRgwcMsJtXKSnLgE2V/l/GOFJYteuZWn8p+1GQM/+AtvLBQS/YYSQfpLghZVjisoKJcG8bMKRa4GTk8J7wY9+WMLw09tvZMDO7XDK6yqlAc1nLY87C2dFjZPoy53fY4dbfNcPIBIMoX0WXFJ6r27udxlwGXD31Ui1NX51JnWOapDyePH9QQm5yNgur/a4AXP6HRWbA/dVjf6EXolbG7Q0BetyJF9UTp3/s3d4o10H5NdvlUcIPXtK3Ou/p9rrn0EA6ajWtD86qxTSQ4nSevka3TY31YmohtwphmqleayfuoIwZZeshvqiCfc9gPAfnddHQA4+x7Odm8VjCSoIe+c8NVOrklqG/79L0Uk1GqSHf4EteC4mozYGM1XY3BoXR0G760XYejbhdKuc5NOQ6cAKT01Yh/yaHXmFgeXWHWonlA+BoBpJo1N618XNo6rEMLEgwkXVjFp0MbAGXe0G/30xZv/BFBLAwQUAAIACAC4VXdIBHxX/EoAAABqAAAAGwAAAHVuaXZlcnNhbC91bml2ZXJzYWwucG5nLnhtbLOxr8jNUShLLSrOzM+zVTLUM1Cyt+PlsikoSi3LTC1XqACKGekZQICSQiUqtzwzpSTDVsnCwBIhlpGamZ5RYqtkZmAOF9QHGgkAUEsBAgAAFAACAAgAuFV3SBUOrShkBAAABxEAAB0AAAAAAAAAAQAAAAAAAAAAAHVuaXZlcnNhbC9jb21tb25fbWVzc2FnZXMubG5nUEsBAgAAFAACAAgAuFV3SAh+CyMpAwAAhgwAACcAAAAAAAAAAQAAAAAAnwQAAHVuaXZlcnNhbC9mbGFzaF9wdWJsaXNoaW5nX3NldHRpbmdzLnhtbFBLAQIAABQAAgAIALhVd0i1/AlkugIAAFUKAAAhAAAAAAAAAAEAAAAAAA0IAAB1bml2ZXJzYWwvZmxhc2hfc2tpbl9zZXR0aW5ncy54bWxQSwECAAAUAAIACAC4VXdIKpYPZ/4CAACXCwAAJgAAAAAAAAABAAAAAAAGCwAAdW5pdmVyc2FsL2h0bWxfcHVibGlzaGluZ19zZXR0aW5ncy54bWxQSwECAAAUAAIACAC4VXdIaHFSkZoBAAAfBgAAHwAAAAAAAAABAAAAAABIDgAAdW5pdmVyc2FsL2h0bWxfc2tpbl9zZXR0aW5ncy5qc1BLAQIAABQAAgAIALhVd0g9PC/RwQAAAOUBAAAaAAAAAAAAAAEAAAAAAB8QAAB1bml2ZXJzYWwvaTE4bl9wcmVzZXRzLnhtbFBLAQIAABQAAgAIALhVd0izv7NQbQAAAHIAAAAcAAAAAAAAAAEAAAAAABgRAAB1bml2ZXJzYWwvbG9jYWxfc2V0dGluZ3MueG1sUEsBAgAAFAACAAgARJRXRyO0Tvv7AgAAsAgAABQAAAAAAAAAAQAAAAAAvxEAAHVuaXZlcnNhbC9wbGF5ZXIueG1sUEsBAgAAFAACAAgAuFV3SJBrBKkrCQAAd1sAACkAAAAAAAAAAQAAAAAA7BQAAHVuaXZlcnNhbC9za2luX2N1c3RvbWl6YXRpb25fc2V0dGluZ3MueG1sUEsBAgAAFAACAAgAuFV3SLrcouL3DAAAzhoAABcAAAAAAAAAAAAAAAAAXh4AAHVuaXZlcnNhbC91bml2ZXJzYWwucG5nUEsBAgAAFAACAAgAuFV3SAR8V/xKAAAAagAAABsAAAAAAAAAAQAAAAAAiisAAHVuaXZlcnNhbC91bml2ZXJzYWwucG5nLnhtbFBLBQYAAAAACwALAEkDAAANLAAAAAA="/>
  <p:tag name="ISPRING_PRESENTATION_TITLE" val="商业计划书动态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667</Words>
  <Application>Microsoft Office PowerPoint</Application>
  <PresentationFormat>自訂</PresentationFormat>
  <Paragraphs>210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8" baseType="lpstr">
      <vt:lpstr>§ºÊ^</vt:lpstr>
      <vt:lpstr>Hiragino Sans GB W6</vt:lpstr>
      <vt:lpstr>微软雅黑</vt:lpstr>
      <vt:lpstr>黑体</vt:lpstr>
      <vt:lpstr>宋体</vt:lpstr>
      <vt:lpstr>Source Han Sans Light</vt:lpstr>
      <vt:lpstr>方正兰亭细黑_GBK</vt:lpstr>
      <vt:lpstr>方正正纤黑简体</vt:lpstr>
      <vt:lpstr>方正正黑简体</vt:lpstr>
      <vt:lpstr>新細明體</vt:lpstr>
      <vt:lpstr>Agency FB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dc:description/>
  <cp:lastModifiedBy/>
  <cp:revision>1</cp:revision>
  <dcterms:created xsi:type="dcterms:W3CDTF">2016-08-11T13:43:04Z</dcterms:created>
  <dcterms:modified xsi:type="dcterms:W3CDTF">2019-01-14T11:48:44Z</dcterms:modified>
</cp:coreProperties>
</file>