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handoutMasterIdLst>
    <p:handoutMasterId r:id="rId11"/>
  </p:handoutMasterIdLst>
  <p:sldIdLst>
    <p:sldId id="834" r:id="rId2"/>
    <p:sldId id="844" r:id="rId3"/>
    <p:sldId id="845" r:id="rId4"/>
    <p:sldId id="847" r:id="rId5"/>
    <p:sldId id="846" r:id="rId6"/>
    <p:sldId id="848" r:id="rId7"/>
    <p:sldId id="849" r:id="rId8"/>
    <p:sldId id="850" r:id="rId9"/>
  </p:sldIdLst>
  <p:sldSz cx="9144000" cy="6858000" type="screen4x3"/>
  <p:notesSz cx="7099300" cy="10234613"/>
  <p:defaultTextStyle>
    <a:defPPr>
      <a:defRPr lang="zh-TW"/>
    </a:defPPr>
    <a:lvl1pPr algn="ctr"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521415D9-36F7-43E2-AB2F-B90AF26B5E84}">
      <p14:sectionLst xmlns:p14="http://schemas.microsoft.com/office/powerpoint/2010/main">
        <p14:section name="預設章節" id="{E521952B-94AC-4F41-B12F-42E399684828}">
          <p14:sldIdLst>
            <p14:sldId id="834"/>
            <p14:sldId id="844"/>
            <p14:sldId id="845"/>
            <p14:sldId id="847"/>
            <p14:sldId id="846"/>
            <p14:sldId id="848"/>
            <p14:sldId id="849"/>
            <p14:sldId id="85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a:srgbClr val="006600"/>
    <a:srgbClr val="228420"/>
    <a:srgbClr val="99CC00"/>
    <a:srgbClr val="FF7C80"/>
    <a:srgbClr val="FF0000"/>
    <a:srgbClr val="FFFF66"/>
    <a:srgbClr val="289B25"/>
    <a:srgbClr val="A21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57" autoAdjust="0"/>
    <p:restoredTop sz="96227" autoAdjust="0"/>
  </p:normalViewPr>
  <p:slideViewPr>
    <p:cSldViewPr>
      <p:cViewPr varScale="1">
        <p:scale>
          <a:sx n="157" d="100"/>
          <a:sy n="157" d="100"/>
        </p:scale>
        <p:origin x="1192" y="56"/>
      </p:cViewPr>
      <p:guideLst>
        <p:guide orient="horz" pos="2160"/>
        <p:guide pos="2880"/>
      </p:guideLst>
    </p:cSldViewPr>
  </p:slideViewPr>
  <p:outlineViewPr>
    <p:cViewPr>
      <p:scale>
        <a:sx n="33" d="100"/>
        <a:sy n="33" d="100"/>
      </p:scale>
      <p:origin x="0" y="35021"/>
    </p:cViewPr>
  </p:outlineViewPr>
  <p:notesTextViewPr>
    <p:cViewPr>
      <p:scale>
        <a:sx n="100" d="100"/>
        <a:sy n="100" d="100"/>
      </p:scale>
      <p:origin x="0" y="0"/>
    </p:cViewPr>
  </p:notesTextViewPr>
  <p:sorterViewPr>
    <p:cViewPr>
      <p:scale>
        <a:sx n="200" d="100"/>
        <a:sy n="200" d="100"/>
      </p:scale>
      <p:origin x="0" y="43344"/>
    </p:cViewPr>
  </p:sorterViewPr>
  <p:notesViewPr>
    <p:cSldViewPr>
      <p:cViewPr varScale="1">
        <p:scale>
          <a:sx n="64" d="100"/>
          <a:sy n="64" d="100"/>
        </p:scale>
        <p:origin x="-297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6029" cy="512060"/>
          </a:xfrm>
          <a:prstGeom prst="rect">
            <a:avLst/>
          </a:prstGeom>
        </p:spPr>
        <p:txBody>
          <a:bodyPr vert="horz" lIns="95463" tIns="47732" rIns="95463" bIns="47732" rtlCol="0"/>
          <a:lstStyle>
            <a:lvl1pPr algn="l">
              <a:defRPr sz="1300"/>
            </a:lvl1pPr>
          </a:lstStyle>
          <a:p>
            <a:endParaRPr lang="zh-TW" altLang="en-US"/>
          </a:p>
        </p:txBody>
      </p:sp>
      <p:sp>
        <p:nvSpPr>
          <p:cNvPr id="3" name="日期版面配置區 2"/>
          <p:cNvSpPr>
            <a:spLocks noGrp="1"/>
          </p:cNvSpPr>
          <p:nvPr>
            <p:ph type="dt" sz="quarter" idx="1"/>
          </p:nvPr>
        </p:nvSpPr>
        <p:spPr>
          <a:xfrm>
            <a:off x="4021599" y="1"/>
            <a:ext cx="3076029" cy="512060"/>
          </a:xfrm>
          <a:prstGeom prst="rect">
            <a:avLst/>
          </a:prstGeom>
        </p:spPr>
        <p:txBody>
          <a:bodyPr vert="horz" lIns="95463" tIns="47732" rIns="95463" bIns="47732" rtlCol="0"/>
          <a:lstStyle>
            <a:lvl1pPr algn="r">
              <a:defRPr sz="1300"/>
            </a:lvl1pPr>
          </a:lstStyle>
          <a:p>
            <a:fld id="{AE35FDBC-7459-4C6A-8B57-2220C7FC9498}" type="datetimeFigureOut">
              <a:rPr lang="zh-TW" altLang="en-US" smtClean="0"/>
              <a:pPr/>
              <a:t>2019/1/13</a:t>
            </a:fld>
            <a:endParaRPr lang="zh-TW" altLang="en-US"/>
          </a:p>
        </p:txBody>
      </p:sp>
      <p:sp>
        <p:nvSpPr>
          <p:cNvPr id="4" name="頁尾版面配置區 3"/>
          <p:cNvSpPr>
            <a:spLocks noGrp="1"/>
          </p:cNvSpPr>
          <p:nvPr>
            <p:ph type="ftr" sz="quarter" idx="2"/>
          </p:nvPr>
        </p:nvSpPr>
        <p:spPr>
          <a:xfrm>
            <a:off x="0" y="9720907"/>
            <a:ext cx="3076029" cy="512060"/>
          </a:xfrm>
          <a:prstGeom prst="rect">
            <a:avLst/>
          </a:prstGeom>
        </p:spPr>
        <p:txBody>
          <a:bodyPr vert="horz" lIns="95463" tIns="47732" rIns="95463" bIns="47732"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1599" y="9720907"/>
            <a:ext cx="3076029" cy="512060"/>
          </a:xfrm>
          <a:prstGeom prst="rect">
            <a:avLst/>
          </a:prstGeom>
        </p:spPr>
        <p:txBody>
          <a:bodyPr vert="horz" lIns="95463" tIns="47732" rIns="95463" bIns="47732" rtlCol="0" anchor="b"/>
          <a:lstStyle>
            <a:lvl1pPr algn="r">
              <a:defRPr sz="1300"/>
            </a:lvl1pPr>
          </a:lstStyle>
          <a:p>
            <a:fld id="{93531362-AA64-44FD-B574-C780F5B3D90E}" type="slidenum">
              <a:rPr lang="zh-TW" altLang="en-US" smtClean="0"/>
              <a:pPr/>
              <a:t>‹#›</a:t>
            </a:fld>
            <a:endParaRPr lang="zh-TW" altLang="en-US"/>
          </a:p>
        </p:txBody>
      </p:sp>
    </p:spTree>
    <p:extLst>
      <p:ext uri="{BB962C8B-B14F-4D97-AF65-F5344CB8AC3E}">
        <p14:creationId xmlns:p14="http://schemas.microsoft.com/office/powerpoint/2010/main" val="657722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6029" cy="512060"/>
          </a:xfrm>
          <a:prstGeom prst="rect">
            <a:avLst/>
          </a:prstGeom>
        </p:spPr>
        <p:txBody>
          <a:bodyPr vert="horz" lIns="95463" tIns="47732" rIns="95463" bIns="47732" rtlCol="0"/>
          <a:lstStyle>
            <a:lvl1pPr algn="l">
              <a:defRPr sz="1300"/>
            </a:lvl1pPr>
          </a:lstStyle>
          <a:p>
            <a:endParaRPr lang="zh-TW" altLang="en-US"/>
          </a:p>
        </p:txBody>
      </p:sp>
      <p:sp>
        <p:nvSpPr>
          <p:cNvPr id="3" name="日期版面配置區 2"/>
          <p:cNvSpPr>
            <a:spLocks noGrp="1"/>
          </p:cNvSpPr>
          <p:nvPr>
            <p:ph type="dt" idx="1"/>
          </p:nvPr>
        </p:nvSpPr>
        <p:spPr>
          <a:xfrm>
            <a:off x="4021599" y="1"/>
            <a:ext cx="3076029" cy="512060"/>
          </a:xfrm>
          <a:prstGeom prst="rect">
            <a:avLst/>
          </a:prstGeom>
        </p:spPr>
        <p:txBody>
          <a:bodyPr vert="horz" lIns="95463" tIns="47732" rIns="95463" bIns="47732" rtlCol="0"/>
          <a:lstStyle>
            <a:lvl1pPr algn="r">
              <a:defRPr sz="1300"/>
            </a:lvl1pPr>
          </a:lstStyle>
          <a:p>
            <a:fld id="{0452FB34-2917-4F3D-83BF-0A014FC0A086}" type="datetimeFigureOut">
              <a:rPr lang="zh-TW" altLang="en-US" smtClean="0"/>
              <a:pPr/>
              <a:t>2019/1/13</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63" tIns="47732" rIns="95463" bIns="47732" rtlCol="0" anchor="ctr"/>
          <a:lstStyle/>
          <a:p>
            <a:endParaRPr lang="zh-TW" altLang="en-US"/>
          </a:p>
        </p:txBody>
      </p:sp>
      <p:sp>
        <p:nvSpPr>
          <p:cNvPr id="5" name="備忘稿版面配置區 4"/>
          <p:cNvSpPr>
            <a:spLocks noGrp="1"/>
          </p:cNvSpPr>
          <p:nvPr>
            <p:ph type="body" sz="quarter" idx="3"/>
          </p:nvPr>
        </p:nvSpPr>
        <p:spPr>
          <a:xfrm>
            <a:off x="709596" y="4862101"/>
            <a:ext cx="5680109" cy="4605246"/>
          </a:xfrm>
          <a:prstGeom prst="rect">
            <a:avLst/>
          </a:prstGeom>
        </p:spPr>
        <p:txBody>
          <a:bodyPr vert="horz" lIns="95463" tIns="47732" rIns="95463" bIns="47732"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0907"/>
            <a:ext cx="3076029" cy="512060"/>
          </a:xfrm>
          <a:prstGeom prst="rect">
            <a:avLst/>
          </a:prstGeom>
        </p:spPr>
        <p:txBody>
          <a:bodyPr vert="horz" lIns="95463" tIns="47732" rIns="95463" bIns="47732"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599" y="9720907"/>
            <a:ext cx="3076029" cy="512060"/>
          </a:xfrm>
          <a:prstGeom prst="rect">
            <a:avLst/>
          </a:prstGeom>
        </p:spPr>
        <p:txBody>
          <a:bodyPr vert="horz" lIns="95463" tIns="47732" rIns="95463" bIns="47732" rtlCol="0" anchor="b"/>
          <a:lstStyle>
            <a:lvl1pPr algn="r">
              <a:defRPr sz="1300"/>
            </a:lvl1pPr>
          </a:lstStyle>
          <a:p>
            <a:fld id="{990D09CF-D5EA-4500-ADDA-E7747DA7BE79}" type="slidenum">
              <a:rPr lang="zh-TW" altLang="en-US" smtClean="0"/>
              <a:pPr/>
              <a:t>‹#›</a:t>
            </a:fld>
            <a:endParaRPr lang="zh-TW" altLang="en-US"/>
          </a:p>
        </p:txBody>
      </p:sp>
    </p:spTree>
    <p:extLst>
      <p:ext uri="{BB962C8B-B14F-4D97-AF65-F5344CB8AC3E}">
        <p14:creationId xmlns:p14="http://schemas.microsoft.com/office/powerpoint/2010/main" val="160474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000" dirty="0"/>
              <a:t>各位委員午安， 我是吳政鴻。非常感謝今天有機會在科技部簡報我對於動態最佳化方法的一些構想。</a:t>
            </a:r>
            <a:endParaRPr lang="en-US" altLang="zh-TW" sz="1000" dirty="0"/>
          </a:p>
          <a:p>
            <a:r>
              <a:rPr lang="zh-TW" altLang="en-US" sz="1000" dirty="0"/>
              <a:t>由於時間有限，我就直接進入主題。</a:t>
            </a:r>
            <a:endParaRPr lang="zh-CN" altLang="en-US" sz="1000" dirty="0"/>
          </a:p>
        </p:txBody>
      </p:sp>
      <p:sp>
        <p:nvSpPr>
          <p:cNvPr id="4" name="投影片編號版面配置區 3"/>
          <p:cNvSpPr>
            <a:spLocks noGrp="1"/>
          </p:cNvSpPr>
          <p:nvPr>
            <p:ph type="sldNum" sz="quarter" idx="10"/>
          </p:nvPr>
        </p:nvSpPr>
        <p:spPr/>
        <p:txBody>
          <a:bodyPr/>
          <a:lstStyle/>
          <a:p>
            <a:pPr>
              <a:defRPr/>
            </a:pPr>
            <a:fld id="{27633AF0-A194-4822-94CA-9199FEB5C710}" type="slidenum">
              <a:rPr lang="en-US" altLang="zh-TW" smtClean="0"/>
              <a:pPr>
                <a:defRPr/>
              </a:pPr>
              <a:t>1</a:t>
            </a:fld>
            <a:endParaRPr lang="en-US" altLang="zh-TW"/>
          </a:p>
        </p:txBody>
      </p:sp>
    </p:spTree>
    <p:extLst>
      <p:ext uri="{BB962C8B-B14F-4D97-AF65-F5344CB8AC3E}">
        <p14:creationId xmlns:p14="http://schemas.microsoft.com/office/powerpoint/2010/main" val="1498730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0" y="4149080"/>
            <a:ext cx="9144000" cy="2232248"/>
          </a:xfrm>
        </p:spPr>
        <p:txBody>
          <a:bodyPr/>
          <a:lstStyle>
            <a:lvl1pPr marL="0" indent="0" algn="ctr">
              <a:buFontTx/>
              <a:buNone/>
              <a:defRPr sz="1350" baseline="0">
                <a:solidFill>
                  <a:srgbClr val="0000FF"/>
                </a:solidFill>
              </a:defRPr>
            </a:lvl1pPr>
          </a:lstStyle>
          <a:p>
            <a:endParaRPr lang="en-US" altLang="zh-TW" dirty="0"/>
          </a:p>
          <a:p>
            <a:r>
              <a:rPr lang="en-US" altLang="zh-TW" dirty="0"/>
              <a:t>Cheng-Hung Wu (</a:t>
            </a:r>
            <a:r>
              <a:rPr lang="zh-TW" altLang="en-US" dirty="0"/>
              <a:t>吳政鴻</a:t>
            </a:r>
            <a:r>
              <a:rPr lang="en-US" altLang="zh-TW" dirty="0"/>
              <a:t>)</a:t>
            </a:r>
          </a:p>
          <a:p>
            <a:r>
              <a:rPr lang="en-US" altLang="zh-TW" dirty="0"/>
              <a:t>Institute of Industrial Engineering, National Taiwan University, Taipei, Taiwan</a:t>
            </a:r>
          </a:p>
        </p:txBody>
      </p:sp>
      <p:sp>
        <p:nvSpPr>
          <p:cNvPr id="4" name="Line 7"/>
          <p:cNvSpPr>
            <a:spLocks noChangeShapeType="1"/>
          </p:cNvSpPr>
          <p:nvPr userDrawn="1"/>
        </p:nvSpPr>
        <p:spPr bwMode="auto">
          <a:xfrm>
            <a:off x="569913" y="620688"/>
            <a:ext cx="8001000" cy="0"/>
          </a:xfrm>
          <a:prstGeom prst="line">
            <a:avLst/>
          </a:prstGeom>
          <a:noFill/>
          <a:ln w="28575">
            <a:solidFill>
              <a:srgbClr val="CC3300"/>
            </a:solidFill>
            <a:round/>
            <a:headEnd/>
            <a:tailEnd/>
          </a:ln>
          <a:effectLst/>
        </p:spPr>
        <p:txBody>
          <a:bodyPr wrap="none" anchor="ctr"/>
          <a:lstStyle/>
          <a:p>
            <a:pPr>
              <a:defRPr/>
            </a:pPr>
            <a:endParaRPr lang="zh-TW" altLang="en-US">
              <a:latin typeface="Arial" charset="0"/>
            </a:endParaRPr>
          </a:p>
        </p:txBody>
      </p:sp>
      <p:sp>
        <p:nvSpPr>
          <p:cNvPr id="11266" name="Rectangle 2"/>
          <p:cNvSpPr>
            <a:spLocks noGrp="1" noChangeArrowheads="1"/>
          </p:cNvSpPr>
          <p:nvPr>
            <p:ph type="ctrTitle"/>
          </p:nvPr>
        </p:nvSpPr>
        <p:spPr>
          <a:xfrm>
            <a:off x="251520" y="769776"/>
            <a:ext cx="8568952" cy="2371192"/>
          </a:xfrm>
        </p:spPr>
        <p:txBody>
          <a:bodyPr/>
          <a:lstStyle>
            <a:lvl1pPr algn="ctr">
              <a:defRPr sz="3300" baseline="0"/>
            </a:lvl1pPr>
          </a:lstStyle>
          <a:p>
            <a:r>
              <a:rPr lang="zh-TW" altLang="en-US" dirty="0"/>
              <a:t>按一下以編輯母片標題樣式</a:t>
            </a:r>
          </a:p>
        </p:txBody>
      </p:sp>
      <p:pic>
        <p:nvPicPr>
          <p:cNvPr id="9" name="Picture 8"/>
          <p:cNvPicPr>
            <a:picLocks noChangeArrowheads="1"/>
          </p:cNvPicPr>
          <p:nvPr userDrawn="1"/>
        </p:nvPicPr>
        <p:blipFill>
          <a:blip r:embed="rId2">
            <a:lum contrast="20000"/>
            <a:extLst>
              <a:ext uri="{28A0092B-C50C-407E-A947-70E740481C1C}">
                <a14:useLocalDpi xmlns:a14="http://schemas.microsoft.com/office/drawing/2010/main" val="0"/>
              </a:ext>
            </a:extLst>
          </a:blip>
          <a:srcRect/>
          <a:stretch>
            <a:fillRect/>
          </a:stretch>
        </p:blipFill>
        <p:spPr bwMode="auto">
          <a:xfrm>
            <a:off x="3635895" y="5157190"/>
            <a:ext cx="900000" cy="900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C:\Cheng-Hung\_個人\網頁\DSL Logo\DSL-logo1.jp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16015" y="5157190"/>
            <a:ext cx="900000" cy="90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200" baseline="0">
                <a:solidFill>
                  <a:srgbClr val="C00000"/>
                </a:solidFill>
                <a:effectLst/>
              </a:defRPr>
            </a:lvl1pPr>
          </a:lstStyle>
          <a:p>
            <a:r>
              <a:rPr lang="zh-TW" altLang="en-US" dirty="0"/>
              <a:t>按一下以編輯母片標題樣式</a:t>
            </a:r>
          </a:p>
        </p:txBody>
      </p:sp>
      <p:sp>
        <p:nvSpPr>
          <p:cNvPr id="3" name="內容版面配置區 2"/>
          <p:cNvSpPr>
            <a:spLocks noGrp="1"/>
          </p:cNvSpPr>
          <p:nvPr>
            <p:ph idx="1"/>
          </p:nvPr>
        </p:nvSpPr>
        <p:spPr/>
        <p:txBody>
          <a:bodyPr/>
          <a:lstStyle>
            <a:lvl1pPr>
              <a:defRPr sz="2800" baseline="0"/>
            </a:lvl1pPr>
            <a:lvl2pPr>
              <a:defRPr sz="2400" baseline="0"/>
            </a:lvl2pPr>
            <a:lvl3pPr>
              <a:defRPr sz="2000" baseline="0"/>
            </a:lvl3pPr>
            <a:lvl4pPr>
              <a:defRPr sz="1800" baseline="0"/>
            </a:lvl4pPr>
            <a:lvl5pPr>
              <a:defRPr sz="1800" baseline="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9533" y="44624"/>
            <a:ext cx="8000999" cy="64807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zh-TW" altLang="en-US" dirty="0"/>
              <a:t>按一下以編輯母片標題樣式</a:t>
            </a:r>
          </a:p>
        </p:txBody>
      </p:sp>
      <p:sp>
        <p:nvSpPr>
          <p:cNvPr id="1027" name="Rectangle 3"/>
          <p:cNvSpPr>
            <a:spLocks noGrp="1" noChangeArrowheads="1"/>
          </p:cNvSpPr>
          <p:nvPr>
            <p:ph type="body" idx="1"/>
          </p:nvPr>
        </p:nvSpPr>
        <p:spPr bwMode="auto">
          <a:xfrm>
            <a:off x="359531" y="815736"/>
            <a:ext cx="8460941" cy="5781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1" name="Line 7"/>
          <p:cNvSpPr>
            <a:spLocks noChangeShapeType="1"/>
          </p:cNvSpPr>
          <p:nvPr/>
        </p:nvSpPr>
        <p:spPr bwMode="auto">
          <a:xfrm>
            <a:off x="359531" y="743732"/>
            <a:ext cx="8001000" cy="1587"/>
          </a:xfrm>
          <a:prstGeom prst="line">
            <a:avLst/>
          </a:prstGeom>
          <a:noFill/>
          <a:ln w="28575">
            <a:solidFill>
              <a:srgbClr val="C00000"/>
            </a:solidFill>
            <a:round/>
            <a:headEnd/>
            <a:tailEnd/>
          </a:ln>
          <a:effectLst/>
        </p:spPr>
        <p:txBody>
          <a:bodyPr wrap="none" anchor="ctr"/>
          <a:lstStyle/>
          <a:p>
            <a:pPr>
              <a:defRPr/>
            </a:pPr>
            <a:endParaRPr lang="zh-TW" altLang="en-US" baseline="0">
              <a:latin typeface="Arial" pitchFamily="34" charset="0"/>
              <a:ea typeface="標楷體" pitchFamily="65" charset="-120"/>
            </a:endParaRPr>
          </a:p>
        </p:txBody>
      </p:sp>
      <p:sp>
        <p:nvSpPr>
          <p:cNvPr id="1038" name="Rectangle 14"/>
          <p:cNvSpPr>
            <a:spLocks noChangeArrowheads="1"/>
          </p:cNvSpPr>
          <p:nvPr/>
        </p:nvSpPr>
        <p:spPr bwMode="auto">
          <a:xfrm>
            <a:off x="8574840" y="6577608"/>
            <a:ext cx="419184" cy="316626"/>
          </a:xfrm>
          <a:prstGeom prst="rect">
            <a:avLst/>
          </a:prstGeom>
          <a:noFill/>
          <a:ln w="12700">
            <a:noFill/>
            <a:miter lim="800000"/>
            <a:headEnd/>
            <a:tailEnd/>
          </a:ln>
          <a:effectLst/>
        </p:spPr>
        <p:txBody>
          <a:bodyPr wrap="none" lIns="67865" tIns="33338" rIns="67865" bIns="33338">
            <a:spAutoFit/>
          </a:bodyPr>
          <a:lstStyle/>
          <a:p>
            <a:pPr algn="l" eaLnBrk="0" hangingPunct="0">
              <a:lnSpc>
                <a:spcPct val="90000"/>
              </a:lnSpc>
              <a:defRPr/>
            </a:pPr>
            <a:fld id="{8C11C377-C6DD-45FA-A9F9-32CDF5C28C48}" type="slidenum">
              <a:rPr kumimoji="0" lang="zh-CN" altLang="en-US" b="1" baseline="0">
                <a:solidFill>
                  <a:srgbClr val="0000FF"/>
                </a:solidFill>
                <a:latin typeface="Arial" pitchFamily="34" charset="0"/>
                <a:ea typeface="標楷體" pitchFamily="65" charset="-120"/>
              </a:rPr>
              <a:pPr algn="l" eaLnBrk="0" hangingPunct="0">
                <a:lnSpc>
                  <a:spcPct val="90000"/>
                </a:lnSpc>
                <a:defRPr/>
              </a:pPr>
              <a:t>‹#›</a:t>
            </a:fld>
            <a:endParaRPr kumimoji="0" lang="en-US" altLang="zh-CN" b="1" baseline="0" dirty="0">
              <a:solidFill>
                <a:srgbClr val="0000FF"/>
              </a:solidFill>
              <a:latin typeface="Arial" pitchFamily="34" charset="0"/>
              <a:ea typeface="標楷體" pitchFamily="65" charset="-120"/>
            </a:endParaRPr>
          </a:p>
        </p:txBody>
      </p:sp>
      <p:pic>
        <p:nvPicPr>
          <p:cNvPr id="6" name="Picture 8"/>
          <p:cNvPicPr>
            <a:picLocks noChangeArrowheads="1"/>
          </p:cNvPicPr>
          <p:nvPr userDrawn="1"/>
        </p:nvPicPr>
        <p:blipFill>
          <a:blip r:embed="rId4" cstate="print">
            <a:lum contrast="20000"/>
            <a:extLst>
              <a:ext uri="{28A0092B-C50C-407E-A947-70E740481C1C}">
                <a14:useLocalDpi xmlns:a14="http://schemas.microsoft.com/office/drawing/2010/main" val="0"/>
              </a:ext>
            </a:extLst>
          </a:blip>
          <a:srcRect/>
          <a:stretch>
            <a:fillRect/>
          </a:stretch>
        </p:blipFill>
        <p:spPr bwMode="auto">
          <a:xfrm>
            <a:off x="8460432" y="44624"/>
            <a:ext cx="648000" cy="64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13"/>
          <p:cNvSpPr>
            <a:spLocks noChangeArrowheads="1"/>
          </p:cNvSpPr>
          <p:nvPr userDrawn="1"/>
        </p:nvSpPr>
        <p:spPr bwMode="auto">
          <a:xfrm>
            <a:off x="-98312" y="6490687"/>
            <a:ext cx="3196698" cy="576064"/>
          </a:xfrm>
          <a:prstGeom prst="ellipse">
            <a:avLst/>
          </a:prstGeom>
          <a:noFill/>
          <a:ln w="12700">
            <a:noFill/>
            <a:round/>
            <a:headEnd/>
            <a:tailEnd/>
          </a:ln>
          <a:effectLst/>
        </p:spPr>
        <p:txBody>
          <a:bodyPr wrap="none" anchor="ctr"/>
          <a:lstStyle/>
          <a:p>
            <a:pPr marL="0" marR="0" indent="0" algn="l" defTabSz="685800" rtl="0" eaLnBrk="1" fontAlgn="base" latinLnBrk="0" hangingPunct="1">
              <a:lnSpc>
                <a:spcPct val="100000"/>
              </a:lnSpc>
              <a:spcBef>
                <a:spcPct val="0"/>
              </a:spcBef>
              <a:spcAft>
                <a:spcPct val="0"/>
              </a:spcAft>
              <a:buClrTx/>
              <a:buSzTx/>
              <a:buFontTx/>
              <a:buNone/>
              <a:tabLst/>
              <a:defRPr/>
            </a:pPr>
            <a:r>
              <a:rPr kumimoji="0" lang="en-US" altLang="zh-TW" sz="800" b="1" dirty="0">
                <a:solidFill>
                  <a:srgbClr val="228420"/>
                </a:solidFill>
                <a:latin typeface="Times New Roman" pitchFamily="18" charset="0"/>
              </a:rPr>
              <a:t>All rights reserved 2018, Decision</a:t>
            </a:r>
            <a:r>
              <a:rPr kumimoji="0" lang="en-US" altLang="zh-TW" sz="800" b="1" baseline="0" dirty="0">
                <a:solidFill>
                  <a:srgbClr val="228420"/>
                </a:solidFill>
                <a:latin typeface="Times New Roman" pitchFamily="18" charset="0"/>
              </a:rPr>
              <a:t> Science Laboratory, NTUIIE</a:t>
            </a:r>
          </a:p>
        </p:txBody>
      </p:sp>
      <p:pic>
        <p:nvPicPr>
          <p:cNvPr id="4098" name="Picture 2" descr="C:\Cheng-Hung\_個人\網頁\DSL Logo\DSL-logo1.jpg"/>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454" y="6400267"/>
            <a:ext cx="432000" cy="43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Lst>
  <p:txStyles>
    <p:titleStyle>
      <a:lvl1pPr algn="l" rtl="0" eaLnBrk="0" fontAlgn="base" hangingPunct="0">
        <a:spcBef>
          <a:spcPct val="0"/>
        </a:spcBef>
        <a:spcAft>
          <a:spcPct val="0"/>
        </a:spcAft>
        <a:defRPr kumimoji="1" sz="3200" baseline="0">
          <a:solidFill>
            <a:srgbClr val="C00000"/>
          </a:solidFill>
          <a:latin typeface="Arial" pitchFamily="34" charset="0"/>
          <a:ea typeface="標楷體" pitchFamily="65" charset="-120"/>
          <a:cs typeface="+mj-cs"/>
        </a:defRPr>
      </a:lvl1pPr>
      <a:lvl2pPr algn="ctr" rtl="0" eaLnBrk="0" fontAlgn="base" hangingPunct="0">
        <a:spcBef>
          <a:spcPct val="0"/>
        </a:spcBef>
        <a:spcAft>
          <a:spcPct val="0"/>
        </a:spcAft>
        <a:defRPr kumimoji="1" sz="3300">
          <a:solidFill>
            <a:srgbClr val="003366"/>
          </a:solidFill>
          <a:latin typeface="Arial" charset="0"/>
          <a:ea typeface="標楷體" pitchFamily="65" charset="-120"/>
        </a:defRPr>
      </a:lvl2pPr>
      <a:lvl3pPr algn="ctr" rtl="0" eaLnBrk="0" fontAlgn="base" hangingPunct="0">
        <a:spcBef>
          <a:spcPct val="0"/>
        </a:spcBef>
        <a:spcAft>
          <a:spcPct val="0"/>
        </a:spcAft>
        <a:defRPr kumimoji="1" sz="3300">
          <a:solidFill>
            <a:srgbClr val="003366"/>
          </a:solidFill>
          <a:latin typeface="Arial" charset="0"/>
          <a:ea typeface="標楷體" pitchFamily="65" charset="-120"/>
        </a:defRPr>
      </a:lvl3pPr>
      <a:lvl4pPr algn="ctr" rtl="0" eaLnBrk="0" fontAlgn="base" hangingPunct="0">
        <a:spcBef>
          <a:spcPct val="0"/>
        </a:spcBef>
        <a:spcAft>
          <a:spcPct val="0"/>
        </a:spcAft>
        <a:defRPr kumimoji="1" sz="3300">
          <a:solidFill>
            <a:srgbClr val="003366"/>
          </a:solidFill>
          <a:latin typeface="Arial" charset="0"/>
          <a:ea typeface="標楷體" pitchFamily="65" charset="-120"/>
        </a:defRPr>
      </a:lvl4pPr>
      <a:lvl5pPr algn="ctr" rtl="0" eaLnBrk="0" fontAlgn="base" hangingPunct="0">
        <a:spcBef>
          <a:spcPct val="0"/>
        </a:spcBef>
        <a:spcAft>
          <a:spcPct val="0"/>
        </a:spcAft>
        <a:defRPr kumimoji="1" sz="3300">
          <a:solidFill>
            <a:srgbClr val="003366"/>
          </a:solidFill>
          <a:latin typeface="Arial" charset="0"/>
          <a:ea typeface="標楷體" pitchFamily="65" charset="-120"/>
        </a:defRPr>
      </a:lvl5pPr>
      <a:lvl6pPr marL="342900" algn="ctr" rtl="0" fontAlgn="base">
        <a:spcBef>
          <a:spcPct val="0"/>
        </a:spcBef>
        <a:spcAft>
          <a:spcPct val="0"/>
        </a:spcAft>
        <a:defRPr kumimoji="1" sz="3300">
          <a:solidFill>
            <a:srgbClr val="003366"/>
          </a:solidFill>
          <a:latin typeface="Arial" charset="0"/>
          <a:ea typeface="標楷體" pitchFamily="65" charset="-120"/>
        </a:defRPr>
      </a:lvl6pPr>
      <a:lvl7pPr marL="685800" algn="ctr" rtl="0" fontAlgn="base">
        <a:spcBef>
          <a:spcPct val="0"/>
        </a:spcBef>
        <a:spcAft>
          <a:spcPct val="0"/>
        </a:spcAft>
        <a:defRPr kumimoji="1" sz="3300">
          <a:solidFill>
            <a:srgbClr val="003366"/>
          </a:solidFill>
          <a:latin typeface="Arial" charset="0"/>
          <a:ea typeface="標楷體" pitchFamily="65" charset="-120"/>
        </a:defRPr>
      </a:lvl7pPr>
      <a:lvl8pPr marL="1028700" algn="ctr" rtl="0" fontAlgn="base">
        <a:spcBef>
          <a:spcPct val="0"/>
        </a:spcBef>
        <a:spcAft>
          <a:spcPct val="0"/>
        </a:spcAft>
        <a:defRPr kumimoji="1" sz="3300">
          <a:solidFill>
            <a:srgbClr val="003366"/>
          </a:solidFill>
          <a:latin typeface="Arial" charset="0"/>
          <a:ea typeface="標楷體" pitchFamily="65" charset="-120"/>
        </a:defRPr>
      </a:lvl8pPr>
      <a:lvl9pPr marL="1371600" algn="ctr" rtl="0" fontAlgn="base">
        <a:spcBef>
          <a:spcPct val="0"/>
        </a:spcBef>
        <a:spcAft>
          <a:spcPct val="0"/>
        </a:spcAft>
        <a:defRPr kumimoji="1" sz="3300">
          <a:solidFill>
            <a:srgbClr val="003366"/>
          </a:solidFill>
          <a:latin typeface="Arial" charset="0"/>
          <a:ea typeface="標楷體" pitchFamily="65" charset="-120"/>
        </a:defRPr>
      </a:lvl9pPr>
    </p:titleStyle>
    <p:bodyStyle>
      <a:lvl1pPr marL="257175" indent="-257175" algn="l" rtl="0" eaLnBrk="0" fontAlgn="base" hangingPunct="0">
        <a:spcBef>
          <a:spcPct val="20000"/>
        </a:spcBef>
        <a:spcAft>
          <a:spcPct val="0"/>
        </a:spcAft>
        <a:buChar char="•"/>
        <a:defRPr kumimoji="1" sz="2800" baseline="0">
          <a:solidFill>
            <a:schemeClr val="accent2"/>
          </a:solidFill>
          <a:latin typeface="Arial" pitchFamily="34" charset="0"/>
          <a:ea typeface="標楷體" pitchFamily="65" charset="-120"/>
          <a:cs typeface="+mn-cs"/>
        </a:defRPr>
      </a:lvl1pPr>
      <a:lvl2pPr marL="557213" indent="-214313" algn="l" rtl="0" eaLnBrk="0" fontAlgn="base" hangingPunct="0">
        <a:spcBef>
          <a:spcPct val="20000"/>
        </a:spcBef>
        <a:spcAft>
          <a:spcPct val="0"/>
        </a:spcAft>
        <a:buChar char="–"/>
        <a:defRPr kumimoji="1" sz="2400" baseline="0">
          <a:solidFill>
            <a:schemeClr val="tx1"/>
          </a:solidFill>
          <a:latin typeface="Arial" pitchFamily="34" charset="0"/>
          <a:ea typeface="標楷體" pitchFamily="65" charset="-120"/>
        </a:defRPr>
      </a:lvl2pPr>
      <a:lvl3pPr marL="857250" indent="-171450" algn="l" rtl="0" eaLnBrk="0" fontAlgn="base" hangingPunct="0">
        <a:spcBef>
          <a:spcPct val="20000"/>
        </a:spcBef>
        <a:spcAft>
          <a:spcPct val="0"/>
        </a:spcAft>
        <a:buChar char="•"/>
        <a:defRPr kumimoji="1" sz="2000" baseline="0">
          <a:solidFill>
            <a:schemeClr val="tx1"/>
          </a:solidFill>
          <a:latin typeface="Arial" pitchFamily="34" charset="0"/>
          <a:ea typeface="標楷體" pitchFamily="65" charset="-120"/>
        </a:defRPr>
      </a:lvl3pPr>
      <a:lvl4pPr marL="12001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4pPr>
      <a:lvl5pPr marL="1543050" indent="-171450" algn="l" rtl="0" eaLnBrk="0" fontAlgn="base" hangingPunct="0">
        <a:spcBef>
          <a:spcPct val="20000"/>
        </a:spcBef>
        <a:spcAft>
          <a:spcPct val="0"/>
        </a:spcAft>
        <a:buChar char="»"/>
        <a:defRPr kumimoji="1" sz="1600" baseline="0">
          <a:solidFill>
            <a:schemeClr val="tx1"/>
          </a:solidFill>
          <a:latin typeface="Arial" pitchFamily="34" charset="0"/>
          <a:ea typeface="標楷體" pitchFamily="65" charset="-120"/>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
          </p:nvPr>
        </p:nvSpPr>
        <p:spPr/>
        <p:txBody>
          <a:bodyPr>
            <a:normAutofit/>
          </a:bodyPr>
          <a:lstStyle/>
          <a:p>
            <a:r>
              <a:rPr lang="zh-CN" altLang="en-US" sz="1600" dirty="0">
                <a:sym typeface="Times New Roman" panose="02020603050405020304" pitchFamily="18" charset="0"/>
              </a:rPr>
              <a:t>楊洋  </a:t>
            </a:r>
            <a:r>
              <a:rPr lang="en-US" altLang="zh-CN" sz="1600" dirty="0">
                <a:sym typeface="Times New Roman" panose="02020603050405020304" pitchFamily="18" charset="0"/>
              </a:rPr>
              <a:t>D04546009</a:t>
            </a:r>
          </a:p>
          <a:p>
            <a:r>
              <a:rPr lang="en-US" altLang="zh-TW" sz="1600" dirty="0">
                <a:sym typeface="Times New Roman" panose="02020603050405020304" pitchFamily="18" charset="0"/>
              </a:rPr>
              <a:t>201</a:t>
            </a:r>
            <a:r>
              <a:rPr lang="en-US" altLang="zh-CN" sz="1600" dirty="0">
                <a:sym typeface="Times New Roman" panose="02020603050405020304" pitchFamily="18" charset="0"/>
              </a:rPr>
              <a:t>9</a:t>
            </a:r>
            <a:r>
              <a:rPr lang="en-US" altLang="zh-TW" sz="1600" dirty="0">
                <a:sym typeface="Times New Roman" panose="02020603050405020304" pitchFamily="18" charset="0"/>
              </a:rPr>
              <a:t>/</a:t>
            </a:r>
            <a:r>
              <a:rPr lang="en-US" altLang="zh-CN" sz="1600" dirty="0">
                <a:sym typeface="Times New Roman" panose="02020603050405020304" pitchFamily="18" charset="0"/>
              </a:rPr>
              <a:t>01</a:t>
            </a:r>
            <a:r>
              <a:rPr lang="en-US" altLang="zh-TW" sz="1600" dirty="0">
                <a:sym typeface="Times New Roman" panose="02020603050405020304" pitchFamily="18" charset="0"/>
              </a:rPr>
              <a:t>/1</a:t>
            </a:r>
            <a:r>
              <a:rPr lang="en-US" altLang="zh-CN" sz="1600" dirty="0">
                <a:sym typeface="Times New Roman" panose="02020603050405020304" pitchFamily="18" charset="0"/>
              </a:rPr>
              <a:t>5</a:t>
            </a:r>
            <a:endParaRPr lang="en-US" altLang="zh-TW" sz="1600" dirty="0">
              <a:sym typeface="Times New Roman" panose="02020603050405020304" pitchFamily="18" charset="0"/>
            </a:endParaRPr>
          </a:p>
          <a:p>
            <a:endParaRPr lang="zh-TW" altLang="en-US" sz="1600" dirty="0"/>
          </a:p>
        </p:txBody>
      </p:sp>
      <p:sp>
        <p:nvSpPr>
          <p:cNvPr id="8" name="標題 7"/>
          <p:cNvSpPr>
            <a:spLocks noGrp="1"/>
          </p:cNvSpPr>
          <p:nvPr>
            <p:ph type="ctrTitle"/>
          </p:nvPr>
        </p:nvSpPr>
        <p:spPr/>
        <p:txBody>
          <a:bodyPr>
            <a:normAutofit/>
          </a:bodyPr>
          <a:lstStyle/>
          <a:p>
            <a:r>
              <a:rPr lang="en-US" altLang="zh-TW" sz="2400" dirty="0"/>
              <a:t>Soft Computing Final Project</a:t>
            </a:r>
            <a:br>
              <a:rPr lang="en-US" altLang="zh-TW" sz="3200" dirty="0"/>
            </a:br>
            <a:br>
              <a:rPr lang="zh-TW" altLang="en-US" sz="3200" dirty="0"/>
            </a:br>
            <a:r>
              <a:rPr lang="zh-CN" altLang="en-US" sz="3200" dirty="0"/>
              <a:t>生物地理學優化算法</a:t>
            </a:r>
            <a:br>
              <a:rPr lang="en-US" altLang="zh-TW" dirty="0"/>
            </a:br>
            <a:r>
              <a:rPr lang="en" altLang="zh-TW" dirty="0"/>
              <a:t>B</a:t>
            </a:r>
            <a:r>
              <a:rPr lang="en" altLang="zh-CN" dirty="0"/>
              <a:t>iogeography-</a:t>
            </a:r>
            <a:r>
              <a:rPr lang="en-US" altLang="zh-CN" dirty="0"/>
              <a:t>b</a:t>
            </a:r>
            <a:r>
              <a:rPr lang="en" altLang="zh-CN" dirty="0" err="1"/>
              <a:t>ased</a:t>
            </a:r>
            <a:r>
              <a:rPr lang="en" altLang="zh-CN" dirty="0"/>
              <a:t> </a:t>
            </a:r>
            <a:r>
              <a:rPr lang="en-US" altLang="zh-CN" dirty="0"/>
              <a:t>O</a:t>
            </a:r>
            <a:r>
              <a:rPr lang="en" altLang="zh-CN" dirty="0" err="1"/>
              <a:t>ptimization</a:t>
            </a:r>
            <a:r>
              <a:rPr lang="zh-CN" altLang="en" dirty="0"/>
              <a:t>，</a:t>
            </a:r>
            <a:r>
              <a:rPr lang="en" altLang="zh-CN" dirty="0"/>
              <a:t>BBO</a:t>
            </a:r>
            <a:endParaRPr lang="zh-TW" altLang="en-US" dirty="0"/>
          </a:p>
        </p:txBody>
      </p:sp>
    </p:spTree>
    <p:extLst>
      <p:ext uri="{BB962C8B-B14F-4D97-AF65-F5344CB8AC3E}">
        <p14:creationId xmlns:p14="http://schemas.microsoft.com/office/powerpoint/2010/main" val="426784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Introduction</a:t>
            </a:r>
            <a:endParaRPr lang="zh-TW" altLang="en-US" dirty="0"/>
          </a:p>
        </p:txBody>
      </p:sp>
      <p:sp>
        <p:nvSpPr>
          <p:cNvPr id="3" name="內容版面配置區 2"/>
          <p:cNvSpPr>
            <a:spLocks noGrp="1"/>
          </p:cNvSpPr>
          <p:nvPr>
            <p:ph idx="1"/>
          </p:nvPr>
        </p:nvSpPr>
        <p:spPr>
          <a:xfrm>
            <a:off x="251521" y="815736"/>
            <a:ext cx="8640959" cy="5781615"/>
          </a:xfrm>
        </p:spPr>
        <p:txBody>
          <a:bodyPr/>
          <a:lstStyle/>
          <a:p>
            <a:r>
              <a:rPr lang="zh-CN" altLang="en-US" dirty="0"/>
              <a:t>生物地理學優化算法（</a:t>
            </a:r>
            <a:r>
              <a:rPr lang="en" altLang="zh-TW" dirty="0"/>
              <a:t>B</a:t>
            </a:r>
            <a:r>
              <a:rPr lang="en" altLang="zh-CN" dirty="0"/>
              <a:t>iogeography-</a:t>
            </a:r>
            <a:r>
              <a:rPr lang="en-US" altLang="zh-CN" dirty="0"/>
              <a:t>b</a:t>
            </a:r>
            <a:r>
              <a:rPr lang="en" altLang="zh-CN" dirty="0" err="1"/>
              <a:t>ased</a:t>
            </a:r>
            <a:r>
              <a:rPr lang="en" altLang="zh-CN" dirty="0"/>
              <a:t> </a:t>
            </a:r>
            <a:r>
              <a:rPr lang="en-US" altLang="zh-CN" dirty="0"/>
              <a:t>O</a:t>
            </a:r>
            <a:r>
              <a:rPr lang="en" altLang="zh-CN" dirty="0" err="1"/>
              <a:t>ptimization</a:t>
            </a:r>
            <a:r>
              <a:rPr lang="zh-CN" altLang="en" dirty="0"/>
              <a:t>，</a:t>
            </a:r>
            <a:r>
              <a:rPr lang="en" altLang="zh-CN" dirty="0"/>
              <a:t>BBO</a:t>
            </a:r>
            <a:r>
              <a:rPr lang="zh-CN" altLang="en-US" dirty="0"/>
              <a:t>）由</a:t>
            </a:r>
            <a:r>
              <a:rPr lang="en-US" altLang="zh-CN" dirty="0"/>
              <a:t>Simon</a:t>
            </a:r>
            <a:r>
              <a:rPr lang="zh-CN" altLang="en-US" dirty="0"/>
              <a:t>于</a:t>
            </a:r>
            <a:r>
              <a:rPr lang="en-US" altLang="zh-CN" dirty="0"/>
              <a:t>2008</a:t>
            </a:r>
            <a:r>
              <a:rPr lang="zh-CN" altLang="en-US" dirty="0"/>
              <a:t>年提出。</a:t>
            </a:r>
            <a:endParaRPr lang="en-US" altLang="zh-CN" dirty="0"/>
          </a:p>
          <a:p>
            <a:r>
              <a:rPr lang="en" altLang="zh-CN" dirty="0"/>
              <a:t>Simon D. Biogeography-based optimization [J]. IEEE Transactions on Evolutionary</a:t>
            </a:r>
            <a:r>
              <a:rPr lang="zh-CN" altLang="en-US" dirty="0"/>
              <a:t> </a:t>
            </a:r>
            <a:r>
              <a:rPr lang="en" altLang="zh-CN" dirty="0"/>
              <a:t>Computation,</a:t>
            </a:r>
            <a:r>
              <a:rPr lang="zh-CN" altLang="en-US" dirty="0"/>
              <a:t> </a:t>
            </a:r>
            <a:r>
              <a:rPr lang="en" altLang="zh-CN" dirty="0"/>
              <a:t>2008,6(12):702-713. </a:t>
            </a:r>
            <a:endParaRPr lang="en-US" altLang="zh-CN" dirty="0"/>
          </a:p>
          <a:p>
            <a:r>
              <a:rPr lang="zh-CN" altLang="en-US" dirty="0"/>
              <a:t>建立在</a:t>
            </a:r>
            <a:r>
              <a:rPr lang="zh-TW" altLang="zh-CN" dirty="0"/>
              <a:t>生物物種遷移數學模型</a:t>
            </a:r>
            <a:r>
              <a:rPr lang="zh-CN" altLang="en-US" dirty="0"/>
              <a:t>的</a:t>
            </a:r>
            <a:r>
              <a:rPr lang="zh-TW" altLang="zh-CN" dirty="0"/>
              <a:t>基礎上</a:t>
            </a:r>
            <a:r>
              <a:rPr lang="zh-CN" altLang="en-US" dirty="0"/>
              <a:t>的一種進化算法</a:t>
            </a:r>
            <a:r>
              <a:rPr lang="zh-TW" altLang="zh-CN" dirty="0"/>
              <a:t>。通過模擬物種在不同棲息地間移動和分</a:t>
            </a:r>
            <a:r>
              <a:rPr lang="zh-CN" altLang="en-US" dirty="0"/>
              <a:t>布的情況來尋找最優解。</a:t>
            </a:r>
            <a:endParaRPr lang="en-US" altLang="zh-TW" dirty="0"/>
          </a:p>
          <a:p>
            <a:r>
              <a:rPr lang="zh-CN" altLang="en-US" dirty="0"/>
              <a:t>解決連續變量無約束全局優化問題，低維度具有較快收斂性。</a:t>
            </a:r>
            <a:endParaRPr lang="en-US" altLang="zh-CN" dirty="0"/>
          </a:p>
          <a:p>
            <a:r>
              <a:rPr lang="zh-CN" altLang="en-US" dirty="0"/>
              <a:t>高維度問題收斂性較慢，易陷入局部最佳值。</a:t>
            </a:r>
            <a:endParaRPr lang="en-US" altLang="zh-CN" dirty="0"/>
          </a:p>
          <a:p>
            <a:r>
              <a:rPr lang="zh-CN" altLang="en-US" dirty="0"/>
              <a:t>可推廣至約束優化問題、多目標優化問題等。</a:t>
            </a:r>
            <a:endParaRPr lang="en-US" altLang="zh-CN" dirty="0"/>
          </a:p>
          <a:p>
            <a:endParaRPr lang="en-US" altLang="zh-CN" dirty="0"/>
          </a:p>
          <a:p>
            <a:endParaRPr lang="en-US" altLang="zh-CN" dirty="0"/>
          </a:p>
          <a:p>
            <a:endParaRPr lang="en-US" altLang="zh-TW" dirty="0"/>
          </a:p>
          <a:p>
            <a:endParaRPr lang="zh-TW" altLang="en-US" dirty="0"/>
          </a:p>
        </p:txBody>
      </p:sp>
    </p:spTree>
    <p:extLst>
      <p:ext uri="{BB962C8B-B14F-4D97-AF65-F5344CB8AC3E}">
        <p14:creationId xmlns:p14="http://schemas.microsoft.com/office/powerpoint/2010/main" val="404746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9BA86-9F2E-FF47-9EAF-1C794EA7B032}"/>
              </a:ext>
            </a:extLst>
          </p:cNvPr>
          <p:cNvSpPr>
            <a:spLocks noGrp="1"/>
          </p:cNvSpPr>
          <p:nvPr>
            <p:ph type="title"/>
          </p:nvPr>
        </p:nvSpPr>
        <p:spPr/>
        <p:txBody>
          <a:bodyPr/>
          <a:lstStyle/>
          <a:p>
            <a:r>
              <a:rPr lang="en-US" altLang="zh-CN" dirty="0"/>
              <a:t>Methodology</a:t>
            </a:r>
            <a:endParaRPr kumimoji="1" lang="zh-CN" altLang="en-US" dirty="0"/>
          </a:p>
        </p:txBody>
      </p:sp>
      <p:sp>
        <p:nvSpPr>
          <p:cNvPr id="3" name="内容占位符 2">
            <a:extLst>
              <a:ext uri="{FF2B5EF4-FFF2-40B4-BE49-F238E27FC236}">
                <a16:creationId xmlns:a16="http://schemas.microsoft.com/office/drawing/2014/main" id="{A9739641-CC5C-9348-9745-1C2B0F14EC80}"/>
              </a:ext>
            </a:extLst>
          </p:cNvPr>
          <p:cNvSpPr>
            <a:spLocks noGrp="1"/>
          </p:cNvSpPr>
          <p:nvPr>
            <p:ph idx="1"/>
          </p:nvPr>
        </p:nvSpPr>
        <p:spPr>
          <a:xfrm>
            <a:off x="107504" y="815736"/>
            <a:ext cx="9036495" cy="5781615"/>
          </a:xfrm>
        </p:spPr>
        <p:txBody>
          <a:bodyPr>
            <a:normAutofit/>
          </a:bodyPr>
          <a:lstStyle/>
          <a:p>
            <a:r>
              <a:rPr lang="zh-TW" altLang="zh-CN" sz="1800" dirty="0"/>
              <a:t>棲息地</a:t>
            </a:r>
            <a:r>
              <a:rPr lang="en-US" altLang="zh-CN" sz="1800" dirty="0"/>
              <a:t>(habitat)</a:t>
            </a:r>
            <a:r>
              <a:rPr lang="zh-TW" altLang="zh-CN" sz="1800" dirty="0"/>
              <a:t>即生物物種生活的環境</a:t>
            </a:r>
            <a:r>
              <a:rPr lang="zh-CN" altLang="en-US" sz="1800" dirty="0"/>
              <a:t>。</a:t>
            </a:r>
            <a:r>
              <a:rPr lang="zh-TW" altLang="zh-CN" sz="1800" dirty="0"/>
              <a:t>每一個棲息地包含很多特徵變量，如溫度、降水、地貌</a:t>
            </a:r>
            <a:r>
              <a:rPr lang="zh-CN" altLang="en-US" sz="1800" dirty="0"/>
              <a:t>等</a:t>
            </a:r>
            <a:r>
              <a:rPr lang="zh-TW" altLang="zh-CN" sz="1800" dirty="0"/>
              <a:t>特徵，這些特徵變量共同決定能容納多少種群</a:t>
            </a:r>
            <a:r>
              <a:rPr lang="zh-CN" altLang="en-US" sz="1800" dirty="0"/>
              <a:t>。</a:t>
            </a:r>
            <a:endParaRPr lang="en-US" altLang="zh-CN" sz="1800" dirty="0"/>
          </a:p>
          <a:p>
            <a:r>
              <a:rPr lang="zh-TW" altLang="zh-CN" sz="1800" dirty="0"/>
              <a:t>用適宜度指數( </a:t>
            </a:r>
            <a:r>
              <a:rPr lang="en-US" altLang="zh-CN" sz="1800" dirty="0"/>
              <a:t>habitat</a:t>
            </a:r>
            <a:r>
              <a:rPr lang="zh-CN" altLang="en-US" sz="1800" dirty="0"/>
              <a:t> </a:t>
            </a:r>
            <a:r>
              <a:rPr lang="en-US" altLang="zh-CN" sz="1800" dirty="0"/>
              <a:t>suitability</a:t>
            </a:r>
            <a:r>
              <a:rPr lang="zh-CN" altLang="en-US" sz="1800" dirty="0"/>
              <a:t> </a:t>
            </a:r>
            <a:r>
              <a:rPr lang="en-US" altLang="zh-CN" sz="1800" dirty="0"/>
              <a:t>index,</a:t>
            </a:r>
            <a:r>
              <a:rPr lang="zh-CN" altLang="en-US" sz="1800" dirty="0"/>
              <a:t> </a:t>
            </a:r>
            <a:r>
              <a:rPr lang="zh-TW" altLang="zh-CN" sz="1800" dirty="0"/>
              <a:t>H</a:t>
            </a:r>
            <a:r>
              <a:rPr lang="en" altLang="zh-TW" sz="1800" dirty="0"/>
              <a:t>SI</a:t>
            </a:r>
            <a:r>
              <a:rPr lang="zh-TW" altLang="zh-CN" sz="1800" dirty="0"/>
              <a:t>) 來描述一個棲息地的種群豐富度</a:t>
            </a:r>
            <a:r>
              <a:rPr lang="zh-CN" altLang="en-US" sz="1800" dirty="0"/>
              <a:t>，</a:t>
            </a:r>
            <a:r>
              <a:rPr lang="zh-TW" altLang="zh-CN" sz="1800" dirty="0"/>
              <a:t>一個棲息地所包含的種群數量與HSI 成正相關</a:t>
            </a:r>
            <a:r>
              <a:rPr lang="zh-CN" altLang="en-US" sz="1800" dirty="0"/>
              <a:t>。</a:t>
            </a:r>
            <a:endParaRPr lang="en-US" altLang="zh-CN" sz="1800" dirty="0"/>
          </a:p>
          <a:p>
            <a:r>
              <a:rPr lang="zh-TW" altLang="zh-CN" sz="1800" dirty="0"/>
              <a:t>某一個棲息地而言，多種物種之間也存在共存與競爭的關系，具體表現在弱勢物種的遷出和強勢物種的遷入</a:t>
            </a:r>
            <a:r>
              <a:rPr lang="zh-CN" altLang="en-US" sz="1800" dirty="0"/>
              <a:t>。</a:t>
            </a:r>
            <a:endParaRPr lang="en-US" altLang="zh-CN" sz="1800" dirty="0"/>
          </a:p>
          <a:p>
            <a:r>
              <a:rPr lang="zh-TW" altLang="zh-CN" sz="1800" dirty="0"/>
              <a:t>一個</a:t>
            </a:r>
            <a:r>
              <a:rPr lang="zh-CN" altLang="en-US" sz="1800" dirty="0"/>
              <a:t>較</a:t>
            </a:r>
            <a:r>
              <a:rPr lang="zh-TW" altLang="zh-CN" sz="1800" dirty="0"/>
              <a:t>高 HSI 的棲息地</a:t>
            </a:r>
            <a:r>
              <a:rPr lang="zh-CN" altLang="en-US" sz="1800" dirty="0"/>
              <a:t>中，弱勢物種</a:t>
            </a:r>
            <a:r>
              <a:rPr lang="zh-TW" altLang="zh-CN" sz="1800" dirty="0"/>
              <a:t>遷出率</a:t>
            </a:r>
            <a:r>
              <a:rPr lang="zh-CN" altLang="en-US" sz="1800" dirty="0"/>
              <a:t>大於強勢物種遷入率，導致遷出率</a:t>
            </a:r>
            <a:r>
              <a:rPr lang="zh-TW" altLang="zh-CN" sz="1800" dirty="0"/>
              <a:t>增加</a:t>
            </a:r>
            <a:r>
              <a:rPr lang="zh-CN" altLang="en-US" sz="1800" dirty="0"/>
              <a:t>。</a:t>
            </a:r>
            <a:endParaRPr lang="en-US" altLang="zh-TW" sz="1800" dirty="0"/>
          </a:p>
          <a:p>
            <a:r>
              <a:rPr lang="zh-TW" altLang="zh-CN" sz="1800" dirty="0"/>
              <a:t>一個</a:t>
            </a:r>
            <a:r>
              <a:rPr lang="zh-CN" altLang="en-US" sz="1800" dirty="0"/>
              <a:t>較</a:t>
            </a:r>
            <a:r>
              <a:rPr lang="zh-TW" altLang="zh-CN" sz="1800" dirty="0"/>
              <a:t>低</a:t>
            </a:r>
            <a:r>
              <a:rPr lang="zh-CN" altLang="en-US" sz="1800" dirty="0"/>
              <a:t> </a:t>
            </a:r>
            <a:r>
              <a:rPr lang="zh-TW" altLang="zh-CN" sz="1800" dirty="0"/>
              <a:t>HSI 的棲息地</a:t>
            </a:r>
            <a:r>
              <a:rPr lang="zh-CN" altLang="en-US" sz="1800" dirty="0"/>
              <a:t>中，</a:t>
            </a:r>
            <a:r>
              <a:rPr lang="zh-TW" altLang="zh-CN" sz="1800" dirty="0"/>
              <a:t>由於其物種數量較少，附近高HSI 棲息地生物的批量遷移使其具有較高的遷入率</a:t>
            </a:r>
            <a:r>
              <a:rPr lang="zh-CN" altLang="en-US" sz="1800" dirty="0"/>
              <a:t>，進而改善其</a:t>
            </a:r>
            <a:r>
              <a:rPr lang="en-US" altLang="zh-CN" sz="1800" dirty="0"/>
              <a:t>HSI</a:t>
            </a:r>
            <a:r>
              <a:rPr lang="zh-CN" altLang="en-US" sz="1800" dirty="0"/>
              <a:t>。</a:t>
            </a:r>
            <a:endParaRPr lang="en-US" altLang="zh-CN" sz="1800" dirty="0"/>
          </a:p>
          <a:p>
            <a:r>
              <a:rPr kumimoji="1" lang="zh-CN" altLang="en-US" sz="1800" dirty="0"/>
              <a:t>一個長期低</a:t>
            </a:r>
            <a:r>
              <a:rPr kumimoji="1" lang="en-US" altLang="zh-CN" sz="1800" dirty="0"/>
              <a:t>HSI</a:t>
            </a:r>
            <a:r>
              <a:rPr kumimoji="1" lang="zh-CN" altLang="en-US" sz="1800" dirty="0"/>
              <a:t>的棲息地，物種數量低，可能會由於某種自然災害造成居住在此地的物種滅絕，此時會有大量新物種遷入。</a:t>
            </a:r>
          </a:p>
        </p:txBody>
      </p:sp>
      <p:pic>
        <p:nvPicPr>
          <p:cNvPr id="6" name="图片 5">
            <a:extLst>
              <a:ext uri="{FF2B5EF4-FFF2-40B4-BE49-F238E27FC236}">
                <a16:creationId xmlns:a16="http://schemas.microsoft.com/office/drawing/2014/main" id="{C4C9A8C9-8F7B-ED4D-8DC5-05776178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365104"/>
            <a:ext cx="3456384" cy="2088232"/>
          </a:xfrm>
          <a:prstGeom prst="rect">
            <a:avLst/>
          </a:prstGeom>
        </p:spPr>
      </p:pic>
      <p:pic>
        <p:nvPicPr>
          <p:cNvPr id="8" name="图片 7">
            <a:extLst>
              <a:ext uri="{FF2B5EF4-FFF2-40B4-BE49-F238E27FC236}">
                <a16:creationId xmlns:a16="http://schemas.microsoft.com/office/drawing/2014/main" id="{E2548F71-86D1-5F4D-9FD7-BE72E3BC6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7" y="4293095"/>
            <a:ext cx="3960440" cy="2304256"/>
          </a:xfrm>
          <a:prstGeom prst="rect">
            <a:avLst/>
          </a:prstGeom>
        </p:spPr>
      </p:pic>
    </p:spTree>
    <p:extLst>
      <p:ext uri="{BB962C8B-B14F-4D97-AF65-F5344CB8AC3E}">
        <p14:creationId xmlns:p14="http://schemas.microsoft.com/office/powerpoint/2010/main" val="203745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9BA86-9F2E-FF47-9EAF-1C794EA7B032}"/>
              </a:ext>
            </a:extLst>
          </p:cNvPr>
          <p:cNvSpPr>
            <a:spLocks noGrp="1"/>
          </p:cNvSpPr>
          <p:nvPr>
            <p:ph type="title"/>
          </p:nvPr>
        </p:nvSpPr>
        <p:spPr/>
        <p:txBody>
          <a:bodyPr/>
          <a:lstStyle/>
          <a:p>
            <a:r>
              <a:rPr lang="en-US" altLang="zh-CN" dirty="0"/>
              <a:t>Methodology</a:t>
            </a:r>
            <a:endParaRPr kumimoji="1" lang="zh-CN" altLang="en-US" dirty="0"/>
          </a:p>
        </p:txBody>
      </p:sp>
      <p:sp>
        <p:nvSpPr>
          <p:cNvPr id="3" name="内容占位符 2">
            <a:extLst>
              <a:ext uri="{FF2B5EF4-FFF2-40B4-BE49-F238E27FC236}">
                <a16:creationId xmlns:a16="http://schemas.microsoft.com/office/drawing/2014/main" id="{A9739641-CC5C-9348-9745-1C2B0F14EC80}"/>
              </a:ext>
            </a:extLst>
          </p:cNvPr>
          <p:cNvSpPr>
            <a:spLocks noGrp="1"/>
          </p:cNvSpPr>
          <p:nvPr>
            <p:ph idx="1"/>
          </p:nvPr>
        </p:nvSpPr>
        <p:spPr>
          <a:xfrm>
            <a:off x="251521" y="815736"/>
            <a:ext cx="8640959" cy="5781615"/>
          </a:xfrm>
        </p:spPr>
        <p:txBody>
          <a:bodyPr>
            <a:normAutofit/>
          </a:bodyPr>
          <a:lstStyle/>
          <a:p>
            <a:r>
              <a:rPr lang="zh-TW" altLang="zh-CN" sz="2000" dirty="0"/>
              <a:t>在BBO算法中，每個棲息地都需要經過遷徙</a:t>
            </a:r>
            <a:r>
              <a:rPr lang="en-US" altLang="zh-CN" sz="2000" dirty="0"/>
              <a:t>(</a:t>
            </a:r>
            <a:r>
              <a:rPr lang="en-US" altLang="zh-CN" sz="2000" dirty="0">
                <a:solidFill>
                  <a:srgbClr val="FF0000"/>
                </a:solidFill>
              </a:rPr>
              <a:t>Migration</a:t>
            </a:r>
            <a:r>
              <a:rPr lang="en-US" altLang="zh-CN" sz="2000" dirty="0"/>
              <a:t>)</a:t>
            </a:r>
            <a:r>
              <a:rPr lang="zh-TW" altLang="zh-CN" sz="2000" dirty="0"/>
              <a:t>和</a:t>
            </a:r>
            <a:r>
              <a:rPr lang="zh-CN" altLang="en-US" sz="2000" dirty="0"/>
              <a:t>突變</a:t>
            </a:r>
            <a:r>
              <a:rPr lang="en-US" altLang="zh-CN" sz="2000" dirty="0"/>
              <a:t>(</a:t>
            </a:r>
            <a:r>
              <a:rPr lang="en-US" altLang="zh-CN" sz="2000" dirty="0">
                <a:solidFill>
                  <a:srgbClr val="FF0000"/>
                </a:solidFill>
              </a:rPr>
              <a:t>Mutation</a:t>
            </a:r>
            <a:r>
              <a:rPr lang="en-US" altLang="zh-CN" sz="2000" dirty="0"/>
              <a:t>)</a:t>
            </a:r>
            <a:r>
              <a:rPr lang="zh-TW" altLang="zh-CN" sz="2000" dirty="0"/>
              <a:t>兩</a:t>
            </a:r>
            <a:r>
              <a:rPr lang="zh-CN" altLang="en-US" sz="2000" dirty="0"/>
              <a:t>個步驟</a:t>
            </a:r>
            <a:r>
              <a:rPr lang="zh-TW" altLang="zh-CN" sz="2000" dirty="0"/>
              <a:t>，逐步向最優解進化。遷徙模擬了生物地理學的遷徙機制，以實現種群中不同個體間的信息交互。在遷徙中，棲息地的每一個</a:t>
            </a:r>
            <a:r>
              <a:rPr lang="zh-CN" altLang="en-US" sz="2000" dirty="0"/>
              <a:t>特征</a:t>
            </a:r>
            <a:r>
              <a:rPr lang="zh-TW" altLang="zh-CN" sz="2000" dirty="0"/>
              <a:t>都</a:t>
            </a:r>
            <a:r>
              <a:rPr lang="zh-CN" altLang="en-US" sz="2000" dirty="0"/>
              <a:t>以一定的</a:t>
            </a:r>
            <a:r>
              <a:rPr lang="zh-TW" altLang="zh-CN" sz="2000" dirty="0"/>
              <a:t>概率</a:t>
            </a:r>
            <a:r>
              <a:rPr lang="zh-CN" altLang="en-US" sz="2000" dirty="0"/>
              <a:t>被</a:t>
            </a:r>
            <a:r>
              <a:rPr lang="zh-TW" altLang="zh-CN" sz="2000" dirty="0"/>
              <a:t>共享。</a:t>
            </a:r>
            <a:endParaRPr lang="en-US" altLang="zh-TW" sz="2000" dirty="0"/>
          </a:p>
          <a:p>
            <a:r>
              <a:rPr lang="zh-TW" altLang="zh-CN" sz="2000" dirty="0"/>
              <a:t>高HSI的棲息地具有低遷入率和高遷出率，其</a:t>
            </a:r>
            <a:r>
              <a:rPr lang="zh-CN" altLang="en-US" sz="2000" dirty="0"/>
              <a:t>特征</a:t>
            </a:r>
            <a:r>
              <a:rPr lang="zh-TW" altLang="zh-CN" sz="2000" dirty="0"/>
              <a:t>傾向於遷入其它棲息地，被其它棲息地共享;</a:t>
            </a:r>
            <a:r>
              <a:rPr lang="zh-CN" altLang="en-US" sz="2000" dirty="0"/>
              <a:t> </a:t>
            </a:r>
            <a:r>
              <a:rPr lang="zh-TW" altLang="zh-CN" sz="2000" dirty="0"/>
              <a:t>低HSI的棲息地具有高的遷入率和低的遷出率，傾向於接受來自高HSI棲息地</a:t>
            </a:r>
            <a:r>
              <a:rPr lang="zh-CN" altLang="en-US" sz="2000" dirty="0"/>
              <a:t>特征</a:t>
            </a:r>
            <a:r>
              <a:rPr lang="zh-TW" altLang="zh-CN" sz="2000" dirty="0"/>
              <a:t>，以改善自身居住適應性。</a:t>
            </a:r>
            <a:endParaRPr lang="en-US" altLang="zh-TW" sz="2000" dirty="0"/>
          </a:p>
          <a:p>
            <a:r>
              <a:rPr kumimoji="1" lang="zh-CN" altLang="en-US" sz="2000" dirty="0"/>
              <a:t>從某一隨機的初始棲息地群開始，根據各自</a:t>
            </a:r>
            <a:r>
              <a:rPr kumimoji="1" lang="en-US" altLang="zh-CN" sz="2000" dirty="0"/>
              <a:t>HSI</a:t>
            </a:r>
            <a:r>
              <a:rPr kumimoji="1" lang="zh-CN" altLang="en-US" sz="2000" dirty="0"/>
              <a:t>確定該棲息地的物種遷入率與遷出率。</a:t>
            </a:r>
            <a:endParaRPr kumimoji="1" lang="en-US" altLang="zh-CN" sz="2000" dirty="0"/>
          </a:p>
          <a:p>
            <a:r>
              <a:rPr lang="en-US" altLang="zh-CN" sz="2000" dirty="0">
                <a:solidFill>
                  <a:srgbClr val="FF0000"/>
                </a:solidFill>
              </a:rPr>
              <a:t>Migration</a:t>
            </a:r>
            <a:r>
              <a:rPr lang="zh-CN" altLang="en-US" sz="2000" dirty="0"/>
              <a:t>：根據遷入遷出率，確定待遷入棲息地個體并進行物種遷移。</a:t>
            </a:r>
            <a:endParaRPr lang="en-US" altLang="zh-CN" sz="2000" dirty="0"/>
          </a:p>
          <a:p>
            <a:r>
              <a:rPr kumimoji="1" lang="en-US" altLang="zh-CN" sz="2000" dirty="0">
                <a:solidFill>
                  <a:srgbClr val="FF0000"/>
                </a:solidFill>
              </a:rPr>
              <a:t>Mutation</a:t>
            </a:r>
            <a:r>
              <a:rPr kumimoji="1" lang="zh-CN" altLang="en-US" sz="2000" dirty="0"/>
              <a:t>：根據遷入遷出率，計算物種突變率，確定待變異的棲息地個體并進行物種突變。</a:t>
            </a:r>
            <a:endParaRPr kumimoji="1" lang="en-US" altLang="zh-CN" sz="2000" dirty="0"/>
          </a:p>
          <a:p>
            <a:r>
              <a:rPr lang="zh-CN" altLang="en-US" sz="2000" dirty="0"/>
              <a:t>將經過遷移突變之後的棲息地與原來進行對比，若</a:t>
            </a:r>
            <a:r>
              <a:rPr lang="en-US" altLang="zh-CN" sz="2000" dirty="0"/>
              <a:t>HSI</a:t>
            </a:r>
            <a:r>
              <a:rPr lang="zh-CN" altLang="en-US" sz="2000" dirty="0"/>
              <a:t>低於原來個體，則原來個體作為較優個體被保留下來。（突變過程）</a:t>
            </a:r>
            <a:endParaRPr kumimoji="1" lang="zh-CN" altLang="en-US" sz="2000" dirty="0"/>
          </a:p>
        </p:txBody>
      </p:sp>
    </p:spTree>
    <p:extLst>
      <p:ext uri="{BB962C8B-B14F-4D97-AF65-F5344CB8AC3E}">
        <p14:creationId xmlns:p14="http://schemas.microsoft.com/office/powerpoint/2010/main" val="2839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98FDF-03B3-B544-8772-E305E5983C99}"/>
              </a:ext>
            </a:extLst>
          </p:cNvPr>
          <p:cNvSpPr>
            <a:spLocks noGrp="1"/>
          </p:cNvSpPr>
          <p:nvPr>
            <p:ph type="title"/>
          </p:nvPr>
        </p:nvSpPr>
        <p:spPr/>
        <p:txBody>
          <a:bodyPr/>
          <a:lstStyle/>
          <a:p>
            <a:r>
              <a:rPr kumimoji="1" lang="en-US" altLang="zh-CN" dirty="0"/>
              <a:t>Initialization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4B6FB5-95E5-B447-9443-B9DAFB288400}"/>
                  </a:ext>
                </a:extLst>
              </p:cNvPr>
              <p:cNvSpPr>
                <a:spLocks noGrp="1"/>
              </p:cNvSpPr>
              <p:nvPr>
                <p:ph idx="1"/>
              </p:nvPr>
            </p:nvSpPr>
            <p:spPr/>
            <p:txBody>
              <a:bodyPr/>
              <a:lstStyle/>
              <a:p>
                <a:pPr marL="0" indent="0">
                  <a:buNone/>
                </a:pPr>
                <a:r>
                  <a:rPr lang="zh-CN" altLang="en-US" dirty="0"/>
                  <a:t>  </a:t>
                </a:r>
                <a:r>
                  <a:rPr lang="en-US" altLang="zh-CN" dirty="0"/>
                  <a:t>min</a:t>
                </a:r>
                <a:r>
                  <a:rPr lang="zh-CN" altLang="en-US" dirty="0"/>
                  <a:t> </a:t>
                </a:r>
                <a:r>
                  <a:rPr lang="en-US" altLang="zh-CN" dirty="0"/>
                  <a:t>f(x)</a:t>
                </a:r>
                <a:r>
                  <a:rPr lang="zh-CN" altLang="en-US" dirty="0"/>
                  <a:t>， </a:t>
                </a:r>
                <a:r>
                  <a:rPr lang="en-US" altLang="zh-CN" dirty="0"/>
                  <a:t>x</a:t>
                </a:r>
                <a:r>
                  <a:rPr lang="zh-CN" altLang="en-US" dirty="0"/>
                  <a:t>為棲息地個體，</a:t>
                </a:r>
                <a:r>
                  <a:rPr lang="en-US" altLang="zh-CN" dirty="0"/>
                  <a:t>f(x)</a:t>
                </a:r>
                <a:r>
                  <a:rPr lang="zh-CN" altLang="en-US" dirty="0"/>
                  <a:t>為適宜度指數</a:t>
                </a:r>
                <a:r>
                  <a:rPr lang="en-US" altLang="zh-CN" dirty="0"/>
                  <a:t>HSI</a:t>
                </a:r>
                <a:r>
                  <a:rPr lang="zh-CN" altLang="en-US" dirty="0"/>
                  <a:t>。</a:t>
                </a:r>
                <a:endParaRPr lang="en-US" altLang="zh-CN" dirty="0"/>
              </a:p>
              <a:p>
                <a:pPr>
                  <a:buFont typeface="Arial" panose="020B0604020202020204" pitchFamily="34" charset="0"/>
                  <a:buChar char="•"/>
                </a:pPr>
                <a:endParaRPr lang="en-US" altLang="zh-CN" sz="2000" dirty="0"/>
              </a:p>
              <a:p>
                <a:pPr>
                  <a:buFont typeface="Arial" panose="020B0604020202020204" pitchFamily="34" charset="0"/>
                  <a:buChar char="•"/>
                </a:pPr>
                <a:r>
                  <a:rPr lang="zh-TW" altLang="zh-CN" sz="2000" dirty="0"/>
                  <a:t>初始化 BBO 算法的參數: 最大物種數 </a:t>
                </a:r>
                <a14:m>
                  <m:oMath xmlns:m="http://schemas.openxmlformats.org/officeDocument/2006/math">
                    <m:sSub>
                      <m:sSubPr>
                        <m:ctrlPr>
                          <a:rPr lang="en-US" altLang="zh-TW"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𝑚𝑎𝑥</m:t>
                        </m:r>
                      </m:sub>
                    </m:sSub>
                  </m:oMath>
                </a14:m>
                <a:r>
                  <a:rPr lang="zh-TW" altLang="zh-CN" sz="2000" dirty="0"/>
                  <a:t> ，最大的遷入率 </a:t>
                </a:r>
                <a14:m>
                  <m:oMath xmlns:m="http://schemas.openxmlformats.org/officeDocument/2006/math">
                    <m:r>
                      <m:rPr>
                        <m:sty m:val="p"/>
                      </m:rPr>
                      <a:rPr lang="zh-TW" altLang="zh-CN" sz="2000" i="0" dirty="0" smtClean="0">
                        <a:latin typeface="Cambria Math" panose="02040503050406030204" pitchFamily="18" charset="0"/>
                      </a:rPr>
                      <m:t>I</m:t>
                    </m:r>
                  </m:oMath>
                </a14:m>
                <a:r>
                  <a:rPr lang="zh-TW" altLang="zh-CN" sz="2000" dirty="0"/>
                  <a:t>，最大遷出率 E，最大突變率</a:t>
                </a:r>
                <a14:m>
                  <m:oMath xmlns:m="http://schemas.openxmlformats.org/officeDocument/2006/math">
                    <m:sSub>
                      <m:sSubPr>
                        <m:ctrlPr>
                          <a:rPr lang="en-US" altLang="zh-TW"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𝑚𝑎𝑥</m:t>
                        </m:r>
                      </m:sub>
                    </m:sSub>
                    <m:r>
                      <a:rPr lang="zh-CN" altLang="en-US" sz="2000" b="0" i="0" smtClean="0">
                        <a:latin typeface="Cambria Math" panose="02040503050406030204" pitchFamily="18" charset="0"/>
                      </a:rPr>
                      <m:t>。</m:t>
                    </m:r>
                  </m:oMath>
                </a14:m>
                <a:endParaRPr lang="en-US" altLang="zh-CN" sz="2000" dirty="0"/>
              </a:p>
              <a:p>
                <a:pPr>
                  <a:buFont typeface="Arial" panose="020B0604020202020204" pitchFamily="34" charset="0"/>
                  <a:buChar char="•"/>
                </a:pPr>
                <a:endParaRPr lang="en-US" altLang="zh-CN" sz="2000" dirty="0"/>
              </a:p>
              <a:p>
                <a:pPr>
                  <a:buFont typeface="Arial" panose="020B0604020202020204" pitchFamily="34" charset="0"/>
                  <a:buChar char="•"/>
                </a:pPr>
                <a:r>
                  <a:rPr lang="zh-CN" altLang="en-US" sz="2000" dirty="0"/>
                  <a:t>隨機產生</a:t>
                </a:r>
                <a14:m>
                  <m:oMath xmlns:m="http://schemas.openxmlformats.org/officeDocument/2006/math">
                    <m:r>
                      <m:rPr>
                        <m:sty m:val="p"/>
                      </m:rPr>
                      <a:rPr lang="en-US" altLang="zh-CN" sz="2000" i="1" dirty="0">
                        <a:latin typeface="Cambria Math" panose="02040503050406030204" pitchFamily="18" charset="0"/>
                      </a:rPr>
                      <m:t>N</m:t>
                    </m:r>
                  </m:oMath>
                </a14:m>
                <a:r>
                  <a:rPr lang="zh-CN" altLang="en-US" sz="2000" dirty="0"/>
                  <a:t>個棲息地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𝑖𝑚</m:t>
                            </m:r>
                          </m:sub>
                        </m:sSub>
                      </m:e>
                    </m:d>
                  </m:oMath>
                </a14:m>
                <a:r>
                  <a:rPr lang="zh-CN" altLang="en-US" sz="2000" dirty="0"/>
                  <a:t>，作為棲息地群 </a:t>
                </a:r>
                <a14:m>
                  <m:oMath xmlns:m="http://schemas.openxmlformats.org/officeDocument/2006/math">
                    <m:r>
                      <a:rPr lang="en-US" altLang="zh-CN" sz="2000" i="1" dirty="0">
                        <a:latin typeface="Cambria Math" panose="02040503050406030204" pitchFamily="18" charset="0"/>
                      </a:rPr>
                      <m:t>𝐻</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𝑖</m:t>
                        </m:r>
                      </m:sub>
                    </m:sSub>
                    <m:r>
                      <a:rPr lang="en-US" altLang="zh-CN" sz="2000" i="1" dirty="0" smtClean="0">
                        <a:latin typeface="Cambria Math" panose="02040503050406030204" pitchFamily="18" charset="0"/>
                      </a:rPr>
                      <m:t>,</m:t>
                    </m:r>
                    <m:r>
                      <a:rPr lang="zh-CN" altLang="en-US" sz="2000" i="1" dirty="0" smtClean="0">
                        <a:latin typeface="Cambria Math" panose="02040503050406030204" pitchFamily="18" charset="0"/>
                      </a:rPr>
                      <m:t> </m:t>
                    </m:r>
                    <m:r>
                      <a:rPr lang="en-US" altLang="zh-CN" sz="2000" i="1" dirty="0" err="1" smtClean="0">
                        <a:latin typeface="Cambria Math" panose="02040503050406030204" pitchFamily="18" charset="0"/>
                      </a:rPr>
                      <m:t>𝑖</m:t>
                    </m:r>
                    <m:r>
                      <a:rPr lang="zh-CN" altLang="en-US" sz="2000" i="1" dirty="0" smtClean="0">
                        <a:latin typeface="Cambria Math" panose="02040503050406030204" pitchFamily="18" charset="0"/>
                      </a:rPr>
                      <m:t> </m:t>
                    </m:r>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𝑛</m:t>
                    </m:r>
                  </m:oMath>
                </a14:m>
                <a:r>
                  <a:rPr lang="en-US" altLang="zh-CN" sz="2000" dirty="0"/>
                  <a:t>}</a:t>
                </a:r>
                <a:r>
                  <a:rPr lang="zh-CN" altLang="en-US" sz="2000" dirty="0"/>
                  <a:t>，每個棲息地</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sub>
                    </m:sSub>
                  </m:oMath>
                </a14:m>
                <a:r>
                  <a:rPr lang="zh-CN" altLang="en-US" sz="2000" dirty="0"/>
                  <a:t>包含</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維適宜度變量。</a:t>
                </a:r>
                <a:endParaRPr lang="en-US" altLang="zh-CN" sz="2000" dirty="0"/>
              </a:p>
              <a:p>
                <a:pPr>
                  <a:buFont typeface="Arial" panose="020B0604020202020204" pitchFamily="34" charset="0"/>
                  <a:buChar char="•"/>
                </a:pPr>
                <a:endParaRPr lang="en-US" altLang="zh-CN" sz="2000" dirty="0"/>
              </a:p>
              <a:p>
                <a:pPr>
                  <a:buFont typeface="Arial" panose="020B0604020202020204" pitchFamily="34" charset="0"/>
                  <a:buChar char="•"/>
                </a:pPr>
                <a:r>
                  <a:rPr lang="zh-CN" altLang="en-US" sz="2000" dirty="0"/>
                  <a:t>將</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sub>
                    </m:sSub>
                  </m:oMath>
                </a14:m>
                <a:r>
                  <a:rPr lang="zh-CN" altLang="en-US" sz="2000" dirty="0"/>
                  <a:t>按其</a:t>
                </a:r>
                <a:r>
                  <a:rPr lang="en-US" altLang="zh-CN" sz="2000" dirty="0"/>
                  <a:t>HIS</a:t>
                </a:r>
                <a:r>
                  <a:rPr lang="zh-CN" altLang="en-US" sz="2000" dirty="0"/>
                  <a:t>由高到低排序，計算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oMath>
                </a14:m>
                <a:r>
                  <a:rPr lang="zh-CN" altLang="en-US" sz="2000" dirty="0"/>
                  <a:t>所對應的物種數量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oMath>
                </a14:m>
                <a:r>
                  <a:rPr lang="en-US" altLang="zh-CN" sz="2000" i="1"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𝑚𝑎𝑥</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𝑛</m:t>
                      </m:r>
                    </m:oMath>
                  </m:oMathPara>
                </a14:m>
                <a:endParaRPr lang="en-US" altLang="zh-CN" sz="2000" i="1" dirty="0"/>
              </a:p>
              <a:p>
                <a:pPr>
                  <a:buFont typeface="Arial" panose="020B0604020202020204" pitchFamily="34" charset="0"/>
                  <a:buChar char="•"/>
                </a:pPr>
                <a:endParaRPr lang="en-US" altLang="zh-CN" sz="2000" i="1" dirty="0"/>
              </a:p>
              <a:p>
                <a:pPr>
                  <a:buFont typeface="Arial" panose="020B0604020202020204" pitchFamily="34" charset="0"/>
                  <a:buChar char="•"/>
                </a:pPr>
                <a:r>
                  <a:rPr lang="zh-CN" altLang="en-US" sz="2000" dirty="0"/>
                  <a:t>根據線性遷徙模型，計算</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𝑖</m:t>
                        </m:r>
                      </m:sub>
                    </m:sSub>
                  </m:oMath>
                </a14:m>
                <a:r>
                  <a:rPr lang="zh-CN" altLang="en-US" sz="2000" dirty="0"/>
                  <a:t>的遷入率</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𝜆</m:t>
                        </m:r>
                      </m:e>
                      <m:sub>
                        <m:r>
                          <a:rPr lang="en-US" altLang="zh-CN" sz="2000" b="0" i="1" smtClean="0">
                            <a:latin typeface="Cambria Math" panose="02040503050406030204" pitchFamily="18" charset="0"/>
                          </a:rPr>
                          <m:t>𝑖</m:t>
                        </m:r>
                      </m:sub>
                    </m:sSub>
                  </m:oMath>
                </a14:m>
                <a:r>
                  <a:rPr lang="zh-CN" altLang="en-US" sz="2000" dirty="0"/>
                  <a:t>與遷出率</a:t>
                </a:r>
                <a14:m>
                  <m:oMath xmlns:m="http://schemas.openxmlformats.org/officeDocument/2006/math">
                    <m:sSub>
                      <m:sSubPr>
                        <m:ctrlPr>
                          <a:rPr lang="en-US" altLang="zh-CN" sz="2000" i="1">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𝜇</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oMath>
                </a14:m>
                <a:r>
                  <a:rPr lang="en-US" altLang="zh-CN" sz="2000" dirty="0"/>
                  <a:t>,</a:t>
                </a:r>
              </a:p>
              <a:p>
                <a:pPr marL="0" indent="0" algn="ctr">
                  <a:buNone/>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rPr>
                          <m:t>𝑖</m:t>
                        </m:r>
                      </m:sub>
                    </m:sSub>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I</m:t>
                    </m:r>
                    <m:r>
                      <a:rPr lang="en-US" altLang="zh-CN" sz="2000" b="0" i="0" smtClean="0">
                        <a:latin typeface="Cambria Math" panose="02040503050406030204" pitchFamily="18" charset="0"/>
                      </a:rPr>
                      <m:t>(1−</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𝑚𝑎𝑥</m:t>
                            </m:r>
                          </m:sub>
                        </m:sSub>
                      </m:den>
                    </m:f>
                  </m:oMath>
                </a14:m>
                <a:r>
                  <a:rPr lang="en-US" altLang="zh-CN" sz="2000" dirty="0"/>
                  <a:t>)</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𝜇</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m:rPr>
                              <m:sty m:val="p"/>
                            </m:rPr>
                            <a:rPr lang="en-US" altLang="zh-CN" sz="2000" b="0" i="0" smtClean="0">
                              <a:latin typeface="Cambria Math" panose="02040503050406030204" pitchFamily="18" charset="0"/>
                            </a:rPr>
                            <m:t>E</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𝑚𝑎𝑥</m:t>
                              </m:r>
                            </m:sub>
                          </m:sSub>
                        </m:den>
                      </m:f>
                    </m:oMath>
                  </m:oMathPara>
                </a14:m>
                <a:endParaRPr lang="en-US" altLang="zh-CN" sz="2000" dirty="0"/>
              </a:p>
              <a:p>
                <a:pPr>
                  <a:buFont typeface="Arial" panose="020B0604020202020204" pitchFamily="34" charset="0"/>
                  <a:buChar char="•"/>
                </a:pPr>
                <a:endParaRPr lang="en-US" altLang="zh-CN" sz="2000" dirty="0"/>
              </a:p>
              <a:p>
                <a:pPr>
                  <a:buFont typeface="Arial" panose="020B0604020202020204" pitchFamily="34" charset="0"/>
                  <a:buChar char="•"/>
                </a:pPr>
                <a:endParaRPr lang="zh-CN" altLang="en-US" sz="2000" dirty="0"/>
              </a:p>
            </p:txBody>
          </p:sp>
        </mc:Choice>
        <mc:Fallback>
          <p:sp>
            <p:nvSpPr>
              <p:cNvPr id="3" name="内容占位符 2">
                <a:extLst>
                  <a:ext uri="{FF2B5EF4-FFF2-40B4-BE49-F238E27FC236}">
                    <a16:creationId xmlns:a16="http://schemas.microsoft.com/office/drawing/2014/main" id="{0E4B6FB5-95E5-B447-9443-B9DAFB288400}"/>
                  </a:ext>
                </a:extLst>
              </p:cNvPr>
              <p:cNvSpPr>
                <a:spLocks noGrp="1" noRot="1" noChangeAspect="1" noMove="1" noResize="1" noEditPoints="1" noAdjustHandles="1" noChangeArrowheads="1" noChangeShapeType="1" noTextEdit="1"/>
              </p:cNvSpPr>
              <p:nvPr>
                <p:ph idx="1"/>
              </p:nvPr>
            </p:nvSpPr>
            <p:spPr>
              <a:blipFill>
                <a:blip r:embed="rId2"/>
                <a:stretch>
                  <a:fillRect l="-449" t="-877" r="-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90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E1F0-C676-1B44-8B19-91414329F612}"/>
              </a:ext>
            </a:extLst>
          </p:cNvPr>
          <p:cNvSpPr>
            <a:spLocks noGrp="1"/>
          </p:cNvSpPr>
          <p:nvPr>
            <p:ph type="title"/>
          </p:nvPr>
        </p:nvSpPr>
        <p:spPr/>
        <p:txBody>
          <a:bodyPr/>
          <a:lstStyle/>
          <a:p>
            <a:r>
              <a:rPr kumimoji="1" lang="en-US" altLang="zh-CN" dirty="0"/>
              <a:t>Migration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A5945D1-E86F-F34E-ACB4-43C0B82391FD}"/>
                  </a:ext>
                </a:extLst>
              </p:cNvPr>
              <p:cNvSpPr>
                <a:spLocks noGrp="1"/>
              </p:cNvSpPr>
              <p:nvPr>
                <p:ph idx="1"/>
              </p:nvPr>
            </p:nvSpPr>
            <p:spPr/>
            <p:txBody>
              <a:bodyPr/>
              <a:lstStyle/>
              <a:p>
                <a:r>
                  <a:rPr lang="zh-CN" altLang="en-US" sz="2000" dirty="0"/>
                  <a:t>對於每個棲息地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oMath>
                </a14:m>
                <a:r>
                  <a:rPr kumimoji="1" lang="zh-CN" altLang="en-US" sz="2000" dirty="0"/>
                  <a:t>，根據遷入率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rPr>
                          <m:t>𝑖</m:t>
                        </m:r>
                      </m:sub>
                    </m:sSub>
                  </m:oMath>
                </a14:m>
                <a:r>
                  <a:rPr kumimoji="1" lang="zh-CN" altLang="en-US" sz="2000" dirty="0"/>
                  <a:t>判斷是否需要遷入，若需要，則在其餘</a:t>
                </a:r>
                <a:r>
                  <a:rPr kumimoji="1" lang="en-US" altLang="zh-CN" sz="2000" dirty="0"/>
                  <a:t>N-1</a:t>
                </a:r>
                <a:r>
                  <a:rPr kumimoji="1" lang="zh-CN" altLang="en-US" sz="2000" dirty="0"/>
                  <a:t>個棲息地中依照遷出率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𝜇</m:t>
                        </m:r>
                      </m:e>
                      <m:sub>
                        <m:r>
                          <a:rPr lang="en-US" altLang="zh-CN" sz="2000" i="1">
                            <a:latin typeface="Cambria Math" panose="02040503050406030204" pitchFamily="18" charset="0"/>
                          </a:rPr>
                          <m:t>𝑖</m:t>
                        </m:r>
                      </m:sub>
                    </m:sSub>
                  </m:oMath>
                </a14:m>
                <a:r>
                  <a:rPr kumimoji="1" lang="zh-CN" altLang="en-US" sz="2000" dirty="0"/>
                  <a:t>確定與之進行遷移的棲息地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oMath>
                </a14:m>
                <a:r>
                  <a:rPr kumimoji="1" lang="zh-CN" altLang="en-US" sz="2000" dirty="0"/>
                  <a:t>進行遷移。</a:t>
                </a:r>
                <a:endParaRPr kumimoji="1" lang="en-US" altLang="zh-CN" sz="2000" dirty="0"/>
              </a:p>
              <a:p>
                <a:r>
                  <a:rPr lang="zh-CN" altLang="en-US" sz="2000" dirty="0"/>
                  <a:t>遷移公式（兩種）：</a:t>
                </a:r>
                <a:endParaRPr lang="en-US" altLang="zh-CN" sz="2000" dirty="0"/>
              </a:p>
              <a:p>
                <a:pPr marL="457200" indent="-457200" algn="ctr">
                  <a:buAutoNum type="arabicPeriod"/>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kumimoji="1" lang="zh-CN" altLang="en-US" sz="2000" dirty="0"/>
                  <a:t> </a:t>
                </a:r>
                <a:r>
                  <a:rPr kumimoji="1" lang="en-US" altLang="zh-CN"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kumimoji="1" lang="en-US" altLang="zh-CN" sz="2000" dirty="0"/>
              </a:p>
              <a:p>
                <a:pPr marL="457200" indent="-457200" algn="ctr">
                  <a:buAutoNum type="arabicPeriod"/>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zh-CN" altLang="en-US" sz="2000" dirty="0"/>
                  <a:t> </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𝛼</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𝛼</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sub>
                    </m:sSub>
                  </m:oMath>
                </a14:m>
                <a:endParaRPr kumimoji="1" lang="en-US" altLang="zh-CN" sz="2000" dirty="0"/>
              </a:p>
              <a:p>
                <a:pPr>
                  <a:buFont typeface="Arial" panose="020B0604020202020204" pitchFamily="34" charset="0"/>
                  <a:buChar char="•"/>
                </a:pPr>
                <a:r>
                  <a:rPr kumimoji="1" lang="en-US" altLang="zh-CN" sz="2000" dirty="0"/>
                  <a:t>for</a:t>
                </a:r>
                <a:r>
                  <a:rPr kumimoji="1" lang="zh-CN" altLang="en-US" sz="2000" dirty="0"/>
                  <a:t> </a:t>
                </a:r>
                <a:r>
                  <a:rPr kumimoji="1" lang="en-US" altLang="zh-CN" sz="2000" dirty="0" err="1"/>
                  <a:t>i</a:t>
                </a:r>
                <a:r>
                  <a:rPr lang="zh-CN" altLang="en-US" sz="2000" dirty="0"/>
                  <a:t> </a:t>
                </a:r>
                <a:r>
                  <a:rPr lang="en-US" altLang="zh-CN" sz="2000" dirty="0"/>
                  <a:t>=1</a:t>
                </a:r>
                <a:r>
                  <a:rPr lang="zh-CN" altLang="en-US" sz="2000" dirty="0"/>
                  <a:t> </a:t>
                </a:r>
                <a:r>
                  <a:rPr lang="en-US" altLang="zh-CN" sz="2000" dirty="0"/>
                  <a:t>to</a:t>
                </a:r>
                <a:r>
                  <a:rPr lang="zh-CN" altLang="en-US" sz="2000" dirty="0"/>
                  <a:t> </a:t>
                </a:r>
                <a:r>
                  <a:rPr lang="en-US" altLang="zh-CN" sz="2000" dirty="0"/>
                  <a:t>n</a:t>
                </a:r>
              </a:p>
              <a:p>
                <a:pPr>
                  <a:buFont typeface="Arial" panose="020B0604020202020204" pitchFamily="34" charset="0"/>
                  <a:buChar char="•"/>
                </a:pPr>
                <a:r>
                  <a:rPr kumimoji="1" lang="zh-CN" altLang="en-US" sz="2000" dirty="0"/>
                  <a:t>  </a:t>
                </a:r>
                <a:r>
                  <a:rPr kumimoji="1" lang="en-US" altLang="zh-CN" sz="2000" dirty="0"/>
                  <a:t>for</a:t>
                </a:r>
                <a:r>
                  <a:rPr kumimoji="1" lang="zh-CN" altLang="en-US" sz="2000" dirty="0"/>
                  <a:t> </a:t>
                </a:r>
                <a:r>
                  <a:rPr kumimoji="1" lang="en-US" altLang="zh-CN" sz="2000" dirty="0"/>
                  <a:t>j</a:t>
                </a:r>
                <a:r>
                  <a:rPr kumimoji="1" lang="zh-CN" altLang="en-US" sz="2000" dirty="0"/>
                  <a:t> </a:t>
                </a:r>
                <a:r>
                  <a:rPr kumimoji="1" lang="en-US" altLang="zh-CN" sz="2000" dirty="0"/>
                  <a:t>=</a:t>
                </a:r>
                <a:r>
                  <a:rPr lang="zh-CN" altLang="en-US" sz="2000" dirty="0"/>
                  <a:t> </a:t>
                </a:r>
                <a:r>
                  <a:rPr lang="en-US" altLang="zh-CN" sz="2000" dirty="0"/>
                  <a:t>1</a:t>
                </a:r>
                <a:r>
                  <a:rPr lang="zh-CN" altLang="en-US" sz="2000" dirty="0"/>
                  <a:t> </a:t>
                </a:r>
                <a:r>
                  <a:rPr lang="en-US" altLang="zh-CN" sz="2000" dirty="0"/>
                  <a:t>to</a:t>
                </a:r>
                <a:r>
                  <a:rPr lang="zh-CN" altLang="en-US" sz="2000" dirty="0"/>
                  <a:t> </a:t>
                </a:r>
                <a:r>
                  <a:rPr lang="en-US" altLang="zh-CN" sz="2000" dirty="0"/>
                  <a:t>m</a:t>
                </a:r>
              </a:p>
              <a:p>
                <a:pPr>
                  <a:buFont typeface="Arial" panose="020B0604020202020204" pitchFamily="34" charset="0"/>
                  <a:buChar char="•"/>
                </a:pPr>
                <a:r>
                  <a:rPr kumimoji="1" lang="zh-CN" altLang="en-US" sz="2000" dirty="0"/>
                  <a:t>     </a:t>
                </a:r>
                <a:r>
                  <a:rPr kumimoji="1" lang="en-US" altLang="zh-CN" sz="2000" dirty="0"/>
                  <a:t>if</a:t>
                </a:r>
                <a:r>
                  <a:rPr kumimoji="1" lang="zh-CN" altLang="en-US" sz="2000" dirty="0"/>
                  <a:t> </a:t>
                </a:r>
                <a:r>
                  <a:rPr kumimoji="1" lang="en-US" altLang="zh-CN" sz="2000" dirty="0"/>
                  <a:t>rand()</a:t>
                </a:r>
                <a:r>
                  <a:rPr lang="zh-CN" altLang="en-US" sz="2000" dirty="0"/>
                  <a:t> </a:t>
                </a:r>
                <a:r>
                  <a:rPr lang="en-US" altLang="zh-CN" sz="2000" dirty="0"/>
                  <a:t>&lt;</a:t>
                </a:r>
                <a:r>
                  <a:rPr lang="zh-CN" altLang="en-US" sz="2000" dirty="0"/>
                  <a:t> 遷入率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rPr>
                          <m:t>𝑖</m:t>
                        </m:r>
                      </m:sub>
                    </m:sSub>
                  </m:oMath>
                </a14:m>
                <a:endParaRPr kumimoji="1" lang="en-US" altLang="zh-CN" sz="2000" dirty="0"/>
              </a:p>
              <a:p>
                <a:pPr>
                  <a:buFont typeface="Arial" panose="020B0604020202020204" pitchFamily="34" charset="0"/>
                  <a:buChar char="•"/>
                </a:pPr>
                <a:r>
                  <a:rPr lang="zh-CN" altLang="en-US" sz="2000" dirty="0"/>
                  <a:t>        根據遷出率</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𝜇</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oMath>
                </a14:m>
                <a:r>
                  <a:rPr kumimoji="1" lang="zh-CN" altLang="en-US" sz="2000" dirty="0"/>
                  <a:t>的大小按飛盤方式確定</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oMath>
                </a14:m>
                <a:endParaRPr kumimoji="1" lang="en-US" altLang="zh-CN" sz="2000" dirty="0"/>
              </a:p>
              <a:p>
                <a:pPr>
                  <a:buFont typeface="Arial" panose="020B0604020202020204" pitchFamily="34" charset="0"/>
                  <a:buChar char="•"/>
                </a:pPr>
                <a:r>
                  <a:rPr lang="zh-CN" altLang="en-US"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kumimoji="1" lang="zh-CN" altLang="en-US" sz="2000" dirty="0"/>
                  <a:t> </a:t>
                </a:r>
                <a:r>
                  <a:rPr kumimoji="1" lang="en-US" altLang="zh-CN" sz="2000" dirty="0">
                    <a:sym typeface="Wingdings" pitchFamily="2" charset="2"/>
                  </a:rPr>
                  <a:t></a:t>
                </a:r>
                <a:r>
                  <a:rPr kumimoji="1" lang="zh-CN" altLang="en-US" sz="2000" dirty="0">
                    <a:sym typeface="Wingdings" pitchFamily="2" charset="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endParaRPr kumimoji="1" lang="en-US" altLang="zh-CN" sz="2000" dirty="0"/>
              </a:p>
              <a:p>
                <a:pPr>
                  <a:buFont typeface="Arial" panose="020B0604020202020204" pitchFamily="34" charset="0"/>
                  <a:buChar char="•"/>
                </a:pPr>
                <a:r>
                  <a:rPr lang="zh-CN" altLang="en-US" sz="2000" dirty="0"/>
                  <a:t>     </a:t>
                </a:r>
                <a:r>
                  <a:rPr lang="en-US" altLang="zh-CN" sz="2000" dirty="0"/>
                  <a:t>else</a:t>
                </a:r>
                <a:r>
                  <a:rPr lang="zh-CN" altLang="en-US" sz="2000" dirty="0"/>
                  <a:t> 保持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en-US" sz="2000" dirty="0"/>
                  <a:t>不變</a:t>
                </a:r>
                <a:endParaRPr lang="en-US" altLang="zh-CN" sz="2000" dirty="0"/>
              </a:p>
              <a:p>
                <a:pPr>
                  <a:buFont typeface="Arial" panose="020B0604020202020204" pitchFamily="34" charset="0"/>
                  <a:buChar char="•"/>
                </a:pPr>
                <a:r>
                  <a:rPr lang="zh-CN" altLang="en-US" sz="2000" dirty="0"/>
                  <a:t>     </a:t>
                </a:r>
                <a:r>
                  <a:rPr lang="en-US" altLang="zh-CN" sz="2000" dirty="0"/>
                  <a:t>endif</a:t>
                </a:r>
              </a:p>
              <a:p>
                <a:pPr>
                  <a:buFont typeface="Arial" panose="020B0604020202020204" pitchFamily="34" charset="0"/>
                  <a:buChar char="•"/>
                </a:pPr>
                <a:r>
                  <a:rPr kumimoji="1" lang="zh-CN" altLang="en-US" sz="2000" dirty="0"/>
                  <a:t>   </a:t>
                </a:r>
                <a:r>
                  <a:rPr kumimoji="1" lang="en-US" altLang="zh-CN" sz="2000" dirty="0" err="1"/>
                  <a:t>endfor</a:t>
                </a:r>
                <a:endParaRPr kumimoji="1" lang="en-US" altLang="zh-CN" sz="2000" dirty="0"/>
              </a:p>
              <a:p>
                <a:pPr>
                  <a:buFont typeface="Arial" panose="020B0604020202020204" pitchFamily="34" charset="0"/>
                  <a:buChar char="•"/>
                </a:pPr>
                <a:r>
                  <a:rPr lang="en-US" altLang="zh-CN" sz="2000" dirty="0" err="1"/>
                  <a:t>endfor</a:t>
                </a:r>
                <a:endParaRPr kumimoji="1" lang="zh-CN" altLang="en-US" sz="2000" dirty="0"/>
              </a:p>
            </p:txBody>
          </p:sp>
        </mc:Choice>
        <mc:Fallback>
          <p:sp>
            <p:nvSpPr>
              <p:cNvPr id="3" name="内容占位符 2">
                <a:extLst>
                  <a:ext uri="{FF2B5EF4-FFF2-40B4-BE49-F238E27FC236}">
                    <a16:creationId xmlns:a16="http://schemas.microsoft.com/office/drawing/2014/main" id="{CA5945D1-E86F-F34E-ACB4-43C0B82391FD}"/>
                  </a:ext>
                </a:extLst>
              </p:cNvPr>
              <p:cNvSpPr>
                <a:spLocks noGrp="1" noRot="1" noChangeAspect="1" noMove="1" noResize="1" noEditPoints="1" noAdjustHandles="1" noChangeArrowheads="1" noChangeShapeType="1" noTextEdit="1"/>
              </p:cNvSpPr>
              <p:nvPr>
                <p:ph idx="1"/>
              </p:nvPr>
            </p:nvSpPr>
            <p:spPr>
              <a:blipFill>
                <a:blip r:embed="rId2"/>
                <a:stretch>
                  <a:fillRect l="-449" t="-439" r="-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12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E1F0-C676-1B44-8B19-91414329F612}"/>
              </a:ext>
            </a:extLst>
          </p:cNvPr>
          <p:cNvSpPr>
            <a:spLocks noGrp="1"/>
          </p:cNvSpPr>
          <p:nvPr>
            <p:ph type="title"/>
          </p:nvPr>
        </p:nvSpPr>
        <p:spPr/>
        <p:txBody>
          <a:bodyPr/>
          <a:lstStyle/>
          <a:p>
            <a:r>
              <a:rPr lang="en-US" altLang="zh-CN" dirty="0"/>
              <a:t>Mutation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5945D1-E86F-F34E-ACB4-43C0B82391FD}"/>
                  </a:ext>
                </a:extLst>
              </p:cNvPr>
              <p:cNvSpPr>
                <a:spLocks noGrp="1"/>
              </p:cNvSpPr>
              <p:nvPr>
                <p:ph idx="1"/>
              </p:nvPr>
            </p:nvSpPr>
            <p:spPr/>
            <p:txBody>
              <a:bodyPr>
                <a:normAutofit fontScale="92500" lnSpcReduction="10000"/>
              </a:bodyPr>
              <a:lstStyle/>
              <a:p>
                <a:r>
                  <a:rPr lang="zh-TW" altLang="zh-CN" sz="2000" dirty="0"/>
                  <a:t>突變操作是模擬棲息地生態環境的突變，改變棲息地物種的數量，為棲息地提供物種的多樣性，</a:t>
                </a:r>
                <a:r>
                  <a:rPr lang="zh-CN" altLang="en-US" sz="2000" dirty="0"/>
                  <a:t>從而</a:t>
                </a:r>
                <a:r>
                  <a:rPr lang="zh-TW" altLang="zh-CN" sz="2000" dirty="0"/>
                  <a:t>為算法提供更多的搜索目標。棲息地的突變概率與其物種數量概率成反比。</a:t>
                </a:r>
                <a:endParaRPr lang="en-US" altLang="zh-TW" sz="2000" dirty="0"/>
              </a:p>
              <a:p>
                <a:r>
                  <a:rPr lang="zh-CN" altLang="en-US" sz="2000" dirty="0"/>
                  <a:t>物種數量處於均衡狀態下的棲息地物種概率最大，物種數量過少（</a:t>
                </a:r>
                <a:r>
                  <a:rPr lang="en-US" altLang="zh-CN" sz="2000" dirty="0"/>
                  <a:t>HSI</a:t>
                </a:r>
                <a:r>
                  <a:rPr lang="zh-CN" altLang="en-US" sz="2000" dirty="0"/>
                  <a:t>低）或物種數量過多（</a:t>
                </a:r>
                <a:r>
                  <a:rPr lang="en-US" altLang="zh-CN" sz="2000" dirty="0"/>
                  <a:t>HSI</a:t>
                </a:r>
                <a:r>
                  <a:rPr lang="zh-CN" altLang="en-US" sz="2000" dirty="0"/>
                  <a:t>高）均可引起突變。</a:t>
                </a:r>
                <a:endParaRPr lang="en-US" altLang="zh-CN" sz="2000" dirty="0"/>
              </a:p>
              <a:p>
                <a:r>
                  <a:rPr lang="zh-CN" altLang="en-US" sz="2000" dirty="0"/>
                  <a:t>將突變后的</a:t>
                </a:r>
                <a:r>
                  <a:rPr lang="en-US" altLang="zh-CN" sz="2000" dirty="0"/>
                  <a:t>HSI</a:t>
                </a:r>
                <a:r>
                  <a:rPr lang="zh-CN" altLang="en-US" sz="2000" dirty="0"/>
                  <a:t>與突變前的</a:t>
                </a:r>
                <a:r>
                  <a:rPr lang="en-US" altLang="zh-CN" sz="2000" dirty="0"/>
                  <a:t>HSI</a:t>
                </a:r>
                <a:r>
                  <a:rPr lang="zh-CN" altLang="en-US" sz="2000" dirty="0"/>
                  <a:t>對比，取兩者中大值。</a:t>
                </a:r>
                <a:endParaRPr lang="en-US" altLang="zh-CN" sz="2000" dirty="0"/>
              </a:p>
              <a:p>
                <a:r>
                  <a:rPr kumimoji="1" lang="zh-CN" altLang="en-US" sz="2000" dirty="0"/>
                  <a:t>根據遷入率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rPr>
                          <m:t>𝑖</m:t>
                        </m:r>
                      </m:sub>
                    </m:sSub>
                  </m:oMath>
                </a14:m>
                <a:r>
                  <a:rPr kumimoji="1" lang="zh-CN" altLang="en-US" sz="2000" dirty="0"/>
                  <a:t>與遷出率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𝜇</m:t>
                        </m:r>
                      </m:e>
                      <m:sub>
                        <m:r>
                          <a:rPr lang="en-US" altLang="zh-CN" sz="2000" i="1">
                            <a:latin typeface="Cambria Math" panose="02040503050406030204" pitchFamily="18" charset="0"/>
                          </a:rPr>
                          <m:t>𝑖</m:t>
                        </m:r>
                      </m:sub>
                    </m:sSub>
                  </m:oMath>
                </a14:m>
                <a:r>
                  <a:rPr kumimoji="1" lang="zh-CN" altLang="en-US" sz="2000" dirty="0"/>
                  <a:t>計算棲息地</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𝑖</m:t>
                        </m:r>
                      </m:sub>
                    </m:sSub>
                  </m:oMath>
                </a14:m>
                <a:r>
                  <a:rPr kumimoji="1" lang="zh-CN" altLang="en-US" sz="2000" dirty="0"/>
                  <a:t>的物種概率</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r>
                      <a:rPr lang="zh-CN" altLang="en-US" sz="2000" b="0" i="0" smtClean="0">
                        <a:latin typeface="Cambria Math" panose="02040503050406030204" pitchFamily="18" charset="0"/>
                      </a:rPr>
                      <m:t>。</m:t>
                    </m:r>
                  </m:oMath>
                </a14:m>
                <a:endParaRPr kumimoji="1" lang="en-US" altLang="zh-CN" sz="2000" dirty="0"/>
              </a:p>
              <a:p>
                <a:r>
                  <a:rPr lang="zh-CN" altLang="en-US" sz="2000" dirty="0"/>
                  <a:t>突變率公式：</a:t>
                </a:r>
                <a:endParaRPr lang="en-US" altLang="zh-CN" sz="2000" dirty="0"/>
              </a:p>
              <a:p>
                <a:pPr marL="0" indent="0" algn="ctr">
                  <a:buNone/>
                </a:pP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i="1">
                            <a:latin typeface="Cambria Math" panose="02040503050406030204" pitchFamily="18" charset="0"/>
                          </a:rPr>
                          <m:t>𝑖</m:t>
                        </m:r>
                      </m:sub>
                    </m:sSub>
                  </m:oMath>
                </a14:m>
                <a:r>
                  <a:rPr kumimoji="1" lang="zh-CN" altLang="en-US" sz="2000" dirty="0"/>
                  <a:t> </a:t>
                </a:r>
                <a:r>
                  <a:rPr kumimoji="1" lang="en-US" altLang="zh-CN"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𝑚𝑎𝑥</m:t>
                        </m:r>
                      </m:sub>
                    </m:sSub>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𝑚𝑎𝑥</m:t>
                            </m:r>
                          </m:sub>
                        </m:sSub>
                      </m:den>
                    </m:f>
                    <m:r>
                      <a:rPr lang="en-US" altLang="zh-CN" sz="2000" b="0" i="0" smtClean="0">
                        <a:latin typeface="Cambria Math" panose="02040503050406030204" pitchFamily="18" charset="0"/>
                      </a:rPr>
                      <m:t>)</m:t>
                    </m:r>
                  </m:oMath>
                </a14:m>
                <a:endParaRPr kumimoji="1" lang="en-US" altLang="zh-CN" sz="2000" dirty="0"/>
              </a:p>
              <a:p>
                <a:pPr>
                  <a:buFont typeface="Arial" panose="020B0604020202020204" pitchFamily="34" charset="0"/>
                  <a:buChar char="•"/>
                </a:pPr>
                <a:r>
                  <a:rPr kumimoji="1" lang="en-US" altLang="zh-CN" sz="2000" dirty="0"/>
                  <a:t>for</a:t>
                </a:r>
                <a:r>
                  <a:rPr kumimoji="1" lang="zh-CN" altLang="en-US" sz="2000" dirty="0"/>
                  <a:t> </a:t>
                </a:r>
                <a:r>
                  <a:rPr kumimoji="1" lang="en-US" altLang="zh-CN" sz="2000" dirty="0" err="1"/>
                  <a:t>i</a:t>
                </a:r>
                <a:r>
                  <a:rPr lang="zh-CN" altLang="en-US" sz="2000" dirty="0"/>
                  <a:t> </a:t>
                </a:r>
                <a:r>
                  <a:rPr lang="en-US" altLang="zh-CN" sz="2000" dirty="0"/>
                  <a:t>=1</a:t>
                </a:r>
                <a:r>
                  <a:rPr lang="zh-CN" altLang="en-US" sz="2000" dirty="0"/>
                  <a:t> </a:t>
                </a:r>
                <a:r>
                  <a:rPr lang="en-US" altLang="zh-CN" sz="2000" dirty="0"/>
                  <a:t>to</a:t>
                </a:r>
                <a:r>
                  <a:rPr lang="zh-CN" altLang="en-US" sz="2000" dirty="0"/>
                  <a:t> </a:t>
                </a:r>
                <a:r>
                  <a:rPr lang="en-US" altLang="zh-CN" sz="2000" dirty="0"/>
                  <a:t>n</a:t>
                </a:r>
              </a:p>
              <a:p>
                <a:pPr>
                  <a:buFont typeface="Arial" panose="020B0604020202020204" pitchFamily="34" charset="0"/>
                  <a:buChar char="•"/>
                </a:pPr>
                <a:r>
                  <a:rPr kumimoji="1" lang="zh-CN" altLang="en-US" sz="2000" dirty="0"/>
                  <a:t>  </a:t>
                </a:r>
                <a:r>
                  <a:rPr kumimoji="1" lang="en-US" altLang="zh-CN" sz="2000" dirty="0"/>
                  <a:t>for</a:t>
                </a:r>
                <a:r>
                  <a:rPr kumimoji="1" lang="zh-CN" altLang="en-US" sz="2000" dirty="0"/>
                  <a:t> </a:t>
                </a:r>
                <a:r>
                  <a:rPr kumimoji="1" lang="en-US" altLang="zh-CN" sz="2000" dirty="0"/>
                  <a:t>j</a:t>
                </a:r>
                <a:r>
                  <a:rPr kumimoji="1" lang="zh-CN" altLang="en-US" sz="2000" dirty="0"/>
                  <a:t> </a:t>
                </a:r>
                <a:r>
                  <a:rPr kumimoji="1" lang="en-US" altLang="zh-CN" sz="2000" dirty="0"/>
                  <a:t>=</a:t>
                </a:r>
                <a:r>
                  <a:rPr lang="zh-CN" altLang="en-US" sz="2000" dirty="0"/>
                  <a:t> </a:t>
                </a:r>
                <a:r>
                  <a:rPr lang="en-US" altLang="zh-CN" sz="2000" dirty="0"/>
                  <a:t>1</a:t>
                </a:r>
                <a:r>
                  <a:rPr lang="zh-CN" altLang="en-US" sz="2000" dirty="0"/>
                  <a:t> </a:t>
                </a:r>
                <a:r>
                  <a:rPr lang="en-US" altLang="zh-CN" sz="2000" dirty="0"/>
                  <a:t>to</a:t>
                </a:r>
                <a:r>
                  <a:rPr lang="zh-CN" altLang="en-US" sz="2000" dirty="0"/>
                  <a:t> </a:t>
                </a:r>
                <a:r>
                  <a:rPr lang="en-US" altLang="zh-CN" sz="2000" dirty="0"/>
                  <a:t>m</a:t>
                </a:r>
              </a:p>
              <a:p>
                <a:pPr>
                  <a:buFont typeface="Arial" panose="020B0604020202020204" pitchFamily="34" charset="0"/>
                  <a:buChar char="•"/>
                </a:pPr>
                <a:r>
                  <a:rPr kumimoji="1" lang="zh-CN" altLang="en-US" sz="2000" dirty="0"/>
                  <a:t>     </a:t>
                </a:r>
                <a:r>
                  <a:rPr kumimoji="1" lang="en-US" altLang="zh-CN" sz="2000" dirty="0"/>
                  <a:t>if</a:t>
                </a:r>
                <a:r>
                  <a:rPr kumimoji="1" lang="zh-CN" altLang="en-US" sz="2000" dirty="0"/>
                  <a:t> </a:t>
                </a:r>
                <a:r>
                  <a:rPr kumimoji="1" lang="en-US" altLang="zh-CN" sz="2000" dirty="0"/>
                  <a:t>rand()</a:t>
                </a:r>
                <a:r>
                  <a:rPr lang="zh-CN" altLang="en-US" sz="2000" dirty="0"/>
                  <a:t> </a:t>
                </a:r>
                <a:r>
                  <a:rPr lang="en-US" altLang="zh-CN" sz="2000" dirty="0"/>
                  <a:t>&lt;</a:t>
                </a:r>
                <a:r>
                  <a:rPr lang="zh-CN" altLang="en-US" sz="2000" dirty="0"/>
                  <a:t> 突變率</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i="1">
                            <a:latin typeface="Cambria Math" panose="02040503050406030204" pitchFamily="18" charset="0"/>
                          </a:rPr>
                          <m:t>𝑖</m:t>
                        </m:r>
                      </m:sub>
                    </m:sSub>
                  </m:oMath>
                </a14:m>
                <a:endParaRPr kumimoji="1" lang="en-US" altLang="zh-CN" sz="2000" dirty="0"/>
              </a:p>
              <a:p>
                <a:pPr>
                  <a:buFont typeface="Arial" panose="020B0604020202020204" pitchFamily="34" charset="0"/>
                  <a:buChar char="•"/>
                </a:pPr>
                <a:r>
                  <a:rPr lang="zh-CN" altLang="en-US" sz="2000" dirty="0"/>
                  <a:t>        在</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kumimoji="1" lang="zh-CN" altLang="en-US" sz="2000" dirty="0"/>
                  <a:t>空間中隨機產生一個數來代替</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kumimoji="1" lang="en-US" altLang="zh-CN" sz="2000" dirty="0"/>
              </a:p>
              <a:p>
                <a:pPr>
                  <a:buFont typeface="Arial" panose="020B0604020202020204" pitchFamily="34" charset="0"/>
                  <a:buChar char="•"/>
                </a:pPr>
                <a:r>
                  <a:rPr lang="zh-CN" altLang="en-US" sz="2000" dirty="0"/>
                  <a:t>     </a:t>
                </a:r>
                <a:r>
                  <a:rPr lang="en-US" altLang="zh-CN" sz="2000" dirty="0"/>
                  <a:t>else</a:t>
                </a:r>
                <a:r>
                  <a:rPr lang="zh-CN" altLang="en-US" sz="2000" dirty="0"/>
                  <a:t> 保持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en-US" sz="2000" dirty="0"/>
                  <a:t>不變</a:t>
                </a:r>
                <a:endParaRPr lang="en-US" altLang="zh-CN" sz="2000" dirty="0"/>
              </a:p>
              <a:p>
                <a:pPr>
                  <a:buFont typeface="Arial" panose="020B0604020202020204" pitchFamily="34" charset="0"/>
                  <a:buChar char="•"/>
                </a:pPr>
                <a:r>
                  <a:rPr lang="zh-CN" altLang="en-US" sz="2000" dirty="0"/>
                  <a:t>     </a:t>
                </a:r>
                <a:r>
                  <a:rPr lang="en-US" altLang="zh-CN" sz="2000" dirty="0"/>
                  <a:t>endif</a:t>
                </a:r>
              </a:p>
              <a:p>
                <a:pPr>
                  <a:buFont typeface="Arial" panose="020B0604020202020204" pitchFamily="34" charset="0"/>
                  <a:buChar char="•"/>
                </a:pPr>
                <a:r>
                  <a:rPr kumimoji="1" lang="zh-CN" altLang="en-US" sz="2000" dirty="0"/>
                  <a:t>   </a:t>
                </a:r>
                <a:r>
                  <a:rPr kumimoji="1" lang="en-US" altLang="zh-CN" sz="2000" dirty="0" err="1"/>
                  <a:t>endfor</a:t>
                </a:r>
                <a:endParaRPr kumimoji="1" lang="en-US" altLang="zh-CN" sz="2000" dirty="0"/>
              </a:p>
              <a:p>
                <a:pPr>
                  <a:buFont typeface="Arial" panose="020B0604020202020204" pitchFamily="34" charset="0"/>
                  <a:buChar char="•"/>
                </a:pPr>
                <a:r>
                  <a:rPr lang="en-US" altLang="zh-CN" sz="2000" dirty="0" err="1"/>
                  <a:t>endfor</a:t>
                </a:r>
                <a:endParaRPr kumimoji="1" lang="zh-CN" altLang="en-US" sz="2000" dirty="0"/>
              </a:p>
            </p:txBody>
          </p:sp>
        </mc:Choice>
        <mc:Fallback xmlns="">
          <p:sp>
            <p:nvSpPr>
              <p:cNvPr id="3" name="内容占位符 2">
                <a:extLst>
                  <a:ext uri="{FF2B5EF4-FFF2-40B4-BE49-F238E27FC236}">
                    <a16:creationId xmlns:a16="http://schemas.microsoft.com/office/drawing/2014/main" id="{CA5945D1-E86F-F34E-ACB4-43C0B82391FD}"/>
                  </a:ext>
                </a:extLst>
              </p:cNvPr>
              <p:cNvSpPr>
                <a:spLocks noGrp="1" noRot="1" noChangeAspect="1" noMove="1" noResize="1" noEditPoints="1" noAdjustHandles="1" noChangeArrowheads="1" noChangeShapeType="1" noTextEdit="1"/>
              </p:cNvSpPr>
              <p:nvPr>
                <p:ph idx="1"/>
              </p:nvPr>
            </p:nvSpPr>
            <p:spPr>
              <a:blipFill>
                <a:blip r:embed="rId2"/>
                <a:stretch>
                  <a:fillRect l="-449" t="-6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943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00E75-AA00-4E4D-925C-66B13F41E4B1}"/>
              </a:ext>
            </a:extLst>
          </p:cNvPr>
          <p:cNvSpPr>
            <a:spLocks noGrp="1"/>
          </p:cNvSpPr>
          <p:nvPr>
            <p:ph type="title"/>
          </p:nvPr>
        </p:nvSpPr>
        <p:spPr/>
        <p:txBody>
          <a:bodyPr/>
          <a:lstStyle/>
          <a:p>
            <a:r>
              <a:rPr kumimoji="1" lang="zh-CN" altLang="en-US" dirty="0"/>
              <a:t>與其他啟發式算法的差異</a:t>
            </a:r>
          </a:p>
        </p:txBody>
      </p:sp>
      <p:sp>
        <p:nvSpPr>
          <p:cNvPr id="3" name="内容占位符 2">
            <a:extLst>
              <a:ext uri="{FF2B5EF4-FFF2-40B4-BE49-F238E27FC236}">
                <a16:creationId xmlns:a16="http://schemas.microsoft.com/office/drawing/2014/main" id="{0FEA1A58-0BCF-674A-8A9B-DE86112E1838}"/>
              </a:ext>
            </a:extLst>
          </p:cNvPr>
          <p:cNvSpPr>
            <a:spLocks noGrp="1"/>
          </p:cNvSpPr>
          <p:nvPr>
            <p:ph idx="1"/>
          </p:nvPr>
        </p:nvSpPr>
        <p:spPr/>
        <p:txBody>
          <a:bodyPr/>
          <a:lstStyle/>
          <a:p>
            <a:endParaRPr kumimoji="1" lang="en-US" altLang="zh-CN" dirty="0"/>
          </a:p>
          <a:p>
            <a:endParaRPr lang="en-US" altLang="zh-CN"/>
          </a:p>
          <a:p>
            <a:r>
              <a:rPr kumimoji="1" lang="zh-CN" altLang="en-US"/>
              <a:t>與</a:t>
            </a:r>
            <a:r>
              <a:rPr kumimoji="1" lang="en-US" altLang="zh-CN" dirty="0"/>
              <a:t>GA</a:t>
            </a:r>
            <a:r>
              <a:rPr kumimoji="1" lang="zh-CN" altLang="en-US" dirty="0"/>
              <a:t>相比</a:t>
            </a:r>
            <a:r>
              <a:rPr kumimoji="1" lang="en-US" altLang="zh-CN" dirty="0"/>
              <a:t>:</a:t>
            </a:r>
            <a:r>
              <a:rPr kumimoji="1" lang="zh-CN" altLang="en-US" dirty="0"/>
              <a:t> </a:t>
            </a:r>
            <a:r>
              <a:rPr lang="zh-TW" altLang="zh-CN" dirty="0"/>
              <a:t>在進化過程中並不產生新的子代</a:t>
            </a:r>
            <a:r>
              <a:rPr lang="zh-CN" altLang="en-US" dirty="0"/>
              <a:t>。</a:t>
            </a:r>
            <a:endParaRPr lang="en-US" altLang="zh-CN" dirty="0"/>
          </a:p>
          <a:p>
            <a:endParaRPr lang="en-US" altLang="zh-CN" dirty="0"/>
          </a:p>
          <a:p>
            <a:r>
              <a:rPr lang="zh-CN" altLang="en-US" dirty="0"/>
              <a:t>與</a:t>
            </a:r>
            <a:r>
              <a:rPr lang="en-US" altLang="zh-CN" dirty="0"/>
              <a:t>ACO</a:t>
            </a:r>
            <a:r>
              <a:rPr lang="zh-CN" altLang="en-US" dirty="0"/>
              <a:t>相比：</a:t>
            </a:r>
            <a:r>
              <a:rPr lang="zh-TW" altLang="zh-CN" dirty="0"/>
              <a:t>通過遷移機制來改進解的適應度，它並不直接產生新的解集</a:t>
            </a:r>
            <a:r>
              <a:rPr lang="zh-CN" altLang="en-US" dirty="0"/>
              <a:t>。</a:t>
            </a:r>
            <a:endParaRPr lang="en-US" altLang="zh-CN" dirty="0"/>
          </a:p>
          <a:p>
            <a:endParaRPr lang="en-US" altLang="zh-CN" dirty="0"/>
          </a:p>
          <a:p>
            <a:r>
              <a:rPr lang="zh-CN" altLang="en-US" dirty="0"/>
              <a:t>與</a:t>
            </a:r>
            <a:r>
              <a:rPr lang="en-US" altLang="zh-CN" dirty="0"/>
              <a:t>PSO</a:t>
            </a:r>
            <a:r>
              <a:rPr lang="zh-CN" altLang="en-US" dirty="0"/>
              <a:t>相比：</a:t>
            </a:r>
            <a:r>
              <a:rPr lang="zh-TW" altLang="zh-CN" dirty="0"/>
              <a:t>通過遷移機制調整解集來改進解的適應度，而</a:t>
            </a:r>
            <a:r>
              <a:rPr lang="zh-CN" altLang="en-US" dirty="0"/>
              <a:t>不</a:t>
            </a:r>
            <a:r>
              <a:rPr lang="zh-TW" altLang="zh-CN" dirty="0"/>
              <a:t>是通過調整速度和位置來改進</a:t>
            </a:r>
            <a:r>
              <a:rPr lang="zh-CN" altLang="en-US" dirty="0"/>
              <a:t>。</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040929335"/>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28575" algn="ctr">
          <a:solidFill>
            <a:schemeClr val="folHlink"/>
          </a:solidFill>
          <a:miter lim="800000"/>
          <a:headEnd/>
          <a:tailEnd/>
        </a:ln>
      </a:spPr>
      <a:bodyPr wrap="none" rtlCol="0" anchor="ctr"/>
      <a:lstStyle>
        <a:defPPr algn="ctr">
          <a:defRPr dirty="0" smtClean="0"/>
        </a:defPPr>
      </a:lstStyle>
    </a:spDef>
    <a:lnDef>
      <a:spPr bwMode="auto">
        <a:xfrm>
          <a:off x="0" y="0"/>
          <a:ext cx="1" cy="1"/>
        </a:xfrm>
        <a:custGeom>
          <a:avLst/>
          <a:gdLst/>
          <a:ahLst/>
          <a:cxnLst/>
          <a:rect l="0" t="0" r="0" b="0"/>
          <a:pathLst/>
        </a:custGeom>
        <a:noFill/>
        <a:ln w="28575"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23484</TotalTime>
  <Words>1233</Words>
  <Application>Microsoft Macintosh PowerPoint</Application>
  <PresentationFormat>全屏显示(4:3)</PresentationFormat>
  <Paragraphs>79</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宋体</vt:lpstr>
      <vt:lpstr>標楷體</vt:lpstr>
      <vt:lpstr>新細明體</vt:lpstr>
      <vt:lpstr>Arial</vt:lpstr>
      <vt:lpstr>Calibri</vt:lpstr>
      <vt:lpstr>Cambria Math</vt:lpstr>
      <vt:lpstr>Times New Roman</vt:lpstr>
      <vt:lpstr>Wingdings</vt:lpstr>
      <vt:lpstr>預設簡報設計</vt:lpstr>
      <vt:lpstr>Soft Computing Final Project  生物地理學優化算法 Biogeography-based Optimization，BBO</vt:lpstr>
      <vt:lpstr>Introduction</vt:lpstr>
      <vt:lpstr>Methodology</vt:lpstr>
      <vt:lpstr>Methodology</vt:lpstr>
      <vt:lpstr>Initialization</vt:lpstr>
      <vt:lpstr>Migration</vt:lpstr>
      <vt:lpstr>Mutation</vt:lpstr>
      <vt:lpstr>與其他啟發式算法的差異</vt:lpstr>
    </vt:vector>
  </TitlesOfParts>
  <Company>NTU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Cheng-Hung Wu （吳政鴻）</dc:title>
  <dc:creator>Cheng-Hung Wu</dc:creator>
  <cp:lastModifiedBy>Microsoft Office User</cp:lastModifiedBy>
  <cp:revision>889</cp:revision>
  <dcterms:created xsi:type="dcterms:W3CDTF">2007-11-12T02:12:08Z</dcterms:created>
  <dcterms:modified xsi:type="dcterms:W3CDTF">2019-01-13T17:18:01Z</dcterms:modified>
</cp:coreProperties>
</file>