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14"/>
  </p:notesMasterIdLst>
  <p:handoutMasterIdLst>
    <p:handoutMasterId r:id="rId15"/>
  </p:handoutMasterIdLst>
  <p:sldIdLst>
    <p:sldId id="834" r:id="rId2"/>
    <p:sldId id="852" r:id="rId3"/>
    <p:sldId id="846" r:id="rId4"/>
    <p:sldId id="863" r:id="rId5"/>
    <p:sldId id="864" r:id="rId6"/>
    <p:sldId id="865" r:id="rId7"/>
    <p:sldId id="857" r:id="rId8"/>
    <p:sldId id="858" r:id="rId9"/>
    <p:sldId id="859" r:id="rId10"/>
    <p:sldId id="861" r:id="rId11"/>
    <p:sldId id="862" r:id="rId12"/>
    <p:sldId id="856" r:id="rId13"/>
  </p:sldIdLst>
  <p:sldSz cx="9144000" cy="6858000" type="screen4x3"/>
  <p:notesSz cx="7099300" cy="10234613"/>
  <p:defaultTextStyle>
    <a:defPPr>
      <a:defRPr lang="zh-TW"/>
    </a:defPPr>
    <a:lvl1pPr algn="ctr" rtl="0" fontAlgn="base">
      <a:spcBef>
        <a:spcPct val="0"/>
      </a:spcBef>
      <a:spcAft>
        <a:spcPct val="0"/>
      </a:spcAft>
      <a:defRPr kumimoji="1" kern="1200">
        <a:solidFill>
          <a:schemeClr val="tx1"/>
        </a:solidFill>
        <a:latin typeface="Arial" pitchFamily="34" charset="0"/>
        <a:ea typeface="新細明體" pitchFamily="18" charset="-120"/>
        <a:cs typeface="+mn-cs"/>
      </a:defRPr>
    </a:lvl1pPr>
    <a:lvl2pPr marL="457200" algn="ctr" rtl="0" fontAlgn="base">
      <a:spcBef>
        <a:spcPct val="0"/>
      </a:spcBef>
      <a:spcAft>
        <a:spcPct val="0"/>
      </a:spcAft>
      <a:defRPr kumimoji="1" kern="1200">
        <a:solidFill>
          <a:schemeClr val="tx1"/>
        </a:solidFill>
        <a:latin typeface="Arial" pitchFamily="34" charset="0"/>
        <a:ea typeface="新細明體" pitchFamily="18" charset="-120"/>
        <a:cs typeface="+mn-cs"/>
      </a:defRPr>
    </a:lvl2pPr>
    <a:lvl3pPr marL="914400" algn="ctr" rtl="0" fontAlgn="base">
      <a:spcBef>
        <a:spcPct val="0"/>
      </a:spcBef>
      <a:spcAft>
        <a:spcPct val="0"/>
      </a:spcAft>
      <a:defRPr kumimoji="1" kern="1200">
        <a:solidFill>
          <a:schemeClr val="tx1"/>
        </a:solidFill>
        <a:latin typeface="Arial" pitchFamily="34" charset="0"/>
        <a:ea typeface="新細明體" pitchFamily="18" charset="-120"/>
        <a:cs typeface="+mn-cs"/>
      </a:defRPr>
    </a:lvl3pPr>
    <a:lvl4pPr marL="1371600" algn="ctr" rtl="0" fontAlgn="base">
      <a:spcBef>
        <a:spcPct val="0"/>
      </a:spcBef>
      <a:spcAft>
        <a:spcPct val="0"/>
      </a:spcAft>
      <a:defRPr kumimoji="1" kern="1200">
        <a:solidFill>
          <a:schemeClr val="tx1"/>
        </a:solidFill>
        <a:latin typeface="Arial" pitchFamily="34" charset="0"/>
        <a:ea typeface="新細明體" pitchFamily="18" charset="-120"/>
        <a:cs typeface="+mn-cs"/>
      </a:defRPr>
    </a:lvl4pPr>
    <a:lvl5pPr marL="1828800" algn="ctr" rtl="0" fontAlgn="base">
      <a:spcBef>
        <a:spcPct val="0"/>
      </a:spcBef>
      <a:spcAft>
        <a:spcPct val="0"/>
      </a:spcAft>
      <a:defRPr kumimoji="1" kern="1200">
        <a:solidFill>
          <a:schemeClr val="tx1"/>
        </a:solidFill>
        <a:latin typeface="Arial" pitchFamily="34" charset="0"/>
        <a:ea typeface="新細明體" pitchFamily="18" charset="-120"/>
        <a:cs typeface="+mn-cs"/>
      </a:defRPr>
    </a:lvl5pPr>
    <a:lvl6pPr marL="2286000" algn="l" defTabSz="914400" rtl="0" eaLnBrk="1" latinLnBrk="0" hangingPunct="1">
      <a:defRPr kumimoji="1" kern="1200">
        <a:solidFill>
          <a:schemeClr val="tx1"/>
        </a:solidFill>
        <a:latin typeface="Arial" pitchFamily="34" charset="0"/>
        <a:ea typeface="新細明體" pitchFamily="18" charset="-120"/>
        <a:cs typeface="+mn-cs"/>
      </a:defRPr>
    </a:lvl6pPr>
    <a:lvl7pPr marL="2743200" algn="l" defTabSz="914400" rtl="0" eaLnBrk="1" latinLnBrk="0" hangingPunct="1">
      <a:defRPr kumimoji="1" kern="1200">
        <a:solidFill>
          <a:schemeClr val="tx1"/>
        </a:solidFill>
        <a:latin typeface="Arial" pitchFamily="34" charset="0"/>
        <a:ea typeface="新細明體" pitchFamily="18" charset="-120"/>
        <a:cs typeface="+mn-cs"/>
      </a:defRPr>
    </a:lvl7pPr>
    <a:lvl8pPr marL="3200400" algn="l" defTabSz="914400" rtl="0" eaLnBrk="1" latinLnBrk="0" hangingPunct="1">
      <a:defRPr kumimoji="1" kern="1200">
        <a:solidFill>
          <a:schemeClr val="tx1"/>
        </a:solidFill>
        <a:latin typeface="Arial" pitchFamily="34" charset="0"/>
        <a:ea typeface="新細明體" pitchFamily="18" charset="-120"/>
        <a:cs typeface="+mn-cs"/>
      </a:defRPr>
    </a:lvl8pPr>
    <a:lvl9pPr marL="3657600" algn="l" defTabSz="914400" rtl="0" eaLnBrk="1" latinLnBrk="0" hangingPunct="1">
      <a:defRPr kumimoji="1" kern="1200">
        <a:solidFill>
          <a:schemeClr val="tx1"/>
        </a:solidFill>
        <a:latin typeface="Arial" pitchFamily="34" charset="0"/>
        <a:ea typeface="新細明體" pitchFamily="18" charset="-120"/>
        <a:cs typeface="+mn-cs"/>
      </a:defRPr>
    </a:lvl9pPr>
  </p:defaultTextStyle>
  <p:extLst>
    <p:ext uri="{521415D9-36F7-43E2-AB2F-B90AF26B5E84}">
      <p14:sectionLst xmlns:p14="http://schemas.microsoft.com/office/powerpoint/2010/main">
        <p14:section name="預設章節" id="{E521952B-94AC-4F41-B12F-42E399684828}">
          <p14:sldIdLst>
            <p14:sldId id="834"/>
            <p14:sldId id="852"/>
            <p14:sldId id="846"/>
            <p14:sldId id="863"/>
            <p14:sldId id="864"/>
            <p14:sldId id="865"/>
            <p14:sldId id="857"/>
            <p14:sldId id="858"/>
            <p14:sldId id="859"/>
            <p14:sldId id="861"/>
            <p14:sldId id="862"/>
            <p14:sldId id="856"/>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800000"/>
    <a:srgbClr val="0000FF"/>
    <a:srgbClr val="006600"/>
    <a:srgbClr val="228420"/>
    <a:srgbClr val="99CC00"/>
    <a:srgbClr val="FF7C80"/>
    <a:srgbClr val="FFFF66"/>
    <a:srgbClr val="289B25"/>
    <a:srgbClr val="A21E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38B1855-1B75-4FBE-930C-398BA8C253C6}" styleName="佈景主題樣式 2 - 輔色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佈景主題樣式 2 - 輔色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佈景主題樣式 2 - 輔色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佈景主題樣式 2 - 輔色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301B821-A1FF-4177-AEE7-76D212191A09}" styleName="中等深淺樣式 1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5904" autoAdjust="0"/>
  </p:normalViewPr>
  <p:slideViewPr>
    <p:cSldViewPr>
      <p:cViewPr varScale="1">
        <p:scale>
          <a:sx n="73" d="100"/>
          <a:sy n="73" d="100"/>
        </p:scale>
        <p:origin x="1236" y="54"/>
      </p:cViewPr>
      <p:guideLst>
        <p:guide orient="horz" pos="2160"/>
        <p:guide pos="2880"/>
      </p:guideLst>
    </p:cSldViewPr>
  </p:slideViewPr>
  <p:outlineViewPr>
    <p:cViewPr>
      <p:scale>
        <a:sx n="33" d="100"/>
        <a:sy n="33" d="100"/>
      </p:scale>
      <p:origin x="0" y="35021"/>
    </p:cViewPr>
  </p:outlineViewPr>
  <p:notesTextViewPr>
    <p:cViewPr>
      <p:scale>
        <a:sx n="100" d="100"/>
        <a:sy n="100" d="100"/>
      </p:scale>
      <p:origin x="0" y="0"/>
    </p:cViewPr>
  </p:notesTextViewPr>
  <p:sorterViewPr>
    <p:cViewPr>
      <p:scale>
        <a:sx n="200" d="100"/>
        <a:sy n="200" d="100"/>
      </p:scale>
      <p:origin x="0" y="43344"/>
    </p:cViewPr>
  </p:sorterViewPr>
  <p:notesViewPr>
    <p:cSldViewPr>
      <p:cViewPr varScale="1">
        <p:scale>
          <a:sx n="64" d="100"/>
          <a:sy n="64" d="100"/>
        </p:scale>
        <p:origin x="-2976" y="-108"/>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1"/>
            <a:ext cx="3076029" cy="512060"/>
          </a:xfrm>
          <a:prstGeom prst="rect">
            <a:avLst/>
          </a:prstGeom>
        </p:spPr>
        <p:txBody>
          <a:bodyPr vert="horz" lIns="95463" tIns="47732" rIns="95463" bIns="47732" rtlCol="0"/>
          <a:lstStyle>
            <a:lvl1pPr algn="l">
              <a:defRPr sz="1300"/>
            </a:lvl1pPr>
          </a:lstStyle>
          <a:p>
            <a:endParaRPr lang="zh-TW" altLang="en-US"/>
          </a:p>
        </p:txBody>
      </p:sp>
      <p:sp>
        <p:nvSpPr>
          <p:cNvPr id="3" name="日期版面配置區 2"/>
          <p:cNvSpPr>
            <a:spLocks noGrp="1"/>
          </p:cNvSpPr>
          <p:nvPr>
            <p:ph type="dt" sz="quarter" idx="1"/>
          </p:nvPr>
        </p:nvSpPr>
        <p:spPr>
          <a:xfrm>
            <a:off x="4021599" y="1"/>
            <a:ext cx="3076029" cy="512060"/>
          </a:xfrm>
          <a:prstGeom prst="rect">
            <a:avLst/>
          </a:prstGeom>
        </p:spPr>
        <p:txBody>
          <a:bodyPr vert="horz" lIns="95463" tIns="47732" rIns="95463" bIns="47732" rtlCol="0"/>
          <a:lstStyle>
            <a:lvl1pPr algn="r">
              <a:defRPr sz="1300"/>
            </a:lvl1pPr>
          </a:lstStyle>
          <a:p>
            <a:fld id="{AE35FDBC-7459-4C6A-8B57-2220C7FC9498}" type="datetimeFigureOut">
              <a:rPr lang="zh-TW" altLang="en-US" smtClean="0"/>
              <a:pPr/>
              <a:t>2019/1/15</a:t>
            </a:fld>
            <a:endParaRPr lang="zh-TW" altLang="en-US"/>
          </a:p>
        </p:txBody>
      </p:sp>
      <p:sp>
        <p:nvSpPr>
          <p:cNvPr id="4" name="頁尾版面配置區 3"/>
          <p:cNvSpPr>
            <a:spLocks noGrp="1"/>
          </p:cNvSpPr>
          <p:nvPr>
            <p:ph type="ftr" sz="quarter" idx="2"/>
          </p:nvPr>
        </p:nvSpPr>
        <p:spPr>
          <a:xfrm>
            <a:off x="0" y="9720907"/>
            <a:ext cx="3076029" cy="512060"/>
          </a:xfrm>
          <a:prstGeom prst="rect">
            <a:avLst/>
          </a:prstGeom>
        </p:spPr>
        <p:txBody>
          <a:bodyPr vert="horz" lIns="95463" tIns="47732" rIns="95463" bIns="47732" rtlCol="0" anchor="b"/>
          <a:lstStyle>
            <a:lvl1pPr algn="l">
              <a:defRPr sz="1300"/>
            </a:lvl1pPr>
          </a:lstStyle>
          <a:p>
            <a:endParaRPr lang="zh-TW" altLang="en-US"/>
          </a:p>
        </p:txBody>
      </p:sp>
      <p:sp>
        <p:nvSpPr>
          <p:cNvPr id="5" name="投影片編號版面配置區 4"/>
          <p:cNvSpPr>
            <a:spLocks noGrp="1"/>
          </p:cNvSpPr>
          <p:nvPr>
            <p:ph type="sldNum" sz="quarter" idx="3"/>
          </p:nvPr>
        </p:nvSpPr>
        <p:spPr>
          <a:xfrm>
            <a:off x="4021599" y="9720907"/>
            <a:ext cx="3076029" cy="512060"/>
          </a:xfrm>
          <a:prstGeom prst="rect">
            <a:avLst/>
          </a:prstGeom>
        </p:spPr>
        <p:txBody>
          <a:bodyPr vert="horz" lIns="95463" tIns="47732" rIns="95463" bIns="47732" rtlCol="0" anchor="b"/>
          <a:lstStyle>
            <a:lvl1pPr algn="r">
              <a:defRPr sz="1300"/>
            </a:lvl1pPr>
          </a:lstStyle>
          <a:p>
            <a:fld id="{93531362-AA64-44FD-B574-C780F5B3D90E}" type="slidenum">
              <a:rPr lang="zh-TW" altLang="en-US" smtClean="0"/>
              <a:pPr/>
              <a:t>‹#›</a:t>
            </a:fld>
            <a:endParaRPr lang="zh-TW" altLang="en-US"/>
          </a:p>
        </p:txBody>
      </p:sp>
    </p:spTree>
    <p:extLst>
      <p:ext uri="{BB962C8B-B14F-4D97-AF65-F5344CB8AC3E}">
        <p14:creationId xmlns:p14="http://schemas.microsoft.com/office/powerpoint/2010/main" val="6577224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1"/>
            <a:ext cx="3076029" cy="512060"/>
          </a:xfrm>
          <a:prstGeom prst="rect">
            <a:avLst/>
          </a:prstGeom>
        </p:spPr>
        <p:txBody>
          <a:bodyPr vert="horz" lIns="95463" tIns="47732" rIns="95463" bIns="47732" rtlCol="0"/>
          <a:lstStyle>
            <a:lvl1pPr algn="l">
              <a:defRPr sz="1300"/>
            </a:lvl1pPr>
          </a:lstStyle>
          <a:p>
            <a:endParaRPr lang="zh-TW" altLang="en-US"/>
          </a:p>
        </p:txBody>
      </p:sp>
      <p:sp>
        <p:nvSpPr>
          <p:cNvPr id="3" name="日期版面配置區 2"/>
          <p:cNvSpPr>
            <a:spLocks noGrp="1"/>
          </p:cNvSpPr>
          <p:nvPr>
            <p:ph type="dt" idx="1"/>
          </p:nvPr>
        </p:nvSpPr>
        <p:spPr>
          <a:xfrm>
            <a:off x="4021599" y="1"/>
            <a:ext cx="3076029" cy="512060"/>
          </a:xfrm>
          <a:prstGeom prst="rect">
            <a:avLst/>
          </a:prstGeom>
        </p:spPr>
        <p:txBody>
          <a:bodyPr vert="horz" lIns="95463" tIns="47732" rIns="95463" bIns="47732" rtlCol="0"/>
          <a:lstStyle>
            <a:lvl1pPr algn="r">
              <a:defRPr sz="1300"/>
            </a:lvl1pPr>
          </a:lstStyle>
          <a:p>
            <a:fld id="{0452FB34-2917-4F3D-83BF-0A014FC0A086}" type="datetimeFigureOut">
              <a:rPr lang="zh-TW" altLang="en-US" smtClean="0"/>
              <a:pPr/>
              <a:t>2019/1/15</a:t>
            </a:fld>
            <a:endParaRPr lang="zh-TW" altLang="en-US"/>
          </a:p>
        </p:txBody>
      </p:sp>
      <p:sp>
        <p:nvSpPr>
          <p:cNvPr id="4" name="投影片圖像版面配置區 3"/>
          <p:cNvSpPr>
            <a:spLocks noGrp="1" noRot="1" noChangeAspect="1"/>
          </p:cNvSpPr>
          <p:nvPr>
            <p:ph type="sldImg" idx="2"/>
          </p:nvPr>
        </p:nvSpPr>
        <p:spPr>
          <a:xfrm>
            <a:off x="990600" y="766763"/>
            <a:ext cx="5118100" cy="3838575"/>
          </a:xfrm>
          <a:prstGeom prst="rect">
            <a:avLst/>
          </a:prstGeom>
          <a:noFill/>
          <a:ln w="12700">
            <a:solidFill>
              <a:prstClr val="black"/>
            </a:solidFill>
          </a:ln>
        </p:spPr>
        <p:txBody>
          <a:bodyPr vert="horz" lIns="95463" tIns="47732" rIns="95463" bIns="47732" rtlCol="0" anchor="ctr"/>
          <a:lstStyle/>
          <a:p>
            <a:endParaRPr lang="zh-TW" altLang="en-US"/>
          </a:p>
        </p:txBody>
      </p:sp>
      <p:sp>
        <p:nvSpPr>
          <p:cNvPr id="5" name="備忘稿版面配置區 4"/>
          <p:cNvSpPr>
            <a:spLocks noGrp="1"/>
          </p:cNvSpPr>
          <p:nvPr>
            <p:ph type="body" sz="quarter" idx="3"/>
          </p:nvPr>
        </p:nvSpPr>
        <p:spPr>
          <a:xfrm>
            <a:off x="709596" y="4862101"/>
            <a:ext cx="5680109" cy="4605246"/>
          </a:xfrm>
          <a:prstGeom prst="rect">
            <a:avLst/>
          </a:prstGeom>
        </p:spPr>
        <p:txBody>
          <a:bodyPr vert="horz" lIns="95463" tIns="47732" rIns="95463" bIns="47732"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9720907"/>
            <a:ext cx="3076029" cy="512060"/>
          </a:xfrm>
          <a:prstGeom prst="rect">
            <a:avLst/>
          </a:prstGeom>
        </p:spPr>
        <p:txBody>
          <a:bodyPr vert="horz" lIns="95463" tIns="47732" rIns="95463" bIns="47732" rtlCol="0" anchor="b"/>
          <a:lstStyle>
            <a:lvl1pPr algn="l">
              <a:defRPr sz="1300"/>
            </a:lvl1pPr>
          </a:lstStyle>
          <a:p>
            <a:endParaRPr lang="zh-TW" altLang="en-US"/>
          </a:p>
        </p:txBody>
      </p:sp>
      <p:sp>
        <p:nvSpPr>
          <p:cNvPr id="7" name="投影片編號版面配置區 6"/>
          <p:cNvSpPr>
            <a:spLocks noGrp="1"/>
          </p:cNvSpPr>
          <p:nvPr>
            <p:ph type="sldNum" sz="quarter" idx="5"/>
          </p:nvPr>
        </p:nvSpPr>
        <p:spPr>
          <a:xfrm>
            <a:off x="4021599" y="9720907"/>
            <a:ext cx="3076029" cy="512060"/>
          </a:xfrm>
          <a:prstGeom prst="rect">
            <a:avLst/>
          </a:prstGeom>
        </p:spPr>
        <p:txBody>
          <a:bodyPr vert="horz" lIns="95463" tIns="47732" rIns="95463" bIns="47732" rtlCol="0" anchor="b"/>
          <a:lstStyle>
            <a:lvl1pPr algn="r">
              <a:defRPr sz="1300"/>
            </a:lvl1pPr>
          </a:lstStyle>
          <a:p>
            <a:fld id="{990D09CF-D5EA-4500-ADDA-E7747DA7BE79}" type="slidenum">
              <a:rPr lang="zh-TW" altLang="en-US" smtClean="0"/>
              <a:pPr/>
              <a:t>‹#›</a:t>
            </a:fld>
            <a:endParaRPr lang="zh-TW" altLang="en-US"/>
          </a:p>
        </p:txBody>
      </p:sp>
    </p:spTree>
    <p:extLst>
      <p:ext uri="{BB962C8B-B14F-4D97-AF65-F5344CB8AC3E}">
        <p14:creationId xmlns:p14="http://schemas.microsoft.com/office/powerpoint/2010/main" val="16047452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000" dirty="0" smtClean="0"/>
              <a:t>各位委員午安， 我是吳政鴻。非常感謝今天有機會在科技部簡報我對於動態最佳化方法的一些構想。</a:t>
            </a:r>
            <a:endParaRPr lang="en-US" altLang="zh-TW" sz="1000" dirty="0" smtClean="0"/>
          </a:p>
          <a:p>
            <a:r>
              <a:rPr lang="zh-TW" altLang="en-US" sz="1000" dirty="0" smtClean="0"/>
              <a:t>由於時間有限，我就直接進入主題。</a:t>
            </a:r>
            <a:endParaRPr lang="zh-CN" altLang="en-US" sz="1000" dirty="0"/>
          </a:p>
        </p:txBody>
      </p:sp>
      <p:sp>
        <p:nvSpPr>
          <p:cNvPr id="4" name="投影片編號版面配置區 3"/>
          <p:cNvSpPr>
            <a:spLocks noGrp="1"/>
          </p:cNvSpPr>
          <p:nvPr>
            <p:ph type="sldNum" sz="quarter" idx="10"/>
          </p:nvPr>
        </p:nvSpPr>
        <p:spPr/>
        <p:txBody>
          <a:bodyPr/>
          <a:lstStyle/>
          <a:p>
            <a:pPr>
              <a:defRPr/>
            </a:pPr>
            <a:fld id="{27633AF0-A194-4822-94CA-9199FEB5C710}" type="slidenum">
              <a:rPr lang="en-US" altLang="zh-TW" smtClean="0"/>
              <a:pPr>
                <a:defRPr/>
              </a:pPr>
              <a:t>1</a:t>
            </a:fld>
            <a:endParaRPr lang="en-US" altLang="zh-TW"/>
          </a:p>
        </p:txBody>
      </p:sp>
    </p:spTree>
    <p:extLst>
      <p:ext uri="{BB962C8B-B14F-4D97-AF65-F5344CB8AC3E}">
        <p14:creationId xmlns:p14="http://schemas.microsoft.com/office/powerpoint/2010/main" val="14987301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11267" name="Rectangle 3"/>
          <p:cNvSpPr>
            <a:spLocks noGrp="1" noChangeArrowheads="1"/>
          </p:cNvSpPr>
          <p:nvPr>
            <p:ph type="subTitle" idx="1"/>
          </p:nvPr>
        </p:nvSpPr>
        <p:spPr>
          <a:xfrm>
            <a:off x="0" y="4149080"/>
            <a:ext cx="9144000" cy="2232248"/>
          </a:xfrm>
        </p:spPr>
        <p:txBody>
          <a:bodyPr/>
          <a:lstStyle>
            <a:lvl1pPr marL="0" indent="0" algn="ctr">
              <a:buFontTx/>
              <a:buNone/>
              <a:defRPr sz="1350" baseline="0">
                <a:solidFill>
                  <a:srgbClr val="0000FF"/>
                </a:solidFill>
              </a:defRPr>
            </a:lvl1pPr>
          </a:lstStyle>
          <a:p>
            <a:endParaRPr lang="en-US" altLang="zh-TW" dirty="0" smtClean="0"/>
          </a:p>
          <a:p>
            <a:r>
              <a:rPr lang="en-US" altLang="zh-TW" dirty="0" smtClean="0"/>
              <a:t>Cheng-Hung </a:t>
            </a:r>
            <a:r>
              <a:rPr lang="en-US" altLang="zh-TW" dirty="0"/>
              <a:t>Wu (</a:t>
            </a:r>
            <a:r>
              <a:rPr lang="zh-TW" altLang="en-US" dirty="0"/>
              <a:t>吳政鴻</a:t>
            </a:r>
            <a:r>
              <a:rPr lang="en-US" altLang="zh-TW" dirty="0" smtClean="0"/>
              <a:t>)</a:t>
            </a:r>
            <a:endParaRPr lang="en-US" altLang="zh-TW" dirty="0"/>
          </a:p>
          <a:p>
            <a:r>
              <a:rPr lang="en-US" altLang="zh-TW" dirty="0"/>
              <a:t>Institute of Industrial </a:t>
            </a:r>
            <a:r>
              <a:rPr lang="en-US" altLang="zh-TW" dirty="0" smtClean="0"/>
              <a:t>Engineering, National </a:t>
            </a:r>
            <a:r>
              <a:rPr lang="en-US" altLang="zh-TW" dirty="0"/>
              <a:t>Taiwan University, Taipei, Taiwan</a:t>
            </a:r>
          </a:p>
        </p:txBody>
      </p:sp>
      <p:sp>
        <p:nvSpPr>
          <p:cNvPr id="4" name="Line 7"/>
          <p:cNvSpPr>
            <a:spLocks noChangeShapeType="1"/>
          </p:cNvSpPr>
          <p:nvPr userDrawn="1"/>
        </p:nvSpPr>
        <p:spPr bwMode="auto">
          <a:xfrm>
            <a:off x="569913" y="620688"/>
            <a:ext cx="8001000" cy="0"/>
          </a:xfrm>
          <a:prstGeom prst="line">
            <a:avLst/>
          </a:prstGeom>
          <a:noFill/>
          <a:ln w="28575">
            <a:solidFill>
              <a:srgbClr val="CC3300"/>
            </a:solidFill>
            <a:round/>
            <a:headEnd/>
            <a:tailEnd/>
          </a:ln>
          <a:effectLst/>
        </p:spPr>
        <p:txBody>
          <a:bodyPr wrap="none" anchor="ctr"/>
          <a:lstStyle/>
          <a:p>
            <a:pPr>
              <a:defRPr/>
            </a:pPr>
            <a:endParaRPr lang="zh-TW" altLang="en-US">
              <a:latin typeface="Arial" charset="0"/>
            </a:endParaRPr>
          </a:p>
        </p:txBody>
      </p:sp>
      <p:sp>
        <p:nvSpPr>
          <p:cNvPr id="11266" name="Rectangle 2"/>
          <p:cNvSpPr>
            <a:spLocks noGrp="1" noChangeArrowheads="1"/>
          </p:cNvSpPr>
          <p:nvPr>
            <p:ph type="ctrTitle"/>
          </p:nvPr>
        </p:nvSpPr>
        <p:spPr>
          <a:xfrm>
            <a:off x="251520" y="769776"/>
            <a:ext cx="8568952" cy="2371192"/>
          </a:xfrm>
        </p:spPr>
        <p:txBody>
          <a:bodyPr/>
          <a:lstStyle>
            <a:lvl1pPr algn="ctr">
              <a:defRPr sz="3300" baseline="0"/>
            </a:lvl1pPr>
          </a:lstStyle>
          <a:p>
            <a:r>
              <a:rPr lang="zh-TW" altLang="en-US" dirty="0"/>
              <a:t>按一下以編輯母片標題樣式</a:t>
            </a:r>
          </a:p>
        </p:txBody>
      </p:sp>
      <p:pic>
        <p:nvPicPr>
          <p:cNvPr id="9" name="Picture 8"/>
          <p:cNvPicPr>
            <a:picLocks noChangeArrowheads="1"/>
          </p:cNvPicPr>
          <p:nvPr userDrawn="1"/>
        </p:nvPicPr>
        <p:blipFill>
          <a:blip r:embed="rId2">
            <a:lum contrast="20000"/>
            <a:extLst>
              <a:ext uri="{28A0092B-C50C-407E-A947-70E740481C1C}">
                <a14:useLocalDpi xmlns:a14="http://schemas.microsoft.com/office/drawing/2010/main" val="0"/>
              </a:ext>
            </a:extLst>
          </a:blip>
          <a:srcRect/>
          <a:stretch>
            <a:fillRect/>
          </a:stretch>
        </p:blipFill>
        <p:spPr bwMode="auto">
          <a:xfrm>
            <a:off x="3635895" y="5157190"/>
            <a:ext cx="900000" cy="90000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descr="C:\Cheng-Hung\_個人\網頁\DSL Logo\DSL-logo1.jpg"/>
          <p:cNvPicPr>
            <a:picLocks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716015" y="5157190"/>
            <a:ext cx="900000" cy="90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lvl1pPr>
              <a:defRPr sz="3200" baseline="0">
                <a:solidFill>
                  <a:srgbClr val="C00000"/>
                </a:solidFill>
                <a:effectLst/>
              </a:defRPr>
            </a:lvl1pPr>
          </a:lstStyle>
          <a:p>
            <a:r>
              <a:rPr lang="zh-TW" altLang="en-US" dirty="0" smtClean="0"/>
              <a:t>按一下以編輯母片標題樣式</a:t>
            </a:r>
            <a:endParaRPr lang="zh-TW" altLang="en-US" dirty="0"/>
          </a:p>
        </p:txBody>
      </p:sp>
      <p:sp>
        <p:nvSpPr>
          <p:cNvPr id="3" name="內容版面配置區 2"/>
          <p:cNvSpPr>
            <a:spLocks noGrp="1"/>
          </p:cNvSpPr>
          <p:nvPr>
            <p:ph idx="1"/>
          </p:nvPr>
        </p:nvSpPr>
        <p:spPr/>
        <p:txBody>
          <a:bodyPr/>
          <a:lstStyle>
            <a:lvl1pPr>
              <a:defRPr sz="2800" baseline="0"/>
            </a:lvl1pPr>
            <a:lvl2pPr>
              <a:defRPr sz="2400" baseline="0"/>
            </a:lvl2pPr>
            <a:lvl3pPr>
              <a:defRPr sz="2000" baseline="0"/>
            </a:lvl3pPr>
            <a:lvl4pPr>
              <a:defRPr sz="1800" baseline="0"/>
            </a:lvl4pPr>
            <a:lvl5pPr>
              <a:defRPr sz="1800" baseline="0"/>
            </a:lvl5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59533" y="44624"/>
            <a:ext cx="8000999" cy="64807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rmAutofit/>
          </a:bodyPr>
          <a:lstStyle/>
          <a:p>
            <a:pPr lvl="0"/>
            <a:r>
              <a:rPr lang="zh-TW" altLang="en-US" dirty="0" smtClean="0"/>
              <a:t>按一下以編輯母片標題樣式</a:t>
            </a:r>
          </a:p>
        </p:txBody>
      </p:sp>
      <p:sp>
        <p:nvSpPr>
          <p:cNvPr id="1027" name="Rectangle 3"/>
          <p:cNvSpPr>
            <a:spLocks noGrp="1" noChangeArrowheads="1"/>
          </p:cNvSpPr>
          <p:nvPr>
            <p:ph type="body" idx="1"/>
          </p:nvPr>
        </p:nvSpPr>
        <p:spPr bwMode="auto">
          <a:xfrm>
            <a:off x="359531" y="815736"/>
            <a:ext cx="8460941" cy="578161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lvl="0"/>
            <a:r>
              <a:rPr lang="zh-TW" altLang="en-US" dirty="0" smtClean="0"/>
              <a:t>按一下以編輯母片</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p>
        </p:txBody>
      </p:sp>
      <p:sp>
        <p:nvSpPr>
          <p:cNvPr id="1031" name="Line 7"/>
          <p:cNvSpPr>
            <a:spLocks noChangeShapeType="1"/>
          </p:cNvSpPr>
          <p:nvPr/>
        </p:nvSpPr>
        <p:spPr bwMode="auto">
          <a:xfrm>
            <a:off x="359531" y="743732"/>
            <a:ext cx="8001000" cy="1587"/>
          </a:xfrm>
          <a:prstGeom prst="line">
            <a:avLst/>
          </a:prstGeom>
          <a:noFill/>
          <a:ln w="28575">
            <a:solidFill>
              <a:srgbClr val="C00000"/>
            </a:solidFill>
            <a:round/>
            <a:headEnd/>
            <a:tailEnd/>
          </a:ln>
          <a:effectLst/>
        </p:spPr>
        <p:txBody>
          <a:bodyPr wrap="none" anchor="ctr"/>
          <a:lstStyle/>
          <a:p>
            <a:pPr>
              <a:defRPr/>
            </a:pPr>
            <a:endParaRPr lang="zh-TW" altLang="en-US" baseline="0">
              <a:latin typeface="Arial" pitchFamily="34" charset="0"/>
              <a:ea typeface="標楷體" pitchFamily="65" charset="-120"/>
            </a:endParaRPr>
          </a:p>
        </p:txBody>
      </p:sp>
      <p:sp>
        <p:nvSpPr>
          <p:cNvPr id="1038" name="Rectangle 14"/>
          <p:cNvSpPr>
            <a:spLocks noChangeArrowheads="1"/>
          </p:cNvSpPr>
          <p:nvPr/>
        </p:nvSpPr>
        <p:spPr bwMode="auto">
          <a:xfrm>
            <a:off x="8574840" y="6577608"/>
            <a:ext cx="419184" cy="316626"/>
          </a:xfrm>
          <a:prstGeom prst="rect">
            <a:avLst/>
          </a:prstGeom>
          <a:noFill/>
          <a:ln w="12700">
            <a:noFill/>
            <a:miter lim="800000"/>
            <a:headEnd/>
            <a:tailEnd/>
          </a:ln>
          <a:effectLst/>
        </p:spPr>
        <p:txBody>
          <a:bodyPr wrap="none" lIns="67865" tIns="33338" rIns="67865" bIns="33338">
            <a:spAutoFit/>
          </a:bodyPr>
          <a:lstStyle/>
          <a:p>
            <a:pPr algn="l" eaLnBrk="0" hangingPunct="0">
              <a:lnSpc>
                <a:spcPct val="90000"/>
              </a:lnSpc>
              <a:defRPr/>
            </a:pPr>
            <a:fld id="{8C11C377-C6DD-45FA-A9F9-32CDF5C28C48}" type="slidenum">
              <a:rPr kumimoji="0" lang="zh-CN" altLang="en-US" b="1" baseline="0">
                <a:solidFill>
                  <a:srgbClr val="0000FF"/>
                </a:solidFill>
                <a:latin typeface="Arial" pitchFamily="34" charset="0"/>
                <a:ea typeface="標楷體" pitchFamily="65" charset="-120"/>
              </a:rPr>
              <a:pPr algn="l" eaLnBrk="0" hangingPunct="0">
                <a:lnSpc>
                  <a:spcPct val="90000"/>
                </a:lnSpc>
                <a:defRPr/>
              </a:pPr>
              <a:t>‹#›</a:t>
            </a:fld>
            <a:endParaRPr kumimoji="0" lang="en-US" altLang="zh-CN" b="1" baseline="0" dirty="0">
              <a:solidFill>
                <a:srgbClr val="0000FF"/>
              </a:solidFill>
              <a:latin typeface="Arial" pitchFamily="34" charset="0"/>
              <a:ea typeface="標楷體" pitchFamily="65" charset="-120"/>
            </a:endParaRPr>
          </a:p>
        </p:txBody>
      </p:sp>
      <p:pic>
        <p:nvPicPr>
          <p:cNvPr id="6" name="Picture 8"/>
          <p:cNvPicPr>
            <a:picLocks noChangeArrowheads="1"/>
          </p:cNvPicPr>
          <p:nvPr userDrawn="1"/>
        </p:nvPicPr>
        <p:blipFill>
          <a:blip r:embed="rId4" cstate="print">
            <a:lum contrast="20000"/>
            <a:extLst>
              <a:ext uri="{28A0092B-C50C-407E-A947-70E740481C1C}">
                <a14:useLocalDpi xmlns:a14="http://schemas.microsoft.com/office/drawing/2010/main" val="0"/>
              </a:ext>
            </a:extLst>
          </a:blip>
          <a:srcRect/>
          <a:stretch>
            <a:fillRect/>
          </a:stretch>
        </p:blipFill>
        <p:spPr bwMode="auto">
          <a:xfrm>
            <a:off x="8460432" y="44624"/>
            <a:ext cx="648000" cy="64800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Oval 13"/>
          <p:cNvSpPr>
            <a:spLocks noChangeArrowheads="1"/>
          </p:cNvSpPr>
          <p:nvPr userDrawn="1"/>
        </p:nvSpPr>
        <p:spPr bwMode="auto">
          <a:xfrm>
            <a:off x="-98312" y="6490687"/>
            <a:ext cx="3196698" cy="576064"/>
          </a:xfrm>
          <a:prstGeom prst="ellipse">
            <a:avLst/>
          </a:prstGeom>
          <a:noFill/>
          <a:ln w="12700">
            <a:noFill/>
            <a:round/>
            <a:headEnd/>
            <a:tailEnd/>
          </a:ln>
          <a:effectLst/>
        </p:spPr>
        <p:txBody>
          <a:bodyPr wrap="none" anchor="ctr"/>
          <a:lstStyle/>
          <a:p>
            <a:pPr marL="0" marR="0" indent="0" algn="l" defTabSz="685800" rtl="0" eaLnBrk="1" fontAlgn="base" latinLnBrk="0" hangingPunct="1">
              <a:lnSpc>
                <a:spcPct val="100000"/>
              </a:lnSpc>
              <a:spcBef>
                <a:spcPct val="0"/>
              </a:spcBef>
              <a:spcAft>
                <a:spcPct val="0"/>
              </a:spcAft>
              <a:buClrTx/>
              <a:buSzTx/>
              <a:buFontTx/>
              <a:buNone/>
              <a:tabLst/>
              <a:defRPr/>
            </a:pPr>
            <a:r>
              <a:rPr kumimoji="0" lang="en-US" altLang="zh-TW" sz="800" b="1" dirty="0" smtClean="0">
                <a:solidFill>
                  <a:srgbClr val="228420"/>
                </a:solidFill>
                <a:latin typeface="Times New Roman" pitchFamily="18" charset="0"/>
              </a:rPr>
              <a:t>All rights reserved 2018, Decision</a:t>
            </a:r>
            <a:r>
              <a:rPr kumimoji="0" lang="en-US" altLang="zh-TW" sz="800" b="1" baseline="0" dirty="0" smtClean="0">
                <a:solidFill>
                  <a:srgbClr val="228420"/>
                </a:solidFill>
                <a:latin typeface="Times New Roman" pitchFamily="18" charset="0"/>
              </a:rPr>
              <a:t> Science Laboratory, NTUIIE</a:t>
            </a:r>
          </a:p>
        </p:txBody>
      </p:sp>
      <p:pic>
        <p:nvPicPr>
          <p:cNvPr id="4098" name="Picture 2" descr="C:\Cheng-Hung\_個人\網頁\DSL Logo\DSL-logo1.jpg"/>
          <p:cNvPicPr>
            <a:picLocks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7454" y="6400267"/>
            <a:ext cx="432000" cy="43200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738" r:id="rId1"/>
    <p:sldLayoutId id="2147483727" r:id="rId2"/>
  </p:sldLayoutIdLst>
  <p:timing>
    <p:tnLst>
      <p:par>
        <p:cTn id="1" dur="indefinite" restart="never" nodeType="tmRoot"/>
      </p:par>
    </p:tnLst>
  </p:timing>
  <p:txStyles>
    <p:titleStyle>
      <a:lvl1pPr algn="l" rtl="0" eaLnBrk="0" fontAlgn="base" hangingPunct="0">
        <a:spcBef>
          <a:spcPct val="0"/>
        </a:spcBef>
        <a:spcAft>
          <a:spcPct val="0"/>
        </a:spcAft>
        <a:defRPr kumimoji="1" sz="3200" baseline="0">
          <a:solidFill>
            <a:srgbClr val="C00000"/>
          </a:solidFill>
          <a:latin typeface="Arial" pitchFamily="34" charset="0"/>
          <a:ea typeface="標楷體" pitchFamily="65" charset="-120"/>
          <a:cs typeface="+mj-cs"/>
        </a:defRPr>
      </a:lvl1pPr>
      <a:lvl2pPr algn="ctr" rtl="0" eaLnBrk="0" fontAlgn="base" hangingPunct="0">
        <a:spcBef>
          <a:spcPct val="0"/>
        </a:spcBef>
        <a:spcAft>
          <a:spcPct val="0"/>
        </a:spcAft>
        <a:defRPr kumimoji="1" sz="3300">
          <a:solidFill>
            <a:srgbClr val="003366"/>
          </a:solidFill>
          <a:latin typeface="Arial" charset="0"/>
          <a:ea typeface="標楷體" pitchFamily="65" charset="-120"/>
        </a:defRPr>
      </a:lvl2pPr>
      <a:lvl3pPr algn="ctr" rtl="0" eaLnBrk="0" fontAlgn="base" hangingPunct="0">
        <a:spcBef>
          <a:spcPct val="0"/>
        </a:spcBef>
        <a:spcAft>
          <a:spcPct val="0"/>
        </a:spcAft>
        <a:defRPr kumimoji="1" sz="3300">
          <a:solidFill>
            <a:srgbClr val="003366"/>
          </a:solidFill>
          <a:latin typeface="Arial" charset="0"/>
          <a:ea typeface="標楷體" pitchFamily="65" charset="-120"/>
        </a:defRPr>
      </a:lvl3pPr>
      <a:lvl4pPr algn="ctr" rtl="0" eaLnBrk="0" fontAlgn="base" hangingPunct="0">
        <a:spcBef>
          <a:spcPct val="0"/>
        </a:spcBef>
        <a:spcAft>
          <a:spcPct val="0"/>
        </a:spcAft>
        <a:defRPr kumimoji="1" sz="3300">
          <a:solidFill>
            <a:srgbClr val="003366"/>
          </a:solidFill>
          <a:latin typeface="Arial" charset="0"/>
          <a:ea typeface="標楷體" pitchFamily="65" charset="-120"/>
        </a:defRPr>
      </a:lvl4pPr>
      <a:lvl5pPr algn="ctr" rtl="0" eaLnBrk="0" fontAlgn="base" hangingPunct="0">
        <a:spcBef>
          <a:spcPct val="0"/>
        </a:spcBef>
        <a:spcAft>
          <a:spcPct val="0"/>
        </a:spcAft>
        <a:defRPr kumimoji="1" sz="3300">
          <a:solidFill>
            <a:srgbClr val="003366"/>
          </a:solidFill>
          <a:latin typeface="Arial" charset="0"/>
          <a:ea typeface="標楷體" pitchFamily="65" charset="-120"/>
        </a:defRPr>
      </a:lvl5pPr>
      <a:lvl6pPr marL="342900" algn="ctr" rtl="0" fontAlgn="base">
        <a:spcBef>
          <a:spcPct val="0"/>
        </a:spcBef>
        <a:spcAft>
          <a:spcPct val="0"/>
        </a:spcAft>
        <a:defRPr kumimoji="1" sz="3300">
          <a:solidFill>
            <a:srgbClr val="003366"/>
          </a:solidFill>
          <a:latin typeface="Arial" charset="0"/>
          <a:ea typeface="標楷體" pitchFamily="65" charset="-120"/>
        </a:defRPr>
      </a:lvl6pPr>
      <a:lvl7pPr marL="685800" algn="ctr" rtl="0" fontAlgn="base">
        <a:spcBef>
          <a:spcPct val="0"/>
        </a:spcBef>
        <a:spcAft>
          <a:spcPct val="0"/>
        </a:spcAft>
        <a:defRPr kumimoji="1" sz="3300">
          <a:solidFill>
            <a:srgbClr val="003366"/>
          </a:solidFill>
          <a:latin typeface="Arial" charset="0"/>
          <a:ea typeface="標楷體" pitchFamily="65" charset="-120"/>
        </a:defRPr>
      </a:lvl7pPr>
      <a:lvl8pPr marL="1028700" algn="ctr" rtl="0" fontAlgn="base">
        <a:spcBef>
          <a:spcPct val="0"/>
        </a:spcBef>
        <a:spcAft>
          <a:spcPct val="0"/>
        </a:spcAft>
        <a:defRPr kumimoji="1" sz="3300">
          <a:solidFill>
            <a:srgbClr val="003366"/>
          </a:solidFill>
          <a:latin typeface="Arial" charset="0"/>
          <a:ea typeface="標楷體" pitchFamily="65" charset="-120"/>
        </a:defRPr>
      </a:lvl8pPr>
      <a:lvl9pPr marL="1371600" algn="ctr" rtl="0" fontAlgn="base">
        <a:spcBef>
          <a:spcPct val="0"/>
        </a:spcBef>
        <a:spcAft>
          <a:spcPct val="0"/>
        </a:spcAft>
        <a:defRPr kumimoji="1" sz="3300">
          <a:solidFill>
            <a:srgbClr val="003366"/>
          </a:solidFill>
          <a:latin typeface="Arial" charset="0"/>
          <a:ea typeface="標楷體" pitchFamily="65" charset="-120"/>
        </a:defRPr>
      </a:lvl9pPr>
    </p:titleStyle>
    <p:bodyStyle>
      <a:lvl1pPr marL="257175" indent="-257175" algn="l" rtl="0" eaLnBrk="0" fontAlgn="base" hangingPunct="0">
        <a:spcBef>
          <a:spcPct val="20000"/>
        </a:spcBef>
        <a:spcAft>
          <a:spcPct val="0"/>
        </a:spcAft>
        <a:buChar char="•"/>
        <a:defRPr kumimoji="1" sz="2800" baseline="0">
          <a:solidFill>
            <a:schemeClr val="accent2"/>
          </a:solidFill>
          <a:latin typeface="Arial" pitchFamily="34" charset="0"/>
          <a:ea typeface="標楷體" pitchFamily="65" charset="-120"/>
          <a:cs typeface="+mn-cs"/>
        </a:defRPr>
      </a:lvl1pPr>
      <a:lvl2pPr marL="557213" indent="-214313" algn="l" rtl="0" eaLnBrk="0" fontAlgn="base" hangingPunct="0">
        <a:spcBef>
          <a:spcPct val="20000"/>
        </a:spcBef>
        <a:spcAft>
          <a:spcPct val="0"/>
        </a:spcAft>
        <a:buChar char="–"/>
        <a:defRPr kumimoji="1" sz="2400" baseline="0">
          <a:solidFill>
            <a:schemeClr val="tx1"/>
          </a:solidFill>
          <a:latin typeface="Arial" pitchFamily="34" charset="0"/>
          <a:ea typeface="標楷體" pitchFamily="65" charset="-120"/>
        </a:defRPr>
      </a:lvl2pPr>
      <a:lvl3pPr marL="857250" indent="-171450" algn="l" rtl="0" eaLnBrk="0" fontAlgn="base" hangingPunct="0">
        <a:spcBef>
          <a:spcPct val="20000"/>
        </a:spcBef>
        <a:spcAft>
          <a:spcPct val="0"/>
        </a:spcAft>
        <a:buChar char="•"/>
        <a:defRPr kumimoji="1" sz="2000" baseline="0">
          <a:solidFill>
            <a:schemeClr val="tx1"/>
          </a:solidFill>
          <a:latin typeface="Arial" pitchFamily="34" charset="0"/>
          <a:ea typeface="標楷體" pitchFamily="65" charset="-120"/>
        </a:defRPr>
      </a:lvl3pPr>
      <a:lvl4pPr marL="1200150" indent="-171450" algn="l" rtl="0" eaLnBrk="0" fontAlgn="base" hangingPunct="0">
        <a:spcBef>
          <a:spcPct val="20000"/>
        </a:spcBef>
        <a:spcAft>
          <a:spcPct val="0"/>
        </a:spcAft>
        <a:buChar char="–"/>
        <a:defRPr kumimoji="1" sz="1600" baseline="0">
          <a:solidFill>
            <a:schemeClr val="tx1"/>
          </a:solidFill>
          <a:latin typeface="Arial" pitchFamily="34" charset="0"/>
          <a:ea typeface="標楷體" pitchFamily="65" charset="-120"/>
        </a:defRPr>
      </a:lvl4pPr>
      <a:lvl5pPr marL="1543050" indent="-171450" algn="l" rtl="0" eaLnBrk="0" fontAlgn="base" hangingPunct="0">
        <a:spcBef>
          <a:spcPct val="20000"/>
        </a:spcBef>
        <a:spcAft>
          <a:spcPct val="0"/>
        </a:spcAft>
        <a:buChar char="»"/>
        <a:defRPr kumimoji="1" sz="1600" baseline="0">
          <a:solidFill>
            <a:schemeClr val="tx1"/>
          </a:solidFill>
          <a:latin typeface="Arial" pitchFamily="34" charset="0"/>
          <a:ea typeface="標楷體" pitchFamily="65" charset="-120"/>
        </a:defRPr>
      </a:lvl5pPr>
      <a:lvl6pPr marL="1885950" indent="-171450" algn="l" rtl="0" fontAlgn="base">
        <a:spcBef>
          <a:spcPct val="20000"/>
        </a:spcBef>
        <a:spcAft>
          <a:spcPct val="0"/>
        </a:spcAft>
        <a:buChar char="»"/>
        <a:defRPr kumimoji="1" sz="1500">
          <a:solidFill>
            <a:schemeClr val="tx1"/>
          </a:solidFill>
          <a:latin typeface="+mn-lt"/>
          <a:ea typeface="+mn-ea"/>
        </a:defRPr>
      </a:lvl6pPr>
      <a:lvl7pPr marL="2228850" indent="-171450" algn="l" rtl="0" fontAlgn="base">
        <a:spcBef>
          <a:spcPct val="20000"/>
        </a:spcBef>
        <a:spcAft>
          <a:spcPct val="0"/>
        </a:spcAft>
        <a:buChar char="»"/>
        <a:defRPr kumimoji="1" sz="1500">
          <a:solidFill>
            <a:schemeClr val="tx1"/>
          </a:solidFill>
          <a:latin typeface="+mn-lt"/>
          <a:ea typeface="+mn-ea"/>
        </a:defRPr>
      </a:lvl7pPr>
      <a:lvl8pPr marL="2571750" indent="-171450" algn="l" rtl="0" fontAlgn="base">
        <a:spcBef>
          <a:spcPct val="20000"/>
        </a:spcBef>
        <a:spcAft>
          <a:spcPct val="0"/>
        </a:spcAft>
        <a:buChar char="»"/>
        <a:defRPr kumimoji="1" sz="1500">
          <a:solidFill>
            <a:schemeClr val="tx1"/>
          </a:solidFill>
          <a:latin typeface="+mn-lt"/>
          <a:ea typeface="+mn-ea"/>
        </a:defRPr>
      </a:lvl8pPr>
      <a:lvl9pPr marL="2914650" indent="-171450" algn="l" rtl="0" fontAlgn="base">
        <a:spcBef>
          <a:spcPct val="20000"/>
        </a:spcBef>
        <a:spcAft>
          <a:spcPct val="0"/>
        </a:spcAft>
        <a:buChar char="»"/>
        <a:defRPr kumimoji="1" sz="1500">
          <a:solidFill>
            <a:schemeClr val="tx1"/>
          </a:solidFill>
          <a:latin typeface="+mn-lt"/>
          <a:ea typeface="+mn-ea"/>
        </a:defRPr>
      </a:lvl9pPr>
    </p:bodyStyle>
    <p:otherStyle>
      <a:defPPr>
        <a:defRPr lang="zh-TW"/>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51520" y="1201824"/>
            <a:ext cx="8568952" cy="2371192"/>
          </a:xfrm>
        </p:spPr>
        <p:txBody>
          <a:bodyPr>
            <a:normAutofit/>
          </a:bodyPr>
          <a:lstStyle/>
          <a:p>
            <a:r>
              <a:rPr lang="en-US" altLang="zh-CN" sz="4000" dirty="0" smtClean="0"/>
              <a:t>The Locust Search (LS) Algorithm</a:t>
            </a:r>
            <a:br>
              <a:rPr lang="en-US" altLang="zh-CN" sz="4000" dirty="0" smtClean="0"/>
            </a:br>
            <a:r>
              <a:rPr lang="zh-CN" altLang="en-US" sz="4000" dirty="0" smtClean="0"/>
              <a:t>蝗蟲搜尋演算法</a:t>
            </a:r>
            <a:r>
              <a:rPr lang="en-US" altLang="zh-CN" sz="4000" dirty="0" smtClean="0"/>
              <a:t> </a:t>
            </a:r>
            <a:endParaRPr lang="zh-CN" altLang="en-US" sz="4000" dirty="0"/>
          </a:p>
        </p:txBody>
      </p:sp>
      <p:sp>
        <p:nvSpPr>
          <p:cNvPr id="6" name="文字版面配置區 4"/>
          <p:cNvSpPr txBox="1">
            <a:spLocks/>
          </p:cNvSpPr>
          <p:nvPr/>
        </p:nvSpPr>
        <p:spPr>
          <a:xfrm>
            <a:off x="1988454" y="3787330"/>
            <a:ext cx="6832018" cy="428628"/>
          </a:xfrm>
          <a:prstGeom prst="rect">
            <a:avLst/>
          </a:prstGeom>
        </p:spPr>
        <p:txBody>
          <a:bodyPr/>
          <a:lstStyle>
            <a:lvl1pPr marL="257175" indent="-257175" algn="l" rtl="0" eaLnBrk="0" fontAlgn="base" hangingPunct="0">
              <a:spcBef>
                <a:spcPct val="20000"/>
              </a:spcBef>
              <a:spcAft>
                <a:spcPct val="0"/>
              </a:spcAft>
              <a:buChar char="•"/>
              <a:defRPr kumimoji="1" sz="2800" baseline="0">
                <a:solidFill>
                  <a:schemeClr val="accent2"/>
                </a:solidFill>
                <a:latin typeface="Arial" pitchFamily="34" charset="0"/>
                <a:ea typeface="標楷體" pitchFamily="65" charset="-120"/>
                <a:cs typeface="+mn-cs"/>
              </a:defRPr>
            </a:lvl1pPr>
            <a:lvl2pPr marL="557213" indent="-214313" algn="l" rtl="0" eaLnBrk="0" fontAlgn="base" hangingPunct="0">
              <a:spcBef>
                <a:spcPct val="20000"/>
              </a:spcBef>
              <a:spcAft>
                <a:spcPct val="0"/>
              </a:spcAft>
              <a:buChar char="–"/>
              <a:defRPr kumimoji="1" sz="2400" baseline="0">
                <a:solidFill>
                  <a:schemeClr val="tx1"/>
                </a:solidFill>
                <a:latin typeface="Arial" pitchFamily="34" charset="0"/>
                <a:ea typeface="標楷體" pitchFamily="65" charset="-120"/>
              </a:defRPr>
            </a:lvl2pPr>
            <a:lvl3pPr marL="857250" indent="-171450" algn="l" rtl="0" eaLnBrk="0" fontAlgn="base" hangingPunct="0">
              <a:spcBef>
                <a:spcPct val="20000"/>
              </a:spcBef>
              <a:spcAft>
                <a:spcPct val="0"/>
              </a:spcAft>
              <a:buChar char="•"/>
              <a:defRPr kumimoji="1" sz="2000" baseline="0">
                <a:solidFill>
                  <a:schemeClr val="tx1"/>
                </a:solidFill>
                <a:latin typeface="Arial" pitchFamily="34" charset="0"/>
                <a:ea typeface="標楷體" pitchFamily="65" charset="-120"/>
              </a:defRPr>
            </a:lvl3pPr>
            <a:lvl4pPr marL="1200150" indent="-171450" algn="l" rtl="0" eaLnBrk="0" fontAlgn="base" hangingPunct="0">
              <a:spcBef>
                <a:spcPct val="20000"/>
              </a:spcBef>
              <a:spcAft>
                <a:spcPct val="0"/>
              </a:spcAft>
              <a:buChar char="–"/>
              <a:defRPr kumimoji="1" sz="1600" baseline="0">
                <a:solidFill>
                  <a:schemeClr val="tx1"/>
                </a:solidFill>
                <a:latin typeface="Arial" pitchFamily="34" charset="0"/>
                <a:ea typeface="標楷體" pitchFamily="65" charset="-120"/>
              </a:defRPr>
            </a:lvl4pPr>
            <a:lvl5pPr marL="1543050" indent="-171450" algn="l" rtl="0" eaLnBrk="0" fontAlgn="base" hangingPunct="0">
              <a:spcBef>
                <a:spcPct val="20000"/>
              </a:spcBef>
              <a:spcAft>
                <a:spcPct val="0"/>
              </a:spcAft>
              <a:buChar char="»"/>
              <a:defRPr kumimoji="1" sz="1600" baseline="0">
                <a:solidFill>
                  <a:schemeClr val="tx1"/>
                </a:solidFill>
                <a:latin typeface="Arial" pitchFamily="34" charset="0"/>
                <a:ea typeface="標楷體" pitchFamily="65" charset="-120"/>
              </a:defRPr>
            </a:lvl5pPr>
            <a:lvl6pPr marL="1885950" indent="-171450" algn="l" rtl="0" fontAlgn="base">
              <a:spcBef>
                <a:spcPct val="20000"/>
              </a:spcBef>
              <a:spcAft>
                <a:spcPct val="0"/>
              </a:spcAft>
              <a:buChar char="»"/>
              <a:defRPr kumimoji="1" sz="1500">
                <a:solidFill>
                  <a:schemeClr val="tx1"/>
                </a:solidFill>
                <a:latin typeface="+mn-lt"/>
                <a:ea typeface="+mn-ea"/>
              </a:defRPr>
            </a:lvl6pPr>
            <a:lvl7pPr marL="2228850" indent="-171450" algn="l" rtl="0" fontAlgn="base">
              <a:spcBef>
                <a:spcPct val="20000"/>
              </a:spcBef>
              <a:spcAft>
                <a:spcPct val="0"/>
              </a:spcAft>
              <a:buChar char="»"/>
              <a:defRPr kumimoji="1" sz="1500">
                <a:solidFill>
                  <a:schemeClr val="tx1"/>
                </a:solidFill>
                <a:latin typeface="+mn-lt"/>
                <a:ea typeface="+mn-ea"/>
              </a:defRPr>
            </a:lvl7pPr>
            <a:lvl8pPr marL="2571750" indent="-171450" algn="l" rtl="0" fontAlgn="base">
              <a:spcBef>
                <a:spcPct val="20000"/>
              </a:spcBef>
              <a:spcAft>
                <a:spcPct val="0"/>
              </a:spcAft>
              <a:buChar char="»"/>
              <a:defRPr kumimoji="1" sz="1500">
                <a:solidFill>
                  <a:schemeClr val="tx1"/>
                </a:solidFill>
                <a:latin typeface="+mn-lt"/>
                <a:ea typeface="+mn-ea"/>
              </a:defRPr>
            </a:lvl8pPr>
            <a:lvl9pPr marL="2914650" indent="-171450" algn="l" rtl="0" fontAlgn="base">
              <a:spcBef>
                <a:spcPct val="20000"/>
              </a:spcBef>
              <a:spcAft>
                <a:spcPct val="0"/>
              </a:spcAft>
              <a:buChar char="»"/>
              <a:defRPr kumimoji="1" sz="1500">
                <a:solidFill>
                  <a:schemeClr val="tx1"/>
                </a:solidFill>
                <a:latin typeface="+mn-lt"/>
                <a:ea typeface="+mn-ea"/>
              </a:defRPr>
            </a:lvl9pPr>
          </a:lstStyle>
          <a:p>
            <a:pPr marL="0" indent="0">
              <a:buNone/>
            </a:pPr>
            <a:r>
              <a:rPr lang="en-US" altLang="zh-CN" dirty="0" smtClean="0">
                <a:solidFill>
                  <a:schemeClr val="tx1"/>
                </a:solidFill>
                <a:latin typeface="+mn-ea"/>
                <a:ea typeface="+mn-ea"/>
              </a:rPr>
              <a:t>Presenter</a:t>
            </a:r>
            <a:r>
              <a:rPr lang="zh-CN" altLang="en-US" dirty="0" smtClean="0">
                <a:solidFill>
                  <a:schemeClr val="tx1"/>
                </a:solidFill>
                <a:latin typeface="+mn-ea"/>
                <a:ea typeface="+mn-ea"/>
              </a:rPr>
              <a:t>：張斌 </a:t>
            </a:r>
            <a:r>
              <a:rPr lang="en-US" altLang="zh-CN" dirty="0" smtClean="0">
                <a:solidFill>
                  <a:schemeClr val="tx1"/>
                </a:solidFill>
                <a:latin typeface="+mn-ea"/>
                <a:ea typeface="+mn-ea"/>
              </a:rPr>
              <a:t>D05221001</a:t>
            </a:r>
          </a:p>
          <a:p>
            <a:pPr marL="0" indent="0">
              <a:buNone/>
            </a:pPr>
            <a:r>
              <a:rPr lang="en-US" altLang="zh-CN" dirty="0" smtClean="0">
                <a:solidFill>
                  <a:schemeClr val="tx1"/>
                </a:solidFill>
                <a:latin typeface="+mn-ea"/>
                <a:ea typeface="+mn-ea"/>
              </a:rPr>
              <a:t>         Jan.15,2019</a:t>
            </a:r>
            <a:endParaRPr lang="zh-TW" altLang="en-US" dirty="0">
              <a:solidFill>
                <a:schemeClr val="tx1"/>
              </a:solidFill>
              <a:latin typeface="+mn-ea"/>
              <a:ea typeface="+mn-ea"/>
            </a:endParaRPr>
          </a:p>
        </p:txBody>
      </p:sp>
    </p:spTree>
    <p:extLst>
      <p:ext uri="{BB962C8B-B14F-4D97-AF65-F5344CB8AC3E}">
        <p14:creationId xmlns:p14="http://schemas.microsoft.com/office/powerpoint/2010/main" val="42678460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smtClean="0"/>
              <a:t>數值結果對比（</a:t>
            </a:r>
            <a:r>
              <a:rPr lang="en-US" altLang="zh-CN" dirty="0" smtClean="0"/>
              <a:t>3</a:t>
            </a:r>
            <a:r>
              <a:rPr lang="zh-CN" altLang="en-US" dirty="0" smtClean="0"/>
              <a:t>）</a:t>
            </a:r>
            <a:endParaRPr lang="zh-TW" altLang="en-US" dirty="0"/>
          </a:p>
        </p:txBody>
      </p:sp>
      <p:sp>
        <p:nvSpPr>
          <p:cNvPr id="4" name="內容版面配置區 2"/>
          <p:cNvSpPr>
            <a:spLocks noGrp="1"/>
          </p:cNvSpPr>
          <p:nvPr>
            <p:ph idx="1"/>
          </p:nvPr>
        </p:nvSpPr>
        <p:spPr>
          <a:xfrm>
            <a:off x="359531" y="815737"/>
            <a:ext cx="8460941" cy="5637599"/>
          </a:xfrm>
        </p:spPr>
        <p:txBody>
          <a:bodyPr>
            <a:noAutofit/>
          </a:bodyPr>
          <a:lstStyle/>
          <a:p>
            <a:r>
              <a:rPr lang="en-US" altLang="zh-CN" sz="2000" dirty="0" smtClean="0"/>
              <a:t>Ackley(20)                                  </a:t>
            </a:r>
          </a:p>
          <a:p>
            <a:r>
              <a:rPr lang="en-US" altLang="zh-CN" sz="2000" dirty="0" smtClean="0"/>
              <a:t>Population size:40</a:t>
            </a:r>
          </a:p>
          <a:p>
            <a:r>
              <a:rPr lang="en-US" altLang="zh-CN" sz="2000" dirty="0" smtClean="0"/>
              <a:t>Iteration Limit:1000</a:t>
            </a:r>
          </a:p>
          <a:p>
            <a:pPr lvl="1"/>
            <a:r>
              <a:rPr lang="en-US" altLang="zh-CN" sz="1800" dirty="0" smtClean="0"/>
              <a:t>PSO</a:t>
            </a:r>
          </a:p>
          <a:p>
            <a:pPr lvl="1"/>
            <a:r>
              <a:rPr lang="zh-CN" altLang="en-US" sz="1800" dirty="0" smtClean="0"/>
              <a:t> </a:t>
            </a:r>
            <a:r>
              <a:rPr lang="en-US" altLang="zh-CN" sz="1800" dirty="0" smtClean="0"/>
              <a:t>best value</a:t>
            </a:r>
            <a:r>
              <a:rPr lang="zh-CN" altLang="en-US" sz="1800" dirty="0" smtClean="0"/>
              <a:t>：</a:t>
            </a:r>
            <a:r>
              <a:rPr lang="en-US" altLang="zh-CN" sz="1800" dirty="0" smtClean="0"/>
              <a:t>6.5075</a:t>
            </a:r>
          </a:p>
          <a:p>
            <a:pPr lvl="1"/>
            <a:r>
              <a:rPr lang="en-US" altLang="zh-CN" sz="1800" dirty="0" smtClean="0"/>
              <a:t>  solution</a:t>
            </a:r>
          </a:p>
          <a:p>
            <a:pPr lvl="1"/>
            <a:endParaRPr lang="en-US" altLang="zh-CN" sz="1800" dirty="0" smtClean="0"/>
          </a:p>
          <a:p>
            <a:pPr marL="342900" lvl="1" indent="0">
              <a:buNone/>
            </a:pPr>
            <a:endParaRPr lang="en-US" altLang="zh-CN" sz="1800" dirty="0" smtClean="0"/>
          </a:p>
          <a:p>
            <a:pPr lvl="1"/>
            <a:r>
              <a:rPr lang="en-US" altLang="zh-CN" sz="1800" dirty="0" smtClean="0"/>
              <a:t>GA</a:t>
            </a:r>
          </a:p>
          <a:p>
            <a:pPr lvl="1"/>
            <a:r>
              <a:rPr lang="en-US" altLang="zh-CN" sz="1800" dirty="0" smtClean="0"/>
              <a:t>best value</a:t>
            </a:r>
            <a:r>
              <a:rPr lang="zh-CN" altLang="en-US" sz="1800" dirty="0" smtClean="0"/>
              <a:t>：</a:t>
            </a:r>
            <a:r>
              <a:rPr lang="en-US" altLang="zh-CN" sz="1800" dirty="0" smtClean="0"/>
              <a:t>0.0009</a:t>
            </a:r>
          </a:p>
          <a:p>
            <a:pPr lvl="1"/>
            <a:r>
              <a:rPr lang="en-US" altLang="zh-CN" sz="1800" dirty="0" smtClean="0"/>
              <a:t>Solution</a:t>
            </a:r>
          </a:p>
          <a:p>
            <a:pPr lvl="1"/>
            <a:endParaRPr lang="en-US" altLang="zh-CN" sz="1800" dirty="0" smtClean="0"/>
          </a:p>
          <a:p>
            <a:pPr lvl="1"/>
            <a:endParaRPr lang="en-US" altLang="zh-CN" sz="1800" dirty="0" smtClean="0"/>
          </a:p>
          <a:p>
            <a:pPr lvl="1"/>
            <a:r>
              <a:rPr lang="en-US" altLang="zh-CN" sz="1800" dirty="0" smtClean="0"/>
              <a:t>LS</a:t>
            </a:r>
            <a:endParaRPr lang="en-US" altLang="zh-CN" sz="1800" dirty="0"/>
          </a:p>
          <a:p>
            <a:pPr lvl="1"/>
            <a:r>
              <a:rPr lang="en-US" altLang="zh-CN" sz="1800" dirty="0" smtClean="0"/>
              <a:t>best value</a:t>
            </a:r>
            <a:r>
              <a:rPr lang="zh-CN" altLang="en-US" sz="1800" dirty="0" smtClean="0"/>
              <a:t>：</a:t>
            </a:r>
            <a:r>
              <a:rPr lang="en-US" altLang="zh-CN" sz="1800" dirty="0" smtClean="0"/>
              <a:t>6.0854</a:t>
            </a:r>
          </a:p>
          <a:p>
            <a:pPr lvl="1"/>
            <a:r>
              <a:rPr lang="zh-CN" altLang="en-US" sz="1800" dirty="0" smtClean="0"/>
              <a:t> </a:t>
            </a:r>
            <a:r>
              <a:rPr lang="en-US" altLang="zh-CN" sz="1800" dirty="0" smtClean="0"/>
              <a:t>solution</a:t>
            </a:r>
          </a:p>
          <a:p>
            <a:pPr marL="85725" indent="0">
              <a:buNone/>
            </a:pPr>
            <a:endParaRPr lang="en-US" altLang="zh-CN" sz="2200" dirty="0" smtClean="0"/>
          </a:p>
          <a:p>
            <a:endParaRPr lang="zh-TW" altLang="en-US" sz="2000" dirty="0"/>
          </a:p>
        </p:txBody>
      </p:sp>
      <p:sp>
        <p:nvSpPr>
          <p:cNvPr id="5" name="內容版面配置區 2"/>
          <p:cNvSpPr txBox="1">
            <a:spLocks/>
          </p:cNvSpPr>
          <p:nvPr/>
        </p:nvSpPr>
        <p:spPr bwMode="auto">
          <a:xfrm>
            <a:off x="6660232" y="764704"/>
            <a:ext cx="1827821" cy="110109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57175" indent="-257175" algn="l" rtl="0" eaLnBrk="0" fontAlgn="base" hangingPunct="0">
              <a:spcBef>
                <a:spcPct val="20000"/>
              </a:spcBef>
              <a:spcAft>
                <a:spcPct val="0"/>
              </a:spcAft>
              <a:buChar char="•"/>
              <a:defRPr kumimoji="1" sz="2800" baseline="0">
                <a:solidFill>
                  <a:schemeClr val="accent2"/>
                </a:solidFill>
                <a:latin typeface="Arial" pitchFamily="34" charset="0"/>
                <a:ea typeface="標楷體" pitchFamily="65" charset="-120"/>
                <a:cs typeface="+mn-cs"/>
              </a:defRPr>
            </a:lvl1pPr>
            <a:lvl2pPr marL="557213" indent="-214313" algn="l" rtl="0" eaLnBrk="0" fontAlgn="base" hangingPunct="0">
              <a:spcBef>
                <a:spcPct val="20000"/>
              </a:spcBef>
              <a:spcAft>
                <a:spcPct val="0"/>
              </a:spcAft>
              <a:buChar char="–"/>
              <a:defRPr kumimoji="1" sz="2400" baseline="0">
                <a:solidFill>
                  <a:schemeClr val="tx1"/>
                </a:solidFill>
                <a:latin typeface="Arial" pitchFamily="34" charset="0"/>
                <a:ea typeface="標楷體" pitchFamily="65" charset="-120"/>
              </a:defRPr>
            </a:lvl2pPr>
            <a:lvl3pPr marL="857250" indent="-171450" algn="l" rtl="0" eaLnBrk="0" fontAlgn="base" hangingPunct="0">
              <a:spcBef>
                <a:spcPct val="20000"/>
              </a:spcBef>
              <a:spcAft>
                <a:spcPct val="0"/>
              </a:spcAft>
              <a:buChar char="•"/>
              <a:defRPr kumimoji="1" sz="2000" baseline="0">
                <a:solidFill>
                  <a:schemeClr val="tx1"/>
                </a:solidFill>
                <a:latin typeface="Arial" pitchFamily="34" charset="0"/>
                <a:ea typeface="標楷體" pitchFamily="65" charset="-120"/>
              </a:defRPr>
            </a:lvl3pPr>
            <a:lvl4pPr marL="1200150" indent="-171450" algn="l" rtl="0" eaLnBrk="0" fontAlgn="base" hangingPunct="0">
              <a:spcBef>
                <a:spcPct val="20000"/>
              </a:spcBef>
              <a:spcAft>
                <a:spcPct val="0"/>
              </a:spcAft>
              <a:buChar char="–"/>
              <a:defRPr kumimoji="1" sz="1800" baseline="0">
                <a:solidFill>
                  <a:schemeClr val="tx1"/>
                </a:solidFill>
                <a:latin typeface="Arial" pitchFamily="34" charset="0"/>
                <a:ea typeface="標楷體" pitchFamily="65" charset="-120"/>
              </a:defRPr>
            </a:lvl4pPr>
            <a:lvl5pPr marL="1543050" indent="-171450" algn="l" rtl="0" eaLnBrk="0" fontAlgn="base" hangingPunct="0">
              <a:spcBef>
                <a:spcPct val="20000"/>
              </a:spcBef>
              <a:spcAft>
                <a:spcPct val="0"/>
              </a:spcAft>
              <a:buChar char="»"/>
              <a:defRPr kumimoji="1" sz="1800" baseline="0">
                <a:solidFill>
                  <a:schemeClr val="tx1"/>
                </a:solidFill>
                <a:latin typeface="Arial" pitchFamily="34" charset="0"/>
                <a:ea typeface="標楷體" pitchFamily="65" charset="-120"/>
              </a:defRPr>
            </a:lvl5pPr>
            <a:lvl6pPr marL="1885950" indent="-171450" algn="l" rtl="0" fontAlgn="base">
              <a:spcBef>
                <a:spcPct val="20000"/>
              </a:spcBef>
              <a:spcAft>
                <a:spcPct val="0"/>
              </a:spcAft>
              <a:buChar char="»"/>
              <a:defRPr kumimoji="1" sz="1500">
                <a:solidFill>
                  <a:schemeClr val="tx1"/>
                </a:solidFill>
                <a:latin typeface="+mn-lt"/>
                <a:ea typeface="+mn-ea"/>
              </a:defRPr>
            </a:lvl6pPr>
            <a:lvl7pPr marL="2228850" indent="-171450" algn="l" rtl="0" fontAlgn="base">
              <a:spcBef>
                <a:spcPct val="20000"/>
              </a:spcBef>
              <a:spcAft>
                <a:spcPct val="0"/>
              </a:spcAft>
              <a:buChar char="»"/>
              <a:defRPr kumimoji="1" sz="1500">
                <a:solidFill>
                  <a:schemeClr val="tx1"/>
                </a:solidFill>
                <a:latin typeface="+mn-lt"/>
                <a:ea typeface="+mn-ea"/>
              </a:defRPr>
            </a:lvl7pPr>
            <a:lvl8pPr marL="2571750" indent="-171450" algn="l" rtl="0" fontAlgn="base">
              <a:spcBef>
                <a:spcPct val="20000"/>
              </a:spcBef>
              <a:spcAft>
                <a:spcPct val="0"/>
              </a:spcAft>
              <a:buChar char="»"/>
              <a:defRPr kumimoji="1" sz="1500">
                <a:solidFill>
                  <a:schemeClr val="tx1"/>
                </a:solidFill>
                <a:latin typeface="+mn-lt"/>
                <a:ea typeface="+mn-ea"/>
              </a:defRPr>
            </a:lvl8pPr>
            <a:lvl9pPr marL="2914650" indent="-171450" algn="l" rtl="0" fontAlgn="base">
              <a:spcBef>
                <a:spcPct val="20000"/>
              </a:spcBef>
              <a:spcAft>
                <a:spcPct val="0"/>
              </a:spcAft>
              <a:buChar char="»"/>
              <a:defRPr kumimoji="1" sz="1500">
                <a:solidFill>
                  <a:schemeClr val="tx1"/>
                </a:solidFill>
                <a:latin typeface="+mn-lt"/>
                <a:ea typeface="+mn-ea"/>
              </a:defRPr>
            </a:lvl9pPr>
          </a:lstStyle>
          <a:p>
            <a:r>
              <a:rPr lang="zh-CN" altLang="en-US" sz="2000" kern="0" dirty="0" smtClean="0"/>
              <a:t>目標值：</a:t>
            </a:r>
            <a:r>
              <a:rPr lang="en-US" altLang="zh-CN" sz="2000" kern="0" dirty="0" smtClean="0"/>
              <a:t>0</a:t>
            </a:r>
          </a:p>
          <a:p>
            <a:r>
              <a:rPr lang="zh-CN" altLang="en-US" sz="2000" kern="0" dirty="0" smtClean="0"/>
              <a:t>最佳解：</a:t>
            </a:r>
            <a:r>
              <a:rPr lang="en-US" altLang="zh-CN" sz="2000" kern="0" dirty="0" smtClean="0"/>
              <a:t>0                               </a:t>
            </a:r>
          </a:p>
          <a:p>
            <a:pPr marL="85725" indent="0">
              <a:buFontTx/>
              <a:buNone/>
            </a:pPr>
            <a:endParaRPr lang="en-US" altLang="zh-CN" sz="2200" kern="0" dirty="0" smtClean="0"/>
          </a:p>
          <a:p>
            <a:endParaRPr lang="zh-TW" altLang="en-US" sz="2000" kern="0" dirty="0"/>
          </a:p>
        </p:txBody>
      </p:sp>
      <p:pic>
        <p:nvPicPr>
          <p:cNvPr id="6" name="圖片 5"/>
          <p:cNvPicPr>
            <a:picLocks noChangeAspect="1"/>
          </p:cNvPicPr>
          <p:nvPr/>
        </p:nvPicPr>
        <p:blipFill rotWithShape="1">
          <a:blip r:embed="rId2"/>
          <a:srcRect l="33536" t="44974" r="33336" b="52602"/>
          <a:stretch/>
        </p:blipFill>
        <p:spPr>
          <a:xfrm>
            <a:off x="746702" y="2996952"/>
            <a:ext cx="7226659" cy="281841"/>
          </a:xfrm>
          <a:prstGeom prst="rect">
            <a:avLst/>
          </a:prstGeom>
        </p:spPr>
      </p:pic>
      <p:pic>
        <p:nvPicPr>
          <p:cNvPr id="7" name="圖片 6"/>
          <p:cNvPicPr>
            <a:picLocks noChangeAspect="1"/>
          </p:cNvPicPr>
          <p:nvPr/>
        </p:nvPicPr>
        <p:blipFill rotWithShape="1">
          <a:blip r:embed="rId2"/>
          <a:srcRect l="25583" t="9533" r="13607" b="62646"/>
          <a:stretch/>
        </p:blipFill>
        <p:spPr>
          <a:xfrm>
            <a:off x="3931920" y="1556792"/>
            <a:ext cx="4896544" cy="1193868"/>
          </a:xfrm>
          <a:prstGeom prst="rect">
            <a:avLst/>
          </a:prstGeom>
        </p:spPr>
      </p:pic>
      <p:pic>
        <p:nvPicPr>
          <p:cNvPr id="8" name="圖片 7"/>
          <p:cNvPicPr>
            <a:picLocks noChangeAspect="1"/>
          </p:cNvPicPr>
          <p:nvPr/>
        </p:nvPicPr>
        <p:blipFill rotWithShape="1">
          <a:blip r:embed="rId3"/>
          <a:srcRect l="33690" t="44819" r="38177" b="52813"/>
          <a:stretch/>
        </p:blipFill>
        <p:spPr>
          <a:xfrm>
            <a:off x="775951" y="4632991"/>
            <a:ext cx="7137666" cy="298884"/>
          </a:xfrm>
          <a:prstGeom prst="rect">
            <a:avLst/>
          </a:prstGeom>
        </p:spPr>
      </p:pic>
      <p:pic>
        <p:nvPicPr>
          <p:cNvPr id="9" name="圖片 8"/>
          <p:cNvPicPr>
            <a:picLocks noChangeAspect="1"/>
          </p:cNvPicPr>
          <p:nvPr/>
        </p:nvPicPr>
        <p:blipFill rotWithShape="1">
          <a:blip r:embed="rId3"/>
          <a:srcRect l="28465" t="13042" r="14995" b="64349"/>
          <a:stretch/>
        </p:blipFill>
        <p:spPr>
          <a:xfrm>
            <a:off x="3873438" y="3367480"/>
            <a:ext cx="4947034" cy="1069632"/>
          </a:xfrm>
          <a:prstGeom prst="rect">
            <a:avLst/>
          </a:prstGeom>
        </p:spPr>
      </p:pic>
      <p:pic>
        <p:nvPicPr>
          <p:cNvPr id="10" name="圖片 9"/>
          <p:cNvPicPr>
            <a:picLocks noChangeAspect="1"/>
          </p:cNvPicPr>
          <p:nvPr/>
        </p:nvPicPr>
        <p:blipFill rotWithShape="1">
          <a:blip r:embed="rId4"/>
          <a:srcRect l="33662" t="44460" r="32127" b="52670"/>
          <a:stretch/>
        </p:blipFill>
        <p:spPr>
          <a:xfrm>
            <a:off x="775951" y="6244410"/>
            <a:ext cx="7197410" cy="321742"/>
          </a:xfrm>
          <a:prstGeom prst="rect">
            <a:avLst/>
          </a:prstGeom>
        </p:spPr>
      </p:pic>
      <p:pic>
        <p:nvPicPr>
          <p:cNvPr id="11" name="圖片 10"/>
          <p:cNvPicPr>
            <a:picLocks noChangeAspect="1"/>
          </p:cNvPicPr>
          <p:nvPr/>
        </p:nvPicPr>
        <p:blipFill rotWithShape="1">
          <a:blip r:embed="rId4"/>
          <a:srcRect l="27440" t="11519" r="14111" b="63468"/>
          <a:stretch/>
        </p:blipFill>
        <p:spPr>
          <a:xfrm>
            <a:off x="3868904" y="4931875"/>
            <a:ext cx="4951568" cy="1129306"/>
          </a:xfrm>
          <a:prstGeom prst="rect">
            <a:avLst/>
          </a:prstGeom>
        </p:spPr>
      </p:pic>
    </p:spTree>
    <p:extLst>
      <p:ext uri="{BB962C8B-B14F-4D97-AF65-F5344CB8AC3E}">
        <p14:creationId xmlns:p14="http://schemas.microsoft.com/office/powerpoint/2010/main" val="16763169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smtClean="0"/>
              <a:t>結論</a:t>
            </a:r>
            <a:endParaRPr lang="zh-TW" altLang="en-US" dirty="0"/>
          </a:p>
        </p:txBody>
      </p:sp>
      <p:sp>
        <p:nvSpPr>
          <p:cNvPr id="3" name="內容版面配置區 2"/>
          <p:cNvSpPr>
            <a:spLocks noGrp="1"/>
          </p:cNvSpPr>
          <p:nvPr>
            <p:ph idx="1"/>
          </p:nvPr>
        </p:nvSpPr>
        <p:spPr>
          <a:xfrm>
            <a:off x="359531" y="1412776"/>
            <a:ext cx="8460941" cy="4485472"/>
          </a:xfrm>
        </p:spPr>
        <p:txBody>
          <a:bodyPr/>
          <a:lstStyle/>
          <a:p>
            <a:pPr>
              <a:lnSpc>
                <a:spcPct val="150000"/>
              </a:lnSpc>
            </a:pPr>
            <a:r>
              <a:rPr lang="zh-CN" altLang="en-US" dirty="0" smtClean="0"/>
              <a:t>與</a:t>
            </a:r>
            <a:r>
              <a:rPr lang="en-US" altLang="zh-CN" dirty="0" smtClean="0"/>
              <a:t>PSO</a:t>
            </a:r>
            <a:r>
              <a:rPr lang="zh-CN" altLang="en-US" dirty="0" smtClean="0"/>
              <a:t>、</a:t>
            </a:r>
            <a:r>
              <a:rPr lang="en-US" altLang="zh-CN" dirty="0" smtClean="0"/>
              <a:t>GA</a:t>
            </a:r>
            <a:r>
              <a:rPr lang="zh-CN" altLang="en-US" dirty="0" smtClean="0"/>
              <a:t>算法比較，</a:t>
            </a:r>
            <a:r>
              <a:rPr lang="en-US" altLang="zh-CN" dirty="0" smtClean="0"/>
              <a:t>LS</a:t>
            </a:r>
            <a:r>
              <a:rPr lang="zh-CN" altLang="en-US" dirty="0" smtClean="0"/>
              <a:t>算法具備廣泛的搜索性，能夠較好地避免局部最優解的問題；</a:t>
            </a:r>
            <a:endParaRPr lang="en-US" altLang="zh-CN" dirty="0" smtClean="0"/>
          </a:p>
          <a:p>
            <a:pPr>
              <a:lnSpc>
                <a:spcPct val="150000"/>
              </a:lnSpc>
            </a:pPr>
            <a:r>
              <a:rPr lang="zh-CN" altLang="en-US" dirty="0" smtClean="0"/>
              <a:t>對於多個最優解的問題，由於</a:t>
            </a:r>
            <a:r>
              <a:rPr lang="en-US" altLang="zh-CN" dirty="0" smtClean="0"/>
              <a:t>LS</a:t>
            </a:r>
            <a:r>
              <a:rPr lang="zh-CN" altLang="en-US" dirty="0" smtClean="0"/>
              <a:t>對解得比較性，可以提供不只一個最優解；</a:t>
            </a:r>
            <a:endParaRPr lang="en-US" altLang="zh-CN" dirty="0" smtClean="0"/>
          </a:p>
          <a:p>
            <a:pPr>
              <a:lnSpc>
                <a:spcPct val="150000"/>
              </a:lnSpc>
            </a:pPr>
            <a:r>
              <a:rPr lang="zh-CN" altLang="en-US" dirty="0" smtClean="0"/>
              <a:t>對於高維問題，</a:t>
            </a:r>
            <a:r>
              <a:rPr lang="en-US" altLang="zh-CN" dirty="0" smtClean="0"/>
              <a:t>LS</a:t>
            </a:r>
            <a:r>
              <a:rPr lang="zh-CN" altLang="en-US" dirty="0" smtClean="0"/>
              <a:t>、</a:t>
            </a:r>
            <a:r>
              <a:rPr lang="en-US" altLang="zh-CN" dirty="0" smtClean="0"/>
              <a:t>PSO</a:t>
            </a:r>
            <a:r>
              <a:rPr lang="zh-CN" altLang="en-US" dirty="0" smtClean="0"/>
              <a:t>的求解情況效果均不如</a:t>
            </a:r>
            <a:r>
              <a:rPr lang="en-US" altLang="zh-CN" dirty="0" smtClean="0"/>
              <a:t>GA</a:t>
            </a:r>
            <a:r>
              <a:rPr lang="zh-CN" altLang="en-US" dirty="0" smtClean="0"/>
              <a:t>算法理想。</a:t>
            </a:r>
            <a:endParaRPr lang="en-US" altLang="zh-CN" dirty="0" smtClean="0"/>
          </a:p>
          <a:p>
            <a:pPr marL="0" indent="0">
              <a:buNone/>
            </a:pPr>
            <a:endParaRPr lang="en-US" altLang="zh-CN" dirty="0" smtClean="0"/>
          </a:p>
          <a:p>
            <a:endParaRPr lang="zh-TW" altLang="en-US" dirty="0"/>
          </a:p>
        </p:txBody>
      </p:sp>
    </p:spTree>
    <p:extLst>
      <p:ext uri="{BB962C8B-B14F-4D97-AF65-F5344CB8AC3E}">
        <p14:creationId xmlns:p14="http://schemas.microsoft.com/office/powerpoint/2010/main" val="3343754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normAutofit/>
          </a:bodyPr>
          <a:lstStyle/>
          <a:p>
            <a:pPr marL="0" indent="0">
              <a:buNone/>
            </a:pPr>
            <a:endParaRPr lang="en-US" altLang="zh-CN" sz="4800" dirty="0" smtClean="0"/>
          </a:p>
          <a:p>
            <a:pPr marL="0" indent="0">
              <a:buNone/>
            </a:pPr>
            <a:r>
              <a:rPr lang="en-US" altLang="zh-CN" sz="4800" dirty="0"/>
              <a:t> </a:t>
            </a:r>
            <a:r>
              <a:rPr lang="en-US" altLang="zh-CN" sz="4800" dirty="0" smtClean="0"/>
              <a:t>              </a:t>
            </a:r>
          </a:p>
          <a:p>
            <a:pPr marL="0" indent="0">
              <a:buNone/>
            </a:pPr>
            <a:r>
              <a:rPr lang="en-US" altLang="zh-CN" sz="4800" dirty="0"/>
              <a:t> </a:t>
            </a:r>
            <a:r>
              <a:rPr lang="en-US" altLang="zh-CN" sz="4800" dirty="0" smtClean="0"/>
              <a:t>                  </a:t>
            </a:r>
            <a:r>
              <a:rPr lang="zh-CN" altLang="en-US" sz="4800" dirty="0" smtClean="0"/>
              <a:t>謝謝！</a:t>
            </a:r>
            <a:endParaRPr lang="zh-TW" altLang="en-US" sz="4800" dirty="0"/>
          </a:p>
        </p:txBody>
      </p:sp>
    </p:spTree>
    <p:extLst>
      <p:ext uri="{BB962C8B-B14F-4D97-AF65-F5344CB8AC3E}">
        <p14:creationId xmlns:p14="http://schemas.microsoft.com/office/powerpoint/2010/main" val="38740120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CN" dirty="0" smtClean="0"/>
              <a:t>Reference</a:t>
            </a:r>
            <a:endParaRPr lang="zh-TW" altLang="en-US" dirty="0"/>
          </a:p>
        </p:txBody>
      </p:sp>
      <p:sp>
        <p:nvSpPr>
          <p:cNvPr id="3" name="內容版面配置區 2"/>
          <p:cNvSpPr>
            <a:spLocks noGrp="1"/>
          </p:cNvSpPr>
          <p:nvPr>
            <p:ph idx="1"/>
          </p:nvPr>
        </p:nvSpPr>
        <p:spPr/>
        <p:txBody>
          <a:bodyPr/>
          <a:lstStyle/>
          <a:p>
            <a:r>
              <a:rPr lang="en-US" altLang="zh-CN" dirty="0">
                <a:solidFill>
                  <a:schemeClr val="tx1"/>
                </a:solidFill>
                <a:latin typeface="+mn-ea"/>
                <a:ea typeface="+mn-ea"/>
              </a:rPr>
              <a:t>E. Cuevas, A. González, D. </a:t>
            </a:r>
            <a:r>
              <a:rPr lang="en-US" altLang="zh-CN" dirty="0" err="1">
                <a:solidFill>
                  <a:schemeClr val="tx1"/>
                </a:solidFill>
                <a:latin typeface="+mn-ea"/>
                <a:ea typeface="+mn-ea"/>
              </a:rPr>
              <a:t>Zaldívar</a:t>
            </a:r>
            <a:r>
              <a:rPr lang="en-US" altLang="zh-CN" dirty="0">
                <a:solidFill>
                  <a:schemeClr val="tx1"/>
                </a:solidFill>
                <a:latin typeface="+mn-ea"/>
                <a:ea typeface="+mn-ea"/>
              </a:rPr>
              <a:t>, M. Pérez-Cisneros, "An </a:t>
            </a:r>
            <a:r>
              <a:rPr lang="en-US" altLang="zh-CN" dirty="0" err="1">
                <a:solidFill>
                  <a:schemeClr val="tx1"/>
                </a:solidFill>
                <a:latin typeface="+mn-ea"/>
                <a:ea typeface="+mn-ea"/>
              </a:rPr>
              <a:t>optimisation</a:t>
            </a:r>
            <a:r>
              <a:rPr lang="en-US" altLang="zh-CN" dirty="0">
                <a:solidFill>
                  <a:schemeClr val="tx1"/>
                </a:solidFill>
                <a:latin typeface="+mn-ea"/>
                <a:ea typeface="+mn-ea"/>
              </a:rPr>
              <a:t> algorithm based on the </a:t>
            </a:r>
            <a:r>
              <a:rPr lang="en-US" altLang="zh-CN" dirty="0" err="1">
                <a:solidFill>
                  <a:schemeClr val="tx1"/>
                </a:solidFill>
                <a:latin typeface="+mn-ea"/>
                <a:ea typeface="+mn-ea"/>
              </a:rPr>
              <a:t>behaviour</a:t>
            </a:r>
            <a:r>
              <a:rPr lang="en-US" altLang="zh-CN" dirty="0">
                <a:solidFill>
                  <a:schemeClr val="tx1"/>
                </a:solidFill>
                <a:latin typeface="+mn-ea"/>
                <a:ea typeface="+mn-ea"/>
              </a:rPr>
              <a:t> of locust swarms", Int. J. Bio-Inspired </a:t>
            </a:r>
            <a:r>
              <a:rPr lang="en-US" altLang="zh-CN" dirty="0" err="1">
                <a:solidFill>
                  <a:schemeClr val="tx1"/>
                </a:solidFill>
                <a:latin typeface="+mn-ea"/>
                <a:ea typeface="+mn-ea"/>
              </a:rPr>
              <a:t>Comput</a:t>
            </a:r>
            <a:r>
              <a:rPr lang="en-US" altLang="zh-CN" dirty="0">
                <a:solidFill>
                  <a:schemeClr val="tx1"/>
                </a:solidFill>
                <a:latin typeface="+mn-ea"/>
                <a:ea typeface="+mn-ea"/>
              </a:rPr>
              <a:t>., vol. 7, no. 6, pp. 402-407, 2015</a:t>
            </a:r>
            <a:r>
              <a:rPr lang="en-US" altLang="zh-CN" dirty="0" smtClean="0">
                <a:solidFill>
                  <a:schemeClr val="tx1"/>
                </a:solidFill>
                <a:latin typeface="+mn-ea"/>
                <a:ea typeface="+mn-ea"/>
              </a:rPr>
              <a:t>.</a:t>
            </a:r>
          </a:p>
          <a:p>
            <a:endParaRPr lang="en-US" altLang="zh-CN" dirty="0" smtClean="0">
              <a:solidFill>
                <a:schemeClr val="tx1"/>
              </a:solidFill>
              <a:latin typeface="+mn-ea"/>
              <a:ea typeface="+mn-ea"/>
            </a:endParaRPr>
          </a:p>
          <a:p>
            <a:r>
              <a:rPr lang="en-US" altLang="zh-CN" dirty="0" smtClean="0">
                <a:solidFill>
                  <a:schemeClr val="tx1"/>
                </a:solidFill>
                <a:latin typeface="+mn-ea"/>
                <a:ea typeface="+mn-ea"/>
              </a:rPr>
              <a:t>Cuevas </a:t>
            </a:r>
            <a:r>
              <a:rPr lang="en-US" altLang="zh-CN" dirty="0">
                <a:solidFill>
                  <a:schemeClr val="tx1"/>
                </a:solidFill>
                <a:latin typeface="+mn-ea"/>
                <a:ea typeface="+mn-ea"/>
              </a:rPr>
              <a:t>E , Cortés MAD , Navarro DAO . Optimization based on the behavior of </a:t>
            </a:r>
            <a:r>
              <a:rPr lang="en-US" altLang="zh-CN" dirty="0" smtClean="0">
                <a:solidFill>
                  <a:schemeClr val="tx1"/>
                </a:solidFill>
                <a:latin typeface="+mn-ea"/>
                <a:ea typeface="+mn-ea"/>
              </a:rPr>
              <a:t>locust </a:t>
            </a:r>
            <a:r>
              <a:rPr lang="en-US" altLang="zh-CN" dirty="0">
                <a:solidFill>
                  <a:schemeClr val="tx1"/>
                </a:solidFill>
                <a:latin typeface="+mn-ea"/>
                <a:ea typeface="+mn-ea"/>
              </a:rPr>
              <a:t>swarms. In: Advances of evolutionary computation: methods and </a:t>
            </a:r>
            <a:r>
              <a:rPr lang="en-US" altLang="zh-CN" dirty="0" smtClean="0">
                <a:solidFill>
                  <a:schemeClr val="tx1"/>
                </a:solidFill>
                <a:latin typeface="+mn-ea"/>
                <a:ea typeface="+mn-ea"/>
              </a:rPr>
              <a:t>operators</a:t>
            </a:r>
            <a:r>
              <a:rPr lang="en-US" altLang="zh-CN" dirty="0">
                <a:solidFill>
                  <a:schemeClr val="tx1"/>
                </a:solidFill>
                <a:latin typeface="+mn-ea"/>
                <a:ea typeface="+mn-ea"/>
              </a:rPr>
              <a:t>. Springer; 2016. p. 101–20 .</a:t>
            </a:r>
          </a:p>
          <a:p>
            <a:endParaRPr lang="en-US" altLang="zh-CN" dirty="0" smtClean="0">
              <a:solidFill>
                <a:schemeClr val="tx1"/>
              </a:solidFill>
              <a:latin typeface="+mn-ea"/>
              <a:ea typeface="+mn-ea"/>
            </a:endParaRPr>
          </a:p>
          <a:p>
            <a:pPr marL="0" indent="0">
              <a:buNone/>
            </a:pPr>
            <a:endParaRPr lang="en-US" altLang="zh-CN" dirty="0" smtClean="0">
              <a:solidFill>
                <a:schemeClr val="tx1"/>
              </a:solidFill>
              <a:latin typeface="+mn-ea"/>
              <a:ea typeface="+mn-ea"/>
            </a:endParaRPr>
          </a:p>
          <a:p>
            <a:endParaRPr lang="en-US" altLang="zh-CN" dirty="0" smtClean="0">
              <a:solidFill>
                <a:schemeClr val="tx1"/>
              </a:solidFill>
              <a:latin typeface="+mn-ea"/>
              <a:ea typeface="+mn-ea"/>
            </a:endParaRPr>
          </a:p>
          <a:p>
            <a:endParaRPr lang="en-US" altLang="zh-CN" dirty="0" smtClean="0">
              <a:solidFill>
                <a:schemeClr val="tx1"/>
              </a:solidFill>
              <a:latin typeface="+mn-ea"/>
              <a:ea typeface="+mn-ea"/>
            </a:endParaRPr>
          </a:p>
          <a:p>
            <a:endParaRPr lang="en-US" altLang="zh-TW" dirty="0">
              <a:solidFill>
                <a:schemeClr val="tx1"/>
              </a:solidFill>
              <a:latin typeface="+mn-ea"/>
              <a:ea typeface="+mn-ea"/>
            </a:endParaRPr>
          </a:p>
          <a:p>
            <a:endParaRPr lang="zh-TW" altLang="en-US" dirty="0">
              <a:latin typeface="+mn-ea"/>
              <a:ea typeface="+mn-ea"/>
            </a:endParaRPr>
          </a:p>
        </p:txBody>
      </p:sp>
    </p:spTree>
    <p:extLst>
      <p:ext uri="{BB962C8B-B14F-4D97-AF65-F5344CB8AC3E}">
        <p14:creationId xmlns:p14="http://schemas.microsoft.com/office/powerpoint/2010/main" val="39739315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smtClean="0"/>
              <a:t>核心</a:t>
            </a:r>
            <a:r>
              <a:rPr lang="zh-CN" altLang="en-US" dirty="0"/>
              <a:t>方法</a:t>
            </a:r>
            <a:endParaRPr lang="zh-TW" altLang="en-US" dirty="0"/>
          </a:p>
        </p:txBody>
      </p:sp>
      <p:sp>
        <p:nvSpPr>
          <p:cNvPr id="3" name="內容版面配置區 2"/>
          <p:cNvSpPr>
            <a:spLocks noGrp="1"/>
          </p:cNvSpPr>
          <p:nvPr>
            <p:ph idx="1"/>
          </p:nvPr>
        </p:nvSpPr>
        <p:spPr>
          <a:xfrm>
            <a:off x="359531" y="815737"/>
            <a:ext cx="8460941" cy="1245112"/>
          </a:xfrm>
        </p:spPr>
        <p:txBody>
          <a:bodyPr>
            <a:normAutofit fontScale="92500" lnSpcReduction="10000"/>
          </a:bodyPr>
          <a:lstStyle/>
          <a:p>
            <a:pPr>
              <a:lnSpc>
                <a:spcPct val="150000"/>
              </a:lnSpc>
            </a:pPr>
            <a:r>
              <a:rPr lang="zh-CN" altLang="en-US" dirty="0" smtClean="0">
                <a:solidFill>
                  <a:schemeClr val="tx1"/>
                </a:solidFill>
                <a:latin typeface="+mn-ea"/>
                <a:ea typeface="+mn-ea"/>
              </a:rPr>
              <a:t>算法分為兩個部分，分別為 </a:t>
            </a:r>
            <a:r>
              <a:rPr lang="en-US" altLang="zh-CN" dirty="0" smtClean="0">
                <a:solidFill>
                  <a:schemeClr val="tx1"/>
                </a:solidFill>
                <a:latin typeface="+mn-ea"/>
                <a:ea typeface="+mn-ea"/>
              </a:rPr>
              <a:t>Solitary Phase </a:t>
            </a:r>
            <a:r>
              <a:rPr lang="zh-CN" altLang="en-US" dirty="0" smtClean="0">
                <a:solidFill>
                  <a:schemeClr val="tx1"/>
                </a:solidFill>
                <a:latin typeface="+mn-ea"/>
                <a:ea typeface="+mn-ea"/>
              </a:rPr>
              <a:t>和 </a:t>
            </a:r>
            <a:r>
              <a:rPr lang="en-US" altLang="zh-CN" dirty="0">
                <a:solidFill>
                  <a:schemeClr val="tx1"/>
                </a:solidFill>
                <a:latin typeface="+mn-ea"/>
                <a:ea typeface="+mn-ea"/>
              </a:rPr>
              <a:t>Social Phase</a:t>
            </a:r>
          </a:p>
          <a:p>
            <a:pPr>
              <a:lnSpc>
                <a:spcPct val="150000"/>
              </a:lnSpc>
            </a:pPr>
            <a:endParaRPr lang="en-US" altLang="zh-CN" dirty="0" smtClean="0">
              <a:solidFill>
                <a:schemeClr val="tx1"/>
              </a:solidFill>
              <a:latin typeface="+mn-ea"/>
              <a:ea typeface="+mn-ea"/>
            </a:endParaRPr>
          </a:p>
          <a:p>
            <a:pPr>
              <a:lnSpc>
                <a:spcPct val="150000"/>
              </a:lnSpc>
            </a:pPr>
            <a:endParaRPr lang="en-US" altLang="zh-CN" dirty="0" smtClean="0">
              <a:solidFill>
                <a:schemeClr val="tx1"/>
              </a:solidFill>
              <a:latin typeface="+mn-ea"/>
              <a:ea typeface="+mn-ea"/>
            </a:endParaRPr>
          </a:p>
          <a:p>
            <a:pPr lvl="2">
              <a:lnSpc>
                <a:spcPct val="150000"/>
              </a:lnSpc>
            </a:pPr>
            <a:endParaRPr lang="en-US" altLang="zh-CN" dirty="0" smtClean="0">
              <a:latin typeface="+mn-ea"/>
              <a:ea typeface="+mn-ea"/>
            </a:endParaRPr>
          </a:p>
          <a:p>
            <a:pPr lvl="1">
              <a:lnSpc>
                <a:spcPct val="150000"/>
              </a:lnSpc>
            </a:pPr>
            <a:endParaRPr lang="zh-TW" altLang="en-US" dirty="0">
              <a:latin typeface="+mn-ea"/>
              <a:ea typeface="+mn-ea"/>
            </a:endParaRPr>
          </a:p>
        </p:txBody>
      </p:sp>
      <p:grpSp>
        <p:nvGrpSpPr>
          <p:cNvPr id="10" name="群組 9"/>
          <p:cNvGrpSpPr/>
          <p:nvPr/>
        </p:nvGrpSpPr>
        <p:grpSpPr>
          <a:xfrm>
            <a:off x="657180" y="2276872"/>
            <a:ext cx="7701846" cy="3499852"/>
            <a:chOff x="657180" y="2737460"/>
            <a:chExt cx="7701846" cy="3499852"/>
          </a:xfrm>
        </p:grpSpPr>
        <p:sp>
          <p:nvSpPr>
            <p:cNvPr id="11" name="手繪多邊形 10"/>
            <p:cNvSpPr/>
            <p:nvPr/>
          </p:nvSpPr>
          <p:spPr>
            <a:xfrm>
              <a:off x="1940821" y="3379281"/>
              <a:ext cx="2406826" cy="2858031"/>
            </a:xfrm>
            <a:custGeom>
              <a:avLst/>
              <a:gdLst>
                <a:gd name="connsiteX0" fmla="*/ 0 w 2406826"/>
                <a:gd name="connsiteY0" fmla="*/ 0 h 1605353"/>
                <a:gd name="connsiteX1" fmla="*/ 2406826 w 2406826"/>
                <a:gd name="connsiteY1" fmla="*/ 0 h 1605353"/>
                <a:gd name="connsiteX2" fmla="*/ 2406826 w 2406826"/>
                <a:gd name="connsiteY2" fmla="*/ 1605353 h 1605353"/>
                <a:gd name="connsiteX3" fmla="*/ 0 w 2406826"/>
                <a:gd name="connsiteY3" fmla="*/ 1605353 h 1605353"/>
                <a:gd name="connsiteX4" fmla="*/ 0 w 2406826"/>
                <a:gd name="connsiteY4" fmla="*/ 0 h 16053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6826" h="1605353">
                  <a:moveTo>
                    <a:pt x="0" y="0"/>
                  </a:moveTo>
                  <a:lnTo>
                    <a:pt x="2406826" y="0"/>
                  </a:lnTo>
                  <a:lnTo>
                    <a:pt x="2406826" y="1605353"/>
                  </a:lnTo>
                  <a:lnTo>
                    <a:pt x="0" y="1605353"/>
                  </a:lnTo>
                  <a:lnTo>
                    <a:pt x="0" y="0"/>
                  </a:lnTo>
                  <a:close/>
                </a:path>
              </a:pathLst>
            </a:custGeom>
          </p:spPr>
          <p:style>
            <a:lnRef idx="1">
              <a:schemeClr val="accent2">
                <a:alpha val="90000"/>
                <a:hueOff val="0"/>
                <a:satOff val="0"/>
                <a:lumOff val="0"/>
                <a:alphaOff val="0"/>
              </a:schemeClr>
            </a:lnRef>
            <a:fillRef idx="1">
              <a:schemeClr val="lt1">
                <a:alpha val="90000"/>
                <a:tint val="40000"/>
                <a:hueOff val="0"/>
                <a:satOff val="0"/>
                <a:lumOff val="0"/>
                <a:alphaOff val="0"/>
              </a:schemeClr>
            </a:fillRef>
            <a:effectRef idx="2">
              <a:schemeClr val="l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85093" tIns="128016" rIns="128015" bIns="128016" numCol="1" spcCol="1270" anchor="ctr" anchorCtr="0">
              <a:noAutofit/>
            </a:bodyPr>
            <a:lstStyle/>
            <a:p>
              <a:pPr lvl="0" algn="l" defTabSz="800100">
                <a:lnSpc>
                  <a:spcPct val="90000"/>
                </a:lnSpc>
                <a:spcBef>
                  <a:spcPct val="0"/>
                </a:spcBef>
                <a:spcAft>
                  <a:spcPct val="35000"/>
                </a:spcAft>
              </a:pPr>
              <a:r>
                <a:rPr lang="zh-CN" altLang="en-US" sz="1800" kern="1200" dirty="0" smtClean="0"/>
                <a:t>在搜索空間中形成更好的粒子分佈，增加算法尋找全局最優的能力</a:t>
              </a:r>
              <a:endParaRPr lang="zh-TW" altLang="en-US" sz="1800" kern="1200" dirty="0"/>
            </a:p>
          </p:txBody>
        </p:sp>
        <p:sp>
          <p:nvSpPr>
            <p:cNvPr id="12" name="手繪多邊形 11"/>
            <p:cNvSpPr/>
            <p:nvPr/>
          </p:nvSpPr>
          <p:spPr>
            <a:xfrm>
              <a:off x="657180" y="2737460"/>
              <a:ext cx="1604551" cy="1604551"/>
            </a:xfrm>
            <a:custGeom>
              <a:avLst/>
              <a:gdLst>
                <a:gd name="connsiteX0" fmla="*/ 0 w 1604551"/>
                <a:gd name="connsiteY0" fmla="*/ 802276 h 1604551"/>
                <a:gd name="connsiteX1" fmla="*/ 802276 w 1604551"/>
                <a:gd name="connsiteY1" fmla="*/ 0 h 1604551"/>
                <a:gd name="connsiteX2" fmla="*/ 1604552 w 1604551"/>
                <a:gd name="connsiteY2" fmla="*/ 802276 h 1604551"/>
                <a:gd name="connsiteX3" fmla="*/ 802276 w 1604551"/>
                <a:gd name="connsiteY3" fmla="*/ 1604552 h 1604551"/>
                <a:gd name="connsiteX4" fmla="*/ 0 w 1604551"/>
                <a:gd name="connsiteY4" fmla="*/ 802276 h 16045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4551" h="1604551">
                  <a:moveTo>
                    <a:pt x="0" y="802276"/>
                  </a:moveTo>
                  <a:cubicBezTo>
                    <a:pt x="0" y="359191"/>
                    <a:pt x="359191" y="0"/>
                    <a:pt x="802276" y="0"/>
                  </a:cubicBezTo>
                  <a:cubicBezTo>
                    <a:pt x="1245361" y="0"/>
                    <a:pt x="1604552" y="359191"/>
                    <a:pt x="1604552" y="802276"/>
                  </a:cubicBezTo>
                  <a:cubicBezTo>
                    <a:pt x="1604552" y="1245361"/>
                    <a:pt x="1245361" y="1604552"/>
                    <a:pt x="802276" y="1604552"/>
                  </a:cubicBezTo>
                  <a:cubicBezTo>
                    <a:pt x="359191" y="1604552"/>
                    <a:pt x="0" y="1245361"/>
                    <a:pt x="0" y="802276"/>
                  </a:cubicBezTo>
                  <a:close/>
                </a:path>
              </a:pathLst>
            </a:custGeom>
          </p:spPr>
          <p:style>
            <a:lnRef idx="0">
              <a:schemeClr val="accent2">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txBody>
            <a:bodyPr spcFirstLastPara="0" vert="horz" wrap="square" lIns="234981" tIns="234981" rIns="234981" bIns="234981" numCol="1" spcCol="1270" anchor="ctr" anchorCtr="0">
              <a:noAutofit/>
            </a:bodyPr>
            <a:lstStyle/>
            <a:p>
              <a:pPr lvl="0" algn="ctr" defTabSz="977900">
                <a:lnSpc>
                  <a:spcPct val="90000"/>
                </a:lnSpc>
                <a:spcBef>
                  <a:spcPct val="0"/>
                </a:spcBef>
                <a:spcAft>
                  <a:spcPct val="35000"/>
                </a:spcAft>
              </a:pPr>
              <a:r>
                <a:rPr lang="en-US" altLang="zh-CN" sz="2200" kern="1200" dirty="0" smtClean="0">
                  <a:solidFill>
                    <a:schemeClr val="tx1"/>
                  </a:solidFill>
                  <a:latin typeface="+mn-ea"/>
                  <a:ea typeface="+mn-ea"/>
                </a:rPr>
                <a:t>Solitary Phase </a:t>
              </a:r>
              <a:endParaRPr lang="zh-TW" altLang="en-US" sz="2200" kern="1200" dirty="0"/>
            </a:p>
          </p:txBody>
        </p:sp>
        <p:sp>
          <p:nvSpPr>
            <p:cNvPr id="13" name="手繪多邊形 12"/>
            <p:cNvSpPr/>
            <p:nvPr/>
          </p:nvSpPr>
          <p:spPr>
            <a:xfrm>
              <a:off x="5952200" y="3379281"/>
              <a:ext cx="2406826" cy="2858031"/>
            </a:xfrm>
            <a:custGeom>
              <a:avLst/>
              <a:gdLst>
                <a:gd name="connsiteX0" fmla="*/ 0 w 2406826"/>
                <a:gd name="connsiteY0" fmla="*/ 0 h 1605353"/>
                <a:gd name="connsiteX1" fmla="*/ 2406826 w 2406826"/>
                <a:gd name="connsiteY1" fmla="*/ 0 h 1605353"/>
                <a:gd name="connsiteX2" fmla="*/ 2406826 w 2406826"/>
                <a:gd name="connsiteY2" fmla="*/ 1605353 h 1605353"/>
                <a:gd name="connsiteX3" fmla="*/ 0 w 2406826"/>
                <a:gd name="connsiteY3" fmla="*/ 1605353 h 1605353"/>
                <a:gd name="connsiteX4" fmla="*/ 0 w 2406826"/>
                <a:gd name="connsiteY4" fmla="*/ 0 h 16053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6826" h="1605353">
                  <a:moveTo>
                    <a:pt x="0" y="0"/>
                  </a:moveTo>
                  <a:lnTo>
                    <a:pt x="2406826" y="0"/>
                  </a:lnTo>
                  <a:lnTo>
                    <a:pt x="2406826" y="1605353"/>
                  </a:lnTo>
                  <a:lnTo>
                    <a:pt x="0" y="1605353"/>
                  </a:lnTo>
                  <a:lnTo>
                    <a:pt x="0" y="0"/>
                  </a:lnTo>
                  <a:close/>
                </a:path>
              </a:pathLst>
            </a:custGeom>
          </p:spPr>
          <p:style>
            <a:lnRef idx="1">
              <a:schemeClr val="accent2">
                <a:alpha val="90000"/>
                <a:hueOff val="0"/>
                <a:satOff val="0"/>
                <a:lumOff val="0"/>
                <a:alphaOff val="0"/>
              </a:schemeClr>
            </a:lnRef>
            <a:fillRef idx="1">
              <a:schemeClr val="lt1">
                <a:alpha val="90000"/>
                <a:tint val="40000"/>
                <a:hueOff val="0"/>
                <a:satOff val="0"/>
                <a:lumOff val="0"/>
                <a:alphaOff val="0"/>
              </a:schemeClr>
            </a:fillRef>
            <a:effectRef idx="2">
              <a:schemeClr val="l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85092" tIns="128016" rIns="128016" bIns="128016" numCol="1" spcCol="1270" anchor="ctr" anchorCtr="0">
              <a:noAutofit/>
            </a:bodyPr>
            <a:lstStyle/>
            <a:p>
              <a:pPr lvl="0" algn="l" defTabSz="800100">
                <a:lnSpc>
                  <a:spcPct val="90000"/>
                </a:lnSpc>
                <a:spcBef>
                  <a:spcPct val="0"/>
                </a:spcBef>
                <a:spcAft>
                  <a:spcPct val="35000"/>
                </a:spcAft>
              </a:pPr>
              <a:r>
                <a:rPr lang="zh-CN" altLang="en-US" sz="1800" kern="1200" dirty="0" smtClean="0"/>
                <a:t>在進化的過程中，將解進行對比，增強算法尋找到更好解得能力</a:t>
              </a:r>
              <a:endParaRPr lang="zh-TW" altLang="en-US" sz="1800" kern="1200" dirty="0"/>
            </a:p>
          </p:txBody>
        </p:sp>
        <p:sp>
          <p:nvSpPr>
            <p:cNvPr id="14" name="手繪多邊形 13"/>
            <p:cNvSpPr/>
            <p:nvPr/>
          </p:nvSpPr>
          <p:spPr>
            <a:xfrm>
              <a:off x="4668559" y="2737460"/>
              <a:ext cx="1604551" cy="1604551"/>
            </a:xfrm>
            <a:custGeom>
              <a:avLst/>
              <a:gdLst>
                <a:gd name="connsiteX0" fmla="*/ 0 w 1604551"/>
                <a:gd name="connsiteY0" fmla="*/ 802276 h 1604551"/>
                <a:gd name="connsiteX1" fmla="*/ 802276 w 1604551"/>
                <a:gd name="connsiteY1" fmla="*/ 0 h 1604551"/>
                <a:gd name="connsiteX2" fmla="*/ 1604552 w 1604551"/>
                <a:gd name="connsiteY2" fmla="*/ 802276 h 1604551"/>
                <a:gd name="connsiteX3" fmla="*/ 802276 w 1604551"/>
                <a:gd name="connsiteY3" fmla="*/ 1604552 h 1604551"/>
                <a:gd name="connsiteX4" fmla="*/ 0 w 1604551"/>
                <a:gd name="connsiteY4" fmla="*/ 802276 h 16045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4551" h="1604551">
                  <a:moveTo>
                    <a:pt x="0" y="802276"/>
                  </a:moveTo>
                  <a:cubicBezTo>
                    <a:pt x="0" y="359191"/>
                    <a:pt x="359191" y="0"/>
                    <a:pt x="802276" y="0"/>
                  </a:cubicBezTo>
                  <a:cubicBezTo>
                    <a:pt x="1245361" y="0"/>
                    <a:pt x="1604552" y="359191"/>
                    <a:pt x="1604552" y="802276"/>
                  </a:cubicBezTo>
                  <a:cubicBezTo>
                    <a:pt x="1604552" y="1245361"/>
                    <a:pt x="1245361" y="1604552"/>
                    <a:pt x="802276" y="1604552"/>
                  </a:cubicBezTo>
                  <a:cubicBezTo>
                    <a:pt x="359191" y="1604552"/>
                    <a:pt x="0" y="1245361"/>
                    <a:pt x="0" y="802276"/>
                  </a:cubicBezTo>
                  <a:close/>
                </a:path>
              </a:pathLst>
            </a:custGeom>
          </p:spPr>
          <p:style>
            <a:lnRef idx="0">
              <a:schemeClr val="accent2">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txBody>
            <a:bodyPr spcFirstLastPara="0" vert="horz" wrap="square" lIns="234981" tIns="234981" rIns="234981" bIns="234981" numCol="1" spcCol="1270" anchor="ctr" anchorCtr="0">
              <a:noAutofit/>
            </a:bodyPr>
            <a:lstStyle/>
            <a:p>
              <a:pPr lvl="0" algn="ctr" defTabSz="977900">
                <a:lnSpc>
                  <a:spcPct val="90000"/>
                </a:lnSpc>
                <a:spcBef>
                  <a:spcPct val="0"/>
                </a:spcBef>
                <a:spcAft>
                  <a:spcPct val="35000"/>
                </a:spcAft>
              </a:pPr>
              <a:r>
                <a:rPr lang="en-US" altLang="zh-CN" sz="2200" kern="1200" dirty="0" smtClean="0">
                  <a:solidFill>
                    <a:schemeClr val="tx1"/>
                  </a:solidFill>
                  <a:latin typeface="+mn-ea"/>
                  <a:ea typeface="+mn-ea"/>
                </a:rPr>
                <a:t>Social Phase</a:t>
              </a:r>
              <a:endParaRPr lang="zh-TW" altLang="en-US" sz="2200" kern="1200" dirty="0"/>
            </a:p>
          </p:txBody>
        </p:sp>
      </p:grpSp>
    </p:spTree>
    <p:extLst>
      <p:ext uri="{BB962C8B-B14F-4D97-AF65-F5344CB8AC3E}">
        <p14:creationId xmlns:p14="http://schemas.microsoft.com/office/powerpoint/2010/main" val="12649073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CN" dirty="0"/>
              <a:t>Solitary Phase</a:t>
            </a:r>
            <a:endParaRPr lang="zh-TW" altLang="en-US" dirty="0"/>
          </a:p>
        </p:txBody>
      </p:sp>
      <p:sp>
        <p:nvSpPr>
          <p:cNvPr id="3" name="內容版面配置區 2"/>
          <p:cNvSpPr>
            <a:spLocks noGrp="1"/>
          </p:cNvSpPr>
          <p:nvPr>
            <p:ph idx="1"/>
          </p:nvPr>
        </p:nvSpPr>
        <p:spPr/>
        <p:txBody>
          <a:bodyPr/>
          <a:lstStyle/>
          <a:p>
            <a:pPr lvl="2">
              <a:lnSpc>
                <a:spcPct val="150000"/>
              </a:lnSpc>
            </a:pPr>
            <a:endParaRPr lang="en-US" altLang="zh-CN" dirty="0" smtClean="0">
              <a:latin typeface="+mn-ea"/>
              <a:ea typeface="+mn-ea"/>
            </a:endParaRPr>
          </a:p>
          <a:p>
            <a:pPr lvl="1">
              <a:lnSpc>
                <a:spcPct val="150000"/>
              </a:lnSpc>
            </a:pPr>
            <a:endParaRPr lang="zh-TW" altLang="en-US" dirty="0">
              <a:latin typeface="+mn-ea"/>
              <a:ea typeface="+mn-ea"/>
            </a:endParaRPr>
          </a:p>
        </p:txBody>
      </p:sp>
      <p:grpSp>
        <p:nvGrpSpPr>
          <p:cNvPr id="4" name="组合 3"/>
          <p:cNvGrpSpPr/>
          <p:nvPr/>
        </p:nvGrpSpPr>
        <p:grpSpPr>
          <a:xfrm>
            <a:off x="189056" y="836712"/>
            <a:ext cx="8703423" cy="5400600"/>
            <a:chOff x="-1359024" y="188640"/>
            <a:chExt cx="11994776" cy="7893914"/>
          </a:xfrm>
        </p:grpSpPr>
        <p:pic>
          <p:nvPicPr>
            <p:cNvPr id="3078" name="Picture 6"/>
            <p:cNvPicPr>
              <a:picLocks noChangeAspect="1" noChangeArrowheads="1"/>
            </p:cNvPicPr>
            <p:nvPr/>
          </p:nvPicPr>
          <p:blipFill rotWithShape="1">
            <a:blip r:embed="rId2">
              <a:extLst>
                <a:ext uri="{28A0092B-C50C-407E-A947-70E740481C1C}">
                  <a14:useLocalDpi xmlns:a14="http://schemas.microsoft.com/office/drawing/2010/main" val="0"/>
                </a:ext>
              </a:extLst>
            </a:blip>
            <a:srcRect l="4217" t="36018" r="3595" b="14075"/>
            <a:stretch/>
          </p:blipFill>
          <p:spPr bwMode="auto">
            <a:xfrm>
              <a:off x="-1359024" y="188640"/>
              <a:ext cx="11994776" cy="34558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9" name="Picture 7"/>
            <p:cNvPicPr>
              <a:picLocks noChangeAspect="1" noChangeArrowheads="1"/>
            </p:cNvPicPr>
            <p:nvPr/>
          </p:nvPicPr>
          <p:blipFill rotWithShape="1">
            <a:blip r:embed="rId3">
              <a:extLst>
                <a:ext uri="{28A0092B-C50C-407E-A947-70E740481C1C}">
                  <a14:useLocalDpi xmlns:a14="http://schemas.microsoft.com/office/drawing/2010/main" val="0"/>
                </a:ext>
              </a:extLst>
            </a:blip>
            <a:srcRect l="4417" t="30581" r="3395" b="5336"/>
            <a:stretch/>
          </p:blipFill>
          <p:spPr bwMode="auto">
            <a:xfrm>
              <a:off x="-1359024" y="3645024"/>
              <a:ext cx="11994776" cy="4437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711171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CN" dirty="0"/>
              <a:t>Social Phase</a:t>
            </a:r>
          </a:p>
        </p:txBody>
      </p:sp>
      <p:grpSp>
        <p:nvGrpSpPr>
          <p:cNvPr id="5" name="组合 4"/>
          <p:cNvGrpSpPr/>
          <p:nvPr/>
        </p:nvGrpSpPr>
        <p:grpSpPr>
          <a:xfrm>
            <a:off x="0" y="692696"/>
            <a:ext cx="9006705" cy="5688632"/>
            <a:chOff x="-252536" y="0"/>
            <a:chExt cx="11526983" cy="7749677"/>
          </a:xfrm>
        </p:grpSpPr>
        <p:pic>
          <p:nvPicPr>
            <p:cNvPr id="4100"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5856" t="31812" r="5551" b="10566"/>
            <a:stretch/>
          </p:blipFill>
          <p:spPr bwMode="auto">
            <a:xfrm>
              <a:off x="-252536" y="0"/>
              <a:ext cx="11526982" cy="3990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l="5596" t="32293" r="5491" b="13486"/>
            <a:stretch/>
          </p:blipFill>
          <p:spPr bwMode="auto">
            <a:xfrm>
              <a:off x="-252535" y="3995096"/>
              <a:ext cx="11526982" cy="3754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7322881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smtClean="0"/>
              <a:t>示意圖</a:t>
            </a:r>
            <a:endParaRPr lang="en-US" altLang="zh-CN" dirty="0"/>
          </a:p>
        </p:txBody>
      </p:sp>
      <p:pic>
        <p:nvPicPr>
          <p:cNvPr id="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9796" t="19581" r="10661" b="10090"/>
          <a:stretch/>
        </p:blipFill>
        <p:spPr bwMode="auto">
          <a:xfrm>
            <a:off x="467544" y="908720"/>
            <a:ext cx="4968552" cy="32689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12277" t="17809" r="11553" b="8888"/>
          <a:stretch/>
        </p:blipFill>
        <p:spPr bwMode="auto">
          <a:xfrm>
            <a:off x="3275856" y="3573016"/>
            <a:ext cx="5756259" cy="2952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12231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smtClean="0"/>
              <a:t>應用界面</a:t>
            </a:r>
            <a:endParaRPr lang="zh-TW" altLang="en-US" dirty="0"/>
          </a:p>
        </p:txBody>
      </p:sp>
      <p:sp>
        <p:nvSpPr>
          <p:cNvPr id="3" name="內容版面配置區 2"/>
          <p:cNvSpPr>
            <a:spLocks noGrp="1"/>
          </p:cNvSpPr>
          <p:nvPr>
            <p:ph idx="1"/>
          </p:nvPr>
        </p:nvSpPr>
        <p:spPr>
          <a:xfrm>
            <a:off x="359531" y="815737"/>
            <a:ext cx="8460941" cy="669048"/>
          </a:xfrm>
        </p:spPr>
        <p:txBody>
          <a:bodyPr/>
          <a:lstStyle/>
          <a:p>
            <a:r>
              <a:rPr lang="zh-CN" altLang="en-US" dirty="0" smtClean="0"/>
              <a:t>使用</a:t>
            </a:r>
            <a:r>
              <a:rPr lang="en-US" altLang="zh-CN" dirty="0" smtClean="0"/>
              <a:t>PSO</a:t>
            </a:r>
            <a:r>
              <a:rPr lang="zh-CN" altLang="en-US" dirty="0" smtClean="0"/>
              <a:t>應用界面，增加</a:t>
            </a:r>
            <a:r>
              <a:rPr lang="en-US" altLang="zh-CN" dirty="0" smtClean="0"/>
              <a:t>LS</a:t>
            </a:r>
            <a:r>
              <a:rPr lang="zh-CN" altLang="en-US" dirty="0" smtClean="0"/>
              <a:t>、</a:t>
            </a:r>
            <a:r>
              <a:rPr lang="en-US" altLang="zh-CN" dirty="0" smtClean="0"/>
              <a:t>GA</a:t>
            </a:r>
            <a:r>
              <a:rPr lang="zh-CN" altLang="en-US" dirty="0" smtClean="0"/>
              <a:t>功能</a:t>
            </a:r>
            <a:endParaRPr lang="zh-TW" altLang="en-US" dirty="0"/>
          </a:p>
        </p:txBody>
      </p:sp>
      <p:pic>
        <p:nvPicPr>
          <p:cNvPr id="5" name="圖片 4"/>
          <p:cNvPicPr>
            <a:picLocks noChangeAspect="1"/>
          </p:cNvPicPr>
          <p:nvPr/>
        </p:nvPicPr>
        <p:blipFill rotWithShape="1">
          <a:blip r:embed="rId2"/>
          <a:srcRect l="25650" r="13473"/>
          <a:stretch/>
        </p:blipFill>
        <p:spPr>
          <a:xfrm>
            <a:off x="362654" y="1456874"/>
            <a:ext cx="4752528" cy="4160519"/>
          </a:xfrm>
          <a:prstGeom prst="rect">
            <a:avLst/>
          </a:prstGeom>
        </p:spPr>
      </p:pic>
      <p:pic>
        <p:nvPicPr>
          <p:cNvPr id="4" name="圖片 3"/>
          <p:cNvPicPr>
            <a:picLocks noChangeAspect="1"/>
          </p:cNvPicPr>
          <p:nvPr/>
        </p:nvPicPr>
        <p:blipFill>
          <a:blip r:embed="rId3"/>
          <a:stretch>
            <a:fillRect/>
          </a:stretch>
        </p:blipFill>
        <p:spPr>
          <a:xfrm>
            <a:off x="3203848" y="3506099"/>
            <a:ext cx="5497463" cy="2929834"/>
          </a:xfrm>
          <a:prstGeom prst="rect">
            <a:avLst/>
          </a:prstGeom>
        </p:spPr>
      </p:pic>
    </p:spTree>
    <p:extLst>
      <p:ext uri="{BB962C8B-B14F-4D97-AF65-F5344CB8AC3E}">
        <p14:creationId xmlns:p14="http://schemas.microsoft.com/office/powerpoint/2010/main" val="28255655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smtClean="0"/>
              <a:t>數值結果對比（</a:t>
            </a:r>
            <a:r>
              <a:rPr lang="en-US" altLang="zh-CN" dirty="0" smtClean="0"/>
              <a:t>1</a:t>
            </a:r>
            <a:r>
              <a:rPr lang="zh-CN" altLang="en-US" dirty="0" smtClean="0"/>
              <a:t>）</a:t>
            </a:r>
            <a:endParaRPr lang="zh-TW" altLang="en-US" dirty="0"/>
          </a:p>
        </p:txBody>
      </p:sp>
      <p:sp>
        <p:nvSpPr>
          <p:cNvPr id="3" name="內容版面配置區 2"/>
          <p:cNvSpPr>
            <a:spLocks noGrp="1"/>
          </p:cNvSpPr>
          <p:nvPr>
            <p:ph idx="1"/>
          </p:nvPr>
        </p:nvSpPr>
        <p:spPr>
          <a:xfrm>
            <a:off x="359531" y="815737"/>
            <a:ext cx="8460941" cy="2613263"/>
          </a:xfrm>
        </p:spPr>
        <p:txBody>
          <a:bodyPr>
            <a:normAutofit/>
          </a:bodyPr>
          <a:lstStyle/>
          <a:p>
            <a:r>
              <a:rPr lang="en-US" altLang="zh-CN" sz="2000" dirty="0" smtClean="0"/>
              <a:t>Girewank#2(2)</a:t>
            </a:r>
          </a:p>
          <a:p>
            <a:r>
              <a:rPr lang="en-US" altLang="zh-CN" sz="2000" dirty="0" smtClean="0"/>
              <a:t>Population size:10</a:t>
            </a:r>
          </a:p>
          <a:p>
            <a:r>
              <a:rPr lang="en-US" altLang="zh-CN" sz="2000" dirty="0" smtClean="0"/>
              <a:t>Iteration Limit:100</a:t>
            </a:r>
          </a:p>
          <a:p>
            <a:r>
              <a:rPr lang="zh-CN" altLang="en-US" sz="2000" dirty="0" smtClean="0"/>
              <a:t>連續</a:t>
            </a:r>
            <a:r>
              <a:rPr lang="en-US" altLang="zh-CN" sz="2000" dirty="0" smtClean="0"/>
              <a:t>10</a:t>
            </a:r>
            <a:r>
              <a:rPr lang="zh-CN" altLang="en-US" sz="2000" dirty="0" smtClean="0"/>
              <a:t>次試驗結果對比</a:t>
            </a:r>
            <a:endParaRPr lang="en-US" altLang="zh-CN" sz="2000" dirty="0" smtClean="0"/>
          </a:p>
          <a:p>
            <a:endParaRPr lang="en-US" altLang="zh-CN" sz="2000" dirty="0" smtClean="0"/>
          </a:p>
          <a:p>
            <a:endParaRPr lang="zh-TW" altLang="en-US" sz="2000" dirty="0"/>
          </a:p>
        </p:txBody>
      </p:sp>
      <p:graphicFrame>
        <p:nvGraphicFramePr>
          <p:cNvPr id="4" name="表格 3"/>
          <p:cNvGraphicFramePr>
            <a:graphicFrameLocks noGrp="1"/>
          </p:cNvGraphicFramePr>
          <p:nvPr>
            <p:extLst>
              <p:ext uri="{D42A27DB-BD31-4B8C-83A1-F6EECF244321}">
                <p14:modId xmlns:p14="http://schemas.microsoft.com/office/powerpoint/2010/main" val="2134126850"/>
              </p:ext>
            </p:extLst>
          </p:nvPr>
        </p:nvGraphicFramePr>
        <p:xfrm>
          <a:off x="543609" y="2492896"/>
          <a:ext cx="7632846" cy="1192140"/>
        </p:xfrm>
        <a:graphic>
          <a:graphicData uri="http://schemas.openxmlformats.org/drawingml/2006/table">
            <a:tbl>
              <a:tblPr>
                <a:tableStyleId>{B301B821-A1FF-4177-AEE7-76D212191A09}</a:tableStyleId>
              </a:tblPr>
              <a:tblGrid>
                <a:gridCol w="1205186">
                  <a:extLst>
                    <a:ext uri="{9D8B030D-6E8A-4147-A177-3AD203B41FA5}">
                      <a16:colId xmlns:a16="http://schemas.microsoft.com/office/drawing/2014/main" val="2209104426"/>
                    </a:ext>
                  </a:extLst>
                </a:gridCol>
                <a:gridCol w="1205186">
                  <a:extLst>
                    <a:ext uri="{9D8B030D-6E8A-4147-A177-3AD203B41FA5}">
                      <a16:colId xmlns:a16="http://schemas.microsoft.com/office/drawing/2014/main" val="1585234889"/>
                    </a:ext>
                  </a:extLst>
                </a:gridCol>
                <a:gridCol w="1205186">
                  <a:extLst>
                    <a:ext uri="{9D8B030D-6E8A-4147-A177-3AD203B41FA5}">
                      <a16:colId xmlns:a16="http://schemas.microsoft.com/office/drawing/2014/main" val="1083331106"/>
                    </a:ext>
                  </a:extLst>
                </a:gridCol>
                <a:gridCol w="1205186">
                  <a:extLst>
                    <a:ext uri="{9D8B030D-6E8A-4147-A177-3AD203B41FA5}">
                      <a16:colId xmlns:a16="http://schemas.microsoft.com/office/drawing/2014/main" val="4200206062"/>
                    </a:ext>
                  </a:extLst>
                </a:gridCol>
                <a:gridCol w="2812102">
                  <a:extLst>
                    <a:ext uri="{9D8B030D-6E8A-4147-A177-3AD203B41FA5}">
                      <a16:colId xmlns:a16="http://schemas.microsoft.com/office/drawing/2014/main" val="3261442366"/>
                    </a:ext>
                  </a:extLst>
                </a:gridCol>
              </a:tblGrid>
              <a:tr h="298035">
                <a:tc>
                  <a:txBody>
                    <a:bodyPr/>
                    <a:lstStyle/>
                    <a:p>
                      <a:pPr algn="ctr" fontAlgn="b"/>
                      <a:endParaRPr lang="zh-TW" altLang="en-US"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9525" marR="9525" marT="9525" marB="0" anchor="b"/>
                </a:tc>
                <a:tc>
                  <a:txBody>
                    <a:bodyPr/>
                    <a:lstStyle/>
                    <a:p>
                      <a:pPr algn="ctr" fontAlgn="b"/>
                      <a:r>
                        <a:rPr lang="zh-TW" altLang="en-US" sz="1600" u="none" strike="noStrike">
                          <a:effectLst/>
                        </a:rPr>
                        <a:t>均值</a:t>
                      </a:r>
                      <a:endParaRPr lang="zh-TW" altLang="en-US" sz="16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b"/>
                </a:tc>
                <a:tc>
                  <a:txBody>
                    <a:bodyPr/>
                    <a:lstStyle/>
                    <a:p>
                      <a:pPr algn="ctr" fontAlgn="b"/>
                      <a:r>
                        <a:rPr lang="zh-TW" altLang="en-US" sz="1600" u="none" strike="noStrike">
                          <a:effectLst/>
                        </a:rPr>
                        <a:t>標準差</a:t>
                      </a:r>
                      <a:endParaRPr lang="zh-TW" altLang="en-US" sz="16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b"/>
                </a:tc>
                <a:tc>
                  <a:txBody>
                    <a:bodyPr/>
                    <a:lstStyle/>
                    <a:p>
                      <a:pPr algn="ctr" fontAlgn="b"/>
                      <a:r>
                        <a:rPr lang="zh-TW" altLang="en-US" sz="1600" u="none" strike="noStrike">
                          <a:effectLst/>
                        </a:rPr>
                        <a:t>最佳值</a:t>
                      </a:r>
                      <a:endParaRPr lang="zh-TW" altLang="en-US" sz="16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b"/>
                </a:tc>
                <a:tc>
                  <a:txBody>
                    <a:bodyPr/>
                    <a:lstStyle/>
                    <a:p>
                      <a:pPr algn="ctr" fontAlgn="b"/>
                      <a:r>
                        <a:rPr lang="zh-TW" altLang="en-US" sz="1600" u="none" strike="noStrike">
                          <a:effectLst/>
                        </a:rPr>
                        <a:t>對應解</a:t>
                      </a:r>
                      <a:endParaRPr lang="zh-TW" altLang="en-US" sz="16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b"/>
                </a:tc>
                <a:extLst>
                  <a:ext uri="{0D108BD9-81ED-4DB2-BD59-A6C34878D82A}">
                    <a16:rowId xmlns:a16="http://schemas.microsoft.com/office/drawing/2014/main" val="416725626"/>
                  </a:ext>
                </a:extLst>
              </a:tr>
              <a:tr h="298035">
                <a:tc>
                  <a:txBody>
                    <a:bodyPr/>
                    <a:lstStyle/>
                    <a:p>
                      <a:pPr algn="ctr" fontAlgn="b"/>
                      <a:r>
                        <a:rPr lang="en-US" sz="1600" u="none" strike="noStrike">
                          <a:effectLst/>
                        </a:rPr>
                        <a:t>PSO</a:t>
                      </a:r>
                      <a:endParaRPr lang="en-US" sz="16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b"/>
                </a:tc>
                <a:tc>
                  <a:txBody>
                    <a:bodyPr/>
                    <a:lstStyle/>
                    <a:p>
                      <a:pPr algn="ctr" fontAlgn="b"/>
                      <a:r>
                        <a:rPr lang="en-US" altLang="zh-TW" sz="1600" u="none" strike="noStrike">
                          <a:effectLst/>
                        </a:rPr>
                        <a:t>0.2654</a:t>
                      </a:r>
                      <a:endParaRPr lang="en-US" altLang="zh-TW" sz="16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b"/>
                </a:tc>
                <a:tc>
                  <a:txBody>
                    <a:bodyPr/>
                    <a:lstStyle/>
                    <a:p>
                      <a:pPr algn="ctr" fontAlgn="b"/>
                      <a:r>
                        <a:rPr lang="en-US" altLang="zh-TW" sz="1600" u="none" strike="noStrike">
                          <a:effectLst/>
                        </a:rPr>
                        <a:t>0.320381</a:t>
                      </a:r>
                      <a:endParaRPr lang="en-US" altLang="zh-TW" sz="16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b"/>
                </a:tc>
                <a:tc>
                  <a:txBody>
                    <a:bodyPr/>
                    <a:lstStyle/>
                    <a:p>
                      <a:pPr algn="ctr" fontAlgn="b"/>
                      <a:r>
                        <a:rPr lang="en-US" altLang="zh-TW" sz="1600" u="none" strike="noStrike" dirty="0">
                          <a:effectLst/>
                        </a:rPr>
                        <a:t>0.0083</a:t>
                      </a:r>
                      <a:endParaRPr lang="en-US" altLang="zh-TW"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9525" marR="9525" marT="9525" marB="0" anchor="b"/>
                </a:tc>
                <a:tc>
                  <a:txBody>
                    <a:bodyPr/>
                    <a:lstStyle/>
                    <a:p>
                      <a:pPr algn="ctr" fontAlgn="b"/>
                      <a:r>
                        <a:rPr lang="en-US" altLang="zh-TW" sz="1600" u="none" strike="noStrike">
                          <a:effectLst/>
                        </a:rPr>
                        <a:t>(0.9098,-0.9533)</a:t>
                      </a:r>
                      <a:endParaRPr lang="en-US" altLang="zh-TW" sz="16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b"/>
                </a:tc>
                <a:extLst>
                  <a:ext uri="{0D108BD9-81ED-4DB2-BD59-A6C34878D82A}">
                    <a16:rowId xmlns:a16="http://schemas.microsoft.com/office/drawing/2014/main" val="2233147464"/>
                  </a:ext>
                </a:extLst>
              </a:tr>
              <a:tr h="298035">
                <a:tc>
                  <a:txBody>
                    <a:bodyPr/>
                    <a:lstStyle/>
                    <a:p>
                      <a:pPr algn="ctr" fontAlgn="b"/>
                      <a:r>
                        <a:rPr lang="en-US" sz="1600" u="none" strike="noStrike">
                          <a:effectLst/>
                        </a:rPr>
                        <a:t>GA</a:t>
                      </a:r>
                      <a:endParaRPr lang="en-US" sz="16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b"/>
                </a:tc>
                <a:tc>
                  <a:txBody>
                    <a:bodyPr/>
                    <a:lstStyle/>
                    <a:p>
                      <a:pPr algn="ctr" fontAlgn="b"/>
                      <a:r>
                        <a:rPr lang="en-US" altLang="zh-TW" sz="1600" u="none" strike="noStrike">
                          <a:effectLst/>
                        </a:rPr>
                        <a:t>0.2107</a:t>
                      </a:r>
                      <a:endParaRPr lang="en-US" altLang="zh-TW" sz="16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b"/>
                </a:tc>
                <a:tc>
                  <a:txBody>
                    <a:bodyPr/>
                    <a:lstStyle/>
                    <a:p>
                      <a:pPr algn="ctr" fontAlgn="b"/>
                      <a:r>
                        <a:rPr lang="en-US" altLang="zh-TW" sz="1600" u="none" strike="noStrike">
                          <a:effectLst/>
                        </a:rPr>
                        <a:t>0.217003</a:t>
                      </a:r>
                      <a:endParaRPr lang="en-US" altLang="zh-TW" sz="16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b"/>
                </a:tc>
                <a:tc>
                  <a:txBody>
                    <a:bodyPr/>
                    <a:lstStyle/>
                    <a:p>
                      <a:pPr algn="ctr" fontAlgn="b"/>
                      <a:r>
                        <a:rPr lang="en-US" altLang="zh-TW" sz="1600" u="none" strike="noStrike">
                          <a:effectLst/>
                        </a:rPr>
                        <a:t>0.0001</a:t>
                      </a:r>
                      <a:endParaRPr lang="en-US" altLang="zh-TW" sz="16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b"/>
                </a:tc>
                <a:tc>
                  <a:txBody>
                    <a:bodyPr/>
                    <a:lstStyle/>
                    <a:p>
                      <a:pPr algn="ctr" fontAlgn="b"/>
                      <a:r>
                        <a:rPr lang="en-US" altLang="zh-TW" sz="1600" u="none" strike="noStrike">
                          <a:effectLst/>
                        </a:rPr>
                        <a:t>(1.0105,1.0053)</a:t>
                      </a:r>
                      <a:endParaRPr lang="en-US" altLang="zh-TW" sz="16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b"/>
                </a:tc>
                <a:extLst>
                  <a:ext uri="{0D108BD9-81ED-4DB2-BD59-A6C34878D82A}">
                    <a16:rowId xmlns:a16="http://schemas.microsoft.com/office/drawing/2014/main" val="1389744104"/>
                  </a:ext>
                </a:extLst>
              </a:tr>
              <a:tr h="298035">
                <a:tc>
                  <a:txBody>
                    <a:bodyPr/>
                    <a:lstStyle/>
                    <a:p>
                      <a:pPr algn="ctr" fontAlgn="b"/>
                      <a:r>
                        <a:rPr lang="en-US" sz="1600" u="none" strike="noStrike">
                          <a:effectLst/>
                        </a:rPr>
                        <a:t>LS</a:t>
                      </a:r>
                      <a:endParaRPr lang="en-US" sz="16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b"/>
                </a:tc>
                <a:tc>
                  <a:txBody>
                    <a:bodyPr/>
                    <a:lstStyle/>
                    <a:p>
                      <a:pPr algn="ctr" fontAlgn="b"/>
                      <a:r>
                        <a:rPr lang="en-US" altLang="zh-TW" sz="1600" u="none" strike="noStrike">
                          <a:effectLst/>
                        </a:rPr>
                        <a:t>0.0049</a:t>
                      </a:r>
                      <a:endParaRPr lang="en-US" altLang="zh-TW" sz="16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b"/>
                </a:tc>
                <a:tc>
                  <a:txBody>
                    <a:bodyPr/>
                    <a:lstStyle/>
                    <a:p>
                      <a:pPr algn="ctr" fontAlgn="b"/>
                      <a:r>
                        <a:rPr lang="en-US" altLang="zh-TW" sz="1600" u="none" strike="noStrike">
                          <a:effectLst/>
                        </a:rPr>
                        <a:t>0.005559</a:t>
                      </a:r>
                      <a:endParaRPr lang="en-US" altLang="zh-TW" sz="16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b"/>
                </a:tc>
                <a:tc>
                  <a:txBody>
                    <a:bodyPr/>
                    <a:lstStyle/>
                    <a:p>
                      <a:pPr algn="ctr" fontAlgn="b"/>
                      <a:r>
                        <a:rPr lang="en-US" altLang="zh-TW" sz="1600" u="none" strike="noStrike">
                          <a:effectLst/>
                        </a:rPr>
                        <a:t>0.0009</a:t>
                      </a:r>
                      <a:endParaRPr lang="en-US" altLang="zh-TW" sz="16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b"/>
                </a:tc>
                <a:tc>
                  <a:txBody>
                    <a:bodyPr/>
                    <a:lstStyle/>
                    <a:p>
                      <a:pPr algn="ctr" fontAlgn="b"/>
                      <a:r>
                        <a:rPr lang="en-US" altLang="zh-TW" sz="1600" u="none" strike="noStrike" dirty="0">
                          <a:effectLst/>
                        </a:rPr>
                        <a:t>(1.0163,1.0068)</a:t>
                      </a:r>
                      <a:endParaRPr lang="en-US" altLang="zh-TW"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9525" marR="9525" marT="9525" marB="0" anchor="b"/>
                </a:tc>
                <a:extLst>
                  <a:ext uri="{0D108BD9-81ED-4DB2-BD59-A6C34878D82A}">
                    <a16:rowId xmlns:a16="http://schemas.microsoft.com/office/drawing/2014/main" val="2305312268"/>
                  </a:ext>
                </a:extLst>
              </a:tr>
            </a:tbl>
          </a:graphicData>
        </a:graphic>
      </p:graphicFrame>
      <p:pic>
        <p:nvPicPr>
          <p:cNvPr id="5" name="圖片 4"/>
          <p:cNvPicPr>
            <a:picLocks noChangeAspect="1"/>
          </p:cNvPicPr>
          <p:nvPr/>
        </p:nvPicPr>
        <p:blipFill rotWithShape="1">
          <a:blip r:embed="rId2"/>
          <a:srcRect t="44807" r="84317" b="42730"/>
          <a:stretch/>
        </p:blipFill>
        <p:spPr>
          <a:xfrm>
            <a:off x="5220072" y="815737"/>
            <a:ext cx="2791438" cy="1182233"/>
          </a:xfrm>
          <a:prstGeom prst="rect">
            <a:avLst/>
          </a:prstGeom>
        </p:spPr>
      </p:pic>
      <p:pic>
        <p:nvPicPr>
          <p:cNvPr id="6" name="圖片 5"/>
          <p:cNvPicPr>
            <a:picLocks noChangeAspect="1"/>
          </p:cNvPicPr>
          <p:nvPr/>
        </p:nvPicPr>
        <p:blipFill rotWithShape="1">
          <a:blip r:embed="rId3"/>
          <a:srcRect l="26362"/>
          <a:stretch/>
        </p:blipFill>
        <p:spPr>
          <a:xfrm>
            <a:off x="451570" y="3908227"/>
            <a:ext cx="7816923" cy="2854810"/>
          </a:xfrm>
          <a:prstGeom prst="rect">
            <a:avLst/>
          </a:prstGeom>
        </p:spPr>
      </p:pic>
    </p:spTree>
    <p:extLst>
      <p:ext uri="{BB962C8B-B14F-4D97-AF65-F5344CB8AC3E}">
        <p14:creationId xmlns:p14="http://schemas.microsoft.com/office/powerpoint/2010/main" val="28065183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smtClean="0"/>
              <a:t>數值結果對比（</a:t>
            </a:r>
            <a:r>
              <a:rPr lang="en-US" altLang="zh-CN" dirty="0" smtClean="0"/>
              <a:t>2</a:t>
            </a:r>
            <a:r>
              <a:rPr lang="zh-CN" altLang="en-US" dirty="0" smtClean="0"/>
              <a:t>）</a:t>
            </a:r>
            <a:endParaRPr lang="zh-TW" altLang="en-US" dirty="0"/>
          </a:p>
        </p:txBody>
      </p:sp>
      <p:sp>
        <p:nvSpPr>
          <p:cNvPr id="4" name="內容版面配置區 2"/>
          <p:cNvSpPr>
            <a:spLocks noGrp="1"/>
          </p:cNvSpPr>
          <p:nvPr>
            <p:ph idx="1"/>
          </p:nvPr>
        </p:nvSpPr>
        <p:spPr>
          <a:xfrm>
            <a:off x="359531" y="815737"/>
            <a:ext cx="8460941" cy="1101095"/>
          </a:xfrm>
        </p:spPr>
        <p:txBody>
          <a:bodyPr>
            <a:noAutofit/>
          </a:bodyPr>
          <a:lstStyle/>
          <a:p>
            <a:r>
              <a:rPr lang="en-US" altLang="zh-CN" sz="2000" dirty="0" err="1" smtClean="0"/>
              <a:t>Branin</a:t>
            </a:r>
            <a:r>
              <a:rPr lang="en-US" altLang="zh-CN" sz="2000" dirty="0" smtClean="0"/>
              <a:t>(2)</a:t>
            </a:r>
          </a:p>
          <a:p>
            <a:r>
              <a:rPr lang="en-US" altLang="zh-CN" sz="2000" dirty="0" smtClean="0"/>
              <a:t>Population size:10</a:t>
            </a:r>
          </a:p>
          <a:p>
            <a:r>
              <a:rPr lang="en-US" altLang="zh-CN" sz="2000" dirty="0" smtClean="0"/>
              <a:t>Iteration Limit:100</a:t>
            </a:r>
          </a:p>
          <a:p>
            <a:pPr lvl="1"/>
            <a:r>
              <a:rPr lang="en-US" altLang="zh-CN" sz="1800" dirty="0" smtClean="0"/>
              <a:t>PSO</a:t>
            </a:r>
            <a:r>
              <a:rPr lang="zh-CN" altLang="en-US" sz="1800" dirty="0" smtClean="0"/>
              <a:t>， </a:t>
            </a:r>
            <a:r>
              <a:rPr lang="en-US" altLang="zh-CN" sz="1800" dirty="0" smtClean="0"/>
              <a:t>best value</a:t>
            </a:r>
            <a:r>
              <a:rPr lang="zh-CN" altLang="en-US" sz="1800" dirty="0" smtClean="0"/>
              <a:t>：</a:t>
            </a:r>
            <a:r>
              <a:rPr lang="en-US" altLang="zh-CN" sz="1800" dirty="0" smtClean="0"/>
              <a:t>0.0006</a:t>
            </a:r>
            <a:r>
              <a:rPr lang="zh-CN" altLang="en-US" sz="1800" dirty="0" smtClean="0"/>
              <a:t>，</a:t>
            </a:r>
            <a:r>
              <a:rPr lang="en-US" altLang="zh-CN" sz="1800" dirty="0" smtClean="0"/>
              <a:t>  solution</a:t>
            </a:r>
            <a:r>
              <a:rPr lang="zh-CN" altLang="en-US" sz="1800" dirty="0" smtClean="0"/>
              <a:t>（</a:t>
            </a:r>
            <a:r>
              <a:rPr lang="en-US" altLang="zh-CN" sz="1800" dirty="0" smtClean="0"/>
              <a:t>0.4028,0.2958</a:t>
            </a:r>
            <a:r>
              <a:rPr lang="zh-CN" altLang="en-US" sz="1800" dirty="0" smtClean="0"/>
              <a:t>）</a:t>
            </a:r>
            <a:endParaRPr lang="en-US" altLang="zh-CN" sz="1800" dirty="0" smtClean="0"/>
          </a:p>
          <a:p>
            <a:pPr lvl="1"/>
            <a:r>
              <a:rPr lang="en-US" altLang="zh-CN" sz="1800" dirty="0" smtClean="0"/>
              <a:t>GA</a:t>
            </a:r>
            <a:r>
              <a:rPr lang="zh-CN" altLang="en-US" sz="1800" dirty="0" smtClean="0"/>
              <a:t>，</a:t>
            </a:r>
            <a:r>
              <a:rPr lang="en-US" altLang="zh-CN" sz="1800" dirty="0" smtClean="0"/>
              <a:t>best value</a:t>
            </a:r>
            <a:r>
              <a:rPr lang="zh-CN" altLang="en-US" sz="1800" dirty="0" smtClean="0"/>
              <a:t>：</a:t>
            </a:r>
            <a:r>
              <a:rPr lang="en-US" altLang="zh-CN" sz="1800" dirty="0" smtClean="0"/>
              <a:t>0</a:t>
            </a:r>
            <a:r>
              <a:rPr lang="zh-CN" altLang="en-US" sz="1800" dirty="0" smtClean="0"/>
              <a:t>，</a:t>
            </a:r>
            <a:r>
              <a:rPr lang="en-US" altLang="zh-CN" sz="1800" dirty="0" smtClean="0"/>
              <a:t>solution</a:t>
            </a:r>
            <a:r>
              <a:rPr lang="zh-CN" altLang="en-US" sz="1800" dirty="0" smtClean="0"/>
              <a:t>（</a:t>
            </a:r>
            <a:r>
              <a:rPr lang="en-US" altLang="zh-CN" sz="1800" dirty="0" smtClean="0"/>
              <a:t>1.8517</a:t>
            </a:r>
            <a:r>
              <a:rPr lang="zh-CN" altLang="en-US" sz="1800" dirty="0" smtClean="0"/>
              <a:t>，</a:t>
            </a:r>
            <a:r>
              <a:rPr lang="en-US" altLang="zh-CN" sz="1800" dirty="0" smtClean="0"/>
              <a:t>-0.4025</a:t>
            </a:r>
            <a:r>
              <a:rPr lang="zh-CN" altLang="en-US" sz="1800" dirty="0" smtClean="0"/>
              <a:t>）</a:t>
            </a:r>
            <a:endParaRPr lang="en-US" altLang="zh-CN" sz="1800" dirty="0" smtClean="0"/>
          </a:p>
          <a:p>
            <a:pPr lvl="1"/>
            <a:r>
              <a:rPr lang="en-US" altLang="zh-CN" sz="1800" dirty="0" smtClean="0"/>
              <a:t>LS</a:t>
            </a:r>
            <a:r>
              <a:rPr lang="zh-CN" altLang="en-US" sz="1800" dirty="0" smtClean="0"/>
              <a:t>，</a:t>
            </a:r>
            <a:r>
              <a:rPr lang="en-US" altLang="zh-CN" sz="1800" dirty="0" smtClean="0"/>
              <a:t>best value</a:t>
            </a:r>
            <a:r>
              <a:rPr lang="zh-CN" altLang="en-US" sz="1800" dirty="0" smtClean="0"/>
              <a:t>：</a:t>
            </a:r>
            <a:r>
              <a:rPr lang="en-US" altLang="zh-CN" sz="1800" dirty="0" smtClean="0"/>
              <a:t>0.0002</a:t>
            </a:r>
            <a:r>
              <a:rPr lang="zh-CN" altLang="en-US" sz="1800" dirty="0" smtClean="0"/>
              <a:t>， </a:t>
            </a:r>
            <a:r>
              <a:rPr lang="en-US" altLang="zh-CN" sz="1800" dirty="0" smtClean="0"/>
              <a:t>solution</a:t>
            </a:r>
            <a:r>
              <a:rPr lang="zh-CN" altLang="en-US" sz="1800" dirty="0" smtClean="0"/>
              <a:t>（</a:t>
            </a:r>
            <a:r>
              <a:rPr lang="en-US" altLang="zh-CN" sz="1800" dirty="0" smtClean="0"/>
              <a:t>0.3953,0.2937</a:t>
            </a:r>
            <a:r>
              <a:rPr lang="zh-CN" altLang="en-US" sz="1800" dirty="0" smtClean="0"/>
              <a:t>）</a:t>
            </a:r>
            <a:endParaRPr lang="en-US" altLang="zh-CN" sz="1800" dirty="0" smtClean="0"/>
          </a:p>
          <a:p>
            <a:r>
              <a:rPr lang="zh-CN" altLang="en-US" sz="2200" dirty="0" smtClean="0"/>
              <a:t>對於</a:t>
            </a:r>
            <a:r>
              <a:rPr lang="en-US" altLang="zh-CN" sz="2200" dirty="0" smtClean="0"/>
              <a:t>LS</a:t>
            </a:r>
            <a:r>
              <a:rPr lang="zh-CN" altLang="en-US" sz="2200" dirty="0" smtClean="0"/>
              <a:t>算法，增加</a:t>
            </a:r>
            <a:r>
              <a:rPr lang="en-US" altLang="zh-CN" sz="2200" dirty="0" smtClean="0"/>
              <a:t>population size=50</a:t>
            </a:r>
            <a:r>
              <a:rPr lang="zh-CN" altLang="en-US" sz="2200" dirty="0" smtClean="0"/>
              <a:t>，我們得到</a:t>
            </a:r>
            <a:endParaRPr lang="en-US" altLang="zh-CN" sz="2200" dirty="0" smtClean="0"/>
          </a:p>
          <a:p>
            <a:pPr marL="85725" indent="0">
              <a:buNone/>
            </a:pPr>
            <a:endParaRPr lang="en-US" altLang="zh-CN" sz="2200" dirty="0" smtClean="0"/>
          </a:p>
          <a:p>
            <a:endParaRPr lang="zh-TW" altLang="en-US" sz="2000" dirty="0"/>
          </a:p>
        </p:txBody>
      </p:sp>
      <p:pic>
        <p:nvPicPr>
          <p:cNvPr id="5" name="圖片 4"/>
          <p:cNvPicPr>
            <a:picLocks noChangeAspect="1"/>
          </p:cNvPicPr>
          <p:nvPr/>
        </p:nvPicPr>
        <p:blipFill rotWithShape="1">
          <a:blip r:embed="rId2"/>
          <a:srcRect t="44808" r="84866" b="30270"/>
          <a:stretch/>
        </p:blipFill>
        <p:spPr>
          <a:xfrm>
            <a:off x="6732240" y="815737"/>
            <a:ext cx="2313068" cy="2030108"/>
          </a:xfrm>
          <a:prstGeom prst="rect">
            <a:avLst/>
          </a:prstGeom>
        </p:spPr>
      </p:pic>
      <p:pic>
        <p:nvPicPr>
          <p:cNvPr id="13" name="圖片 12"/>
          <p:cNvPicPr>
            <a:picLocks noChangeAspect="1"/>
          </p:cNvPicPr>
          <p:nvPr/>
        </p:nvPicPr>
        <p:blipFill rotWithShape="1">
          <a:blip r:embed="rId3"/>
          <a:srcRect l="26202" t="10539" r="12920"/>
          <a:stretch/>
        </p:blipFill>
        <p:spPr>
          <a:xfrm>
            <a:off x="539552" y="3356992"/>
            <a:ext cx="4176464" cy="3270886"/>
          </a:xfrm>
          <a:prstGeom prst="rect">
            <a:avLst/>
          </a:prstGeom>
        </p:spPr>
      </p:pic>
      <p:pic>
        <p:nvPicPr>
          <p:cNvPr id="14" name="圖片 13"/>
          <p:cNvPicPr>
            <a:picLocks noChangeAspect="1"/>
          </p:cNvPicPr>
          <p:nvPr/>
        </p:nvPicPr>
        <p:blipFill rotWithShape="1">
          <a:blip r:embed="rId4"/>
          <a:srcRect l="26203" t="36499" r="45019" b="7425"/>
          <a:stretch/>
        </p:blipFill>
        <p:spPr>
          <a:xfrm>
            <a:off x="5292080" y="3356992"/>
            <a:ext cx="3240361" cy="3364989"/>
          </a:xfrm>
          <a:prstGeom prst="rect">
            <a:avLst/>
          </a:prstGeom>
        </p:spPr>
      </p:pic>
      <p:sp>
        <p:nvSpPr>
          <p:cNvPr id="15" name="矩形 14"/>
          <p:cNvSpPr/>
          <p:nvPr/>
        </p:nvSpPr>
        <p:spPr bwMode="auto">
          <a:xfrm>
            <a:off x="5292080" y="3789040"/>
            <a:ext cx="2880320" cy="496965"/>
          </a:xfrm>
          <a:prstGeom prst="rect">
            <a:avLst/>
          </a:prstGeom>
          <a:noFill/>
          <a:ln w="28575" algn="ctr">
            <a:solidFill>
              <a:srgbClr val="FF0000"/>
            </a:solidFill>
            <a:miter lim="800000"/>
            <a:headEnd/>
            <a:tailEnd/>
          </a:ln>
        </p:spPr>
        <p:txBody>
          <a:bodyPr wrap="none" rtlCol="0" anchor="ctr"/>
          <a:lstStyle/>
          <a:p>
            <a:pPr algn="ctr"/>
            <a:endParaRPr lang="zh-TW" altLang="en-US" dirty="0" smtClean="0"/>
          </a:p>
        </p:txBody>
      </p:sp>
    </p:spTree>
    <p:extLst>
      <p:ext uri="{BB962C8B-B14F-4D97-AF65-F5344CB8AC3E}">
        <p14:creationId xmlns:p14="http://schemas.microsoft.com/office/powerpoint/2010/main" val="3930500676"/>
      </p:ext>
    </p:extLst>
  </p:cSld>
  <p:clrMapOvr>
    <a:masterClrMapping/>
  </p:clrMapOvr>
  <p:timing>
    <p:tnLst>
      <p:par>
        <p:cTn id="1" dur="indefinite" restart="never" nodeType="tmRoot"/>
      </p:par>
    </p:tnLst>
  </p:timing>
</p:sld>
</file>

<file path=ppt/theme/theme1.xml><?xml version="1.0" encoding="utf-8"?>
<a:theme xmlns:a="http://schemas.openxmlformats.org/drawingml/2006/main" name="預設簡報設計">
  <a:themeElements>
    <a:clrScheme name="預設簡報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預設簡報設計">
      <a:majorFont>
        <a:latin typeface="Arial"/>
        <a:ea typeface="標楷體"/>
        <a:cs typeface=""/>
      </a:majorFont>
      <a:minorFont>
        <a:latin typeface="Arial"/>
        <a:ea typeface="標楷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FFF00"/>
        </a:solidFill>
        <a:ln w="28575" algn="ctr">
          <a:solidFill>
            <a:schemeClr val="folHlink"/>
          </a:solidFill>
          <a:miter lim="800000"/>
          <a:headEnd/>
          <a:tailEnd/>
        </a:ln>
      </a:spPr>
      <a:bodyPr wrap="none" rtlCol="0" anchor="ctr"/>
      <a:lstStyle>
        <a:defPPr algn="ctr">
          <a:defRPr dirty="0" smtClean="0"/>
        </a:defPPr>
      </a:lstStyle>
    </a:spDef>
    <a:lnDef>
      <a:spPr bwMode="auto">
        <a:xfrm>
          <a:off x="0" y="0"/>
          <a:ext cx="1" cy="1"/>
        </a:xfrm>
        <a:custGeom>
          <a:avLst/>
          <a:gdLst/>
          <a:ahLst/>
          <a:cxnLst/>
          <a:rect l="0" t="0" r="0" b="0"/>
          <a:pathLst/>
        </a:custGeom>
        <a:noFill/>
        <a:ln w="28575" cap="flat" cmpd="sng" algn="ctr">
          <a:solidFill>
            <a:schemeClr val="folHlink"/>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charset="0"/>
            <a:ea typeface="新細明體" pitchFamily="18" charset="-120"/>
          </a:defRPr>
        </a:defPPr>
      </a:lstStyle>
    </a:lnDef>
  </a:objectDefaults>
  <a:extraClrSchemeLst>
    <a:extraClrScheme>
      <a:clrScheme name="預設簡報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預設簡報設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預設簡報設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預設簡報設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預設簡報設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預設簡報設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預設簡報設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預設簡報設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預設簡報設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預設簡報設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預設簡報設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預設簡報設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23206</TotalTime>
  <Words>440</Words>
  <Application>Microsoft Office PowerPoint</Application>
  <PresentationFormat>如螢幕大小 (4:3)</PresentationFormat>
  <Paragraphs>85</Paragraphs>
  <Slides>12</Slides>
  <Notes>1</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12</vt:i4>
      </vt:variant>
    </vt:vector>
  </HeadingPairs>
  <TitlesOfParts>
    <vt:vector size="19" baseType="lpstr">
      <vt:lpstr>宋体</vt:lpstr>
      <vt:lpstr>新細明體</vt:lpstr>
      <vt:lpstr>標楷體</vt:lpstr>
      <vt:lpstr>Arial</vt:lpstr>
      <vt:lpstr>Calibri</vt:lpstr>
      <vt:lpstr>Times New Roman</vt:lpstr>
      <vt:lpstr>預設簡報設計</vt:lpstr>
      <vt:lpstr>The Locust Search (LS) Algorithm 蝗蟲搜尋演算法 </vt:lpstr>
      <vt:lpstr>Reference</vt:lpstr>
      <vt:lpstr>核心方法</vt:lpstr>
      <vt:lpstr>Solitary Phase</vt:lpstr>
      <vt:lpstr>Social Phase</vt:lpstr>
      <vt:lpstr>示意圖</vt:lpstr>
      <vt:lpstr>應用界面</vt:lpstr>
      <vt:lpstr>數值結果對比（1）</vt:lpstr>
      <vt:lpstr>數值結果對比（2）</vt:lpstr>
      <vt:lpstr>數值結果對比（3）</vt:lpstr>
      <vt:lpstr>結論</vt:lpstr>
      <vt:lpstr>PowerPoint 簡報</vt:lpstr>
    </vt:vector>
  </TitlesOfParts>
  <Company>NTU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Cheng-Hung Wu （吳政鴻）</dc:title>
  <dc:creator>Cheng-Hung Wu</dc:creator>
  <cp:lastModifiedBy>WuLab</cp:lastModifiedBy>
  <cp:revision>900</cp:revision>
  <dcterms:created xsi:type="dcterms:W3CDTF">2007-11-12T02:12:08Z</dcterms:created>
  <dcterms:modified xsi:type="dcterms:W3CDTF">2019-01-15T04:09:49Z</dcterms:modified>
</cp:coreProperties>
</file>