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299" r:id="rId4"/>
    <p:sldId id="308" r:id="rId5"/>
    <p:sldId id="311" r:id="rId6"/>
    <p:sldId id="303" r:id="rId7"/>
    <p:sldId id="317" r:id="rId8"/>
    <p:sldId id="316" r:id="rId9"/>
    <p:sldId id="318" r:id="rId10"/>
    <p:sldId id="30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69" autoAdjust="0"/>
  </p:normalViewPr>
  <p:slideViewPr>
    <p:cSldViewPr snapToGrid="0">
      <p:cViewPr varScale="1">
        <p:scale>
          <a:sx n="57" d="100"/>
          <a:sy n="57" d="100"/>
        </p:scale>
        <p:origin x="1016" y="3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B6363-440E-49FE-B166-DE53976367F8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D2DD-37F1-4B27-A65E-2A20C5DD1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spc="100" dirty="0" smtClean="0">
                <a:solidFill>
                  <a:schemeClr val="accent2"/>
                </a:solidFill>
                <a:ea typeface="微軟正黑體" panose="020B0604030504040204" pitchFamily="34" charset="-120"/>
              </a:rPr>
              <a:t>簡介</a:t>
            </a:r>
            <a:r>
              <a:rPr lang="zh-TW" altLang="en-US" sz="1200" b="1" spc="100" dirty="0" smtClean="0">
                <a:ea typeface="微軟正黑體" panose="020B0604030504040204" pitchFamily="34" charset="-120"/>
              </a:rPr>
              <a:t>演算法建置和使用的</a:t>
            </a:r>
            <a:r>
              <a:rPr lang="en-US" altLang="zh-TW" sz="1200" b="1" spc="100" dirty="0" smtClean="0">
                <a:ea typeface="微軟正黑體" panose="020B0604030504040204" pitchFamily="34" charset="-120"/>
              </a:rPr>
              <a:t>Benchmark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spc="100" dirty="0" smtClean="0">
                <a:solidFill>
                  <a:schemeClr val="accent6"/>
                </a:solidFill>
                <a:ea typeface="微軟正黑體" panose="020B0604030504040204" pitchFamily="34" charset="-120"/>
              </a:rPr>
              <a:t>比較</a:t>
            </a:r>
            <a:r>
              <a:rPr lang="zh-TW" altLang="en-US" sz="1200" b="1" spc="100" dirty="0" smtClean="0">
                <a:ea typeface="微軟正黑體" panose="020B0604030504040204" pitchFamily="34" charset="-120"/>
              </a:rPr>
              <a:t>三種演算法成效</a:t>
            </a:r>
            <a:endParaRPr lang="en-US" altLang="zh-TW" sz="1200" b="1" spc="100" dirty="0" smtClean="0"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spc="100" dirty="0" smtClean="0">
                <a:solidFill>
                  <a:schemeClr val="accent4"/>
                </a:solidFill>
                <a:ea typeface="微軟正黑體" panose="020B0604030504040204" pitchFamily="34" charset="-120"/>
              </a:rPr>
              <a:t>再來是我對於這演算法的一些修正</a:t>
            </a:r>
            <a:endParaRPr lang="en-US" altLang="zh-TW" sz="1200" b="1" spc="100" dirty="0" smtClean="0">
              <a:solidFill>
                <a:schemeClr val="accent4"/>
              </a:solidFill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spc="100" dirty="0" smtClean="0">
                <a:solidFill>
                  <a:schemeClr val="accent4"/>
                </a:solidFill>
                <a:ea typeface="微軟正黑體" panose="020B0604030504040204" pitchFamily="34" charset="-120"/>
              </a:rPr>
              <a:t>最後是針對這篇論文的延伸討論</a:t>
            </a:r>
            <a:endParaRPr lang="en-US" altLang="zh-TW" sz="1200" b="1" spc="100" dirty="0" smtClean="0"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spc="100" dirty="0" smtClean="0">
              <a:ea typeface="微軟正黑體" panose="020B0604030504040204" pitchFamily="34" charset="-120"/>
            </a:endParaRPr>
          </a:p>
          <a:p>
            <a:endParaRPr lang="en-US" altLang="zh-TW" sz="1200" b="1" spc="100" dirty="0" smtClean="0"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02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第三個就像</a:t>
            </a:r>
            <a:r>
              <a:rPr lang="en-US" altLang="zh-TW" dirty="0" smtClean="0"/>
              <a:t>PSO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zh-TW" altLang="en-US" dirty="0" smtClean="0"/>
              <a:t>更有策略地去選取初始化解的值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8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更新領袖象 是 中心點到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的距離 的</a:t>
            </a:r>
            <a:r>
              <a:rPr lang="en-US" altLang="zh-TW" dirty="0" smtClean="0"/>
              <a:t>beta</a:t>
            </a:r>
            <a:r>
              <a:rPr lang="zh-TW" altLang="en-US" dirty="0" smtClean="0"/>
              <a:t>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4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4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象群不斷換領袖、群跟群之間沒有關係，等於避免單一陷入區域解，可以陷入多點機率，但不確保不陷入相同區域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時間大概是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倍關係，但成效差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GA</a:t>
            </a:r>
            <a:r>
              <a:rPr lang="zh-TW" altLang="en-US" dirty="0" smtClean="0"/>
              <a:t>彈跳變異太大 適合找好的解、但十分費時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5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讓最佳解 往群中心的反方向移動，移動量為</a:t>
            </a:r>
            <a:r>
              <a:rPr lang="en-US" altLang="zh-TW" dirty="0" smtClean="0"/>
              <a:t>beta</a:t>
            </a:r>
          </a:p>
          <a:p>
            <a:r>
              <a:rPr lang="zh-TW" altLang="en-US" dirty="0" smtClean="0"/>
              <a:t>避免向單一點集中</a:t>
            </a:r>
            <a:r>
              <a:rPr lang="en-US" altLang="zh-TW" dirty="0" smtClean="0"/>
              <a:t>(0)</a:t>
            </a:r>
          </a:p>
          <a:p>
            <a:r>
              <a:rPr lang="zh-TW" altLang="en-US" dirty="0" smtClean="0"/>
              <a:t>但很有可能一直不更換領袖</a:t>
            </a:r>
            <a:endParaRPr lang="en-US" altLang="zh-TW" dirty="0" smtClean="0"/>
          </a:p>
          <a:p>
            <a:r>
              <a:rPr lang="zh-TW" altLang="en-US" dirty="0" smtClean="0"/>
              <a:t>可預測</a:t>
            </a:r>
            <a:r>
              <a:rPr lang="en-US" altLang="zh-TW" dirty="0" smtClean="0"/>
              <a:t>:</a:t>
            </a:r>
            <a:r>
              <a:rPr lang="zh-TW" altLang="en-US" dirty="0" smtClean="0"/>
              <a:t> 如最佳解為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的會變差，不為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的會較好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27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跑</a:t>
            </a:r>
            <a:r>
              <a:rPr lang="en-US" altLang="zh-TW" dirty="0" smtClean="0"/>
              <a:t>100</a:t>
            </a:r>
            <a:r>
              <a:rPr lang="zh-TW" altLang="en-US" dirty="0" smtClean="0"/>
              <a:t>次 計算各</a:t>
            </a:r>
            <a:r>
              <a:rPr lang="en-US" altLang="zh-TW" dirty="0" err="1" smtClean="0"/>
              <a:t>iter</a:t>
            </a:r>
            <a:r>
              <a:rPr lang="zh-TW" altLang="en-US" dirty="0" smtClean="0"/>
              <a:t>的平均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這邊我們還發現明顯</a:t>
            </a:r>
            <a:r>
              <a:rPr lang="en-US" altLang="zh-TW" dirty="0" smtClean="0"/>
              <a:t>PSO</a:t>
            </a:r>
            <a:r>
              <a:rPr lang="zh-TW" altLang="en-US" dirty="0" smtClean="0"/>
              <a:t>也可以進行改善</a:t>
            </a:r>
            <a:endParaRPr lang="en-US" altLang="zh-TW" dirty="0" smtClean="0"/>
          </a:p>
          <a:p>
            <a:r>
              <a:rPr lang="zh-TW" altLang="en-US" dirty="0" smtClean="0"/>
              <a:t>就是把象群體的概念，多個燕群避免單一區域解，可以飛向多個區域</a:t>
            </a:r>
          </a:p>
          <a:p>
            <a:r>
              <a:rPr lang="zh-TW" altLang="en-US" dirty="0" smtClean="0"/>
              <a:t>這邊跟象群不太一樣的地方是</a:t>
            </a:r>
            <a:endParaRPr lang="en-US" altLang="zh-TW" dirty="0" smtClean="0"/>
          </a:p>
          <a:p>
            <a:r>
              <a:rPr lang="zh-TW" altLang="en-US" dirty="0" smtClean="0"/>
              <a:t>我在更新的時候參考的不只該群領袖，還有整體燕群最佳解</a:t>
            </a:r>
            <a:endParaRPr lang="en-US" altLang="zh-TW" dirty="0" smtClean="0"/>
          </a:p>
          <a:p>
            <a:r>
              <a:rPr lang="zh-TW" altLang="en-US" dirty="0" smtClean="0"/>
              <a:t>期望可以更有機會多探幾個區域，避免卡在較差的區域解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跑</a:t>
            </a:r>
            <a:r>
              <a:rPr lang="en-US" altLang="zh-TW" dirty="0" smtClean="0"/>
              <a:t>100</a:t>
            </a:r>
            <a:r>
              <a:rPr lang="zh-TW" altLang="en-US" dirty="0" smtClean="0"/>
              <a:t>次 計算各</a:t>
            </a:r>
            <a:r>
              <a:rPr lang="en-US" altLang="zh-TW" dirty="0" err="1" smtClean="0"/>
              <a:t>iter</a:t>
            </a:r>
            <a:r>
              <a:rPr lang="zh-TW" altLang="en-US" dirty="0" smtClean="0"/>
              <a:t>的平均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D2DD-37F1-4B27-A65E-2A20C5DD1B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8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B6-CE87-44F5-BEA7-EA1AD130E594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02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1CDB-7A4D-482C-9A84-3900C17BD0B5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1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BF28-6F7E-42A6-BDB7-F49D715B7EA7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2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FE9D-B367-4C6B-882E-80A3F703FF7F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7D4-4A0D-4971-98E4-028826DDCFF7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0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A28D-5D91-4ADC-9F10-3F431EAF2175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8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2C5-2C6B-4A87-B11D-6895B13D7D94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3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B8DF-B941-44E7-9431-6BA926866611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5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23F9-F35F-4061-B40B-5BF459958B32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4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0B1-2827-43EF-BB73-B3E2D66CB0FB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2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045-3A1C-489C-B6BB-2B832C6EF2CA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1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4BD1-796D-4C9F-94F3-BD56CE7EA469}" type="datetime1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0040-065F-4CFE-A9F5-5F89490EA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72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5999" y="2218554"/>
            <a:ext cx="10131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131413"/>
                </a:solidFill>
                <a:latin typeface="Times-Bold"/>
              </a:rPr>
              <a:t>Soft Computing – Final Project Presentation</a:t>
            </a:r>
            <a:br>
              <a:rPr lang="en-US" altLang="zh-TW" sz="3200" b="1" dirty="0" smtClean="0">
                <a:solidFill>
                  <a:srgbClr val="131413"/>
                </a:solidFill>
                <a:latin typeface="Times-Bold"/>
              </a:rPr>
            </a:br>
            <a:endParaRPr lang="en-US" altLang="zh-TW" sz="1200" b="1" dirty="0" smtClean="0">
              <a:solidFill>
                <a:srgbClr val="131413"/>
              </a:solidFill>
              <a:latin typeface="Times-Bold"/>
            </a:endParaRPr>
          </a:p>
          <a:p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Times-Bold"/>
              </a:rPr>
              <a:t>EHO Compared with GA, PSO in Real Number Optimization Problem</a:t>
            </a:r>
            <a:endParaRPr lang="en-US" altLang="zh-TW" sz="3200" b="1" dirty="0" smtClean="0">
              <a:solidFill>
                <a:schemeClr val="bg1">
                  <a:lumMod val="50000"/>
                </a:schemeClr>
              </a:solidFill>
              <a:latin typeface="Times-Bol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9878" y="444510"/>
            <a:ext cx="10499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b="1" dirty="0">
                <a:solidFill>
                  <a:srgbClr val="0099FF"/>
                </a:solidFill>
                <a:latin typeface="Arial" panose="020B0604020202020204" pitchFamily="34" charset="0"/>
              </a:rPr>
              <a:t>2015 3rd International Symposium on Computational </a:t>
            </a:r>
            <a:endParaRPr lang="en-US" altLang="zh-TW" sz="1600" b="1" dirty="0" smtClean="0">
              <a:solidFill>
                <a:srgbClr val="0099FF"/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zh-TW" sz="1600" b="1" dirty="0" smtClean="0">
                <a:solidFill>
                  <a:srgbClr val="0099FF"/>
                </a:solidFill>
                <a:latin typeface="Arial" panose="020B0604020202020204" pitchFamily="34" charset="0"/>
              </a:rPr>
              <a:t>and </a:t>
            </a:r>
            <a:r>
              <a:rPr lang="en-US" altLang="zh-TW" sz="1600" b="1" dirty="0">
                <a:solidFill>
                  <a:srgbClr val="0099FF"/>
                </a:solidFill>
                <a:latin typeface="Arial" panose="020B0604020202020204" pitchFamily="34" charset="0"/>
              </a:rPr>
              <a:t>Business Intelligence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375999" y="4691658"/>
            <a:ext cx="2379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Presenter : </a:t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R07546020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鍾偉志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1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452398" y="4085104"/>
            <a:ext cx="87235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404798" y="1152894"/>
            <a:ext cx="152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Source Sans Pro" panose="020B0503030403020204" pitchFamily="34" charset="0"/>
              </a:rPr>
              <a:t>7-9 Dec. 2015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2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846" y="633940"/>
            <a:ext cx="9719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accent5"/>
                </a:solidFill>
              </a:rPr>
              <a:t>Further Discussion For EHO</a:t>
            </a:r>
            <a:endParaRPr lang="en-US" altLang="zh-TW" sz="3200" b="1" dirty="0">
              <a:solidFill>
                <a:schemeClr val="accent5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992351" y="3105812"/>
            <a:ext cx="830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spc="100" dirty="0" smtClean="0">
                <a:ea typeface="微軟正黑體" panose="020B0604030504040204" pitchFamily="34" charset="-120"/>
              </a:rPr>
              <a:t>2. </a:t>
            </a:r>
            <a:r>
              <a:rPr lang="zh-TW" altLang="en-US" sz="3200" b="1" spc="100" dirty="0" smtClean="0">
                <a:ea typeface="微軟正黑體" panose="020B0604030504040204" pitchFamily="34" charset="-120"/>
              </a:rPr>
              <a:t>每</a:t>
            </a:r>
            <a:r>
              <a:rPr lang="zh-TW" altLang="en-US" sz="3200" b="1" spc="100" dirty="0">
                <a:ea typeface="微軟正黑體" panose="020B0604030504040204" pitchFamily="34" charset="-120"/>
              </a:rPr>
              <a:t>個</a:t>
            </a:r>
            <a:r>
              <a:rPr lang="zh-TW" altLang="en-US" sz="3200" b="1" spc="100" dirty="0" smtClean="0">
                <a:ea typeface="微軟正黑體" panose="020B0604030504040204" pitchFamily="34" charset="-120"/>
              </a:rPr>
              <a:t>象群的領地避免陷入同個區域解</a:t>
            </a:r>
            <a:endParaRPr lang="en-US" altLang="zh-TW" sz="3200" b="1" spc="100" dirty="0" smtClean="0"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92351" y="1869876"/>
            <a:ext cx="661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3200" b="1" spc="100" dirty="0" smtClean="0">
                <a:ea typeface="微軟正黑體" panose="020B0604030504040204" pitchFamily="34" charset="-120"/>
              </a:rPr>
              <a:t>領袖象更新避免陷入原點</a:t>
            </a:r>
            <a:endParaRPr lang="en-US" altLang="zh-TW" sz="3200" b="1" spc="100" dirty="0" smtClean="0"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992351" y="4367904"/>
            <a:ext cx="830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spc="100" dirty="0" smtClean="0">
                <a:ea typeface="微軟正黑體" panose="020B0604030504040204" pitchFamily="34" charset="-120"/>
              </a:rPr>
              <a:t>3. </a:t>
            </a:r>
            <a:r>
              <a:rPr lang="zh-TW" altLang="en-US" sz="3200" b="1" spc="100" dirty="0" smtClean="0">
                <a:ea typeface="微軟正黑體" panose="020B0604030504040204" pitchFamily="34" charset="-120"/>
              </a:rPr>
              <a:t>類似領袖的領袖可以幫助探索更多區域</a:t>
            </a:r>
            <a:endParaRPr lang="en-US" altLang="zh-TW" sz="3200" b="1" spc="1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32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å¤§è±¡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2"/>
          <a:stretch/>
        </p:blipFill>
        <p:spPr bwMode="auto">
          <a:xfrm>
            <a:off x="4338536" y="0"/>
            <a:ext cx="107774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746046" y="-203200"/>
            <a:ext cx="12243254" cy="7264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07946" y="-203200"/>
            <a:ext cx="2896054" cy="7264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937847" y="633940"/>
            <a:ext cx="6899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zh-TW" altLang="en-US" sz="32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建置 </a:t>
            </a:r>
            <a:r>
              <a:rPr lang="en-US" altLang="zh-TW" sz="32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EHO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0027" y="1822365"/>
            <a:ext cx="5190382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Set</a:t>
            </a:r>
            <a:r>
              <a:rPr lang="en-US" altLang="zh-TW" dirty="0" smtClean="0"/>
              <a:t> </a:t>
            </a:r>
            <a:r>
              <a:rPr lang="el-GR" altLang="zh-TW" dirty="0" smtClean="0"/>
              <a:t>α</a:t>
            </a:r>
            <a:r>
              <a:rPr lang="en-US" altLang="zh-TW" dirty="0" smtClean="0"/>
              <a:t> = 0.5, </a:t>
            </a:r>
            <a:r>
              <a:rPr lang="el-GR" altLang="zh-TW" dirty="0" smtClean="0"/>
              <a:t>β</a:t>
            </a:r>
            <a:r>
              <a:rPr lang="en-US" altLang="zh-TW" dirty="0" smtClean="0"/>
              <a:t> = 0.1, 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 = 15, clan = 5, elephant = 15;</a:t>
            </a:r>
          </a:p>
          <a:p>
            <a:r>
              <a:rPr lang="en-US" altLang="zh-TW" dirty="0" smtClean="0"/>
              <a:t>Randomly initialize solution;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for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 1 to </a:t>
            </a:r>
            <a:r>
              <a:rPr lang="en-US" altLang="zh-TW" i="1" dirty="0" err="1" smtClean="0"/>
              <a:t>iter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do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Sorted all solutions by fitness;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    </a:t>
            </a:r>
            <a:r>
              <a:rPr lang="en-US" altLang="zh-TW" dirty="0" smtClean="0">
                <a:solidFill>
                  <a:schemeClr val="accent2"/>
                </a:solidFill>
              </a:rPr>
              <a:t>for </a:t>
            </a:r>
            <a:r>
              <a:rPr lang="en-US" altLang="zh-TW" i="1" dirty="0" smtClean="0"/>
              <a:t>ci </a:t>
            </a:r>
            <a:r>
              <a:rPr lang="en-US" altLang="zh-TW" dirty="0" smtClean="0"/>
              <a:t>= 1 to </a:t>
            </a:r>
            <a:r>
              <a:rPr lang="en-US" altLang="zh-TW" i="1" dirty="0" smtClean="0"/>
              <a:t>clan</a:t>
            </a:r>
            <a:r>
              <a:rPr lang="en-US" altLang="zh-TW" dirty="0" smtClean="0"/>
              <a:t> ( for all clans in population ) </a:t>
            </a:r>
            <a:r>
              <a:rPr lang="en-US" altLang="zh-TW" dirty="0" smtClean="0">
                <a:solidFill>
                  <a:schemeClr val="accent2"/>
                </a:solidFill>
              </a:rPr>
              <a:t>do</a:t>
            </a:r>
          </a:p>
          <a:p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chemeClr val="accent2"/>
                </a:solidFill>
              </a:rPr>
              <a:t>     for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= 1 to </a:t>
            </a:r>
            <a:r>
              <a:rPr lang="en-US" altLang="zh-TW" i="1" dirty="0" err="1" smtClean="0"/>
              <a:t>n</a:t>
            </a:r>
            <a:r>
              <a:rPr lang="en-US" altLang="zh-TW" sz="1100" i="1" dirty="0" err="1" smtClean="0"/>
              <a:t>ci</a:t>
            </a:r>
            <a:r>
              <a:rPr lang="en-US" altLang="zh-TW" sz="1100" dirty="0" smtClean="0"/>
              <a:t> </a:t>
            </a:r>
            <a:r>
              <a:rPr lang="en-US" altLang="zh-TW" dirty="0" smtClean="0"/>
              <a:t>( for all elephants in clan</a:t>
            </a:r>
            <a:r>
              <a:rPr lang="en-US" altLang="zh-TW" i="1" dirty="0" smtClean="0"/>
              <a:t> ci 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chemeClr val="accent2"/>
                </a:solidFill>
              </a:rPr>
              <a:t>do</a:t>
            </a:r>
          </a:p>
          <a:p>
            <a:r>
              <a:rPr lang="en-US" altLang="zh-TW" dirty="0" smtClean="0"/>
              <a:t>        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</a:t>
            </a:r>
            <a:r>
              <a:rPr lang="en-US" altLang="zh-TW" dirty="0" smtClean="0">
                <a:solidFill>
                  <a:schemeClr val="accent2"/>
                </a:solidFill>
              </a:rPr>
              <a:t>if</a:t>
            </a:r>
            <a:r>
              <a:rPr lang="en-US" altLang="zh-TW" dirty="0" smtClean="0"/>
              <a:t> j = </a:t>
            </a:r>
            <a:r>
              <a:rPr lang="en-US" altLang="zh-TW" i="1" dirty="0" err="1"/>
              <a:t>n</a:t>
            </a:r>
            <a:r>
              <a:rPr lang="en-US" altLang="zh-TW" sz="1100" i="1" dirty="0" err="1"/>
              <a:t>ci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then</a:t>
            </a: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            end if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       end for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    end for</a:t>
            </a:r>
          </a:p>
          <a:p>
            <a:endParaRPr lang="en-US" altLang="zh-TW" dirty="0"/>
          </a:p>
          <a:p>
            <a:r>
              <a:rPr lang="en-US" altLang="zh-TW" dirty="0" smtClean="0"/>
              <a:t>    Evaluate fitness for population and update the best;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e</a:t>
            </a:r>
            <a:r>
              <a:rPr lang="en-US" altLang="zh-TW" dirty="0" smtClean="0">
                <a:solidFill>
                  <a:schemeClr val="accent2"/>
                </a:solidFill>
              </a:rPr>
              <a:t>nd for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0822" y="3536328"/>
            <a:ext cx="3019812" cy="30511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233" y="4075893"/>
            <a:ext cx="1674919" cy="30315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243" y="5208893"/>
            <a:ext cx="3114168" cy="2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2416" y="0"/>
            <a:ext cx="10325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2771486" y="-203200"/>
            <a:ext cx="12243254" cy="7264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87058" y="0"/>
            <a:ext cx="2896054" cy="7264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501252" y="1271291"/>
                <a:ext cx="5335147" cy="54891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Set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SocialFactor</a:t>
                </a:r>
                <a:r>
                  <a:rPr lang="en-US" altLang="zh-TW" dirty="0" smtClean="0"/>
                  <a:t> = 0.5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CognitionFactor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= 0.5, </a:t>
                </a:r>
                <a:r>
                  <a:rPr lang="en-US" altLang="zh-TW" dirty="0" err="1" smtClean="0"/>
                  <a:t>iter</a:t>
                </a:r>
                <a:r>
                  <a:rPr lang="en-US" altLang="zh-TW" dirty="0" smtClean="0"/>
                  <a:t> = 15,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Particles = 15;</a:t>
                </a:r>
              </a:p>
              <a:p>
                <a:r>
                  <a:rPr lang="en-US" altLang="zh-TW" dirty="0" smtClean="0"/>
                  <a:t>Randomly initialize solution;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for </a:t>
                </a:r>
                <a:r>
                  <a:rPr lang="en-US" altLang="zh-TW" i="1" dirty="0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1 to </a:t>
                </a:r>
                <a:r>
                  <a:rPr lang="en-US" altLang="zh-TW" i="1" dirty="0" err="1" smtClean="0"/>
                  <a:t>iter</a:t>
                </a:r>
                <a:r>
                  <a:rPr lang="en-US" altLang="zh-TW" dirty="0" smtClean="0"/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for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= 1 to Particles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 smtClean="0"/>
                  <a:t>        a = </a:t>
                </a:r>
                <a:r>
                  <a:rPr lang="en-US" altLang="zh-TW" dirty="0" err="1"/>
                  <a:t>CognitionFactor</a:t>
                </a:r>
                <a:r>
                  <a:rPr lang="en-US" altLang="zh-TW" dirty="0" smtClean="0"/>
                  <a:t> * </a:t>
                </a:r>
                <a:r>
                  <a:rPr lang="en-US" altLang="zh-TW" dirty="0" err="1" smtClean="0"/>
                  <a:t>rnd</a:t>
                </a:r>
                <a:r>
                  <a:rPr lang="en-US" altLang="zh-TW" dirty="0" smtClean="0"/>
                  <a:t>, b </a:t>
                </a:r>
                <a:r>
                  <a:rPr lang="en-US" altLang="zh-TW" dirty="0"/>
                  <a:t>= </a:t>
                </a:r>
                <a:r>
                  <a:rPr lang="en-US" altLang="zh-TW" dirty="0" err="1"/>
                  <a:t>SocialFactor</a:t>
                </a:r>
                <a:r>
                  <a:rPr lang="en-US" altLang="zh-TW" dirty="0" smtClean="0"/>
                  <a:t> * </a:t>
                </a:r>
                <a:r>
                  <a:rPr lang="en-US" altLang="zh-TW" dirty="0" err="1" smtClean="0"/>
                  <a:t>rnd</a:t>
                </a:r>
                <a:r>
                  <a:rPr lang="en-US" altLang="zh-TW" dirty="0" smtClean="0"/>
                  <a:t>;</a:t>
                </a:r>
              </a:p>
              <a:p>
                <a:r>
                  <a:rPr lang="zh-TW" altLang="en-US" dirty="0" smtClean="0"/>
                  <a:t>      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for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1 to </a:t>
                </a:r>
                <a:r>
                  <a:rPr lang="en-US" altLang="zh-TW" dirty="0" smtClean="0"/>
                  <a:t>Variable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)+                            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chemeClr val="accent2"/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/>
                  <a:t>&gt; </a:t>
                </a:r>
                <a:r>
                  <a:rPr lang="en-US" altLang="zh-TW" dirty="0" err="1" smtClean="0"/>
                  <a:t>upperbound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then</a:t>
                </a:r>
              </a:p>
              <a:p>
                <a:r>
                  <a:rPr lang="en-US" altLang="zh-TW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/>
                  <a:t>= </a:t>
                </a:r>
                <a:r>
                  <a:rPr lang="en-US" altLang="zh-TW" dirty="0" err="1"/>
                  <a:t>upperbound</a:t>
                </a:r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end if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/>
                  <a:t>&lt; </a:t>
                </a:r>
                <a:r>
                  <a:rPr lang="en-US" altLang="zh-TW" dirty="0" err="1" smtClean="0"/>
                  <a:t>lowerbound</a:t>
                </a:r>
                <a:r>
                  <a:rPr lang="en-US" altLang="zh-TW" dirty="0" smtClean="0"/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then</a:t>
                </a:r>
              </a:p>
              <a:p>
                <a:r>
                  <a:rPr lang="en-US" altLang="zh-TW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/>
                  <a:t>= </a:t>
                </a:r>
                <a:r>
                  <a:rPr lang="en-US" altLang="zh-TW" dirty="0" err="1" smtClean="0"/>
                  <a:t>lowerbound</a:t>
                </a:r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end if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end for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end for</a:t>
                </a:r>
                <a:endParaRPr lang="en-US" altLang="zh-TW" dirty="0"/>
              </a:p>
              <a:p>
                <a:r>
                  <a:rPr lang="en-US" altLang="zh-TW" dirty="0" smtClean="0"/>
                  <a:t>    Evaluate fitness for population and update the best;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e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nd for</a:t>
                </a:r>
                <a:endParaRPr lang="zh-TW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52" y="1271291"/>
                <a:ext cx="5335147" cy="5489195"/>
              </a:xfrm>
              <a:prstGeom prst="rect">
                <a:avLst/>
              </a:prstGeom>
              <a:blipFill>
                <a:blip r:embed="rId4"/>
                <a:stretch>
                  <a:fillRect l="-567" t="-331" b="-55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501253" y="529779"/>
            <a:ext cx="101610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演算法建置 </a:t>
            </a:r>
            <a:r>
              <a:rPr lang="en-US" altLang="zh-TW" sz="3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sz="32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PSO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82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ãDNA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73" y="-1"/>
            <a:ext cx="84203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746046" y="-203200"/>
            <a:ext cx="12243254" cy="7264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`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46" y="-203200"/>
            <a:ext cx="2896054" cy="7264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937847" y="633940"/>
            <a:ext cx="6899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zh-TW" altLang="en-US" sz="32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建置 </a:t>
            </a:r>
            <a:r>
              <a:rPr lang="en-US" altLang="zh-TW" sz="32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GA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0027" y="1822365"/>
            <a:ext cx="5190382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crossoverRate</a:t>
            </a:r>
            <a:r>
              <a:rPr lang="en-US" altLang="zh-TW" dirty="0" smtClean="0"/>
              <a:t> = 0.8, </a:t>
            </a:r>
            <a:r>
              <a:rPr lang="en-US" altLang="zh-TW" dirty="0" err="1" smtClean="0"/>
              <a:t>mutationRate</a:t>
            </a:r>
            <a:r>
              <a:rPr lang="en-US" altLang="zh-TW" dirty="0" smtClean="0"/>
              <a:t> = 0.05, 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 = 15, population = 15;</a:t>
            </a:r>
          </a:p>
          <a:p>
            <a:r>
              <a:rPr lang="en-US" altLang="zh-TW" dirty="0" smtClean="0"/>
              <a:t>Randomly initialize solution;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for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 1 to </a:t>
            </a:r>
            <a:r>
              <a:rPr lang="en-US" altLang="zh-TW" i="1" dirty="0" err="1" smtClean="0"/>
              <a:t>iter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do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   </a:t>
            </a:r>
            <a:r>
              <a:rPr lang="en-US" altLang="zh-TW" dirty="0" err="1" smtClean="0"/>
              <a:t>onePointCutOperation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mutationOperation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decodingSolutionFromBinary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arithmeticalOperation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    Evaluate fitness for population and update the best;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Sorted all solutions by fitness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SelectionOperation</a:t>
            </a:r>
            <a:r>
              <a:rPr lang="en-US" altLang="zh-TW" dirty="0" smtClean="0"/>
              <a:t>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e</a:t>
            </a:r>
            <a:r>
              <a:rPr lang="en-US" altLang="zh-TW" dirty="0" smtClean="0">
                <a:solidFill>
                  <a:schemeClr val="accent2"/>
                </a:solidFill>
              </a:rPr>
              <a:t>nd for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845" y="633940"/>
            <a:ext cx="10245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比較三種演算法成效</a:t>
            </a:r>
            <a:endParaRPr lang="en-US" altLang="zh-TW" sz="3200" b="1" spc="100" dirty="0">
              <a:solidFill>
                <a:schemeClr val="accent5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64525" y="2209315"/>
          <a:ext cx="10591800" cy="338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75">
                  <a:extLst>
                    <a:ext uri="{9D8B030D-6E8A-4147-A177-3AD203B41FA5}">
                      <a16:colId xmlns:a16="http://schemas.microsoft.com/office/drawing/2014/main" val="1552184383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538043267"/>
                    </a:ext>
                  </a:extLst>
                </a:gridCol>
                <a:gridCol w="929625">
                  <a:extLst>
                    <a:ext uri="{9D8B030D-6E8A-4147-A177-3AD203B41FA5}">
                      <a16:colId xmlns:a16="http://schemas.microsoft.com/office/drawing/2014/main" val="341314927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427748942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1195575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265798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921638309"/>
                    </a:ext>
                  </a:extLst>
                </a:gridCol>
              </a:tblGrid>
              <a:tr h="4195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GA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PSO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EHO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91187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7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Girewank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87.47 + </a:t>
                      </a:r>
                      <a:r>
                        <a:rPr lang="en-US" altLang="zh-TW" baseline="0" dirty="0" smtClean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22.32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95.41 + 24.26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52.74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GoldsteinPrice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5.85 + 12.21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20.56 + 27.91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5.65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2.66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Peak 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-6.15 + 0.88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-5.45 + 1.6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-6.45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2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Rastrigin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422.89 + 99.7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266.42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487.35 + 77.2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342.58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0.62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0.29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Rosenbrock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4.75+5.44</a:t>
                      </a:r>
                      <a:r>
                        <a:rPr lang="en-US" altLang="zh-TW" baseline="0" dirty="0" smtClean="0"/>
                        <a:t> (10^5)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41878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4.98+2.27(10^5) 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86741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29.86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29.78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4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Schwefel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9351</a:t>
                      </a:r>
                      <a:r>
                        <a:rPr lang="en-US" altLang="zh-TW" dirty="0" smtClean="0"/>
                        <a:t> + 645.49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7169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10246 + 618.89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8285.97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9887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419.22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8742.21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4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Six-</a:t>
                      </a:r>
                      <a:r>
                        <a:rPr lang="en-US" altLang="zh-TW" dirty="0" err="1" smtClean="0"/>
                        <a:t>humpCamel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 + 0.11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-0.98 + 0.12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-1.01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baseline="0" dirty="0" smtClean="0"/>
                        <a:t>+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0.03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0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846" y="633940"/>
            <a:ext cx="9719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改善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EHO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–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 比較修正前後成效</a:t>
            </a:r>
            <a:endParaRPr lang="en-US" altLang="zh-TW" sz="3200" b="1" spc="100" dirty="0">
              <a:solidFill>
                <a:schemeClr val="accent5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1127" y="1822365"/>
            <a:ext cx="5190382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Set</a:t>
            </a:r>
            <a:r>
              <a:rPr lang="en-US" altLang="zh-TW" dirty="0" smtClean="0"/>
              <a:t> </a:t>
            </a:r>
            <a:r>
              <a:rPr lang="el-GR" altLang="zh-TW" dirty="0" smtClean="0"/>
              <a:t>α</a:t>
            </a:r>
            <a:r>
              <a:rPr lang="en-US" altLang="zh-TW" dirty="0" smtClean="0"/>
              <a:t> = 0.5, </a:t>
            </a:r>
            <a:r>
              <a:rPr lang="el-GR" altLang="zh-TW" dirty="0" smtClean="0"/>
              <a:t>β</a:t>
            </a:r>
            <a:r>
              <a:rPr lang="en-US" altLang="zh-TW" dirty="0" smtClean="0"/>
              <a:t> = 0.1, 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 = 15, clan = 5, elephant = 15;</a:t>
            </a:r>
          </a:p>
          <a:p>
            <a:r>
              <a:rPr lang="en-US" altLang="zh-TW" dirty="0" smtClean="0"/>
              <a:t>Randomly initialize solution;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for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 1 to </a:t>
            </a:r>
            <a:r>
              <a:rPr lang="en-US" altLang="zh-TW" i="1" dirty="0" err="1" smtClean="0"/>
              <a:t>iter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do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Sorted all solutions by fitness;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    </a:t>
            </a:r>
            <a:r>
              <a:rPr lang="en-US" altLang="zh-TW" dirty="0" smtClean="0">
                <a:solidFill>
                  <a:schemeClr val="accent2"/>
                </a:solidFill>
              </a:rPr>
              <a:t>for </a:t>
            </a:r>
            <a:r>
              <a:rPr lang="en-US" altLang="zh-TW" i="1" dirty="0" smtClean="0"/>
              <a:t>ci </a:t>
            </a:r>
            <a:r>
              <a:rPr lang="en-US" altLang="zh-TW" dirty="0" smtClean="0"/>
              <a:t>= 1 to </a:t>
            </a:r>
            <a:r>
              <a:rPr lang="en-US" altLang="zh-TW" i="1" dirty="0" smtClean="0"/>
              <a:t>clan</a:t>
            </a:r>
            <a:r>
              <a:rPr lang="en-US" altLang="zh-TW" dirty="0" smtClean="0"/>
              <a:t> ( for all clans in population ) </a:t>
            </a:r>
            <a:r>
              <a:rPr lang="en-US" altLang="zh-TW" dirty="0" smtClean="0">
                <a:solidFill>
                  <a:schemeClr val="accent2"/>
                </a:solidFill>
              </a:rPr>
              <a:t>do</a:t>
            </a:r>
          </a:p>
          <a:p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chemeClr val="accent2"/>
                </a:solidFill>
              </a:rPr>
              <a:t>     for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= 1 to </a:t>
            </a:r>
            <a:r>
              <a:rPr lang="en-US" altLang="zh-TW" i="1" dirty="0" err="1" smtClean="0"/>
              <a:t>n</a:t>
            </a:r>
            <a:r>
              <a:rPr lang="en-US" altLang="zh-TW" sz="1100" i="1" dirty="0" err="1" smtClean="0"/>
              <a:t>ci</a:t>
            </a:r>
            <a:r>
              <a:rPr lang="en-US" altLang="zh-TW" sz="1100" dirty="0" smtClean="0"/>
              <a:t> </a:t>
            </a:r>
            <a:r>
              <a:rPr lang="en-US" altLang="zh-TW" dirty="0" smtClean="0"/>
              <a:t>( for all elephants in clan</a:t>
            </a:r>
            <a:r>
              <a:rPr lang="en-US" altLang="zh-TW" i="1" dirty="0" smtClean="0"/>
              <a:t> ci 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chemeClr val="accent2"/>
                </a:solidFill>
              </a:rPr>
              <a:t>do</a:t>
            </a:r>
          </a:p>
          <a:p>
            <a:r>
              <a:rPr lang="en-US" altLang="zh-TW" dirty="0" smtClean="0"/>
              <a:t>        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</a:t>
            </a:r>
            <a:r>
              <a:rPr lang="en-US" altLang="zh-TW" dirty="0" smtClean="0">
                <a:solidFill>
                  <a:schemeClr val="accent2"/>
                </a:solidFill>
              </a:rPr>
              <a:t>if</a:t>
            </a:r>
            <a:r>
              <a:rPr lang="en-US" altLang="zh-TW" dirty="0" smtClean="0"/>
              <a:t> j = </a:t>
            </a:r>
            <a:r>
              <a:rPr lang="en-US" altLang="zh-TW" i="1" dirty="0" err="1"/>
              <a:t>n</a:t>
            </a:r>
            <a:r>
              <a:rPr lang="en-US" altLang="zh-TW" sz="1100" i="1" dirty="0" err="1"/>
              <a:t>ci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then</a:t>
            </a: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            end if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       end for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    end for</a:t>
            </a:r>
          </a:p>
          <a:p>
            <a:endParaRPr lang="en-US" altLang="zh-TW" dirty="0"/>
          </a:p>
          <a:p>
            <a:r>
              <a:rPr lang="en-US" altLang="zh-TW" dirty="0" smtClean="0"/>
              <a:t>    Evaluate fitness for population and update the best;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e</a:t>
            </a:r>
            <a:r>
              <a:rPr lang="en-US" altLang="zh-TW" dirty="0" smtClean="0">
                <a:solidFill>
                  <a:schemeClr val="accent2"/>
                </a:solidFill>
              </a:rPr>
              <a:t>nd for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1922" y="3536328"/>
            <a:ext cx="3019812" cy="3051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333" y="4075893"/>
            <a:ext cx="1674919" cy="3031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43" y="5208893"/>
            <a:ext cx="3114168" cy="23543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57270" y="1258289"/>
            <a:ext cx="164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spc="100" dirty="0" smtClean="0">
                <a:ea typeface="微軟正黑體" panose="020B0604030504040204" pitchFamily="34" charset="-120"/>
              </a:rPr>
              <a:t>Before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330982" y="1822365"/>
                <a:ext cx="5190382" cy="42473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Set</a:t>
                </a:r>
                <a:r>
                  <a:rPr lang="en-US" altLang="zh-TW" dirty="0" smtClean="0"/>
                  <a:t> </a:t>
                </a:r>
                <a:r>
                  <a:rPr lang="el-GR" altLang="zh-TW" dirty="0" smtClean="0"/>
                  <a:t>α</a:t>
                </a:r>
                <a:r>
                  <a:rPr lang="en-US" altLang="zh-TW" dirty="0" smtClean="0"/>
                  <a:t> = 0.5, </a:t>
                </a:r>
                <a:r>
                  <a:rPr lang="el-GR" altLang="zh-TW" dirty="0" smtClean="0"/>
                  <a:t>β</a:t>
                </a:r>
                <a:r>
                  <a:rPr lang="en-US" altLang="zh-TW" dirty="0" smtClean="0"/>
                  <a:t> = 0.1, </a:t>
                </a:r>
                <a:r>
                  <a:rPr lang="en-US" altLang="zh-TW" dirty="0" err="1" smtClean="0"/>
                  <a:t>iter</a:t>
                </a:r>
                <a:r>
                  <a:rPr lang="en-US" altLang="zh-TW" dirty="0" smtClean="0"/>
                  <a:t> = 15, clan = 5, elephant = 15;</a:t>
                </a:r>
              </a:p>
              <a:p>
                <a:r>
                  <a:rPr lang="en-US" altLang="zh-TW" dirty="0" smtClean="0"/>
                  <a:t>Randomly initialize solution;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for </a:t>
                </a:r>
                <a:r>
                  <a:rPr lang="en-US" altLang="zh-TW" i="1" dirty="0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1 to </a:t>
                </a:r>
                <a:r>
                  <a:rPr lang="en-US" altLang="zh-TW" i="1" dirty="0" err="1" smtClean="0"/>
                  <a:t>iter</a:t>
                </a:r>
                <a:r>
                  <a:rPr lang="en-US" altLang="zh-TW" dirty="0" smtClean="0"/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Sorted all solutions by fitness;</a:t>
                </a:r>
              </a:p>
              <a:p>
                <a:r>
                  <a:rPr lang="en-US" altLang="zh-TW" b="1" dirty="0" smtClean="0">
                    <a:solidFill>
                      <a:schemeClr val="accent2"/>
                    </a:solidFill>
                  </a:rPr>
                  <a:t>   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for </a:t>
                </a:r>
                <a:r>
                  <a:rPr lang="en-US" altLang="zh-TW" i="1" dirty="0" smtClean="0"/>
                  <a:t>ci </a:t>
                </a:r>
                <a:r>
                  <a:rPr lang="en-US" altLang="zh-TW" dirty="0" smtClean="0"/>
                  <a:t>= 1 to </a:t>
                </a:r>
                <a:r>
                  <a:rPr lang="en-US" altLang="zh-TW" i="1" dirty="0" smtClean="0"/>
                  <a:t>clan</a:t>
                </a:r>
                <a:r>
                  <a:rPr lang="en-US" altLang="zh-TW" dirty="0" smtClean="0"/>
                  <a:t> ( for all clans in population )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 smtClean="0"/>
                  <a:t>  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for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= 1 to </a:t>
                </a:r>
                <a:r>
                  <a:rPr lang="en-US" altLang="zh-TW" i="1" dirty="0" err="1" smtClean="0"/>
                  <a:t>n</a:t>
                </a:r>
                <a:r>
                  <a:rPr lang="en-US" altLang="zh-TW" sz="1100" i="1" dirty="0" err="1" smtClean="0"/>
                  <a:t>ci</a:t>
                </a:r>
                <a:r>
                  <a:rPr lang="en-US" altLang="zh-TW" sz="1100" dirty="0" smtClean="0"/>
                  <a:t> </a:t>
                </a:r>
                <a:r>
                  <a:rPr lang="en-US" altLang="zh-TW" dirty="0" smtClean="0"/>
                  <a:t>( for all elephants in clan</a:t>
                </a:r>
                <a:r>
                  <a:rPr lang="en-US" altLang="zh-TW" i="1" dirty="0" smtClean="0"/>
                  <a:t> ci </a:t>
                </a:r>
                <a:r>
                  <a:rPr lang="en-US" altLang="zh-TW" dirty="0" smtClean="0"/>
                  <a:t>)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 smtClean="0"/>
                  <a:t>        </a:t>
                </a:r>
              </a:p>
              <a:p>
                <a:r>
                  <a:rPr lang="zh-TW" altLang="en-US" dirty="0"/>
                  <a:t> </a:t>
                </a:r>
                <a:r>
                  <a:rPr lang="zh-TW" altLang="en-US" dirty="0" smtClean="0"/>
                  <a:t>          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if</a:t>
                </a:r>
                <a:r>
                  <a:rPr lang="en-US" altLang="zh-TW" dirty="0" smtClean="0"/>
                  <a:t> j = </a:t>
                </a:r>
                <a:r>
                  <a:rPr lang="en-US" altLang="zh-TW" i="1" dirty="0" err="1"/>
                  <a:t>n</a:t>
                </a:r>
                <a:r>
                  <a:rPr lang="en-US" altLang="zh-TW" sz="1100" i="1" dirty="0" err="1"/>
                  <a:t>ci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then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𝒄𝒊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𝒄𝒊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𝒄𝒊</m:t>
                        </m:r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𝒄𝒆𝒏𝒕𝒆𝒓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𝒄𝒊</m:t>
                        </m:r>
                      </m:sub>
                    </m:sSub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zh-TW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 end if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  end for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end for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    Evaluate fitness for population and update the best;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e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nd for</a:t>
                </a:r>
                <a:endParaRPr lang="zh-TW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82" y="1822365"/>
                <a:ext cx="5190382" cy="4247317"/>
              </a:xfrm>
              <a:prstGeom prst="rect">
                <a:avLst/>
              </a:prstGeom>
              <a:blipFill>
                <a:blip r:embed="rId6"/>
                <a:stretch>
                  <a:fillRect l="-700" t="-427" r="-1050" b="-142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1777" y="3536328"/>
            <a:ext cx="3019812" cy="30511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98" y="5208893"/>
            <a:ext cx="3114168" cy="23543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0478925" y="1258289"/>
            <a:ext cx="117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spc="100" dirty="0" smtClean="0">
                <a:ea typeface="微軟正黑體" panose="020B0604030504040204" pitchFamily="34" charset="-12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101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845" y="633940"/>
            <a:ext cx="10245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改善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EHO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–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 比較修正前後成效</a:t>
            </a:r>
            <a:endParaRPr lang="en-US" altLang="zh-TW" sz="3200" b="1" spc="100" dirty="0">
              <a:solidFill>
                <a:schemeClr val="accent5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57532"/>
              </p:ext>
            </p:extLst>
          </p:nvPr>
        </p:nvGraphicFramePr>
        <p:xfrm>
          <a:off x="1307551" y="2096920"/>
          <a:ext cx="9505748" cy="375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234">
                  <a:extLst>
                    <a:ext uri="{9D8B030D-6E8A-4147-A177-3AD203B41FA5}">
                      <a16:colId xmlns:a16="http://schemas.microsoft.com/office/drawing/2014/main" val="1552184383"/>
                    </a:ext>
                  </a:extLst>
                </a:gridCol>
                <a:gridCol w="2272418">
                  <a:extLst>
                    <a:ext uri="{9D8B030D-6E8A-4147-A177-3AD203B41FA5}">
                      <a16:colId xmlns:a16="http://schemas.microsoft.com/office/drawing/2014/main" val="1538043267"/>
                    </a:ext>
                  </a:extLst>
                </a:gridCol>
                <a:gridCol w="1171397">
                  <a:extLst>
                    <a:ext uri="{9D8B030D-6E8A-4147-A177-3AD203B41FA5}">
                      <a16:colId xmlns:a16="http://schemas.microsoft.com/office/drawing/2014/main" val="3413149275"/>
                    </a:ext>
                  </a:extLst>
                </a:gridCol>
                <a:gridCol w="2256414">
                  <a:extLst>
                    <a:ext uri="{9D8B030D-6E8A-4147-A177-3AD203B41FA5}">
                      <a16:colId xmlns:a16="http://schemas.microsoft.com/office/drawing/2014/main" val="42657987"/>
                    </a:ext>
                  </a:extLst>
                </a:gridCol>
                <a:gridCol w="1552285">
                  <a:extLst>
                    <a:ext uri="{9D8B030D-6E8A-4147-A177-3AD203B41FA5}">
                      <a16:colId xmlns:a16="http://schemas.microsoft.com/office/drawing/2014/main" val="3921638309"/>
                    </a:ext>
                  </a:extLst>
                </a:gridCol>
              </a:tblGrid>
              <a:tr h="4195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EHO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EHO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 Adjust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91187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7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BraninsRcos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0.45 + 0.07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3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Girewank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49.12 + 11.13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24.97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GoldsteinPrice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4.97 + 2.14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3.02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3.01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Peak 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-6.49 + 0.08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2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Rastrigin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0.63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349.32 + 31.86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257.57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Rosenbrock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29.85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29.79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1.17 + 0.41(10^5)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36957.5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4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Schwefel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9927 + 414.67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8256.85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9096.52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441.43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8055.02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4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Six-</a:t>
                      </a:r>
                      <a:r>
                        <a:rPr lang="en-US" altLang="zh-TW" dirty="0" err="1" smtClean="0"/>
                        <a:t>humpCamel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-1.01 + 0.02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baseline="0" dirty="0" smtClean="0"/>
                        <a:t>+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0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846" y="633940"/>
            <a:ext cx="9719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比較三種演算法成效 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– 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使用改善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PSO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和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EHO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7052" y="1218715"/>
                <a:ext cx="5335147" cy="54891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Set</a:t>
                </a:r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SocialFactor</a:t>
                </a:r>
                <a:r>
                  <a:rPr lang="en-US" altLang="zh-TW" dirty="0" smtClean="0"/>
                  <a:t> = 0.5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CognitionFactor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= 0.5, </a:t>
                </a:r>
                <a:r>
                  <a:rPr lang="en-US" altLang="zh-TW" dirty="0" err="1" smtClean="0"/>
                  <a:t>iter</a:t>
                </a:r>
                <a:r>
                  <a:rPr lang="en-US" altLang="zh-TW" dirty="0" smtClean="0"/>
                  <a:t> = 15,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Particles = 15,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clan = 5</a:t>
                </a:r>
                <a:r>
                  <a:rPr lang="en-US" altLang="zh-TW" dirty="0" smtClean="0"/>
                  <a:t>;</a:t>
                </a:r>
              </a:p>
              <a:p>
                <a:r>
                  <a:rPr lang="en-US" altLang="zh-TW" dirty="0" smtClean="0"/>
                  <a:t>Randomly initialize solution;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For  cl in clan do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for </a:t>
                </a:r>
                <a:r>
                  <a:rPr lang="en-US" altLang="zh-TW" i="1" dirty="0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1 to </a:t>
                </a:r>
                <a:r>
                  <a:rPr lang="en-US" altLang="zh-TW" i="1" dirty="0" err="1" smtClean="0"/>
                  <a:t>iter</a:t>
                </a:r>
                <a:r>
                  <a:rPr lang="en-US" altLang="zh-TW" dirty="0" smtClean="0"/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for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= 1 to Particles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 smtClean="0"/>
                  <a:t>        a = </a:t>
                </a:r>
                <a:r>
                  <a:rPr lang="en-US" altLang="zh-TW" dirty="0" err="1"/>
                  <a:t>CognitionFactor</a:t>
                </a:r>
                <a:r>
                  <a:rPr lang="en-US" altLang="zh-TW" dirty="0" smtClean="0"/>
                  <a:t> * </a:t>
                </a:r>
                <a:r>
                  <a:rPr lang="en-US" altLang="zh-TW" dirty="0" err="1" smtClean="0"/>
                  <a:t>rnd</a:t>
                </a:r>
                <a:r>
                  <a:rPr lang="en-US" altLang="zh-TW" dirty="0" smtClean="0"/>
                  <a:t>, b </a:t>
                </a:r>
                <a:r>
                  <a:rPr lang="en-US" altLang="zh-TW" dirty="0"/>
                  <a:t>= </a:t>
                </a:r>
                <a:r>
                  <a:rPr lang="en-US" altLang="zh-TW" dirty="0" err="1"/>
                  <a:t>SocialFactor</a:t>
                </a:r>
                <a:r>
                  <a:rPr lang="en-US" altLang="zh-TW" dirty="0" smtClean="0"/>
                  <a:t> * </a:t>
                </a:r>
                <a:r>
                  <a:rPr lang="en-US" altLang="zh-TW" dirty="0" err="1" smtClean="0"/>
                  <a:t>rnd</a:t>
                </a:r>
                <a:r>
                  <a:rPr lang="en-US" altLang="zh-TW" dirty="0" smtClean="0"/>
                  <a:t>;</a:t>
                </a:r>
              </a:p>
              <a:p>
                <a:r>
                  <a:rPr lang="zh-TW" altLang="en-US" dirty="0" smtClean="0"/>
                  <a:t>      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for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1 to </a:t>
                </a:r>
                <a:r>
                  <a:rPr lang="en-US" altLang="zh-TW" dirty="0" smtClean="0"/>
                  <a:t>Variable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do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)+         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+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/>
                  <a:t>&gt; </a:t>
                </a:r>
                <a:r>
                  <a:rPr lang="en-US" altLang="zh-TW" dirty="0" err="1" smtClean="0"/>
                  <a:t>upperbound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then</a:t>
                </a:r>
              </a:p>
              <a:p>
                <a:r>
                  <a:rPr lang="en-US" altLang="zh-TW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/>
                  <a:t>= </a:t>
                </a:r>
                <a:r>
                  <a:rPr lang="en-US" altLang="zh-TW" dirty="0" err="1"/>
                  <a:t>upperbound</a:t>
                </a:r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end if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/>
                  <a:t>&lt; </a:t>
                </a:r>
                <a:r>
                  <a:rPr lang="en-US" altLang="zh-TW" dirty="0" err="1" smtClean="0"/>
                  <a:t>lowerbound</a:t>
                </a:r>
                <a:r>
                  <a:rPr lang="en-US" altLang="zh-TW" dirty="0" smtClean="0"/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then</a:t>
                </a:r>
              </a:p>
              <a:p>
                <a:r>
                  <a:rPr lang="en-US" altLang="zh-TW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/>
                  <a:t>= </a:t>
                </a:r>
                <a:r>
                  <a:rPr lang="en-US" altLang="zh-TW" dirty="0" err="1" smtClean="0"/>
                  <a:t>lowerbound</a:t>
                </a:r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    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end if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    end for</a:t>
                </a:r>
              </a:p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    end for</a:t>
                </a:r>
                <a:endParaRPr lang="en-US" altLang="zh-TW" dirty="0"/>
              </a:p>
              <a:p>
                <a:r>
                  <a:rPr lang="en-US" altLang="zh-TW" dirty="0" smtClean="0"/>
                  <a:t>    Evaluate fitness for population and update the best;</a:t>
                </a:r>
              </a:p>
              <a:p>
                <a:r>
                  <a:rPr lang="en-US" altLang="zh-TW" dirty="0">
                    <a:solidFill>
                      <a:schemeClr val="accent2"/>
                    </a:solidFill>
                  </a:rPr>
                  <a:t>e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nd for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end for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2" y="1218715"/>
                <a:ext cx="5335147" cy="5489195"/>
              </a:xfrm>
              <a:prstGeom prst="rect">
                <a:avLst/>
              </a:prstGeom>
              <a:blipFill>
                <a:blip r:embed="rId3"/>
                <a:stretch>
                  <a:fillRect l="-568" t="-331" b="-55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300" y="2330602"/>
            <a:ext cx="4556977" cy="1886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單箭頭接點 5"/>
          <p:cNvCxnSpPr/>
          <p:nvPr/>
        </p:nvCxnSpPr>
        <p:spPr>
          <a:xfrm flipV="1">
            <a:off x="9400477" y="3624143"/>
            <a:ext cx="189571" cy="25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920974" y="3878823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Best one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62853" y="4937735"/>
            <a:ext cx="518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pc="100" dirty="0" smtClean="0">
                <a:ea typeface="微軟正黑體" panose="020B0604030504040204" pitchFamily="34" charset="-120"/>
              </a:rPr>
              <a:t>以整體領袖更新每個燕子</a:t>
            </a:r>
            <a:endParaRPr lang="en-US" altLang="zh-TW" sz="3200" b="1" spc="1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0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845" y="633940"/>
            <a:ext cx="10245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比較三種演算法成效 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– 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使用改善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PSO</a:t>
            </a:r>
            <a:r>
              <a:rPr lang="zh-TW" altLang="en-US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和</a:t>
            </a:r>
            <a:r>
              <a:rPr lang="en-US" altLang="zh-TW" sz="3200" b="1" spc="100" dirty="0">
                <a:solidFill>
                  <a:schemeClr val="accent5"/>
                </a:solidFill>
                <a:ea typeface="微軟正黑體" panose="020B0604030504040204" pitchFamily="34" charset="-120"/>
              </a:rPr>
              <a:t>EHO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0040-065F-4CFE-A9F5-5F89490EAE9E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96"/>
              </p:ext>
            </p:extLst>
          </p:nvPr>
        </p:nvGraphicFramePr>
        <p:xfrm>
          <a:off x="762000" y="1540660"/>
          <a:ext cx="10591800" cy="449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75">
                  <a:extLst>
                    <a:ext uri="{9D8B030D-6E8A-4147-A177-3AD203B41FA5}">
                      <a16:colId xmlns:a16="http://schemas.microsoft.com/office/drawing/2014/main" val="1552184383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538043267"/>
                    </a:ext>
                  </a:extLst>
                </a:gridCol>
                <a:gridCol w="929625">
                  <a:extLst>
                    <a:ext uri="{9D8B030D-6E8A-4147-A177-3AD203B41FA5}">
                      <a16:colId xmlns:a16="http://schemas.microsoft.com/office/drawing/2014/main" val="341314927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427748942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1195575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265798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921638309"/>
                    </a:ext>
                  </a:extLst>
                </a:gridCol>
              </a:tblGrid>
              <a:tr h="4195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GA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PSO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EHO</a:t>
                      </a:r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91187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Mean +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7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BraninsRcos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0.57</a:t>
                      </a:r>
                      <a:r>
                        <a:rPr lang="en-US" altLang="zh-TW" baseline="0" dirty="0" smtClean="0"/>
                        <a:t> + 0.54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0.48 + 0.23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0.01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Girewank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76.65 + </a:t>
                      </a:r>
                      <a:r>
                        <a:rPr lang="en-US" altLang="zh-TW" baseline="0" dirty="0" smtClean="0"/>
                        <a:t>36.16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26.76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28.73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7.25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15.26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47.7 + 9.4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24.26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GoldsteinPrice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5.77 + 12.32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3.01 </a:t>
                      </a:r>
                      <a:r>
                        <a:rPr lang="en-US" altLang="zh-TW" dirty="0" smtClean="0"/>
                        <a:t>+ 0.06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3.01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Himmelblau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1.47 + 3.35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0.15 + 0.76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0.01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2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Peak 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-6.33 + 0.59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-6.54 + 0.15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 </a:t>
                      </a:r>
                      <a:r>
                        <a:rPr lang="en-US" altLang="zh-TW" dirty="0" smtClean="0"/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-6.55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2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Rastrigin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440.61 + 105.25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283.8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332.51</a:t>
                      </a:r>
                      <a:r>
                        <a:rPr lang="en-US" altLang="zh-TW" dirty="0" smtClean="0"/>
                        <a:t> + 39.24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201.65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353.13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27.61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307.09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Rosenbrock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4.85+6.5</a:t>
                      </a:r>
                      <a:r>
                        <a:rPr lang="en-US" altLang="zh-TW" baseline="0" dirty="0" smtClean="0"/>
                        <a:t> (10^5)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24431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0.83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0.42(10^5)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14736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1.25 + 0.53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(10^5)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29295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4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Schwefel</a:t>
                      </a:r>
                      <a:r>
                        <a:rPr lang="en-US" altLang="zh-TW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9373.45</a:t>
                      </a:r>
                      <a:r>
                        <a:rPr lang="en-US" altLang="zh-TW" dirty="0" smtClean="0"/>
                        <a:t> + 735.31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7222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9477 +595.62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7951.02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9170.4</a:t>
                      </a:r>
                      <a:r>
                        <a:rPr lang="en-US" altLang="zh-TW" dirty="0" smtClean="0"/>
                        <a:t> 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535.89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7145.57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4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Stenger</a:t>
                      </a:r>
                      <a:r>
                        <a:rPr lang="en-US" altLang="zh-TW" dirty="0" smtClean="0"/>
                        <a:t> (02)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0.05 + 0.2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0.01 + 0.03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Six-</a:t>
                      </a:r>
                      <a:r>
                        <a:rPr lang="en-US" altLang="zh-TW" dirty="0" err="1" smtClean="0"/>
                        <a:t>humpCamel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-0.99 + 0.13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 </a:t>
                      </a:r>
                      <a:r>
                        <a:rPr lang="en-US" altLang="zh-TW" dirty="0" smtClean="0"/>
                        <a:t>+ 0.02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baseline="0" dirty="0" smtClean="0"/>
                        <a:t>+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0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1281</Words>
  <Application>Microsoft Office PowerPoint</Application>
  <PresentationFormat>寬螢幕</PresentationFormat>
  <Paragraphs>343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Source Sans Pro</vt:lpstr>
      <vt:lpstr>Times-Bold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Chris Chung</cp:lastModifiedBy>
  <cp:revision>112</cp:revision>
  <dcterms:created xsi:type="dcterms:W3CDTF">2018-09-24T13:17:52Z</dcterms:created>
  <dcterms:modified xsi:type="dcterms:W3CDTF">2019-01-14T15:44:22Z</dcterms:modified>
</cp:coreProperties>
</file>