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14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62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8470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064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699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78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12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0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401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8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4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01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30F18-0DC4-4B11-858F-0A1C356B0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09909"/>
            <a:ext cx="8144134" cy="1373070"/>
          </a:xfrm>
        </p:spPr>
        <p:txBody>
          <a:bodyPr/>
          <a:lstStyle/>
          <a:p>
            <a:r>
              <a:rPr lang="en-US" altLang="zh-TW" sz="3600" dirty="0"/>
              <a:t>Firefly Algorithm for Solving Continuous Optimization Problems and Travel Salesman Problem</a:t>
            </a:r>
            <a:endParaRPr 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C1895A-FD3F-4AD1-9F9A-6ACED742B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工業工程所</a:t>
            </a:r>
            <a:endParaRPr lang="en-US" altLang="zh-TW" dirty="0"/>
          </a:p>
          <a:p>
            <a:r>
              <a:rPr lang="en-US" altLang="zh-TW" dirty="0"/>
              <a:t>R06546049 </a:t>
            </a:r>
            <a:r>
              <a:rPr lang="zh-TW" altLang="en-US" dirty="0"/>
              <a:t>賴沛恩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34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78B1C-D6B2-41F0-B2E3-C97563EB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Key Differences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74822-55A4-404A-89E0-79C49C02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0168655" cy="3599316"/>
          </a:xfrm>
        </p:spPr>
        <p:txBody>
          <a:bodyPr>
            <a:normAutofit/>
          </a:bodyPr>
          <a:lstStyle/>
          <a:p>
            <a:r>
              <a:rPr lang="en-US" dirty="0"/>
              <a:t>Distances between fireflies are not Euclidean distance. Instead, it uses the number of different cities between two solutions to represent the distance.</a:t>
            </a:r>
          </a:p>
          <a:p>
            <a:endParaRPr lang="en-US" dirty="0"/>
          </a:p>
          <a:p>
            <a:r>
              <a:rPr lang="en-US" dirty="0"/>
              <a:t>Using the Inverse Mutation method to represent the movement.</a:t>
            </a:r>
          </a:p>
          <a:p>
            <a:endParaRPr lang="en-US" dirty="0"/>
          </a:p>
          <a:p>
            <a:r>
              <a:rPr lang="en-US" dirty="0"/>
              <a:t>Each firefly will move m times and then select the best n fireflies to use at the next iteration from the m*n + 1(the current best) fireflies.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5F10A-6D0B-4A06-87E1-3CDD7ADB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08077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2F836B-3CCB-4BA0-A472-43D192154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Solve the COPs (Continuous Optimization Problems) by both PSO and Firefly algorithm.</a:t>
            </a:r>
          </a:p>
          <a:p>
            <a:r>
              <a:rPr lang="en-US" altLang="zh-TW" sz="2800" dirty="0">
                <a:solidFill>
                  <a:srgbClr val="FFFF00"/>
                </a:solidFill>
              </a:rPr>
              <a:t>Solve the TSP (Travel Salesman Problem) by discrete Firefly algorithm.</a:t>
            </a:r>
          </a:p>
          <a:p>
            <a:endParaRPr lang="en-US" altLang="zh-TW" sz="2800" dirty="0"/>
          </a:p>
          <a:p>
            <a:r>
              <a:rPr lang="en-US" altLang="zh-TW" sz="2800" dirty="0"/>
              <a:t>Compare the performance of Firefly algorithm with others’.</a:t>
            </a:r>
            <a:endParaRPr lang="en-US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3F7AAA-6C1A-441B-83FC-E1047F46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46682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042CF-E8CB-4149-820B-84F52C40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Firefly Algorithm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F4532-2958-4816-9E03-E38A8C2D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Resource: </a:t>
            </a:r>
          </a:p>
          <a:p>
            <a:pPr marL="457200" lvl="1" indent="0">
              <a:buNone/>
            </a:pPr>
            <a:r>
              <a:rPr lang="en-US" dirty="0"/>
              <a:t>International Journal of Swarm Intelligence (IJSI), Vol. 1, No. 1, 2013</a:t>
            </a:r>
          </a:p>
          <a:p>
            <a:r>
              <a:rPr lang="en-US" dirty="0"/>
              <a:t>Authors:</a:t>
            </a:r>
          </a:p>
          <a:p>
            <a:pPr marL="457200" lvl="1" indent="0">
              <a:buNone/>
            </a:pPr>
            <a:r>
              <a:rPr lang="en-US" dirty="0"/>
              <a:t>Xin-She Yang</a:t>
            </a:r>
          </a:p>
          <a:p>
            <a:pPr marL="457200" lvl="1" indent="0">
              <a:buNone/>
            </a:pPr>
            <a:r>
              <a:rPr lang="en-US" dirty="0"/>
              <a:t>School of Science and Technology, Middlesex University.</a:t>
            </a:r>
          </a:p>
          <a:p>
            <a:pPr marL="457200" lvl="1" indent="0">
              <a:buNone/>
            </a:pPr>
            <a:r>
              <a:rPr lang="en-US" dirty="0" err="1"/>
              <a:t>Xingshi</a:t>
            </a:r>
            <a:r>
              <a:rPr lang="en-US" dirty="0"/>
              <a:t> He</a:t>
            </a:r>
          </a:p>
          <a:p>
            <a:pPr marL="457200" lvl="1" indent="0">
              <a:buNone/>
            </a:pPr>
            <a:r>
              <a:rPr lang="en-US" dirty="0"/>
              <a:t>School of Science, Xi’an Polytechnic University.</a:t>
            </a:r>
          </a:p>
        </p:txBody>
      </p:sp>
    </p:spTree>
    <p:extLst>
      <p:ext uri="{BB962C8B-B14F-4D97-AF65-F5344CB8AC3E}">
        <p14:creationId xmlns:p14="http://schemas.microsoft.com/office/powerpoint/2010/main" val="36579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78B1C-D6B2-41F0-B2E3-C97563EB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C874822-55A4-404A-89E0-79C49C02B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Firefly algorithm was based on the ﬂashing pattern of tropical ﬁreﬂies.</a:t>
                </a:r>
              </a:p>
              <a:p>
                <a:r>
                  <a:rPr lang="en-US" dirty="0"/>
                  <a:t>Assuming:</a:t>
                </a:r>
              </a:p>
              <a:p>
                <a:pPr lvl="1"/>
                <a:r>
                  <a:rPr lang="en-US" dirty="0"/>
                  <a:t>Can be attract by all the other fireflies.</a:t>
                </a:r>
              </a:p>
              <a:p>
                <a:pPr lvl="1"/>
                <a:r>
                  <a:rPr lang="en-US" dirty="0"/>
                  <a:t>The less bright one will be attracted by the brighter one, and the intensity decrease as their mutual distance increases.</a:t>
                </a:r>
              </a:p>
              <a:p>
                <a:pPr lvl="1"/>
                <a:r>
                  <a:rPr lang="en-US" dirty="0"/>
                  <a:t>If there are no fireflies brighter than a given firefly, it will move randomly.</a:t>
                </a:r>
              </a:p>
              <a:p>
                <a:r>
                  <a:rPr lang="en-US" dirty="0"/>
                  <a:t>Complexity:</a:t>
                </a:r>
              </a:p>
              <a:p>
                <a:pPr lvl="1"/>
                <a:r>
                  <a:rPr lang="en-US" dirty="0"/>
                  <a:t>The complexity at the extreme case will be only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C874822-55A4-404A-89E0-79C49C02B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2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98BC3-4846-48D5-9627-E88B02A0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BC17B-4810-43EA-8939-817DBB1E4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10084661" cy="417476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𝐼𝑛𝑡𝑒𝑛𝑠𝑖𝑡𝑦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𝑑𝑒𝑓𝑖𝑛𝑒𝑑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𝑡𝑡𝑟𝑎𝑐𝑡𝑖𝑣𝑒𝑛𝑒𝑠𝑠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𝑑𝑖𝑠𝑡𝑎𝑛𝑐𝑒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𝑑𝑒𝑓𝑖𝑛𝑒𝑑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𝑎𝑡𝑡𝑟𝑎𝑐𝑡𝑖𝑣𝑒𝑛𝑒𝑠𝑠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0.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𝑚𝑜𝑣𝑒𝑚𝑒𝑛𝑡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𝑑𝑒𝑓𝑖𝑛𝑒𝑑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𝑏𝑒𝑖𝑛𝑔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𝑟𝑎𝑛𝑑𝑜𝑚𝑖𝑧𝑎𝑡𝑖𝑜𝑛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𝑟𝑎𝑛𝑑𝑜𝑚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𝑡𝑖𝑚𝑒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BC17B-4810-43EA-8939-817DBB1E4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10084661" cy="4174763"/>
              </a:xfrm>
              <a:blipFill>
                <a:blip r:embed="rId2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3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98BC3-4846-48D5-9627-E88B02A0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Settings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BC17B-4810-43EA-8939-817DBB1E4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𝑐𝑜𝑛𝑡𝑟𝑜𝑙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𝑟𝑎𝑛𝑑𝑜𝑚𝑛𝑒𝑠𝑠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𝑡𝑢𝑛𝑒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𝑑𝑢𝑟𝑖𝑛𝑔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𝑖𝑡𝑒𝑟𝑎𝑡𝑖𝑜𝑛𝑠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0.01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𝑝𝑟𝑜𝑏𝑙𝑒𝑚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𝑖𝑛𝑡𝑒𝑟𝑒𝑠𝑡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𝑎𝑣𝑒𝑟𝑎𝑔𝑒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𝑠𝑐𝑎𝑙𝑒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𝑝𝑟𝑜𝑏𝑙𝑒𝑚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𝑖𝑛𝑡𝑒𝑟𝑒𝑠𝑡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BC17B-4810-43EA-8939-817DBB1E4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86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998BC3-4846-48D5-9627-E88B02A0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Firefly Algorithm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BC17B-4810-43EA-8939-817DBB1E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FA is based on attraction and intensity decreases with distance, thus 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It will subdivide into subgroup around the mode or local optimum.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But it still apply its own randomized moves as well.</a:t>
            </a:r>
          </a:p>
          <a:p>
            <a:pPr lvl="1"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5FDE3-1481-44E2-8B98-36786F25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49198C-94B7-45AF-83EE-CBA6CCE5B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36281"/>
                <a:ext cx="10472588" cy="41193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Population,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Bounds for randomization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IterationLimit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t &lt; </a:t>
                </a:r>
                <a:r>
                  <a:rPr lang="en-US" dirty="0" err="1"/>
                  <a:t>IterationLimit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sz="2400" dirty="0"/>
                  <a:t>for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= 0 to Population Size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for j = 0 to Population Size</a:t>
                </a:r>
              </a:p>
              <a:p>
                <a:pPr marL="1371600" lvl="3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/>
                  <a:t> then </a:t>
                </a:r>
              </a:p>
              <a:p>
                <a:pPr marL="1371600" lvl="3" indent="0">
                  <a:buNone/>
                </a:pPr>
                <a:r>
                  <a:rPr lang="en-US" sz="2400" b="0" dirty="0"/>
                  <a:t>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b="0" dirty="0"/>
                  <a:t>, get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b="0" dirty="0"/>
                  <a:t>, and </a:t>
                </a: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Update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r>
                  <a:rPr lang="en-US" sz="2400" dirty="0"/>
                  <a:t>end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end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rank the fireflies and find the current best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149198C-94B7-45AF-83EE-CBA6CCE5B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36281"/>
                <a:ext cx="10472588" cy="4119345"/>
              </a:xfrm>
              <a:blipFill>
                <a:blip r:embed="rId2"/>
                <a:stretch>
                  <a:fillRect l="-931" t="-2071" b="-9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89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042CF-E8CB-4149-820B-84F52C40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Discrete Firefly Algorithm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F4532-2958-4816-9E03-E38A8C2D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Resource: </a:t>
            </a:r>
          </a:p>
          <a:p>
            <a:pPr marL="457200" lvl="1" indent="0">
              <a:buNone/>
            </a:pPr>
            <a:r>
              <a:rPr lang="en-US" dirty="0" err="1"/>
              <a:t>Bouchachia</a:t>
            </a:r>
            <a:r>
              <a:rPr lang="en-US" dirty="0"/>
              <a:t> A. (eds) Adaptive and Intelligent Systems, ICAIS 2011, pp 393-403.</a:t>
            </a:r>
          </a:p>
          <a:p>
            <a:r>
              <a:rPr lang="en-US" dirty="0"/>
              <a:t>Authors:</a:t>
            </a:r>
          </a:p>
          <a:p>
            <a:pPr marL="457200" lvl="1" indent="0">
              <a:buNone/>
            </a:pPr>
            <a:r>
              <a:rPr lang="en-US" dirty="0" err="1"/>
              <a:t>Gilang</a:t>
            </a:r>
            <a:r>
              <a:rPr lang="en-US" dirty="0"/>
              <a:t> Kusuma </a:t>
            </a:r>
            <a:r>
              <a:rPr lang="en-US" dirty="0" err="1"/>
              <a:t>Jati</a:t>
            </a:r>
            <a:r>
              <a:rPr lang="en-US" dirty="0"/>
              <a:t> and </a:t>
            </a:r>
            <a:r>
              <a:rPr lang="en-US" dirty="0" err="1"/>
              <a:t>Suyanto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faculty of Informatics - Telkom Institute of Technology, West Java, Indonesia .</a:t>
            </a:r>
          </a:p>
        </p:txBody>
      </p:sp>
    </p:spTree>
    <p:extLst>
      <p:ext uri="{BB962C8B-B14F-4D97-AF65-F5344CB8AC3E}">
        <p14:creationId xmlns:p14="http://schemas.microsoft.com/office/powerpoint/2010/main" val="1538167500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自訂 1">
      <a:dk1>
        <a:srgbClr val="757070"/>
      </a:dk1>
      <a:lt1>
        <a:sysClr val="window" lastClr="FFFFFF"/>
      </a:lt1>
      <a:dk2>
        <a:srgbClr val="9D360E"/>
      </a:dk2>
      <a:lt2>
        <a:srgbClr val="E7E6E6"/>
      </a:lt2>
      <a:accent1>
        <a:srgbClr val="FFFFF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1782</TotalTime>
  <Words>573</Words>
  <Application>Microsoft Office PowerPoint</Application>
  <PresentationFormat>寬螢幕</PresentationFormat>
  <Paragraphs>67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Trebuchet MS</vt:lpstr>
      <vt:lpstr>柏林</vt:lpstr>
      <vt:lpstr>Firefly Algorithm for Solving Continuous Optimization Problems and Travel Salesman Problem</vt:lpstr>
      <vt:lpstr>Goal</vt:lpstr>
      <vt:lpstr>Firefly Algorithm</vt:lpstr>
      <vt:lpstr>Algorithm Introduction</vt:lpstr>
      <vt:lpstr>Parameters Settings</vt:lpstr>
      <vt:lpstr>Parameters Settings (Cont’d)</vt:lpstr>
      <vt:lpstr>Advantages of Firefly Algorithm</vt:lpstr>
      <vt:lpstr>Pseudo Code</vt:lpstr>
      <vt:lpstr>Discrete Firefly Algorithm</vt:lpstr>
      <vt:lpstr>Key Differences</vt:lpstr>
      <vt:lpstr>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Firefly Algorithm for Solving Continuous Optimization Problems</dc:title>
  <dc:creator>Hugo</dc:creator>
  <cp:lastModifiedBy>Hugo</cp:lastModifiedBy>
  <cp:revision>44</cp:revision>
  <dcterms:created xsi:type="dcterms:W3CDTF">2018-12-18T04:41:06Z</dcterms:created>
  <dcterms:modified xsi:type="dcterms:W3CDTF">2019-01-14T07:11:33Z</dcterms:modified>
</cp:coreProperties>
</file>