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93" r:id="rId2"/>
    <p:sldId id="302" r:id="rId3"/>
    <p:sldId id="303" r:id="rId4"/>
    <p:sldId id="304" r:id="rId5"/>
    <p:sldId id="306" r:id="rId6"/>
    <p:sldId id="305" r:id="rId7"/>
    <p:sldId id="307" r:id="rId8"/>
    <p:sldId id="308" r:id="rId9"/>
    <p:sldId id="310" r:id="rId10"/>
    <p:sldId id="300" r:id="rId11"/>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a:srgbClr val="F9F9F9"/>
    <a:srgbClr val="A6A6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等深淺樣式 2 - 輔色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中等深淺樣式 3 - 輔色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8EC20E35-A176-4012-BC5E-935CFFF8708E}" styleName="中等深淺樣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368" autoAdjust="0"/>
    <p:restoredTop sz="93809" autoAdjust="0"/>
  </p:normalViewPr>
  <p:slideViewPr>
    <p:cSldViewPr snapToGrid="0">
      <p:cViewPr varScale="1">
        <p:scale>
          <a:sx n="63" d="100"/>
          <a:sy n="63" d="100"/>
        </p:scale>
        <p:origin x="828" y="4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564540-434D-4E07-A551-7B90219C0D9F}" type="datetimeFigureOut">
              <a:rPr lang="zh-TW" altLang="en-US" smtClean="0"/>
              <a:t>2019/1/15</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7D85DB-596D-49F6-A576-D536D31EA675}" type="slidenum">
              <a:rPr lang="zh-TW" altLang="en-US" smtClean="0"/>
              <a:t>‹#›</a:t>
            </a:fld>
            <a:endParaRPr lang="zh-TW" altLang="en-US"/>
          </a:p>
        </p:txBody>
      </p:sp>
    </p:spTree>
    <p:extLst>
      <p:ext uri="{BB962C8B-B14F-4D97-AF65-F5344CB8AC3E}">
        <p14:creationId xmlns:p14="http://schemas.microsoft.com/office/powerpoint/2010/main" val="2124950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1B7D85DB-596D-49F6-A576-D536D31EA675}" type="slidenum">
              <a:rPr lang="zh-TW" altLang="en-US" smtClean="0"/>
              <a:t>2</a:t>
            </a:fld>
            <a:endParaRPr lang="zh-TW" altLang="en-US"/>
          </a:p>
        </p:txBody>
      </p:sp>
    </p:spTree>
    <p:extLst>
      <p:ext uri="{BB962C8B-B14F-4D97-AF65-F5344CB8AC3E}">
        <p14:creationId xmlns:p14="http://schemas.microsoft.com/office/powerpoint/2010/main" val="34452665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1B7D85DB-596D-49F6-A576-D536D31EA675}" type="slidenum">
              <a:rPr lang="zh-TW" altLang="en-US" smtClean="0"/>
              <a:t>3</a:t>
            </a:fld>
            <a:endParaRPr lang="zh-TW" altLang="en-US"/>
          </a:p>
        </p:txBody>
      </p:sp>
    </p:spTree>
    <p:extLst>
      <p:ext uri="{BB962C8B-B14F-4D97-AF65-F5344CB8AC3E}">
        <p14:creationId xmlns:p14="http://schemas.microsoft.com/office/powerpoint/2010/main" val="9207366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1B7D85DB-596D-49F6-A576-D536D31EA675}" type="slidenum">
              <a:rPr lang="zh-TW" altLang="en-US" smtClean="0"/>
              <a:t>4</a:t>
            </a:fld>
            <a:endParaRPr lang="zh-TW" altLang="en-US"/>
          </a:p>
        </p:txBody>
      </p:sp>
    </p:spTree>
    <p:extLst>
      <p:ext uri="{BB962C8B-B14F-4D97-AF65-F5344CB8AC3E}">
        <p14:creationId xmlns:p14="http://schemas.microsoft.com/office/powerpoint/2010/main" val="1871515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1B7D85DB-596D-49F6-A576-D536D31EA675}" type="slidenum">
              <a:rPr lang="zh-TW" altLang="en-US" smtClean="0"/>
              <a:t>5</a:t>
            </a:fld>
            <a:endParaRPr lang="zh-TW" altLang="en-US"/>
          </a:p>
        </p:txBody>
      </p:sp>
    </p:spTree>
    <p:extLst>
      <p:ext uri="{BB962C8B-B14F-4D97-AF65-F5344CB8AC3E}">
        <p14:creationId xmlns:p14="http://schemas.microsoft.com/office/powerpoint/2010/main" val="4239640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1B7D85DB-596D-49F6-A576-D536D31EA675}" type="slidenum">
              <a:rPr lang="zh-TW" altLang="en-US" smtClean="0"/>
              <a:t>6</a:t>
            </a:fld>
            <a:endParaRPr lang="zh-TW" altLang="en-US"/>
          </a:p>
        </p:txBody>
      </p:sp>
    </p:spTree>
    <p:extLst>
      <p:ext uri="{BB962C8B-B14F-4D97-AF65-F5344CB8AC3E}">
        <p14:creationId xmlns:p14="http://schemas.microsoft.com/office/powerpoint/2010/main" val="11596117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1B7D85DB-596D-49F6-A576-D536D31EA675}" type="slidenum">
              <a:rPr lang="zh-TW" altLang="en-US" smtClean="0"/>
              <a:t>7</a:t>
            </a:fld>
            <a:endParaRPr lang="zh-TW" altLang="en-US"/>
          </a:p>
        </p:txBody>
      </p:sp>
    </p:spTree>
    <p:extLst>
      <p:ext uri="{BB962C8B-B14F-4D97-AF65-F5344CB8AC3E}">
        <p14:creationId xmlns:p14="http://schemas.microsoft.com/office/powerpoint/2010/main" val="27023305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1B7D85DB-596D-49F6-A576-D536D31EA675}" type="slidenum">
              <a:rPr lang="zh-TW" altLang="en-US" smtClean="0"/>
              <a:t>8</a:t>
            </a:fld>
            <a:endParaRPr lang="zh-TW" altLang="en-US"/>
          </a:p>
        </p:txBody>
      </p:sp>
    </p:spTree>
    <p:extLst>
      <p:ext uri="{BB962C8B-B14F-4D97-AF65-F5344CB8AC3E}">
        <p14:creationId xmlns:p14="http://schemas.microsoft.com/office/powerpoint/2010/main" val="42758297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1B7D85DB-596D-49F6-A576-D536D31EA675}" type="slidenum">
              <a:rPr lang="zh-TW" altLang="en-US" smtClean="0"/>
              <a:t>9</a:t>
            </a:fld>
            <a:endParaRPr lang="zh-TW" altLang="en-US"/>
          </a:p>
        </p:txBody>
      </p:sp>
    </p:spTree>
    <p:extLst>
      <p:ext uri="{BB962C8B-B14F-4D97-AF65-F5344CB8AC3E}">
        <p14:creationId xmlns:p14="http://schemas.microsoft.com/office/powerpoint/2010/main" val="820643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a:p>
          <a:p>
            <a:endParaRPr lang="en-US" altLang="zh-TW" dirty="0"/>
          </a:p>
        </p:txBody>
      </p:sp>
      <p:sp>
        <p:nvSpPr>
          <p:cNvPr id="4" name="投影片編號版面配置區 3"/>
          <p:cNvSpPr>
            <a:spLocks noGrp="1"/>
          </p:cNvSpPr>
          <p:nvPr>
            <p:ph type="sldNum" sz="quarter" idx="5"/>
          </p:nvPr>
        </p:nvSpPr>
        <p:spPr/>
        <p:txBody>
          <a:bodyPr/>
          <a:lstStyle/>
          <a:p>
            <a:fld id="{1B7D85DB-596D-49F6-A576-D536D31EA675}" type="slidenum">
              <a:rPr lang="zh-TW" altLang="en-US" smtClean="0"/>
              <a:t>10</a:t>
            </a:fld>
            <a:endParaRPr lang="zh-TW" altLang="en-US"/>
          </a:p>
        </p:txBody>
      </p:sp>
    </p:spTree>
    <p:extLst>
      <p:ext uri="{BB962C8B-B14F-4D97-AF65-F5344CB8AC3E}">
        <p14:creationId xmlns:p14="http://schemas.microsoft.com/office/powerpoint/2010/main" val="20072904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按一下以編輯母片副標題樣式</a:t>
            </a:r>
          </a:p>
        </p:txBody>
      </p:sp>
      <p:sp>
        <p:nvSpPr>
          <p:cNvPr id="4" name="日期版面配置區 3"/>
          <p:cNvSpPr>
            <a:spLocks noGrp="1"/>
          </p:cNvSpPr>
          <p:nvPr>
            <p:ph type="dt" sz="half" idx="10"/>
          </p:nvPr>
        </p:nvSpPr>
        <p:spPr/>
        <p:txBody>
          <a:bodyPr/>
          <a:lstStyle/>
          <a:p>
            <a:fld id="{B967A556-433A-4E1F-9015-16DD8918180C}" type="datetimeFigureOut">
              <a:rPr lang="zh-TW" altLang="en-US" smtClean="0"/>
              <a:t>2019/1/15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321942F-0B0E-4332-A14C-9664864D5943}" type="slidenum">
              <a:rPr lang="zh-TW" altLang="en-US" smtClean="0"/>
              <a:t>‹#›</a:t>
            </a:fld>
            <a:endParaRPr lang="zh-TW" altLang="en-US"/>
          </a:p>
        </p:txBody>
      </p:sp>
    </p:spTree>
    <p:extLst>
      <p:ext uri="{BB962C8B-B14F-4D97-AF65-F5344CB8AC3E}">
        <p14:creationId xmlns:p14="http://schemas.microsoft.com/office/powerpoint/2010/main" val="27768244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B967A556-433A-4E1F-9015-16DD8918180C}" type="datetimeFigureOut">
              <a:rPr lang="zh-TW" altLang="en-US" smtClean="0"/>
              <a:t>2019/1/15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321942F-0B0E-4332-A14C-9664864D5943}" type="slidenum">
              <a:rPr lang="zh-TW" altLang="en-US" smtClean="0"/>
              <a:t>‹#›</a:t>
            </a:fld>
            <a:endParaRPr lang="zh-TW" altLang="en-US"/>
          </a:p>
        </p:txBody>
      </p:sp>
    </p:spTree>
    <p:extLst>
      <p:ext uri="{BB962C8B-B14F-4D97-AF65-F5344CB8AC3E}">
        <p14:creationId xmlns:p14="http://schemas.microsoft.com/office/powerpoint/2010/main" val="408931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B967A556-433A-4E1F-9015-16DD8918180C}" type="datetimeFigureOut">
              <a:rPr lang="zh-TW" altLang="en-US" smtClean="0"/>
              <a:t>2019/1/15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321942F-0B0E-4332-A14C-9664864D5943}" type="slidenum">
              <a:rPr lang="zh-TW" altLang="en-US" smtClean="0"/>
              <a:t>‹#›</a:t>
            </a:fld>
            <a:endParaRPr lang="zh-TW" altLang="en-US"/>
          </a:p>
        </p:txBody>
      </p:sp>
    </p:spTree>
    <p:extLst>
      <p:ext uri="{BB962C8B-B14F-4D97-AF65-F5344CB8AC3E}">
        <p14:creationId xmlns:p14="http://schemas.microsoft.com/office/powerpoint/2010/main" val="42647611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B967A556-433A-4E1F-9015-16DD8918180C}" type="datetimeFigureOut">
              <a:rPr lang="zh-TW" altLang="en-US" smtClean="0"/>
              <a:t>2019/1/15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321942F-0B0E-4332-A14C-9664864D5943}" type="slidenum">
              <a:rPr lang="zh-TW" altLang="en-US" smtClean="0"/>
              <a:t>‹#›</a:t>
            </a:fld>
            <a:endParaRPr lang="zh-TW" altLang="en-US"/>
          </a:p>
        </p:txBody>
      </p:sp>
    </p:spTree>
    <p:extLst>
      <p:ext uri="{BB962C8B-B14F-4D97-AF65-F5344CB8AC3E}">
        <p14:creationId xmlns:p14="http://schemas.microsoft.com/office/powerpoint/2010/main" val="27093038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B967A556-433A-4E1F-9015-16DD8918180C}" type="datetimeFigureOut">
              <a:rPr lang="zh-TW" altLang="en-US" smtClean="0"/>
              <a:t>2019/1/15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321942F-0B0E-4332-A14C-9664864D5943}" type="slidenum">
              <a:rPr lang="zh-TW" altLang="en-US" smtClean="0"/>
              <a:t>‹#›</a:t>
            </a:fld>
            <a:endParaRPr lang="zh-TW" altLang="en-US"/>
          </a:p>
        </p:txBody>
      </p:sp>
    </p:spTree>
    <p:extLst>
      <p:ext uri="{BB962C8B-B14F-4D97-AF65-F5344CB8AC3E}">
        <p14:creationId xmlns:p14="http://schemas.microsoft.com/office/powerpoint/2010/main" val="21373545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B967A556-433A-4E1F-9015-16DD8918180C}" type="datetimeFigureOut">
              <a:rPr lang="zh-TW" altLang="en-US" smtClean="0"/>
              <a:t>2019/1/15</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321942F-0B0E-4332-A14C-9664864D5943}" type="slidenum">
              <a:rPr lang="zh-TW" altLang="en-US" smtClean="0"/>
              <a:t>‹#›</a:t>
            </a:fld>
            <a:endParaRPr lang="zh-TW" altLang="en-US"/>
          </a:p>
        </p:txBody>
      </p:sp>
    </p:spTree>
    <p:extLst>
      <p:ext uri="{BB962C8B-B14F-4D97-AF65-F5344CB8AC3E}">
        <p14:creationId xmlns:p14="http://schemas.microsoft.com/office/powerpoint/2010/main" val="15183255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B967A556-433A-4E1F-9015-16DD8918180C}" type="datetimeFigureOut">
              <a:rPr lang="zh-TW" altLang="en-US" smtClean="0"/>
              <a:t>2019/1/15</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321942F-0B0E-4332-A14C-9664864D5943}" type="slidenum">
              <a:rPr lang="zh-TW" altLang="en-US" smtClean="0"/>
              <a:t>‹#›</a:t>
            </a:fld>
            <a:endParaRPr lang="zh-TW" altLang="en-US"/>
          </a:p>
        </p:txBody>
      </p:sp>
    </p:spTree>
    <p:extLst>
      <p:ext uri="{BB962C8B-B14F-4D97-AF65-F5344CB8AC3E}">
        <p14:creationId xmlns:p14="http://schemas.microsoft.com/office/powerpoint/2010/main" val="33311951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B967A556-433A-4E1F-9015-16DD8918180C}" type="datetimeFigureOut">
              <a:rPr lang="zh-TW" altLang="en-US" smtClean="0"/>
              <a:t>2019/1/15</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321942F-0B0E-4332-A14C-9664864D5943}" type="slidenum">
              <a:rPr lang="zh-TW" altLang="en-US" smtClean="0"/>
              <a:t>‹#›</a:t>
            </a:fld>
            <a:endParaRPr lang="zh-TW" altLang="en-US"/>
          </a:p>
        </p:txBody>
      </p:sp>
    </p:spTree>
    <p:extLst>
      <p:ext uri="{BB962C8B-B14F-4D97-AF65-F5344CB8AC3E}">
        <p14:creationId xmlns:p14="http://schemas.microsoft.com/office/powerpoint/2010/main" val="8539814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967A556-433A-4E1F-9015-16DD8918180C}" type="datetimeFigureOut">
              <a:rPr lang="zh-TW" altLang="en-US" smtClean="0"/>
              <a:t>2019/1/15</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321942F-0B0E-4332-A14C-9664864D5943}" type="slidenum">
              <a:rPr lang="zh-TW" altLang="en-US" smtClean="0"/>
              <a:t>‹#›</a:t>
            </a:fld>
            <a:endParaRPr lang="zh-TW" altLang="en-US"/>
          </a:p>
        </p:txBody>
      </p:sp>
    </p:spTree>
    <p:extLst>
      <p:ext uri="{BB962C8B-B14F-4D97-AF65-F5344CB8AC3E}">
        <p14:creationId xmlns:p14="http://schemas.microsoft.com/office/powerpoint/2010/main" val="2873347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B967A556-433A-4E1F-9015-16DD8918180C}" type="datetimeFigureOut">
              <a:rPr lang="zh-TW" altLang="en-US" smtClean="0"/>
              <a:t>2019/1/15</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321942F-0B0E-4332-A14C-9664864D5943}" type="slidenum">
              <a:rPr lang="zh-TW" altLang="en-US" smtClean="0"/>
              <a:t>‹#›</a:t>
            </a:fld>
            <a:endParaRPr lang="zh-TW" altLang="en-US"/>
          </a:p>
        </p:txBody>
      </p:sp>
    </p:spTree>
    <p:extLst>
      <p:ext uri="{BB962C8B-B14F-4D97-AF65-F5344CB8AC3E}">
        <p14:creationId xmlns:p14="http://schemas.microsoft.com/office/powerpoint/2010/main" val="3734754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B967A556-433A-4E1F-9015-16DD8918180C}" type="datetimeFigureOut">
              <a:rPr lang="zh-TW" altLang="en-US" smtClean="0"/>
              <a:t>2019/1/15</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321942F-0B0E-4332-A14C-9664864D5943}" type="slidenum">
              <a:rPr lang="zh-TW" altLang="en-US" smtClean="0"/>
              <a:t>‹#›</a:t>
            </a:fld>
            <a:endParaRPr lang="zh-TW" altLang="en-US"/>
          </a:p>
        </p:txBody>
      </p:sp>
    </p:spTree>
    <p:extLst>
      <p:ext uri="{BB962C8B-B14F-4D97-AF65-F5344CB8AC3E}">
        <p14:creationId xmlns:p14="http://schemas.microsoft.com/office/powerpoint/2010/main" val="36824899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67A556-433A-4E1F-9015-16DD8918180C}" type="datetimeFigureOut">
              <a:rPr lang="zh-TW" altLang="en-US" smtClean="0"/>
              <a:t>2019/1/15</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21942F-0B0E-4332-A14C-9664864D5943}" type="slidenum">
              <a:rPr lang="zh-TW" altLang="en-US" smtClean="0"/>
              <a:t>‹#›</a:t>
            </a:fld>
            <a:endParaRPr lang="zh-TW" altLang="en-US"/>
          </a:p>
        </p:txBody>
      </p:sp>
    </p:spTree>
    <p:extLst>
      <p:ext uri="{BB962C8B-B14F-4D97-AF65-F5344CB8AC3E}">
        <p14:creationId xmlns:p14="http://schemas.microsoft.com/office/powerpoint/2010/main" val="6231319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gif"/></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圖片 12">
            <a:extLst>
              <a:ext uri="{FF2B5EF4-FFF2-40B4-BE49-F238E27FC236}">
                <a16:creationId xmlns:a16="http://schemas.microsoft.com/office/drawing/2014/main" id="{42A4742F-A41E-4217-980A-1FD26DE267FA}"/>
              </a:ext>
            </a:extLst>
          </p:cNvPr>
          <p:cNvPicPr>
            <a:picLocks noChangeAspect="1"/>
          </p:cNvPicPr>
          <p:nvPr/>
        </p:nvPicPr>
        <p:blipFill rotWithShape="1">
          <a:blip r:embed="rId2">
            <a:extLst>
              <a:ext uri="{28A0092B-C50C-407E-A947-70E740481C1C}">
                <a14:useLocalDpi xmlns:a14="http://schemas.microsoft.com/office/drawing/2010/main" val="0"/>
              </a:ext>
            </a:extLst>
          </a:blip>
          <a:srcRect l="10937" t="10113" b="7161"/>
          <a:stretch/>
        </p:blipFill>
        <p:spPr>
          <a:xfrm>
            <a:off x="0" y="0"/>
            <a:ext cx="12192000" cy="6858000"/>
          </a:xfrm>
          <a:prstGeom prst="rect">
            <a:avLst/>
          </a:prstGeom>
        </p:spPr>
      </p:pic>
      <p:pic>
        <p:nvPicPr>
          <p:cNvPr id="17" name="圖片 16">
            <a:extLst>
              <a:ext uri="{FF2B5EF4-FFF2-40B4-BE49-F238E27FC236}">
                <a16:creationId xmlns:a16="http://schemas.microsoft.com/office/drawing/2014/main" id="{B7C6FCF0-E400-4944-923B-A94E4342D404}"/>
              </a:ext>
            </a:extLst>
          </p:cNvPr>
          <p:cNvPicPr>
            <a:picLocks noChangeAspect="1"/>
          </p:cNvPicPr>
          <p:nvPr/>
        </p:nvPicPr>
        <p:blipFill rotWithShape="1">
          <a:blip r:embed="rId3">
            <a:extLst>
              <a:ext uri="{BEBA8EAE-BF5A-486C-A8C5-ECC9F3942E4B}">
                <a14:imgProps xmlns:a14="http://schemas.microsoft.com/office/drawing/2010/main">
                  <a14:imgLayer r:embed="rId4">
                    <a14:imgEffect>
                      <a14:backgroundRemoval t="12886" b="94737" l="16364" r="90182">
                        <a14:foregroundMark x1="73818" y1="40835" x2="73091" y2="29946"/>
                        <a14:foregroundMark x1="73091" y1="29946" x2="67455" y2="21053"/>
                        <a14:foregroundMark x1="67455" y1="21053" x2="59455" y2="15971"/>
                        <a14:foregroundMark x1="59455" y1="15971" x2="39455" y2="13430"/>
                        <a14:foregroundMark x1="39455" y1="13430" x2="30364" y2="17786"/>
                        <a14:foregroundMark x1="30364" y1="17786" x2="23455" y2="24682"/>
                        <a14:foregroundMark x1="23455" y1="24682" x2="20909" y2="33757"/>
                        <a14:foregroundMark x1="20909" y1="33757" x2="21818" y2="43194"/>
                        <a14:foregroundMark x1="21818" y1="43194" x2="26364" y2="52087"/>
                        <a14:foregroundMark x1="26364" y1="52087" x2="14364" y2="53902"/>
                        <a14:foregroundMark x1="14364" y1="53902" x2="27273" y2="93648"/>
                        <a14:foregroundMark x1="27273" y1="93648" x2="36364" y2="98548"/>
                        <a14:foregroundMark x1="36364" y1="98548" x2="45818" y2="96370"/>
                        <a14:foregroundMark x1="45818" y1="96370" x2="51818" y2="88566"/>
                        <a14:foregroundMark x1="51818" y1="88566" x2="61636" y2="88566"/>
                        <a14:foregroundMark x1="61636" y1="88566" x2="72545" y2="88748"/>
                        <a14:foregroundMark x1="72545" y1="88748" x2="80727" y2="80399"/>
                        <a14:foregroundMark x1="80727" y1="80399" x2="81818" y2="70236"/>
                        <a14:foregroundMark x1="81818" y1="70236" x2="88545" y2="49546"/>
                        <a14:foregroundMark x1="88545" y1="49546" x2="82000" y2="42650"/>
                        <a14:foregroundMark x1="82000" y1="42650" x2="89091" y2="35209"/>
                        <a14:foregroundMark x1="89091" y1="35209" x2="84182" y2="26316"/>
                        <a14:foregroundMark x1="84182" y1="26316" x2="72909" y2="26134"/>
                        <a14:foregroundMark x1="30727" y1="17241" x2="50545" y2="14519"/>
                        <a14:foregroundMark x1="50545" y1="14519" x2="60182" y2="18149"/>
                        <a14:foregroundMark x1="60182" y1="18149" x2="60727" y2="18512"/>
                        <a14:foregroundMark x1="33091" y1="16152" x2="41818" y2="12886"/>
                        <a14:foregroundMark x1="41818" y1="12886" x2="59273" y2="15426"/>
                        <a14:foregroundMark x1="86000" y1="28131" x2="90182" y2="38113"/>
                        <a14:foregroundMark x1="90182" y1="38113" x2="86909" y2="44465"/>
                        <a14:foregroundMark x1="20909" y1="73321" x2="22182" y2="83848"/>
                        <a14:foregroundMark x1="22182" y1="83848" x2="28182" y2="92015"/>
                        <a14:foregroundMark x1="28182" y1="92015" x2="37091" y2="95100"/>
                        <a14:foregroundMark x1="37091" y1="95100" x2="46727" y2="94737"/>
                        <a14:foregroundMark x1="46727" y1="94737" x2="49455" y2="90744"/>
                      </a14:backgroundRemoval>
                    </a14:imgEffect>
                  </a14:imgLayer>
                </a14:imgProps>
              </a:ext>
              <a:ext uri="{28A0092B-C50C-407E-A947-70E740481C1C}">
                <a14:useLocalDpi xmlns:a14="http://schemas.microsoft.com/office/drawing/2010/main" val="0"/>
              </a:ext>
            </a:extLst>
          </a:blip>
          <a:srcRect l="8546" t="10902" r="8181" b="-4456"/>
          <a:stretch/>
        </p:blipFill>
        <p:spPr>
          <a:xfrm>
            <a:off x="7891709" y="320842"/>
            <a:ext cx="4051638" cy="4365682"/>
          </a:xfrm>
          <a:prstGeom prst="rect">
            <a:avLst/>
          </a:prstGeom>
          <a:ln>
            <a:solidFill>
              <a:schemeClr val="tx1"/>
            </a:solidFill>
          </a:ln>
          <a:effectLst/>
        </p:spPr>
      </p:pic>
      <p:sp>
        <p:nvSpPr>
          <p:cNvPr id="14" name="文字方塊 13">
            <a:extLst>
              <a:ext uri="{FF2B5EF4-FFF2-40B4-BE49-F238E27FC236}">
                <a16:creationId xmlns:a16="http://schemas.microsoft.com/office/drawing/2014/main" id="{C2EE4F0B-07B3-4F06-8FFF-BED59B2DAC99}"/>
              </a:ext>
            </a:extLst>
          </p:cNvPr>
          <p:cNvSpPr txBox="1"/>
          <p:nvPr/>
        </p:nvSpPr>
        <p:spPr>
          <a:xfrm>
            <a:off x="3317235" y="1551563"/>
            <a:ext cx="7799943" cy="1877437"/>
          </a:xfrm>
          <a:prstGeom prst="rect">
            <a:avLst/>
          </a:prstGeom>
          <a:noFill/>
          <a:ln w="57150">
            <a:noFill/>
          </a:ln>
        </p:spPr>
        <p:txBody>
          <a:bodyPr wrap="square" rtlCol="0">
            <a:spAutoFit/>
          </a:bodyPr>
          <a:lstStyle/>
          <a:p>
            <a:pPr algn="ctr"/>
            <a:endParaRPr lang="en-US" altLang="zh-TW" sz="2000" dirty="0">
              <a:solidFill>
                <a:srgbClr val="F9F9F9"/>
              </a:solidFill>
            </a:endParaRPr>
          </a:p>
          <a:p>
            <a:r>
              <a:rPr lang="en-US" altLang="zh-TW" sz="4800" dirty="0">
                <a:solidFill>
                  <a:srgbClr val="F9F9F9"/>
                </a:solidFill>
                <a:latin typeface="Consolas" panose="020B0609020204030204" pitchFamily="49" charset="0"/>
              </a:rPr>
              <a:t>Fireworks Algorithm</a:t>
            </a:r>
          </a:p>
          <a:p>
            <a:r>
              <a:rPr lang="en-US" altLang="zh-TW" sz="4800" dirty="0">
                <a:solidFill>
                  <a:srgbClr val="F9F9F9"/>
                </a:solidFill>
                <a:latin typeface="Consolas" panose="020B0609020204030204" pitchFamily="49" charset="0"/>
              </a:rPr>
              <a:t>	Final Presentation</a:t>
            </a:r>
            <a:endParaRPr lang="zh-TW" altLang="en-US" sz="4800" dirty="0">
              <a:solidFill>
                <a:srgbClr val="F9F9F9"/>
              </a:solidFill>
              <a:latin typeface="Consolas" panose="020B0609020204030204" pitchFamily="49" charset="0"/>
            </a:endParaRPr>
          </a:p>
        </p:txBody>
      </p:sp>
      <p:sp>
        <p:nvSpPr>
          <p:cNvPr id="15" name="文字方塊 14">
            <a:extLst>
              <a:ext uri="{FF2B5EF4-FFF2-40B4-BE49-F238E27FC236}">
                <a16:creationId xmlns:a16="http://schemas.microsoft.com/office/drawing/2014/main" id="{6B7A3CA3-6E19-4FD4-A332-059AB6030F2C}"/>
              </a:ext>
            </a:extLst>
          </p:cNvPr>
          <p:cNvSpPr txBox="1"/>
          <p:nvPr/>
        </p:nvSpPr>
        <p:spPr>
          <a:xfrm>
            <a:off x="7619027" y="4070300"/>
            <a:ext cx="3610948" cy="800219"/>
          </a:xfrm>
          <a:prstGeom prst="rect">
            <a:avLst/>
          </a:prstGeom>
          <a:noFill/>
          <a:ln w="57150">
            <a:noFill/>
          </a:ln>
        </p:spPr>
        <p:txBody>
          <a:bodyPr wrap="square" rtlCol="0">
            <a:spAutoFit/>
          </a:bodyPr>
          <a:lstStyle/>
          <a:p>
            <a:r>
              <a:rPr lang="en-US" altLang="zh-TW" sz="2400" dirty="0">
                <a:solidFill>
                  <a:srgbClr val="F9F9F9"/>
                </a:solidFill>
                <a:latin typeface="Comic Sans MS" panose="030F0702030302020204" pitchFamily="66" charset="0"/>
              </a:rPr>
              <a:t>R07546002</a:t>
            </a:r>
            <a:r>
              <a:rPr lang="zh-TW" altLang="en-US" sz="2400" dirty="0">
                <a:solidFill>
                  <a:srgbClr val="F9F9F9"/>
                </a:solidFill>
                <a:latin typeface="Comic Sans MS" panose="030F0702030302020204" pitchFamily="66" charset="0"/>
              </a:rPr>
              <a:t>  </a:t>
            </a:r>
            <a:r>
              <a:rPr lang="zh-TW" altLang="en-US" sz="2800" dirty="0">
                <a:solidFill>
                  <a:srgbClr val="F9F9F9"/>
                </a:solidFill>
                <a:latin typeface="微軟正黑體" panose="020B0604030504040204" pitchFamily="34" charset="-120"/>
                <a:ea typeface="微軟正黑體" panose="020B0604030504040204" pitchFamily="34" charset="-120"/>
              </a:rPr>
              <a:t>張鈺欣</a:t>
            </a:r>
            <a:endParaRPr lang="en-US" altLang="zh-TW" sz="2400" dirty="0">
              <a:solidFill>
                <a:srgbClr val="F9F9F9"/>
              </a:solidFill>
              <a:latin typeface="微軟正黑體" panose="020B0604030504040204" pitchFamily="34" charset="-120"/>
              <a:ea typeface="微軟正黑體" panose="020B0604030504040204" pitchFamily="34" charset="-120"/>
            </a:endParaRPr>
          </a:p>
          <a:p>
            <a:endParaRPr lang="zh-TW" altLang="en-US" dirty="0">
              <a:solidFill>
                <a:srgbClr val="F9F9F9"/>
              </a:solidFill>
            </a:endParaRPr>
          </a:p>
        </p:txBody>
      </p:sp>
    </p:spTree>
    <p:extLst>
      <p:ext uri="{BB962C8B-B14F-4D97-AF65-F5344CB8AC3E}">
        <p14:creationId xmlns:p14="http://schemas.microsoft.com/office/powerpoint/2010/main" val="368644815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1250" fill="hold"/>
                                        <p:tgtEl>
                                          <p:spTgt spid="17"/>
                                        </p:tgtEl>
                                        <p:attrNameLst>
                                          <p:attrName>ppt_w</p:attrName>
                                        </p:attrNameLst>
                                      </p:cBhvr>
                                      <p:tavLst>
                                        <p:tav tm="0">
                                          <p:val>
                                            <p:fltVal val="0"/>
                                          </p:val>
                                        </p:tav>
                                        <p:tav tm="100000">
                                          <p:val>
                                            <p:strVal val="#ppt_w"/>
                                          </p:val>
                                        </p:tav>
                                      </p:tavLst>
                                    </p:anim>
                                    <p:anim calcmode="lin" valueType="num">
                                      <p:cBhvr>
                                        <p:cTn id="8" dur="1250" fill="hold"/>
                                        <p:tgtEl>
                                          <p:spTgt spid="17"/>
                                        </p:tgtEl>
                                        <p:attrNameLst>
                                          <p:attrName>ppt_h</p:attrName>
                                        </p:attrNameLst>
                                      </p:cBhvr>
                                      <p:tavLst>
                                        <p:tav tm="0">
                                          <p:val>
                                            <p:fltVal val="0"/>
                                          </p:val>
                                        </p:tav>
                                        <p:tav tm="100000">
                                          <p:val>
                                            <p:strVal val="#ppt_h"/>
                                          </p:val>
                                        </p:tav>
                                      </p:tavLst>
                                    </p:anim>
                                    <p:animEffect transition="in" filter="fade">
                                      <p:cBhvr>
                                        <p:cTn id="9" dur="125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id="{F4EE790B-5955-40F8-A018-5D26DBB26ED3}"/>
              </a:ext>
            </a:extLst>
          </p:cNvPr>
          <p:cNvPicPr>
            <a:picLocks noChangeAspect="1"/>
          </p:cNvPicPr>
          <p:nvPr/>
        </p:nvPicPr>
        <p:blipFill rotWithShape="1">
          <a:blip r:embed="rId3">
            <a:extLst>
              <a:ext uri="{28A0092B-C50C-407E-A947-70E740481C1C}">
                <a14:useLocalDpi xmlns:a14="http://schemas.microsoft.com/office/drawing/2010/main" val="0"/>
              </a:ext>
            </a:extLst>
          </a:blip>
          <a:srcRect b="68313"/>
          <a:stretch/>
        </p:blipFill>
        <p:spPr>
          <a:xfrm>
            <a:off x="0" y="5506720"/>
            <a:ext cx="12192000" cy="1351280"/>
          </a:xfrm>
          <a:prstGeom prst="rect">
            <a:avLst/>
          </a:prstGeom>
        </p:spPr>
      </p:pic>
      <p:pic>
        <p:nvPicPr>
          <p:cNvPr id="18" name="圖片 17">
            <a:extLst>
              <a:ext uri="{FF2B5EF4-FFF2-40B4-BE49-F238E27FC236}">
                <a16:creationId xmlns:a16="http://schemas.microsoft.com/office/drawing/2014/main" id="{77F03D5B-D4CE-4761-A4E8-C136C09B04A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0181" y="445839"/>
            <a:ext cx="4705350" cy="4705350"/>
          </a:xfrm>
          <a:prstGeom prst="rect">
            <a:avLst/>
          </a:prstGeom>
        </p:spPr>
      </p:pic>
      <p:pic>
        <p:nvPicPr>
          <p:cNvPr id="19" name="圖片 18">
            <a:extLst>
              <a:ext uri="{FF2B5EF4-FFF2-40B4-BE49-F238E27FC236}">
                <a16:creationId xmlns:a16="http://schemas.microsoft.com/office/drawing/2014/main" id="{EA7F839A-7778-4F53-9880-303DC8F03D29}"/>
              </a:ext>
            </a:extLst>
          </p:cNvPr>
          <p:cNvPicPr>
            <a:picLocks noChangeAspect="1"/>
          </p:cNvPicPr>
          <p:nvPr/>
        </p:nvPicPr>
        <p:blipFill rotWithShape="1">
          <a:blip r:embed="rId5"/>
          <a:srcRect l="17333" t="47705" r="53771" b="23259"/>
          <a:stretch/>
        </p:blipFill>
        <p:spPr>
          <a:xfrm>
            <a:off x="4875531" y="437070"/>
            <a:ext cx="3522981" cy="1991291"/>
          </a:xfrm>
          <a:prstGeom prst="rect">
            <a:avLst/>
          </a:prstGeom>
        </p:spPr>
      </p:pic>
      <p:pic>
        <p:nvPicPr>
          <p:cNvPr id="20" name="圖片 19">
            <a:extLst>
              <a:ext uri="{FF2B5EF4-FFF2-40B4-BE49-F238E27FC236}">
                <a16:creationId xmlns:a16="http://schemas.microsoft.com/office/drawing/2014/main" id="{D356A8AA-26B7-45B1-ADCD-103484C32326}"/>
              </a:ext>
            </a:extLst>
          </p:cNvPr>
          <p:cNvPicPr>
            <a:picLocks noChangeAspect="1"/>
          </p:cNvPicPr>
          <p:nvPr/>
        </p:nvPicPr>
        <p:blipFill rotWithShape="1">
          <a:blip r:embed="rId5"/>
          <a:srcRect l="17333" t="47705" r="53771" b="23259"/>
          <a:stretch/>
        </p:blipFill>
        <p:spPr>
          <a:xfrm>
            <a:off x="5046980" y="3337663"/>
            <a:ext cx="3522981" cy="1991291"/>
          </a:xfrm>
          <a:prstGeom prst="rect">
            <a:avLst/>
          </a:prstGeom>
        </p:spPr>
      </p:pic>
      <p:pic>
        <p:nvPicPr>
          <p:cNvPr id="21" name="圖片 20">
            <a:extLst>
              <a:ext uri="{FF2B5EF4-FFF2-40B4-BE49-F238E27FC236}">
                <a16:creationId xmlns:a16="http://schemas.microsoft.com/office/drawing/2014/main" id="{C5D31974-D203-4EA2-8277-CF4263F13838}"/>
              </a:ext>
            </a:extLst>
          </p:cNvPr>
          <p:cNvPicPr>
            <a:picLocks noChangeAspect="1"/>
          </p:cNvPicPr>
          <p:nvPr/>
        </p:nvPicPr>
        <p:blipFill rotWithShape="1">
          <a:blip r:embed="rId5"/>
          <a:srcRect l="17333" t="47705" r="53771" b="23259"/>
          <a:stretch/>
        </p:blipFill>
        <p:spPr>
          <a:xfrm>
            <a:off x="8398512" y="1788246"/>
            <a:ext cx="3828526" cy="2163994"/>
          </a:xfrm>
          <a:prstGeom prst="rect">
            <a:avLst/>
          </a:prstGeom>
        </p:spPr>
      </p:pic>
    </p:spTree>
    <p:extLst>
      <p:ext uri="{BB962C8B-B14F-4D97-AF65-F5344CB8AC3E}">
        <p14:creationId xmlns:p14="http://schemas.microsoft.com/office/powerpoint/2010/main" val="357600962"/>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圖片 22">
            <a:extLst>
              <a:ext uri="{FF2B5EF4-FFF2-40B4-BE49-F238E27FC236}">
                <a16:creationId xmlns:a16="http://schemas.microsoft.com/office/drawing/2014/main" id="{390626C8-3299-4CCE-9FF9-376E63025F3D}"/>
              </a:ext>
            </a:extLst>
          </p:cNvPr>
          <p:cNvPicPr>
            <a:picLocks noChangeAspect="1"/>
          </p:cNvPicPr>
          <p:nvPr/>
        </p:nvPicPr>
        <p:blipFill rotWithShape="1">
          <a:blip r:embed="rId3">
            <a:extLst>
              <a:ext uri="{28A0092B-C50C-407E-A947-70E740481C1C}">
                <a14:useLocalDpi xmlns:a14="http://schemas.microsoft.com/office/drawing/2010/main" val="0"/>
              </a:ext>
            </a:extLst>
          </a:blip>
          <a:srcRect b="68313"/>
          <a:stretch/>
        </p:blipFill>
        <p:spPr>
          <a:xfrm>
            <a:off x="0" y="5723204"/>
            <a:ext cx="12192000" cy="1143574"/>
          </a:xfrm>
          <a:prstGeom prst="rect">
            <a:avLst/>
          </a:prstGeom>
        </p:spPr>
      </p:pic>
      <p:sp>
        <p:nvSpPr>
          <p:cNvPr id="3" name="文字方塊 2">
            <a:extLst>
              <a:ext uri="{FF2B5EF4-FFF2-40B4-BE49-F238E27FC236}">
                <a16:creationId xmlns:a16="http://schemas.microsoft.com/office/drawing/2014/main" id="{97B5DC70-2395-4CC6-BB60-6BEC2C21DCEA}"/>
              </a:ext>
            </a:extLst>
          </p:cNvPr>
          <p:cNvSpPr txBox="1"/>
          <p:nvPr/>
        </p:nvSpPr>
        <p:spPr>
          <a:xfrm>
            <a:off x="396240" y="396240"/>
            <a:ext cx="5699760" cy="707886"/>
          </a:xfrm>
          <a:prstGeom prst="rect">
            <a:avLst/>
          </a:prstGeom>
          <a:noFill/>
        </p:spPr>
        <p:txBody>
          <a:bodyPr wrap="square" rtlCol="0">
            <a:spAutoFit/>
          </a:bodyPr>
          <a:lstStyle/>
          <a:p>
            <a:pPr marL="457200" indent="-457200">
              <a:buFont typeface="Wingdings" panose="05000000000000000000" pitchFamily="2" charset="2"/>
              <a:buChar char="u"/>
            </a:pPr>
            <a:r>
              <a:rPr lang="zh-TW" altLang="en-US" sz="4000" dirty="0">
                <a:latin typeface="微軟正黑體 Light" panose="020B0304030504040204" pitchFamily="34" charset="-120"/>
                <a:ea typeface="微軟正黑體 Light" panose="020B0304030504040204" pitchFamily="34" charset="-120"/>
              </a:rPr>
              <a:t>專題目標</a:t>
            </a:r>
          </a:p>
        </p:txBody>
      </p:sp>
      <p:sp>
        <p:nvSpPr>
          <p:cNvPr id="4" name="文字方塊 3">
            <a:extLst>
              <a:ext uri="{FF2B5EF4-FFF2-40B4-BE49-F238E27FC236}">
                <a16:creationId xmlns:a16="http://schemas.microsoft.com/office/drawing/2014/main" id="{514F21C1-7D4E-49AB-B88F-A7BE06BD02AE}"/>
              </a:ext>
            </a:extLst>
          </p:cNvPr>
          <p:cNvSpPr txBox="1"/>
          <p:nvPr/>
        </p:nvSpPr>
        <p:spPr>
          <a:xfrm>
            <a:off x="795020" y="1861721"/>
            <a:ext cx="10601960" cy="2616101"/>
          </a:xfrm>
          <a:prstGeom prst="rect">
            <a:avLst/>
          </a:prstGeom>
          <a:noFill/>
        </p:spPr>
        <p:txBody>
          <a:bodyPr wrap="square" rtlCol="0">
            <a:spAutoFit/>
          </a:bodyPr>
          <a:lstStyle/>
          <a:p>
            <a:pPr marL="285750" indent="-285750">
              <a:buFont typeface="Wingdings" panose="05000000000000000000" pitchFamily="2" charset="2"/>
              <a:buChar char="ü"/>
            </a:pPr>
            <a:r>
              <a:rPr lang="zh-TW" altLang="en-US" sz="2800" dirty="0"/>
              <a:t>實作煙火演算法</a:t>
            </a:r>
            <a:r>
              <a:rPr lang="en-US" altLang="zh-TW" sz="2800" dirty="0"/>
              <a:t>(</a:t>
            </a:r>
            <a:r>
              <a:rPr lang="en-US" altLang="zh-TW" sz="2800" dirty="0">
                <a:latin typeface="Consolas" panose="020B0609020204030204" pitchFamily="49" charset="0"/>
              </a:rPr>
              <a:t>Fireworks Algorithm)</a:t>
            </a:r>
            <a:r>
              <a:rPr lang="zh-TW" altLang="en-US" sz="2800" dirty="0"/>
              <a:t>並求解連續最佳化問題</a:t>
            </a:r>
            <a:endParaRPr lang="en-US" altLang="zh-TW" sz="2800" dirty="0"/>
          </a:p>
          <a:p>
            <a:pPr marL="285750" indent="-285750">
              <a:buFont typeface="Wingdings" panose="05000000000000000000" pitchFamily="2" charset="2"/>
              <a:buChar char="ü"/>
            </a:pPr>
            <a:endParaRPr lang="en-US" altLang="zh-TW" sz="2800" dirty="0"/>
          </a:p>
          <a:p>
            <a:pPr marL="285750" indent="-285750">
              <a:buFont typeface="Wingdings" panose="05000000000000000000" pitchFamily="2" charset="2"/>
              <a:buChar char="ü"/>
            </a:pPr>
            <a:r>
              <a:rPr lang="zh-TW" altLang="en-US" sz="2800" dirty="0"/>
              <a:t>探討該演算法的求解品質與收斂速度</a:t>
            </a:r>
            <a:endParaRPr lang="en-US" altLang="zh-TW" sz="2800" dirty="0"/>
          </a:p>
          <a:p>
            <a:pPr marL="285750" indent="-285750">
              <a:buFont typeface="Wingdings" panose="05000000000000000000" pitchFamily="2" charset="2"/>
              <a:buChar char="ü"/>
            </a:pPr>
            <a:endParaRPr lang="en-US" altLang="zh-TW" sz="2800" dirty="0"/>
          </a:p>
          <a:p>
            <a:pPr marL="285750" indent="-285750">
              <a:buFont typeface="Wingdings" panose="05000000000000000000" pitchFamily="2" charset="2"/>
              <a:buChar char="ü"/>
            </a:pPr>
            <a:r>
              <a:rPr lang="zh-TW" altLang="en-US" sz="2800" dirty="0"/>
              <a:t>並與</a:t>
            </a:r>
            <a:r>
              <a:rPr lang="en-US" altLang="zh-TW" sz="2800" dirty="0"/>
              <a:t>GA</a:t>
            </a:r>
            <a:r>
              <a:rPr lang="zh-TW" altLang="en-US" sz="2800" dirty="0"/>
              <a:t>演算法</a:t>
            </a:r>
            <a:r>
              <a:rPr lang="en-US" altLang="zh-TW" sz="2800" dirty="0"/>
              <a:t>(</a:t>
            </a:r>
            <a:r>
              <a:rPr lang="zh-TW" altLang="en-US" sz="2800" dirty="0"/>
              <a:t>求解連續問題</a:t>
            </a:r>
            <a:r>
              <a:rPr lang="en-US" altLang="zh-TW" sz="2800" dirty="0"/>
              <a:t>)</a:t>
            </a:r>
            <a:r>
              <a:rPr lang="zh-TW" altLang="en-US" sz="2800" dirty="0"/>
              <a:t>和粒子團演算法</a:t>
            </a:r>
            <a:r>
              <a:rPr lang="en-US" altLang="zh-TW" sz="2800" dirty="0"/>
              <a:t>(PSO)</a:t>
            </a:r>
            <a:r>
              <a:rPr lang="zh-TW" altLang="en-US" sz="2800" dirty="0"/>
              <a:t>進行比較</a:t>
            </a:r>
            <a:endParaRPr lang="en-US" altLang="zh-TW" sz="2800" dirty="0"/>
          </a:p>
          <a:p>
            <a:pPr marL="285750" indent="-285750">
              <a:buFont typeface="Wingdings" panose="05000000000000000000" pitchFamily="2" charset="2"/>
              <a:buChar char="ü"/>
            </a:pPr>
            <a:endParaRPr lang="zh-TW" altLang="en-US" sz="2400" dirty="0"/>
          </a:p>
        </p:txBody>
      </p:sp>
    </p:spTree>
    <p:extLst>
      <p:ext uri="{BB962C8B-B14F-4D97-AF65-F5344CB8AC3E}">
        <p14:creationId xmlns:p14="http://schemas.microsoft.com/office/powerpoint/2010/main" val="3215313893"/>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圖片 22">
            <a:extLst>
              <a:ext uri="{FF2B5EF4-FFF2-40B4-BE49-F238E27FC236}">
                <a16:creationId xmlns:a16="http://schemas.microsoft.com/office/drawing/2014/main" id="{390626C8-3299-4CCE-9FF9-376E63025F3D}"/>
              </a:ext>
            </a:extLst>
          </p:cNvPr>
          <p:cNvPicPr>
            <a:picLocks noChangeAspect="1"/>
          </p:cNvPicPr>
          <p:nvPr/>
        </p:nvPicPr>
        <p:blipFill rotWithShape="1">
          <a:blip r:embed="rId3">
            <a:extLst>
              <a:ext uri="{28A0092B-C50C-407E-A947-70E740481C1C}">
                <a14:useLocalDpi xmlns:a14="http://schemas.microsoft.com/office/drawing/2010/main" val="0"/>
              </a:ext>
            </a:extLst>
          </a:blip>
          <a:srcRect b="68313"/>
          <a:stretch/>
        </p:blipFill>
        <p:spPr>
          <a:xfrm>
            <a:off x="0" y="6158892"/>
            <a:ext cx="12192000" cy="707886"/>
          </a:xfrm>
          <a:prstGeom prst="rect">
            <a:avLst/>
          </a:prstGeom>
        </p:spPr>
      </p:pic>
      <p:sp>
        <p:nvSpPr>
          <p:cNvPr id="2" name="文字方塊 1">
            <a:extLst>
              <a:ext uri="{FF2B5EF4-FFF2-40B4-BE49-F238E27FC236}">
                <a16:creationId xmlns:a16="http://schemas.microsoft.com/office/drawing/2014/main" id="{DCDCFC9B-D982-47C2-ACBD-8592243C492D}"/>
              </a:ext>
            </a:extLst>
          </p:cNvPr>
          <p:cNvSpPr txBox="1"/>
          <p:nvPr/>
        </p:nvSpPr>
        <p:spPr>
          <a:xfrm>
            <a:off x="0" y="77682"/>
            <a:ext cx="6614160" cy="707886"/>
          </a:xfrm>
          <a:prstGeom prst="rect">
            <a:avLst/>
          </a:prstGeom>
          <a:noFill/>
        </p:spPr>
        <p:txBody>
          <a:bodyPr wrap="square" rtlCol="0">
            <a:spAutoFit/>
          </a:bodyPr>
          <a:lstStyle/>
          <a:p>
            <a:pPr marL="285750" indent="-285750">
              <a:buFont typeface="Wingdings" panose="05000000000000000000" pitchFamily="2" charset="2"/>
              <a:buChar char="u"/>
            </a:pPr>
            <a:r>
              <a:rPr lang="zh-TW" altLang="en-US" sz="4000" dirty="0">
                <a:latin typeface="微軟正黑體 Light" panose="020B0304030504040204" pitchFamily="34" charset="-120"/>
                <a:ea typeface="微軟正黑體 Light" panose="020B0304030504040204" pitchFamily="34" charset="-120"/>
              </a:rPr>
              <a:t>專案介面設計</a:t>
            </a:r>
          </a:p>
        </p:txBody>
      </p:sp>
      <p:sp>
        <p:nvSpPr>
          <p:cNvPr id="3" name="文字方塊 2">
            <a:extLst>
              <a:ext uri="{FF2B5EF4-FFF2-40B4-BE49-F238E27FC236}">
                <a16:creationId xmlns:a16="http://schemas.microsoft.com/office/drawing/2014/main" id="{92FEB7C0-EF18-4DC0-B869-1CDB38A3E72A}"/>
              </a:ext>
            </a:extLst>
          </p:cNvPr>
          <p:cNvSpPr txBox="1"/>
          <p:nvPr/>
        </p:nvSpPr>
        <p:spPr>
          <a:xfrm>
            <a:off x="1148080" y="1432560"/>
            <a:ext cx="9611360" cy="3505200"/>
          </a:xfrm>
          <a:prstGeom prst="rect">
            <a:avLst/>
          </a:prstGeom>
          <a:noFill/>
        </p:spPr>
        <p:txBody>
          <a:bodyPr wrap="square" rtlCol="0">
            <a:spAutoFit/>
          </a:bodyPr>
          <a:lstStyle/>
          <a:p>
            <a:endParaRPr lang="zh-TW" altLang="en-US" dirty="0"/>
          </a:p>
        </p:txBody>
      </p:sp>
      <p:pic>
        <p:nvPicPr>
          <p:cNvPr id="6" name="圖片 5">
            <a:extLst>
              <a:ext uri="{FF2B5EF4-FFF2-40B4-BE49-F238E27FC236}">
                <a16:creationId xmlns:a16="http://schemas.microsoft.com/office/drawing/2014/main" id="{B38537DD-D56E-4639-9B0C-9C9591F14455}"/>
              </a:ext>
            </a:extLst>
          </p:cNvPr>
          <p:cNvPicPr>
            <a:picLocks noChangeAspect="1"/>
          </p:cNvPicPr>
          <p:nvPr/>
        </p:nvPicPr>
        <p:blipFill rotWithShape="1">
          <a:blip r:embed="rId4">
            <a:extLst>
              <a:ext uri="{28A0092B-C50C-407E-A947-70E740481C1C}">
                <a14:useLocalDpi xmlns:a14="http://schemas.microsoft.com/office/drawing/2010/main" val="0"/>
              </a:ext>
            </a:extLst>
          </a:blip>
          <a:srcRect b="5972"/>
          <a:stretch/>
        </p:blipFill>
        <p:spPr>
          <a:xfrm>
            <a:off x="736495" y="735850"/>
            <a:ext cx="10719010" cy="5161280"/>
          </a:xfrm>
          <a:prstGeom prst="rect">
            <a:avLst/>
          </a:prstGeom>
        </p:spPr>
      </p:pic>
      <p:sp>
        <p:nvSpPr>
          <p:cNvPr id="7" name="文字方塊 6">
            <a:extLst>
              <a:ext uri="{FF2B5EF4-FFF2-40B4-BE49-F238E27FC236}">
                <a16:creationId xmlns:a16="http://schemas.microsoft.com/office/drawing/2014/main" id="{EC1F1A86-D787-4049-BD0A-F263D8CA9C4C}"/>
              </a:ext>
            </a:extLst>
          </p:cNvPr>
          <p:cNvSpPr txBox="1"/>
          <p:nvPr/>
        </p:nvSpPr>
        <p:spPr>
          <a:xfrm>
            <a:off x="3972560" y="753064"/>
            <a:ext cx="2428240" cy="461665"/>
          </a:xfrm>
          <a:prstGeom prst="rect">
            <a:avLst/>
          </a:prstGeom>
          <a:noFill/>
        </p:spPr>
        <p:txBody>
          <a:bodyPr wrap="square" rtlCol="0">
            <a:spAutoFit/>
          </a:bodyPr>
          <a:lstStyle/>
          <a:p>
            <a:r>
              <a:rPr lang="zh-TW" altLang="en-US" sz="2400" b="1" dirty="0">
                <a:highlight>
                  <a:srgbClr val="FFFF00"/>
                </a:highlight>
                <a:latin typeface="標楷體" panose="03000509000000000000" pitchFamily="65" charset="-120"/>
                <a:ea typeface="標楷體" panose="03000509000000000000" pitchFamily="65" charset="-120"/>
              </a:rPr>
              <a:t>讀檔</a:t>
            </a:r>
          </a:p>
        </p:txBody>
      </p:sp>
      <p:sp>
        <p:nvSpPr>
          <p:cNvPr id="8" name="文字方塊 7">
            <a:extLst>
              <a:ext uri="{FF2B5EF4-FFF2-40B4-BE49-F238E27FC236}">
                <a16:creationId xmlns:a16="http://schemas.microsoft.com/office/drawing/2014/main" id="{29A2869D-BB2C-4D74-B3D9-F6CC297CAA16}"/>
              </a:ext>
            </a:extLst>
          </p:cNvPr>
          <p:cNvSpPr txBox="1"/>
          <p:nvPr/>
        </p:nvSpPr>
        <p:spPr>
          <a:xfrm>
            <a:off x="5953760" y="3185160"/>
            <a:ext cx="1889760" cy="400110"/>
          </a:xfrm>
          <a:prstGeom prst="rect">
            <a:avLst/>
          </a:prstGeom>
          <a:noFill/>
        </p:spPr>
        <p:txBody>
          <a:bodyPr wrap="square" rtlCol="0">
            <a:spAutoFit/>
          </a:bodyPr>
          <a:lstStyle/>
          <a:p>
            <a:r>
              <a:rPr lang="zh-TW" altLang="en-US" sz="2000" b="1" dirty="0">
                <a:highlight>
                  <a:srgbClr val="FFFF00"/>
                </a:highlight>
                <a:latin typeface="標楷體" panose="03000509000000000000" pitchFamily="65" charset="-120"/>
                <a:ea typeface="標楷體" panose="03000509000000000000" pitchFamily="65" charset="-120"/>
              </a:rPr>
              <a:t>次代演進過程</a:t>
            </a:r>
          </a:p>
        </p:txBody>
      </p:sp>
      <p:sp>
        <p:nvSpPr>
          <p:cNvPr id="9" name="文字方塊 8">
            <a:extLst>
              <a:ext uri="{FF2B5EF4-FFF2-40B4-BE49-F238E27FC236}">
                <a16:creationId xmlns:a16="http://schemas.microsoft.com/office/drawing/2014/main" id="{0F8115AC-C1BF-4BE1-9635-D3E2305FFA8F}"/>
              </a:ext>
            </a:extLst>
          </p:cNvPr>
          <p:cNvSpPr txBox="1"/>
          <p:nvPr/>
        </p:nvSpPr>
        <p:spPr>
          <a:xfrm>
            <a:off x="7447385" y="3479935"/>
            <a:ext cx="1615440" cy="646331"/>
          </a:xfrm>
          <a:prstGeom prst="rect">
            <a:avLst/>
          </a:prstGeom>
          <a:noFill/>
        </p:spPr>
        <p:txBody>
          <a:bodyPr wrap="square" rtlCol="0">
            <a:spAutoFit/>
          </a:bodyPr>
          <a:lstStyle/>
          <a:p>
            <a:r>
              <a:rPr lang="zh-TW" altLang="en-US" b="1" dirty="0">
                <a:highlight>
                  <a:srgbClr val="FFFF00"/>
                </a:highlight>
                <a:latin typeface="標楷體" panose="03000509000000000000" pitchFamily="65" charset="-120"/>
                <a:ea typeface="標楷體" panose="03000509000000000000" pitchFamily="65" charset="-120"/>
              </a:rPr>
              <a:t>煙火演算法與基因演算法</a:t>
            </a:r>
          </a:p>
        </p:txBody>
      </p:sp>
      <p:sp>
        <p:nvSpPr>
          <p:cNvPr id="10" name="文字方塊 9">
            <a:extLst>
              <a:ext uri="{FF2B5EF4-FFF2-40B4-BE49-F238E27FC236}">
                <a16:creationId xmlns:a16="http://schemas.microsoft.com/office/drawing/2014/main" id="{9EDAF21F-4395-4438-A19C-D03DA8683D9C}"/>
              </a:ext>
            </a:extLst>
          </p:cNvPr>
          <p:cNvSpPr txBox="1"/>
          <p:nvPr/>
        </p:nvSpPr>
        <p:spPr>
          <a:xfrm>
            <a:off x="9062825" y="4193003"/>
            <a:ext cx="1981095" cy="400110"/>
          </a:xfrm>
          <a:prstGeom prst="rect">
            <a:avLst/>
          </a:prstGeom>
          <a:noFill/>
        </p:spPr>
        <p:txBody>
          <a:bodyPr wrap="square" rtlCol="0">
            <a:spAutoFit/>
          </a:bodyPr>
          <a:lstStyle/>
          <a:p>
            <a:r>
              <a:rPr lang="zh-TW" altLang="en-US" sz="2000" b="1" dirty="0">
                <a:highlight>
                  <a:srgbClr val="FFFF00"/>
                </a:highlight>
                <a:latin typeface="標楷體" panose="03000509000000000000" pitchFamily="65" charset="-120"/>
                <a:ea typeface="標楷體" panose="03000509000000000000" pitchFamily="65" charset="-120"/>
              </a:rPr>
              <a:t>參數選擇與調整</a:t>
            </a:r>
          </a:p>
        </p:txBody>
      </p:sp>
    </p:spTree>
    <p:extLst>
      <p:ext uri="{BB962C8B-B14F-4D97-AF65-F5344CB8AC3E}">
        <p14:creationId xmlns:p14="http://schemas.microsoft.com/office/powerpoint/2010/main" val="1107664533"/>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圖片 22">
            <a:extLst>
              <a:ext uri="{FF2B5EF4-FFF2-40B4-BE49-F238E27FC236}">
                <a16:creationId xmlns:a16="http://schemas.microsoft.com/office/drawing/2014/main" id="{390626C8-3299-4CCE-9FF9-376E63025F3D}"/>
              </a:ext>
            </a:extLst>
          </p:cNvPr>
          <p:cNvPicPr>
            <a:picLocks noChangeAspect="1"/>
          </p:cNvPicPr>
          <p:nvPr/>
        </p:nvPicPr>
        <p:blipFill rotWithShape="1">
          <a:blip r:embed="rId3">
            <a:extLst>
              <a:ext uri="{28A0092B-C50C-407E-A947-70E740481C1C}">
                <a14:useLocalDpi xmlns:a14="http://schemas.microsoft.com/office/drawing/2010/main" val="0"/>
              </a:ext>
            </a:extLst>
          </a:blip>
          <a:srcRect b="68313"/>
          <a:stretch/>
        </p:blipFill>
        <p:spPr>
          <a:xfrm>
            <a:off x="0" y="5723204"/>
            <a:ext cx="12192000" cy="1143574"/>
          </a:xfrm>
          <a:prstGeom prst="rect">
            <a:avLst/>
          </a:prstGeom>
        </p:spPr>
      </p:pic>
      <p:pic>
        <p:nvPicPr>
          <p:cNvPr id="4" name="圖片 3">
            <a:extLst>
              <a:ext uri="{FF2B5EF4-FFF2-40B4-BE49-F238E27FC236}">
                <a16:creationId xmlns:a16="http://schemas.microsoft.com/office/drawing/2014/main" id="{4870943F-8D52-4403-9353-A0801BC294AF}"/>
              </a:ext>
            </a:extLst>
          </p:cNvPr>
          <p:cNvPicPr>
            <a:picLocks noChangeAspect="1"/>
          </p:cNvPicPr>
          <p:nvPr/>
        </p:nvPicPr>
        <p:blipFill rotWithShape="1">
          <a:blip r:embed="rId4">
            <a:extLst>
              <a:ext uri="{28A0092B-C50C-407E-A947-70E740481C1C}">
                <a14:useLocalDpi xmlns:a14="http://schemas.microsoft.com/office/drawing/2010/main" val="0"/>
              </a:ext>
            </a:extLst>
          </a:blip>
          <a:srcRect b="5446"/>
          <a:stretch/>
        </p:blipFill>
        <p:spPr>
          <a:xfrm>
            <a:off x="731310" y="0"/>
            <a:ext cx="10332929" cy="5495694"/>
          </a:xfrm>
          <a:prstGeom prst="rect">
            <a:avLst/>
          </a:prstGeom>
        </p:spPr>
      </p:pic>
      <p:sp>
        <p:nvSpPr>
          <p:cNvPr id="5" name="文字方塊 4">
            <a:extLst>
              <a:ext uri="{FF2B5EF4-FFF2-40B4-BE49-F238E27FC236}">
                <a16:creationId xmlns:a16="http://schemas.microsoft.com/office/drawing/2014/main" id="{B5852EA4-8E70-4E44-86DC-75E8174F2015}"/>
              </a:ext>
            </a:extLst>
          </p:cNvPr>
          <p:cNvSpPr txBox="1"/>
          <p:nvPr/>
        </p:nvSpPr>
        <p:spPr>
          <a:xfrm>
            <a:off x="6553200" y="873761"/>
            <a:ext cx="2021840" cy="707886"/>
          </a:xfrm>
          <a:prstGeom prst="rect">
            <a:avLst/>
          </a:prstGeom>
          <a:noFill/>
        </p:spPr>
        <p:txBody>
          <a:bodyPr wrap="square" rtlCol="0">
            <a:spAutoFit/>
          </a:bodyPr>
          <a:lstStyle/>
          <a:p>
            <a:r>
              <a:rPr lang="zh-TW" altLang="en-US" sz="2000" b="1" dirty="0">
                <a:highlight>
                  <a:srgbClr val="FFFF00"/>
                </a:highlight>
                <a:latin typeface="標楷體" panose="03000509000000000000" pitchFamily="65" charset="-120"/>
                <a:ea typeface="標楷體" panose="03000509000000000000" pitchFamily="65" charset="-120"/>
              </a:rPr>
              <a:t>目前為止的最佳解與最佳目標值</a:t>
            </a:r>
          </a:p>
        </p:txBody>
      </p:sp>
      <p:sp>
        <p:nvSpPr>
          <p:cNvPr id="6" name="文字方塊 5">
            <a:extLst>
              <a:ext uri="{FF2B5EF4-FFF2-40B4-BE49-F238E27FC236}">
                <a16:creationId xmlns:a16="http://schemas.microsoft.com/office/drawing/2014/main" id="{00C39CCD-AD57-4F72-B472-5C226068AD11}"/>
              </a:ext>
            </a:extLst>
          </p:cNvPr>
          <p:cNvSpPr txBox="1"/>
          <p:nvPr/>
        </p:nvSpPr>
        <p:spPr>
          <a:xfrm>
            <a:off x="9174480" y="3064330"/>
            <a:ext cx="2794000" cy="1569660"/>
          </a:xfrm>
          <a:prstGeom prst="rect">
            <a:avLst/>
          </a:prstGeom>
          <a:noFill/>
        </p:spPr>
        <p:txBody>
          <a:bodyPr wrap="square" rtlCol="0">
            <a:spAutoFit/>
          </a:bodyPr>
          <a:lstStyle/>
          <a:p>
            <a:r>
              <a:rPr lang="zh-TW" altLang="en-US" sz="2400" b="1" dirty="0">
                <a:highlight>
                  <a:srgbClr val="FFFF00"/>
                </a:highlight>
                <a:latin typeface="標楷體" panose="03000509000000000000" pitchFamily="65" charset="-120"/>
                <a:ea typeface="標楷體" panose="03000509000000000000" pitchFamily="65" charset="-120"/>
              </a:rPr>
              <a:t>每個世代演進的過程</a:t>
            </a:r>
            <a:r>
              <a:rPr lang="en-US" altLang="zh-TW" sz="2400" b="1" dirty="0">
                <a:highlight>
                  <a:srgbClr val="FFFF00"/>
                </a:highlight>
                <a:latin typeface="標楷體" panose="03000509000000000000" pitchFamily="65" charset="-120"/>
                <a:ea typeface="標楷體" panose="03000509000000000000" pitchFamily="65" charset="-120"/>
              </a:rPr>
              <a:t>(</a:t>
            </a:r>
            <a:r>
              <a:rPr lang="zh-TW" altLang="en-US" sz="2400" b="1" dirty="0">
                <a:highlight>
                  <a:srgbClr val="FFFF00"/>
                </a:highlight>
                <a:latin typeface="標楷體" panose="03000509000000000000" pitchFamily="65" charset="-120"/>
                <a:ea typeface="標楷體" panose="03000509000000000000" pitchFamily="65" charset="-120"/>
              </a:rPr>
              <a:t>包含原始煙火、爆炸煙火、高斯爆炸煙火</a:t>
            </a:r>
            <a:r>
              <a:rPr lang="en-US" altLang="zh-TW" sz="2400" b="1" dirty="0">
                <a:highlight>
                  <a:srgbClr val="FFFF00"/>
                </a:highlight>
                <a:latin typeface="標楷體" panose="03000509000000000000" pitchFamily="65" charset="-120"/>
                <a:ea typeface="標楷體" panose="03000509000000000000" pitchFamily="65" charset="-120"/>
              </a:rPr>
              <a:t>)</a:t>
            </a:r>
            <a:endParaRPr lang="zh-TW" altLang="en-US" sz="2400" b="1" dirty="0">
              <a:highlight>
                <a:srgbClr val="FFFF00"/>
              </a:highlight>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446191470"/>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圖片 22">
            <a:extLst>
              <a:ext uri="{FF2B5EF4-FFF2-40B4-BE49-F238E27FC236}">
                <a16:creationId xmlns:a16="http://schemas.microsoft.com/office/drawing/2014/main" id="{390626C8-3299-4CCE-9FF9-376E63025F3D}"/>
              </a:ext>
            </a:extLst>
          </p:cNvPr>
          <p:cNvPicPr>
            <a:picLocks noChangeAspect="1"/>
          </p:cNvPicPr>
          <p:nvPr/>
        </p:nvPicPr>
        <p:blipFill rotWithShape="1">
          <a:blip r:embed="rId3">
            <a:extLst>
              <a:ext uri="{28A0092B-C50C-407E-A947-70E740481C1C}">
                <a14:useLocalDpi xmlns:a14="http://schemas.microsoft.com/office/drawing/2010/main" val="0"/>
              </a:ext>
            </a:extLst>
          </a:blip>
          <a:srcRect b="68313"/>
          <a:stretch/>
        </p:blipFill>
        <p:spPr>
          <a:xfrm>
            <a:off x="0" y="5723204"/>
            <a:ext cx="12192000" cy="1143574"/>
          </a:xfrm>
          <a:prstGeom prst="rect">
            <a:avLst/>
          </a:prstGeom>
        </p:spPr>
      </p:pic>
      <p:sp>
        <p:nvSpPr>
          <p:cNvPr id="2" name="文字方塊 1">
            <a:extLst>
              <a:ext uri="{FF2B5EF4-FFF2-40B4-BE49-F238E27FC236}">
                <a16:creationId xmlns:a16="http://schemas.microsoft.com/office/drawing/2014/main" id="{BFB45060-DB73-4E8F-927B-641346F7CE96}"/>
              </a:ext>
            </a:extLst>
          </p:cNvPr>
          <p:cNvSpPr txBox="1"/>
          <p:nvPr/>
        </p:nvSpPr>
        <p:spPr>
          <a:xfrm>
            <a:off x="690880" y="1107440"/>
            <a:ext cx="11074400" cy="4031873"/>
          </a:xfrm>
          <a:prstGeom prst="rect">
            <a:avLst/>
          </a:prstGeom>
          <a:noFill/>
        </p:spPr>
        <p:txBody>
          <a:bodyPr wrap="square" rtlCol="0">
            <a:spAutoFit/>
          </a:bodyPr>
          <a:lstStyle/>
          <a:p>
            <a:pPr marL="285750" indent="-285750">
              <a:buFont typeface="Arial" panose="020B0604020202020204" pitchFamily="34" charset="0"/>
              <a:buChar char="•"/>
            </a:pPr>
            <a:r>
              <a:rPr lang="zh-TW" altLang="en-US" sz="3200" dirty="0"/>
              <a:t> </a:t>
            </a:r>
            <a:r>
              <a:rPr lang="zh-TW" altLang="en-US" sz="3200" dirty="0">
                <a:latin typeface="微軟正黑體 Light" panose="020B0304030504040204" pitchFamily="34" charset="-120"/>
                <a:ea typeface="微軟正黑體 Light" panose="020B0304030504040204" pitchFamily="34" charset="-120"/>
              </a:rPr>
              <a:t>原始煙火目標值  </a:t>
            </a:r>
            <a:r>
              <a:rPr lang="en-US" altLang="zh-TW" sz="3200" dirty="0"/>
              <a:t>	</a:t>
            </a:r>
            <a:r>
              <a:rPr lang="zh-TW" altLang="en-US" sz="3200" dirty="0"/>
              <a:t>  </a:t>
            </a:r>
            <a:r>
              <a:rPr lang="en-US" altLang="zh-TW" sz="3200" dirty="0"/>
              <a:t>		</a:t>
            </a:r>
            <a:r>
              <a:rPr lang="zh-TW" altLang="en-US" sz="3200" dirty="0"/>
              <a:t>  </a:t>
            </a:r>
            <a:r>
              <a:rPr lang="en-US" altLang="zh-TW" sz="3200" dirty="0"/>
              <a:t>double[][] solutions</a:t>
            </a:r>
          </a:p>
          <a:p>
            <a:pPr marL="285750" indent="-285750">
              <a:buFont typeface="Arial" panose="020B0604020202020204" pitchFamily="34" charset="0"/>
              <a:buChar char="•"/>
            </a:pPr>
            <a:r>
              <a:rPr lang="en-US" altLang="zh-TW" sz="3200" dirty="0"/>
              <a:t> </a:t>
            </a:r>
            <a:r>
              <a:rPr lang="zh-TW" altLang="en-US" sz="3200" dirty="0">
                <a:latin typeface="微軟正黑體 Light" panose="020B0304030504040204" pitchFamily="34" charset="-120"/>
                <a:ea typeface="微軟正黑體 Light" panose="020B0304030504040204" pitchFamily="34" charset="-120"/>
              </a:rPr>
              <a:t>爆炸煙火目標值</a:t>
            </a:r>
            <a:r>
              <a:rPr lang="en-US" altLang="zh-TW" sz="3200" dirty="0"/>
              <a:t>			</a:t>
            </a:r>
            <a:r>
              <a:rPr lang="zh-TW" altLang="en-US" sz="3200" dirty="0"/>
              <a:t>  </a:t>
            </a:r>
            <a:r>
              <a:rPr lang="en-US" altLang="zh-TW" sz="3200" dirty="0"/>
              <a:t>double[][] </a:t>
            </a:r>
            <a:r>
              <a:rPr lang="en-US" altLang="zh-TW" sz="3200" dirty="0" err="1"/>
              <a:t>explosionSparks</a:t>
            </a:r>
            <a:endParaRPr lang="en-US" altLang="zh-TW" sz="3200" dirty="0"/>
          </a:p>
          <a:p>
            <a:pPr marL="285750" indent="-285750">
              <a:buFont typeface="Arial" panose="020B0604020202020204" pitchFamily="34" charset="0"/>
              <a:buChar char="•"/>
            </a:pPr>
            <a:r>
              <a:rPr lang="en-US" altLang="zh-TW" sz="3200" dirty="0"/>
              <a:t> </a:t>
            </a:r>
            <a:r>
              <a:rPr lang="zh-TW" altLang="en-US" sz="3200" dirty="0">
                <a:latin typeface="微軟正黑體 Light" panose="020B0304030504040204" pitchFamily="34" charset="-120"/>
                <a:ea typeface="微軟正黑體 Light" panose="020B0304030504040204" pitchFamily="34" charset="-120"/>
              </a:rPr>
              <a:t>高斯爆炸煙火目標值</a:t>
            </a:r>
            <a:r>
              <a:rPr lang="en-US" altLang="zh-TW" sz="3200" dirty="0"/>
              <a:t>		</a:t>
            </a:r>
            <a:r>
              <a:rPr lang="zh-TW" altLang="en-US" sz="3200" dirty="0"/>
              <a:t>  </a:t>
            </a:r>
            <a:r>
              <a:rPr lang="en-US" altLang="zh-TW" sz="3200" dirty="0"/>
              <a:t>double[][] </a:t>
            </a:r>
            <a:r>
              <a:rPr lang="en-US" altLang="zh-TW" sz="3200" dirty="0" err="1"/>
              <a:t>gaussianSparks</a:t>
            </a:r>
            <a:endParaRPr lang="en-US" altLang="zh-TW" sz="3200" dirty="0"/>
          </a:p>
          <a:p>
            <a:pPr marL="285750" indent="-285750">
              <a:buFont typeface="Arial" panose="020B0604020202020204" pitchFamily="34" charset="0"/>
              <a:buChar char="•"/>
            </a:pPr>
            <a:r>
              <a:rPr lang="zh-TW" altLang="en-US" sz="3200" dirty="0"/>
              <a:t> </a:t>
            </a:r>
            <a:r>
              <a:rPr lang="zh-TW" altLang="en-US" sz="3200" dirty="0">
                <a:latin typeface="微軟正黑體 Light" panose="020B0304030504040204" pitchFamily="34" charset="-120"/>
                <a:ea typeface="微軟正黑體 Light" panose="020B0304030504040204" pitchFamily="34" charset="-120"/>
              </a:rPr>
              <a:t>每個原始煙火的射程範圍</a:t>
            </a:r>
            <a:r>
              <a:rPr lang="en-US" altLang="zh-TW" sz="3200" dirty="0">
                <a:latin typeface="微軟正黑體 Light" panose="020B0304030504040204" pitchFamily="34" charset="-120"/>
                <a:ea typeface="微軟正黑體 Light" panose="020B0304030504040204" pitchFamily="34" charset="-120"/>
              </a:rPr>
              <a:t>	</a:t>
            </a:r>
            <a:r>
              <a:rPr lang="zh-TW" altLang="en-US" sz="3200" dirty="0">
                <a:latin typeface="微軟正黑體 Light" panose="020B0304030504040204" pitchFamily="34" charset="-120"/>
                <a:ea typeface="微軟正黑體 Light" panose="020B0304030504040204" pitchFamily="34" charset="-120"/>
              </a:rPr>
              <a:t>  </a:t>
            </a:r>
            <a:r>
              <a:rPr lang="en-US" altLang="zh-TW" sz="3200" dirty="0"/>
              <a:t>double[] amplitudes</a:t>
            </a:r>
          </a:p>
          <a:p>
            <a:pPr marL="285750" indent="-285750">
              <a:buFont typeface="Arial" panose="020B0604020202020204" pitchFamily="34" charset="0"/>
              <a:buChar char="•"/>
            </a:pPr>
            <a:r>
              <a:rPr lang="zh-TW" altLang="en-US" sz="3200" dirty="0">
                <a:latin typeface="微軟正黑體 Light" panose="020B0304030504040204" pitchFamily="34" charset="-120"/>
                <a:ea typeface="微軟正黑體 Light" panose="020B0304030504040204" pitchFamily="34" charset="-120"/>
              </a:rPr>
              <a:t> 最大射程範圍</a:t>
            </a:r>
            <a:r>
              <a:rPr lang="en-US" altLang="zh-TW" sz="3200" dirty="0"/>
              <a:t>			</a:t>
            </a:r>
            <a:r>
              <a:rPr lang="zh-TW" altLang="en-US" sz="3200" dirty="0"/>
              <a:t>   </a:t>
            </a:r>
            <a:r>
              <a:rPr lang="en-US" altLang="zh-TW" sz="3200" dirty="0"/>
              <a:t>int </a:t>
            </a:r>
            <a:r>
              <a:rPr lang="en-US" altLang="zh-TW" sz="3200" dirty="0" err="1"/>
              <a:t>maxamplitude</a:t>
            </a:r>
            <a:r>
              <a:rPr lang="en-US" altLang="zh-TW" sz="3200" dirty="0"/>
              <a:t> </a:t>
            </a:r>
          </a:p>
          <a:p>
            <a:pPr marL="285750" indent="-285750">
              <a:buFont typeface="Arial" panose="020B0604020202020204" pitchFamily="34" charset="0"/>
              <a:buChar char="•"/>
            </a:pPr>
            <a:r>
              <a:rPr lang="en-US" altLang="zh-TW" sz="3200" dirty="0"/>
              <a:t> </a:t>
            </a:r>
            <a:r>
              <a:rPr lang="zh-TW" altLang="en-US" sz="3200" dirty="0"/>
              <a:t>最大爆炸煙火數</a:t>
            </a:r>
            <a:r>
              <a:rPr lang="en-US" altLang="zh-TW" sz="3200" dirty="0"/>
              <a:t>			</a:t>
            </a:r>
            <a:r>
              <a:rPr lang="zh-TW" altLang="en-US" sz="3200" dirty="0"/>
              <a:t>   </a:t>
            </a:r>
            <a:r>
              <a:rPr lang="en-US" altLang="zh-TW" sz="3200" dirty="0"/>
              <a:t>int </a:t>
            </a:r>
            <a:r>
              <a:rPr lang="en-US" altLang="zh-TW" sz="3200" dirty="0" err="1"/>
              <a:t>totalsparks</a:t>
            </a:r>
            <a:r>
              <a:rPr lang="en-US" altLang="zh-TW" sz="3200" dirty="0"/>
              <a:t> </a:t>
            </a:r>
          </a:p>
          <a:p>
            <a:pPr marL="285750" indent="-285750">
              <a:buFont typeface="Arial" panose="020B0604020202020204" pitchFamily="34" charset="0"/>
              <a:buChar char="•"/>
            </a:pPr>
            <a:r>
              <a:rPr lang="zh-TW" altLang="en-US" sz="3200" dirty="0">
                <a:latin typeface="微軟正黑體 Light" panose="020B0304030504040204" pitchFamily="34" charset="-120"/>
                <a:ea typeface="微軟正黑體 Light" panose="020B0304030504040204" pitchFamily="34" charset="-120"/>
              </a:rPr>
              <a:t> 每個原始煙火的爆炸煙火數目 </a:t>
            </a:r>
            <a:r>
              <a:rPr lang="en-US" altLang="zh-TW" sz="3200" dirty="0"/>
              <a:t>int[] </a:t>
            </a:r>
            <a:r>
              <a:rPr lang="en-US" altLang="zh-TW" sz="3200" dirty="0" err="1"/>
              <a:t>numberOfSparks</a:t>
            </a:r>
            <a:endParaRPr lang="en-US" altLang="zh-TW" sz="3200" dirty="0"/>
          </a:p>
          <a:p>
            <a:pPr marL="285750" indent="-285750">
              <a:buFont typeface="Arial" panose="020B0604020202020204" pitchFamily="34" charset="0"/>
              <a:buChar char="•"/>
            </a:pPr>
            <a:r>
              <a:rPr lang="zh-TW" altLang="en-US" sz="3200" dirty="0">
                <a:latin typeface="微軟正黑體 Light" panose="020B0304030504040204" pitchFamily="34" charset="-120"/>
                <a:ea typeface="微軟正黑體 Light" panose="020B0304030504040204" pitchFamily="34" charset="-120"/>
              </a:rPr>
              <a:t> 原始煙火數目</a:t>
            </a:r>
            <a:r>
              <a:rPr lang="en-US" altLang="zh-TW" sz="3200" dirty="0">
                <a:latin typeface="微軟正黑體 Light" panose="020B0304030504040204" pitchFamily="34" charset="-120"/>
                <a:ea typeface="微軟正黑體 Light" panose="020B0304030504040204" pitchFamily="34" charset="-120"/>
              </a:rPr>
              <a:t>			  </a:t>
            </a:r>
            <a:r>
              <a:rPr lang="en-US" altLang="zh-TW" sz="3200" dirty="0"/>
              <a:t>int </a:t>
            </a:r>
            <a:r>
              <a:rPr lang="en-US" altLang="zh-TW" sz="3200" dirty="0" err="1"/>
              <a:t>numberOfFireworks</a:t>
            </a:r>
            <a:r>
              <a:rPr lang="en-US" altLang="zh-TW" sz="3200" dirty="0"/>
              <a:t> </a:t>
            </a:r>
            <a:endParaRPr lang="zh-TW" altLang="en-US" dirty="0"/>
          </a:p>
        </p:txBody>
      </p:sp>
      <p:sp>
        <p:nvSpPr>
          <p:cNvPr id="5" name="文字方塊 4">
            <a:extLst>
              <a:ext uri="{FF2B5EF4-FFF2-40B4-BE49-F238E27FC236}">
                <a16:creationId xmlns:a16="http://schemas.microsoft.com/office/drawing/2014/main" id="{E0075066-341E-4ABF-9498-C200BE378B8E}"/>
              </a:ext>
            </a:extLst>
          </p:cNvPr>
          <p:cNvSpPr txBox="1"/>
          <p:nvPr/>
        </p:nvSpPr>
        <p:spPr>
          <a:xfrm>
            <a:off x="690880" y="243840"/>
            <a:ext cx="7762240" cy="707886"/>
          </a:xfrm>
          <a:prstGeom prst="rect">
            <a:avLst/>
          </a:prstGeom>
          <a:noFill/>
        </p:spPr>
        <p:txBody>
          <a:bodyPr wrap="square" rtlCol="0">
            <a:spAutoFit/>
          </a:bodyPr>
          <a:lstStyle/>
          <a:p>
            <a:pPr marL="285750" indent="-285750">
              <a:buFont typeface="Wingdings" panose="05000000000000000000" pitchFamily="2" charset="2"/>
              <a:buChar char="u"/>
            </a:pPr>
            <a:r>
              <a:rPr lang="zh-TW" altLang="en-US" sz="4000" dirty="0">
                <a:latin typeface="微軟正黑體 Light" panose="020B0304030504040204" pitchFamily="34" charset="-120"/>
                <a:ea typeface="微軟正黑體 Light" panose="020B0304030504040204" pitchFamily="34" charset="-120"/>
              </a:rPr>
              <a:t>專案 </a:t>
            </a:r>
            <a:r>
              <a:rPr lang="en-US" altLang="zh-TW" sz="4000" dirty="0">
                <a:latin typeface="微軟正黑體 Light" panose="020B0304030504040204" pitchFamily="34" charset="-120"/>
                <a:ea typeface="微軟正黑體 Light" panose="020B0304030504040204" pitchFamily="34" charset="-120"/>
              </a:rPr>
              <a:t>Data Field</a:t>
            </a:r>
            <a:endParaRPr lang="zh-TW" altLang="en-US" sz="4000" dirty="0">
              <a:latin typeface="微軟正黑體 Light" panose="020B0304030504040204" pitchFamily="34" charset="-120"/>
              <a:ea typeface="微軟正黑體 Light" panose="020B0304030504040204" pitchFamily="34" charset="-120"/>
            </a:endParaRPr>
          </a:p>
        </p:txBody>
      </p:sp>
    </p:spTree>
    <p:extLst>
      <p:ext uri="{BB962C8B-B14F-4D97-AF65-F5344CB8AC3E}">
        <p14:creationId xmlns:p14="http://schemas.microsoft.com/office/powerpoint/2010/main" val="3072888004"/>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圖片 22">
            <a:extLst>
              <a:ext uri="{FF2B5EF4-FFF2-40B4-BE49-F238E27FC236}">
                <a16:creationId xmlns:a16="http://schemas.microsoft.com/office/drawing/2014/main" id="{390626C8-3299-4CCE-9FF9-376E63025F3D}"/>
              </a:ext>
            </a:extLst>
          </p:cNvPr>
          <p:cNvPicPr>
            <a:picLocks noChangeAspect="1"/>
          </p:cNvPicPr>
          <p:nvPr/>
        </p:nvPicPr>
        <p:blipFill rotWithShape="1">
          <a:blip r:embed="rId3">
            <a:extLst>
              <a:ext uri="{28A0092B-C50C-407E-A947-70E740481C1C}">
                <a14:useLocalDpi xmlns:a14="http://schemas.microsoft.com/office/drawing/2010/main" val="0"/>
              </a:ext>
            </a:extLst>
          </a:blip>
          <a:srcRect b="68313"/>
          <a:stretch/>
        </p:blipFill>
        <p:spPr>
          <a:xfrm>
            <a:off x="0" y="5723204"/>
            <a:ext cx="12192000" cy="1143574"/>
          </a:xfrm>
          <a:prstGeom prst="rect">
            <a:avLst/>
          </a:prstGeom>
        </p:spPr>
      </p:pic>
      <p:sp>
        <p:nvSpPr>
          <p:cNvPr id="3" name="文字方塊 2">
            <a:extLst>
              <a:ext uri="{FF2B5EF4-FFF2-40B4-BE49-F238E27FC236}">
                <a16:creationId xmlns:a16="http://schemas.microsoft.com/office/drawing/2014/main" id="{203FC0D0-617D-4A78-8686-B664470490E2}"/>
              </a:ext>
            </a:extLst>
          </p:cNvPr>
          <p:cNvSpPr txBox="1"/>
          <p:nvPr/>
        </p:nvSpPr>
        <p:spPr>
          <a:xfrm>
            <a:off x="223520" y="1080387"/>
            <a:ext cx="11744960" cy="4524315"/>
          </a:xfrm>
          <a:prstGeom prst="rect">
            <a:avLst/>
          </a:prstGeom>
          <a:noFill/>
        </p:spPr>
        <p:txBody>
          <a:bodyPr wrap="square" rtlCol="0">
            <a:spAutoFit/>
          </a:bodyPr>
          <a:lstStyle/>
          <a:p>
            <a:pPr marL="285750" indent="-285750">
              <a:buFont typeface="Arial" panose="020B0604020202020204" pitchFamily="34" charset="0"/>
              <a:buChar char="•"/>
            </a:pPr>
            <a:r>
              <a:rPr lang="zh-TW" altLang="en-US" sz="3200" dirty="0">
                <a:latin typeface="微軟正黑體 Light" panose="020B0304030504040204" pitchFamily="34" charset="-120"/>
                <a:ea typeface="微軟正黑體 Light" panose="020B0304030504040204" pitchFamily="34" charset="-120"/>
              </a:rPr>
              <a:t>計算每個原始煙火的射程範圍  </a:t>
            </a:r>
            <a:r>
              <a:rPr lang="en-US" altLang="zh-TW" sz="3200" dirty="0" err="1"/>
              <a:t>CalculateAmplitudeandsparks</a:t>
            </a:r>
            <a:r>
              <a:rPr lang="en-US" altLang="zh-TW" sz="3200" dirty="0"/>
              <a:t>();</a:t>
            </a:r>
          </a:p>
          <a:p>
            <a:pPr marL="285750" indent="-285750">
              <a:buFont typeface="Arial" panose="020B0604020202020204" pitchFamily="34" charset="0"/>
              <a:buChar char="•"/>
            </a:pPr>
            <a:r>
              <a:rPr lang="zh-TW" altLang="en-US" sz="3200" dirty="0">
                <a:latin typeface="微軟正黑體 Light" panose="020B0304030504040204" pitchFamily="34" charset="-120"/>
                <a:ea typeface="微軟正黑體 Light" panose="020B0304030504040204" pitchFamily="34" charset="-120"/>
              </a:rPr>
              <a:t>依照射程範圍產生爆炸煙火      </a:t>
            </a:r>
            <a:r>
              <a:rPr lang="en-US" altLang="zh-TW" sz="3200" dirty="0" err="1"/>
              <a:t>GenerateExplosionSparks</a:t>
            </a:r>
            <a:r>
              <a:rPr lang="en-US" altLang="zh-TW" sz="3200" dirty="0"/>
              <a:t>();</a:t>
            </a:r>
          </a:p>
          <a:p>
            <a:pPr marL="285750" indent="-285750">
              <a:buFont typeface="Arial" panose="020B0604020202020204" pitchFamily="34" charset="0"/>
              <a:buChar char="•"/>
            </a:pPr>
            <a:r>
              <a:rPr lang="zh-TW" altLang="en-US" sz="3200" dirty="0">
                <a:latin typeface="微軟正黑體 Light" panose="020B0304030504040204" pitchFamily="34" charset="-120"/>
                <a:ea typeface="微軟正黑體 Light" panose="020B0304030504040204" pitchFamily="34" charset="-120"/>
              </a:rPr>
              <a:t>產生突變的高斯爆炸煙火         </a:t>
            </a:r>
            <a:r>
              <a:rPr lang="en-US" altLang="zh-TW" sz="3200" dirty="0" err="1"/>
              <a:t>GenerateGaussianSparks</a:t>
            </a:r>
            <a:r>
              <a:rPr lang="en-US" altLang="zh-TW" sz="3200" dirty="0"/>
              <a:t>();</a:t>
            </a:r>
          </a:p>
          <a:p>
            <a:endParaRPr lang="en-US" altLang="zh-TW" sz="3200" dirty="0"/>
          </a:p>
          <a:p>
            <a:pPr marL="285750" indent="-285750">
              <a:buFont typeface="Arial" panose="020B0604020202020204" pitchFamily="34" charset="0"/>
              <a:buChar char="•"/>
            </a:pPr>
            <a:r>
              <a:rPr lang="zh-TW" altLang="en-US" sz="3200" dirty="0">
                <a:latin typeface="微軟正黑體 Light" panose="020B0304030504040204" pitchFamily="34" charset="-120"/>
                <a:ea typeface="微軟正黑體 Light" panose="020B0304030504040204" pitchFamily="34" charset="-120"/>
              </a:rPr>
              <a:t>計算三種煙火的最佳解</a:t>
            </a:r>
            <a:r>
              <a:rPr lang="en-US" altLang="zh-TW" sz="3200" dirty="0" err="1"/>
              <a:t>ComputeObjectiveValuesAndUpdateSoFarTheBest</a:t>
            </a:r>
            <a:r>
              <a:rPr lang="en-US" altLang="zh-TW" sz="3200" dirty="0"/>
              <a:t>();</a:t>
            </a:r>
          </a:p>
          <a:p>
            <a:endParaRPr lang="en-US" altLang="zh-TW" sz="3200" dirty="0"/>
          </a:p>
          <a:p>
            <a:pPr marL="285750" indent="-285750">
              <a:buFont typeface="Arial" panose="020B0604020202020204" pitchFamily="34" charset="0"/>
              <a:buChar char="•"/>
            </a:pPr>
            <a:r>
              <a:rPr lang="zh-TW" altLang="en-US" sz="3200" dirty="0"/>
              <a:t>選取最好的進入下一代</a:t>
            </a:r>
            <a:endParaRPr lang="en-US" altLang="zh-TW" sz="3200" dirty="0"/>
          </a:p>
          <a:p>
            <a:r>
              <a:rPr lang="zh-TW" altLang="en-US" sz="3200" dirty="0"/>
              <a:t>   </a:t>
            </a:r>
            <a:r>
              <a:rPr lang="en-US" altLang="zh-TW" sz="3200" dirty="0" err="1"/>
              <a:t>PerformSelectionOperation</a:t>
            </a:r>
            <a:r>
              <a:rPr lang="en-US" altLang="zh-TW" sz="3200" dirty="0"/>
              <a:t>();</a:t>
            </a:r>
            <a:endParaRPr lang="zh-TW" altLang="en-US" sz="3200" dirty="0"/>
          </a:p>
        </p:txBody>
      </p:sp>
      <p:sp>
        <p:nvSpPr>
          <p:cNvPr id="4" name="文字方塊 3">
            <a:extLst>
              <a:ext uri="{FF2B5EF4-FFF2-40B4-BE49-F238E27FC236}">
                <a16:creationId xmlns:a16="http://schemas.microsoft.com/office/drawing/2014/main" id="{E51AA300-14E2-49B4-9273-2C9B05E43859}"/>
              </a:ext>
            </a:extLst>
          </p:cNvPr>
          <p:cNvSpPr txBox="1"/>
          <p:nvPr/>
        </p:nvSpPr>
        <p:spPr>
          <a:xfrm>
            <a:off x="193040" y="254000"/>
            <a:ext cx="7264400" cy="707886"/>
          </a:xfrm>
          <a:prstGeom prst="rect">
            <a:avLst/>
          </a:prstGeom>
          <a:noFill/>
        </p:spPr>
        <p:txBody>
          <a:bodyPr wrap="square" rtlCol="0">
            <a:spAutoFit/>
          </a:bodyPr>
          <a:lstStyle/>
          <a:p>
            <a:pPr marL="285750" indent="-285750">
              <a:buFont typeface="Wingdings" panose="05000000000000000000" pitchFamily="2" charset="2"/>
              <a:buChar char="u"/>
            </a:pPr>
            <a:r>
              <a:rPr lang="zh-TW" altLang="en-US" sz="4000" dirty="0">
                <a:latin typeface="微軟正黑體 Light" panose="020B0304030504040204" pitchFamily="34" charset="-120"/>
                <a:ea typeface="微軟正黑體 Light" panose="020B0304030504040204" pitchFamily="34" charset="-120"/>
              </a:rPr>
              <a:t>演算法流程</a:t>
            </a:r>
          </a:p>
        </p:txBody>
      </p:sp>
    </p:spTree>
    <p:extLst>
      <p:ext uri="{BB962C8B-B14F-4D97-AF65-F5344CB8AC3E}">
        <p14:creationId xmlns:p14="http://schemas.microsoft.com/office/powerpoint/2010/main" val="2048488942"/>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圖片 22">
            <a:extLst>
              <a:ext uri="{FF2B5EF4-FFF2-40B4-BE49-F238E27FC236}">
                <a16:creationId xmlns:a16="http://schemas.microsoft.com/office/drawing/2014/main" id="{390626C8-3299-4CCE-9FF9-376E63025F3D}"/>
              </a:ext>
            </a:extLst>
          </p:cNvPr>
          <p:cNvPicPr>
            <a:picLocks noChangeAspect="1"/>
          </p:cNvPicPr>
          <p:nvPr/>
        </p:nvPicPr>
        <p:blipFill rotWithShape="1">
          <a:blip r:embed="rId3">
            <a:extLst>
              <a:ext uri="{28A0092B-C50C-407E-A947-70E740481C1C}">
                <a14:useLocalDpi xmlns:a14="http://schemas.microsoft.com/office/drawing/2010/main" val="0"/>
              </a:ext>
            </a:extLst>
          </a:blip>
          <a:srcRect b="68313"/>
          <a:stretch/>
        </p:blipFill>
        <p:spPr>
          <a:xfrm>
            <a:off x="0" y="5723204"/>
            <a:ext cx="12192000" cy="1143574"/>
          </a:xfrm>
          <a:prstGeom prst="rect">
            <a:avLst/>
          </a:prstGeom>
        </p:spPr>
      </p:pic>
      <p:sp>
        <p:nvSpPr>
          <p:cNvPr id="2" name="文字方塊 1">
            <a:extLst>
              <a:ext uri="{FF2B5EF4-FFF2-40B4-BE49-F238E27FC236}">
                <a16:creationId xmlns:a16="http://schemas.microsoft.com/office/drawing/2014/main" id="{A5A4EAC6-2DAD-42B5-A131-77F0C2FB72B3}"/>
              </a:ext>
            </a:extLst>
          </p:cNvPr>
          <p:cNvSpPr txBox="1"/>
          <p:nvPr/>
        </p:nvSpPr>
        <p:spPr>
          <a:xfrm>
            <a:off x="528319" y="273935"/>
            <a:ext cx="8062611" cy="584775"/>
          </a:xfrm>
          <a:prstGeom prst="rect">
            <a:avLst/>
          </a:prstGeom>
          <a:noFill/>
        </p:spPr>
        <p:txBody>
          <a:bodyPr wrap="square" rtlCol="0">
            <a:spAutoFit/>
          </a:bodyPr>
          <a:lstStyle/>
          <a:p>
            <a:pPr marL="285750" indent="-285750">
              <a:buFont typeface="Wingdings" panose="05000000000000000000" pitchFamily="2" charset="2"/>
              <a:buChar char="u"/>
            </a:pPr>
            <a:r>
              <a:rPr lang="en-US" altLang="zh-TW" sz="3200" dirty="0" err="1">
                <a:latin typeface="Times New Roman" panose="02020603050405020304" pitchFamily="18" charset="0"/>
                <a:ea typeface="微軟正黑體 Light" panose="020B0304030504040204" pitchFamily="34" charset="-120"/>
                <a:cs typeface="Times New Roman" panose="02020603050405020304" pitchFamily="18" charset="0"/>
              </a:rPr>
              <a:t>FireWork</a:t>
            </a:r>
            <a:r>
              <a:rPr lang="en-US" altLang="zh-TW" sz="3200" dirty="0">
                <a:latin typeface="Times New Roman" panose="02020603050405020304" pitchFamily="18" charset="0"/>
                <a:ea typeface="微軟正黑體 Light" panose="020B0304030504040204" pitchFamily="34" charset="-120"/>
                <a:cs typeface="Times New Roman" panose="02020603050405020304" pitchFamily="18" charset="0"/>
              </a:rPr>
              <a:t> </a:t>
            </a:r>
            <a:r>
              <a:rPr lang="zh-TW" altLang="en-US" sz="3200" dirty="0">
                <a:latin typeface="Times New Roman" panose="02020603050405020304" pitchFamily="18" charset="0"/>
                <a:ea typeface="微軟正黑體 Light" panose="020B0304030504040204" pitchFamily="34" charset="-120"/>
                <a:cs typeface="Times New Roman" panose="02020603050405020304" pitchFamily="18" charset="0"/>
              </a:rPr>
              <a:t>與 </a:t>
            </a:r>
            <a:r>
              <a:rPr lang="en-US" altLang="zh-TW" sz="3200" dirty="0">
                <a:latin typeface="Times New Roman" panose="02020603050405020304" pitchFamily="18" charset="0"/>
                <a:ea typeface="微軟正黑體 Light" panose="020B0304030504040204" pitchFamily="34" charset="-120"/>
                <a:cs typeface="Times New Roman" panose="02020603050405020304" pitchFamily="18" charset="0"/>
              </a:rPr>
              <a:t>GA</a:t>
            </a:r>
            <a:r>
              <a:rPr lang="zh-TW" altLang="en-US" sz="3200" dirty="0">
                <a:latin typeface="微軟正黑體 Light" panose="020B0304030504040204" pitchFamily="34" charset="-120"/>
                <a:ea typeface="微軟正黑體 Light" panose="020B0304030504040204" pitchFamily="34" charset="-120"/>
              </a:rPr>
              <a:t>之比較</a:t>
            </a:r>
            <a:r>
              <a:rPr lang="en-US" altLang="zh-TW" sz="3200" dirty="0">
                <a:latin typeface="Times New Roman" panose="02020603050405020304" pitchFamily="18" charset="0"/>
                <a:ea typeface="微軟正黑體 Light" panose="020B0304030504040204" pitchFamily="34" charset="-120"/>
                <a:cs typeface="Times New Roman" panose="02020603050405020304" pitchFamily="18" charset="0"/>
              </a:rPr>
              <a:t>(</a:t>
            </a:r>
            <a:r>
              <a:rPr lang="zh-TW" altLang="en-US" sz="3200" dirty="0">
                <a:latin typeface="微軟正黑體 Light" panose="020B0304030504040204" pitchFamily="34" charset="-120"/>
                <a:ea typeface="微軟正黑體 Light" panose="020B0304030504040204" pitchFamily="34" charset="-120"/>
              </a:rPr>
              <a:t>均讀入</a:t>
            </a:r>
            <a:r>
              <a:rPr lang="en-US" altLang="zh-TW" sz="3200" dirty="0">
                <a:latin typeface="Times New Roman" panose="02020603050405020304" pitchFamily="18" charset="0"/>
                <a:ea typeface="微軟正黑體 Light" panose="020B0304030504040204" pitchFamily="34" charset="-120"/>
                <a:cs typeface="Times New Roman" panose="02020603050405020304" pitchFamily="18" charset="0"/>
              </a:rPr>
              <a:t>Ackley(10))</a:t>
            </a:r>
            <a:endParaRPr lang="zh-TW" altLang="en-US" sz="3200" dirty="0">
              <a:latin typeface="Times New Roman" panose="02020603050405020304" pitchFamily="18" charset="0"/>
              <a:ea typeface="微軟正黑體 Light" panose="020B0304030504040204" pitchFamily="34" charset="-120"/>
              <a:cs typeface="Times New Roman" panose="02020603050405020304" pitchFamily="18" charset="0"/>
            </a:endParaRPr>
          </a:p>
        </p:txBody>
      </p:sp>
      <p:sp>
        <p:nvSpPr>
          <p:cNvPr id="3" name="文字方塊 2">
            <a:extLst>
              <a:ext uri="{FF2B5EF4-FFF2-40B4-BE49-F238E27FC236}">
                <a16:creationId xmlns:a16="http://schemas.microsoft.com/office/drawing/2014/main" id="{A852C9B9-0793-4FE4-9969-1CD447F59E0D}"/>
              </a:ext>
            </a:extLst>
          </p:cNvPr>
          <p:cNvSpPr txBox="1"/>
          <p:nvPr/>
        </p:nvSpPr>
        <p:spPr>
          <a:xfrm>
            <a:off x="1036320" y="1076960"/>
            <a:ext cx="8158480" cy="4378960"/>
          </a:xfrm>
          <a:prstGeom prst="rect">
            <a:avLst/>
          </a:prstGeom>
          <a:noFill/>
        </p:spPr>
        <p:txBody>
          <a:bodyPr wrap="square" rtlCol="0">
            <a:spAutoFit/>
          </a:bodyPr>
          <a:lstStyle/>
          <a:p>
            <a:endParaRPr lang="zh-TW" altLang="en-US" dirty="0"/>
          </a:p>
        </p:txBody>
      </p:sp>
      <p:pic>
        <p:nvPicPr>
          <p:cNvPr id="4" name="圖片 3">
            <a:extLst>
              <a:ext uri="{FF2B5EF4-FFF2-40B4-BE49-F238E27FC236}">
                <a16:creationId xmlns:a16="http://schemas.microsoft.com/office/drawing/2014/main" id="{C76A278F-5920-47D6-A409-9F83A625694B}"/>
              </a:ext>
            </a:extLst>
          </p:cNvPr>
          <p:cNvPicPr>
            <a:picLocks noChangeAspect="1"/>
          </p:cNvPicPr>
          <p:nvPr/>
        </p:nvPicPr>
        <p:blipFill rotWithShape="1">
          <a:blip r:embed="rId4"/>
          <a:srcRect l="21916" t="11621" b="46221"/>
          <a:stretch/>
        </p:blipFill>
        <p:spPr>
          <a:xfrm>
            <a:off x="355599" y="980440"/>
            <a:ext cx="8062611" cy="2448560"/>
          </a:xfrm>
          <a:prstGeom prst="rect">
            <a:avLst/>
          </a:prstGeom>
        </p:spPr>
      </p:pic>
      <p:pic>
        <p:nvPicPr>
          <p:cNvPr id="5" name="圖片 4">
            <a:extLst>
              <a:ext uri="{FF2B5EF4-FFF2-40B4-BE49-F238E27FC236}">
                <a16:creationId xmlns:a16="http://schemas.microsoft.com/office/drawing/2014/main" id="{A69C3E44-8410-49B3-B462-A980EC230DE8}"/>
              </a:ext>
            </a:extLst>
          </p:cNvPr>
          <p:cNvPicPr>
            <a:picLocks noChangeAspect="1"/>
          </p:cNvPicPr>
          <p:nvPr/>
        </p:nvPicPr>
        <p:blipFill rotWithShape="1">
          <a:blip r:embed="rId5"/>
          <a:srcRect l="15000" t="10222" b="36889"/>
          <a:stretch/>
        </p:blipFill>
        <p:spPr>
          <a:xfrm>
            <a:off x="3669319" y="3713675"/>
            <a:ext cx="8157571" cy="2855150"/>
          </a:xfrm>
          <a:prstGeom prst="rect">
            <a:avLst/>
          </a:prstGeom>
        </p:spPr>
      </p:pic>
    </p:spTree>
    <p:extLst>
      <p:ext uri="{BB962C8B-B14F-4D97-AF65-F5344CB8AC3E}">
        <p14:creationId xmlns:p14="http://schemas.microsoft.com/office/powerpoint/2010/main" val="2428485741"/>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圖片 22">
            <a:extLst>
              <a:ext uri="{FF2B5EF4-FFF2-40B4-BE49-F238E27FC236}">
                <a16:creationId xmlns:a16="http://schemas.microsoft.com/office/drawing/2014/main" id="{390626C8-3299-4CCE-9FF9-376E63025F3D}"/>
              </a:ext>
            </a:extLst>
          </p:cNvPr>
          <p:cNvPicPr>
            <a:picLocks noChangeAspect="1"/>
          </p:cNvPicPr>
          <p:nvPr/>
        </p:nvPicPr>
        <p:blipFill rotWithShape="1">
          <a:blip r:embed="rId3">
            <a:extLst>
              <a:ext uri="{28A0092B-C50C-407E-A947-70E740481C1C}">
                <a14:useLocalDpi xmlns:a14="http://schemas.microsoft.com/office/drawing/2010/main" val="0"/>
              </a:ext>
            </a:extLst>
          </a:blip>
          <a:srcRect b="68313"/>
          <a:stretch/>
        </p:blipFill>
        <p:spPr>
          <a:xfrm>
            <a:off x="0" y="5723204"/>
            <a:ext cx="12192000" cy="1143574"/>
          </a:xfrm>
          <a:prstGeom prst="rect">
            <a:avLst/>
          </a:prstGeom>
        </p:spPr>
      </p:pic>
      <p:sp>
        <p:nvSpPr>
          <p:cNvPr id="2" name="文字方塊 1">
            <a:extLst>
              <a:ext uri="{FF2B5EF4-FFF2-40B4-BE49-F238E27FC236}">
                <a16:creationId xmlns:a16="http://schemas.microsoft.com/office/drawing/2014/main" id="{6D7E0E07-CCCC-4725-AFCF-6F3A3E31CAAE}"/>
              </a:ext>
            </a:extLst>
          </p:cNvPr>
          <p:cNvSpPr txBox="1"/>
          <p:nvPr/>
        </p:nvSpPr>
        <p:spPr>
          <a:xfrm>
            <a:off x="254000" y="142240"/>
            <a:ext cx="8808720" cy="861774"/>
          </a:xfrm>
          <a:prstGeom prst="rect">
            <a:avLst/>
          </a:prstGeom>
          <a:noFill/>
        </p:spPr>
        <p:txBody>
          <a:bodyPr wrap="square" rtlCol="0">
            <a:spAutoFit/>
          </a:bodyPr>
          <a:lstStyle/>
          <a:p>
            <a:pPr marL="285750" indent="-285750">
              <a:buFont typeface="Wingdings" panose="05000000000000000000" pitchFamily="2" charset="2"/>
              <a:buChar char="u"/>
            </a:pPr>
            <a:r>
              <a:rPr lang="en-US" altLang="zh-TW" sz="3200" dirty="0" err="1">
                <a:latin typeface="Times New Roman" panose="02020603050405020304" pitchFamily="18" charset="0"/>
                <a:ea typeface="微軟正黑體 Light" panose="020B0304030504040204" pitchFamily="34" charset="-120"/>
                <a:cs typeface="Times New Roman" panose="02020603050405020304" pitchFamily="18" charset="0"/>
              </a:rPr>
              <a:t>FireWork</a:t>
            </a:r>
            <a:r>
              <a:rPr lang="en-US" altLang="zh-TW" sz="3200" dirty="0">
                <a:latin typeface="Times New Roman" panose="02020603050405020304" pitchFamily="18" charset="0"/>
                <a:ea typeface="微軟正黑體 Light" panose="020B0304030504040204" pitchFamily="34" charset="-120"/>
                <a:cs typeface="Times New Roman" panose="02020603050405020304" pitchFamily="18" charset="0"/>
              </a:rPr>
              <a:t> </a:t>
            </a:r>
            <a:r>
              <a:rPr lang="zh-TW" altLang="en-US" sz="3200" dirty="0">
                <a:latin typeface="Times New Roman" panose="02020603050405020304" pitchFamily="18" charset="0"/>
                <a:ea typeface="微軟正黑體 Light" panose="020B0304030504040204" pitchFamily="34" charset="-120"/>
                <a:cs typeface="Times New Roman" panose="02020603050405020304" pitchFamily="18" charset="0"/>
              </a:rPr>
              <a:t>與 </a:t>
            </a:r>
            <a:r>
              <a:rPr lang="en-US" altLang="zh-TW" sz="3200" dirty="0">
                <a:latin typeface="Times New Roman" panose="02020603050405020304" pitchFamily="18" charset="0"/>
                <a:ea typeface="微軟正黑體 Light" panose="020B0304030504040204" pitchFamily="34" charset="-120"/>
                <a:cs typeface="Times New Roman" panose="02020603050405020304" pitchFamily="18" charset="0"/>
              </a:rPr>
              <a:t>PSO</a:t>
            </a:r>
            <a:r>
              <a:rPr lang="zh-TW" altLang="en-US" sz="3200" dirty="0">
                <a:latin typeface="微軟正黑體 Light" panose="020B0304030504040204" pitchFamily="34" charset="-120"/>
                <a:ea typeface="微軟正黑體 Light" panose="020B0304030504040204" pitchFamily="34" charset="-120"/>
              </a:rPr>
              <a:t>之比較</a:t>
            </a:r>
            <a:r>
              <a:rPr lang="en-US" altLang="zh-TW" sz="3200" dirty="0">
                <a:latin typeface="Times New Roman" panose="02020603050405020304" pitchFamily="18" charset="0"/>
                <a:ea typeface="微軟正黑體 Light" panose="020B0304030504040204" pitchFamily="34" charset="-120"/>
                <a:cs typeface="Times New Roman" panose="02020603050405020304" pitchFamily="18" charset="0"/>
              </a:rPr>
              <a:t>(</a:t>
            </a:r>
            <a:r>
              <a:rPr lang="zh-TW" altLang="en-US" sz="3200" dirty="0">
                <a:latin typeface="微軟正黑體 Light" panose="020B0304030504040204" pitchFamily="34" charset="-120"/>
                <a:ea typeface="微軟正黑體 Light" panose="020B0304030504040204" pitchFamily="34" charset="-120"/>
              </a:rPr>
              <a:t>均讀入</a:t>
            </a:r>
            <a:r>
              <a:rPr lang="en-US" altLang="zh-TW" sz="3200" dirty="0">
                <a:latin typeface="Times New Roman" panose="02020603050405020304" pitchFamily="18" charset="0"/>
                <a:ea typeface="微軟正黑體 Light" panose="020B0304030504040204" pitchFamily="34" charset="-120"/>
                <a:cs typeface="Times New Roman" panose="02020603050405020304" pitchFamily="18" charset="0"/>
              </a:rPr>
              <a:t>Ackley(10))</a:t>
            </a:r>
            <a:endParaRPr lang="zh-TW" altLang="en-US" sz="3200" dirty="0">
              <a:latin typeface="Times New Roman" panose="02020603050405020304" pitchFamily="18" charset="0"/>
              <a:ea typeface="微軟正黑體 Light" panose="020B0304030504040204" pitchFamily="34" charset="-120"/>
              <a:cs typeface="Times New Roman" panose="02020603050405020304" pitchFamily="18" charset="0"/>
            </a:endParaRPr>
          </a:p>
          <a:p>
            <a:pPr marL="285750" indent="-285750">
              <a:buFont typeface="Wingdings" panose="05000000000000000000" pitchFamily="2" charset="2"/>
              <a:buChar char="u"/>
            </a:pPr>
            <a:endParaRPr lang="zh-TW" altLang="en-US" dirty="0"/>
          </a:p>
        </p:txBody>
      </p:sp>
      <p:sp>
        <p:nvSpPr>
          <p:cNvPr id="3" name="文字方塊 2">
            <a:extLst>
              <a:ext uri="{FF2B5EF4-FFF2-40B4-BE49-F238E27FC236}">
                <a16:creationId xmlns:a16="http://schemas.microsoft.com/office/drawing/2014/main" id="{FC7690A9-9CD1-459B-8200-7143F131F2BF}"/>
              </a:ext>
            </a:extLst>
          </p:cNvPr>
          <p:cNvSpPr txBox="1"/>
          <p:nvPr/>
        </p:nvSpPr>
        <p:spPr>
          <a:xfrm>
            <a:off x="467360" y="1004014"/>
            <a:ext cx="11196320" cy="4340146"/>
          </a:xfrm>
          <a:prstGeom prst="rect">
            <a:avLst/>
          </a:prstGeom>
          <a:noFill/>
        </p:spPr>
        <p:txBody>
          <a:bodyPr wrap="square" rtlCol="0">
            <a:spAutoFit/>
          </a:bodyPr>
          <a:lstStyle/>
          <a:p>
            <a:endParaRPr lang="zh-TW" altLang="en-US" dirty="0"/>
          </a:p>
        </p:txBody>
      </p:sp>
      <p:pic>
        <p:nvPicPr>
          <p:cNvPr id="5" name="圖片 4">
            <a:extLst>
              <a:ext uri="{FF2B5EF4-FFF2-40B4-BE49-F238E27FC236}">
                <a16:creationId xmlns:a16="http://schemas.microsoft.com/office/drawing/2014/main" id="{7400B344-25AE-4FAF-A796-D28D352EB943}"/>
              </a:ext>
            </a:extLst>
          </p:cNvPr>
          <p:cNvPicPr>
            <a:picLocks noChangeAspect="1"/>
          </p:cNvPicPr>
          <p:nvPr/>
        </p:nvPicPr>
        <p:blipFill rotWithShape="1">
          <a:blip r:embed="rId4"/>
          <a:srcRect l="21916" t="11621" b="46221"/>
          <a:stretch/>
        </p:blipFill>
        <p:spPr>
          <a:xfrm>
            <a:off x="457198" y="737314"/>
            <a:ext cx="8062611" cy="2448560"/>
          </a:xfrm>
          <a:prstGeom prst="rect">
            <a:avLst/>
          </a:prstGeom>
        </p:spPr>
      </p:pic>
      <p:pic>
        <p:nvPicPr>
          <p:cNvPr id="4" name="圖片 3">
            <a:extLst>
              <a:ext uri="{FF2B5EF4-FFF2-40B4-BE49-F238E27FC236}">
                <a16:creationId xmlns:a16="http://schemas.microsoft.com/office/drawing/2014/main" id="{2C713AD7-9DBB-4976-B327-6CF382D8D847}"/>
              </a:ext>
            </a:extLst>
          </p:cNvPr>
          <p:cNvPicPr>
            <a:picLocks noChangeAspect="1"/>
          </p:cNvPicPr>
          <p:nvPr/>
        </p:nvPicPr>
        <p:blipFill rotWithShape="1">
          <a:blip r:embed="rId5"/>
          <a:srcRect l="13833" t="10751" b="43852"/>
          <a:stretch/>
        </p:blipFill>
        <p:spPr>
          <a:xfrm>
            <a:off x="1219200" y="3429000"/>
            <a:ext cx="10505440" cy="3113326"/>
          </a:xfrm>
          <a:prstGeom prst="rect">
            <a:avLst/>
          </a:prstGeom>
        </p:spPr>
      </p:pic>
    </p:spTree>
    <p:extLst>
      <p:ext uri="{BB962C8B-B14F-4D97-AF65-F5344CB8AC3E}">
        <p14:creationId xmlns:p14="http://schemas.microsoft.com/office/powerpoint/2010/main" val="1672255022"/>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圖片 22">
            <a:extLst>
              <a:ext uri="{FF2B5EF4-FFF2-40B4-BE49-F238E27FC236}">
                <a16:creationId xmlns:a16="http://schemas.microsoft.com/office/drawing/2014/main" id="{390626C8-3299-4CCE-9FF9-376E63025F3D}"/>
              </a:ext>
            </a:extLst>
          </p:cNvPr>
          <p:cNvPicPr>
            <a:picLocks noChangeAspect="1"/>
          </p:cNvPicPr>
          <p:nvPr/>
        </p:nvPicPr>
        <p:blipFill rotWithShape="1">
          <a:blip r:embed="rId3">
            <a:extLst>
              <a:ext uri="{28A0092B-C50C-407E-A947-70E740481C1C}">
                <a14:useLocalDpi xmlns:a14="http://schemas.microsoft.com/office/drawing/2010/main" val="0"/>
              </a:ext>
            </a:extLst>
          </a:blip>
          <a:srcRect b="68313"/>
          <a:stretch/>
        </p:blipFill>
        <p:spPr>
          <a:xfrm>
            <a:off x="0" y="5723204"/>
            <a:ext cx="12192000" cy="1143574"/>
          </a:xfrm>
          <a:prstGeom prst="rect">
            <a:avLst/>
          </a:prstGeom>
        </p:spPr>
      </p:pic>
      <p:sp>
        <p:nvSpPr>
          <p:cNvPr id="2" name="文字方塊 1">
            <a:extLst>
              <a:ext uri="{FF2B5EF4-FFF2-40B4-BE49-F238E27FC236}">
                <a16:creationId xmlns:a16="http://schemas.microsoft.com/office/drawing/2014/main" id="{6D7E0E07-CCCC-4725-AFCF-6F3A3E31CAAE}"/>
              </a:ext>
            </a:extLst>
          </p:cNvPr>
          <p:cNvSpPr txBox="1"/>
          <p:nvPr/>
        </p:nvSpPr>
        <p:spPr>
          <a:xfrm>
            <a:off x="111760" y="194083"/>
            <a:ext cx="8808720" cy="861774"/>
          </a:xfrm>
          <a:prstGeom prst="rect">
            <a:avLst/>
          </a:prstGeom>
          <a:noFill/>
        </p:spPr>
        <p:txBody>
          <a:bodyPr wrap="square" rtlCol="0">
            <a:spAutoFit/>
          </a:bodyPr>
          <a:lstStyle/>
          <a:p>
            <a:pPr marL="285750" indent="-285750">
              <a:buFont typeface="Wingdings" panose="05000000000000000000" pitchFamily="2" charset="2"/>
              <a:buChar char="u"/>
            </a:pPr>
            <a:r>
              <a:rPr lang="zh-TW" altLang="en-US" sz="3200" dirty="0">
                <a:latin typeface="Times New Roman" panose="02020603050405020304" pitchFamily="18" charset="0"/>
                <a:ea typeface="微軟正黑體 Light" panose="020B0304030504040204" pitchFamily="34" charset="-120"/>
                <a:cs typeface="Times New Roman" panose="02020603050405020304" pitchFamily="18" charset="0"/>
              </a:rPr>
              <a:t>結論</a:t>
            </a:r>
          </a:p>
          <a:p>
            <a:pPr marL="285750" indent="-285750">
              <a:buFont typeface="Wingdings" panose="05000000000000000000" pitchFamily="2" charset="2"/>
              <a:buChar char="u"/>
            </a:pPr>
            <a:endParaRPr lang="zh-TW" altLang="en-US" dirty="0"/>
          </a:p>
        </p:txBody>
      </p:sp>
      <p:sp>
        <p:nvSpPr>
          <p:cNvPr id="3" name="文字方塊 2">
            <a:extLst>
              <a:ext uri="{FF2B5EF4-FFF2-40B4-BE49-F238E27FC236}">
                <a16:creationId xmlns:a16="http://schemas.microsoft.com/office/drawing/2014/main" id="{FC7690A9-9CD1-459B-8200-7143F131F2BF}"/>
              </a:ext>
            </a:extLst>
          </p:cNvPr>
          <p:cNvSpPr txBox="1"/>
          <p:nvPr/>
        </p:nvSpPr>
        <p:spPr>
          <a:xfrm>
            <a:off x="467360" y="1004014"/>
            <a:ext cx="11196320" cy="4340146"/>
          </a:xfrm>
          <a:prstGeom prst="rect">
            <a:avLst/>
          </a:prstGeom>
          <a:noFill/>
        </p:spPr>
        <p:txBody>
          <a:bodyPr wrap="square" rtlCol="0">
            <a:spAutoFit/>
          </a:bodyPr>
          <a:lstStyle/>
          <a:p>
            <a:endParaRPr lang="zh-TW" altLang="en-US" dirty="0"/>
          </a:p>
        </p:txBody>
      </p:sp>
      <p:sp>
        <p:nvSpPr>
          <p:cNvPr id="6" name="文字方塊 5">
            <a:extLst>
              <a:ext uri="{FF2B5EF4-FFF2-40B4-BE49-F238E27FC236}">
                <a16:creationId xmlns:a16="http://schemas.microsoft.com/office/drawing/2014/main" id="{5E606F0B-8D85-4CA9-BD55-A7B4C5FE7D2A}"/>
              </a:ext>
            </a:extLst>
          </p:cNvPr>
          <p:cNvSpPr txBox="1"/>
          <p:nvPr/>
        </p:nvSpPr>
        <p:spPr>
          <a:xfrm>
            <a:off x="944880" y="1310640"/>
            <a:ext cx="10474960" cy="3108543"/>
          </a:xfrm>
          <a:prstGeom prst="rect">
            <a:avLst/>
          </a:prstGeom>
          <a:noFill/>
        </p:spPr>
        <p:txBody>
          <a:bodyPr wrap="square" rtlCol="0">
            <a:spAutoFit/>
          </a:bodyPr>
          <a:lstStyle/>
          <a:p>
            <a:pPr marL="285750" indent="-285750">
              <a:buFont typeface="Wingdings" panose="05000000000000000000" pitchFamily="2" charset="2"/>
              <a:buChar char="ü"/>
            </a:pPr>
            <a:r>
              <a:rPr lang="zh-TW" altLang="en-US" sz="2800" dirty="0">
                <a:latin typeface="微軟正黑體 Light" panose="020B0304030504040204" pitchFamily="34" charset="-120"/>
                <a:ea typeface="微軟正黑體 Light" panose="020B0304030504040204" pitchFamily="34" charset="-120"/>
              </a:rPr>
              <a:t>煙火演算法的啟發式意義</a:t>
            </a:r>
            <a:endParaRPr lang="en-US" altLang="zh-TW" sz="2800" dirty="0">
              <a:latin typeface="微軟正黑體 Light" panose="020B0304030504040204" pitchFamily="34" charset="-120"/>
              <a:ea typeface="微軟正黑體 Light" panose="020B0304030504040204" pitchFamily="34" charset="-120"/>
            </a:endParaRPr>
          </a:p>
          <a:p>
            <a:pPr marL="285750" indent="-285750">
              <a:buFont typeface="Wingdings" panose="05000000000000000000" pitchFamily="2" charset="2"/>
              <a:buChar char="ü"/>
            </a:pPr>
            <a:r>
              <a:rPr lang="zh-TW" altLang="en-US" sz="2800" dirty="0">
                <a:latin typeface="微軟正黑體 Light" panose="020B0304030504040204" pitchFamily="34" charset="-120"/>
                <a:ea typeface="微軟正黑體 Light" panose="020B0304030504040204" pitchFamily="34" charset="-120"/>
              </a:rPr>
              <a:t>煙火演算法的爆炸機制提供世代更多樣的選擇</a:t>
            </a:r>
            <a:endParaRPr lang="en-US" altLang="zh-TW" sz="2800" dirty="0">
              <a:latin typeface="微軟正黑體 Light" panose="020B0304030504040204" pitchFamily="34" charset="-120"/>
              <a:ea typeface="微軟正黑體 Light" panose="020B0304030504040204" pitchFamily="34" charset="-120"/>
            </a:endParaRPr>
          </a:p>
          <a:p>
            <a:pPr marL="285750" indent="-285750">
              <a:buFont typeface="Wingdings" panose="05000000000000000000" pitchFamily="2" charset="2"/>
              <a:buChar char="ü"/>
            </a:pPr>
            <a:r>
              <a:rPr lang="zh-TW" altLang="en-US" sz="2800" dirty="0">
                <a:latin typeface="微軟正黑體 Light" panose="020B0304030504040204" pitchFamily="34" charset="-120"/>
                <a:ea typeface="微軟正黑體 Light" panose="020B0304030504040204" pitchFamily="34" charset="-120"/>
              </a:rPr>
              <a:t>參考原始煙火目標值計算射程範圍與爆炸數使得表現較佳的煙火在下一個世代佔有更大比例</a:t>
            </a:r>
            <a:r>
              <a:rPr lang="en-US" altLang="zh-TW" sz="2800" dirty="0">
                <a:latin typeface="微軟正黑體 Light" panose="020B0304030504040204" pitchFamily="34" charset="-120"/>
                <a:ea typeface="微軟正黑體 Light" panose="020B0304030504040204" pitchFamily="34" charset="-120"/>
              </a:rPr>
              <a:t>(</a:t>
            </a:r>
            <a:r>
              <a:rPr lang="zh-TW" altLang="en-US" sz="2800" dirty="0">
                <a:latin typeface="微軟正黑體 Light" panose="020B0304030504040204" pitchFamily="34" charset="-120"/>
                <a:ea typeface="微軟正黑體 Light" panose="020B0304030504040204" pitchFamily="34" charset="-120"/>
              </a:rPr>
              <a:t>提早收斂至最佳值</a:t>
            </a:r>
            <a:r>
              <a:rPr lang="en-US" altLang="zh-TW" sz="2800" dirty="0">
                <a:latin typeface="微軟正黑體 Light" panose="020B0304030504040204" pitchFamily="34" charset="-120"/>
                <a:ea typeface="微軟正黑體 Light" panose="020B0304030504040204" pitchFamily="34" charset="-120"/>
              </a:rPr>
              <a:t>)</a:t>
            </a:r>
          </a:p>
          <a:p>
            <a:pPr marL="285750" indent="-285750">
              <a:buFont typeface="Wingdings" panose="05000000000000000000" pitchFamily="2" charset="2"/>
              <a:buChar char="ü"/>
            </a:pPr>
            <a:r>
              <a:rPr lang="zh-TW" altLang="en-US" sz="2800" dirty="0">
                <a:latin typeface="微軟正黑體 Light" panose="020B0304030504040204" pitchFamily="34" charset="-120"/>
                <a:ea typeface="微軟正黑體 Light" panose="020B0304030504040204" pitchFamily="34" charset="-120"/>
              </a:rPr>
              <a:t>高斯變異爆炸煙火讓求解不易落入</a:t>
            </a:r>
            <a:r>
              <a:rPr lang="en-US" altLang="zh-TW" sz="2800" dirty="0">
                <a:latin typeface="微軟正黑體 Light" panose="020B0304030504040204" pitchFamily="34" charset="-120"/>
                <a:ea typeface="微軟正黑體 Light" panose="020B0304030504040204" pitchFamily="34" charset="-120"/>
              </a:rPr>
              <a:t>local minimum</a:t>
            </a:r>
          </a:p>
          <a:p>
            <a:pPr marL="285750" indent="-285750">
              <a:buFont typeface="Wingdings" panose="05000000000000000000" pitchFamily="2" charset="2"/>
              <a:buChar char="ü"/>
            </a:pPr>
            <a:r>
              <a:rPr lang="zh-TW" altLang="en-US" sz="2800" dirty="0">
                <a:latin typeface="微軟正黑體 Light" panose="020B0304030504040204" pitchFamily="34" charset="-120"/>
                <a:ea typeface="微軟正黑體 Light" panose="020B0304030504040204" pitchFamily="34" charset="-120"/>
              </a:rPr>
              <a:t>與</a:t>
            </a:r>
            <a:r>
              <a:rPr lang="en-US" altLang="zh-TW" sz="2800" dirty="0">
                <a:latin typeface="微軟正黑體 Light" panose="020B0304030504040204" pitchFamily="34" charset="-120"/>
                <a:ea typeface="微軟正黑體 Light" panose="020B0304030504040204" pitchFamily="34" charset="-120"/>
              </a:rPr>
              <a:t>GA</a:t>
            </a:r>
            <a:r>
              <a:rPr lang="zh-TW" altLang="en-US" sz="2800" dirty="0">
                <a:latin typeface="微軟正黑體 Light" panose="020B0304030504040204" pitchFamily="34" charset="-120"/>
                <a:ea typeface="微軟正黑體 Light" panose="020B0304030504040204" pitchFamily="34" charset="-120"/>
              </a:rPr>
              <a:t>和</a:t>
            </a:r>
            <a:r>
              <a:rPr lang="en-US" altLang="zh-TW" sz="2800" dirty="0">
                <a:latin typeface="微軟正黑體 Light" panose="020B0304030504040204" pitchFamily="34" charset="-120"/>
                <a:ea typeface="微軟正黑體 Light" panose="020B0304030504040204" pitchFamily="34" charset="-120"/>
              </a:rPr>
              <a:t>PSO</a:t>
            </a:r>
            <a:r>
              <a:rPr lang="zh-TW" altLang="en-US" sz="2800" dirty="0">
                <a:latin typeface="微軟正黑體 Light" panose="020B0304030504040204" pitchFamily="34" charset="-120"/>
                <a:ea typeface="微軟正黑體 Light" panose="020B0304030504040204" pitchFamily="34" charset="-120"/>
              </a:rPr>
              <a:t>比較之結果</a:t>
            </a:r>
            <a:r>
              <a:rPr lang="en-US" altLang="zh-TW" sz="2800" dirty="0">
                <a:latin typeface="微軟正黑體 Light" panose="020B0304030504040204" pitchFamily="34" charset="-120"/>
                <a:ea typeface="微軟正黑體 Light" panose="020B0304030504040204" pitchFamily="34" charset="-120"/>
              </a:rPr>
              <a:t>:</a:t>
            </a:r>
          </a:p>
          <a:p>
            <a:pPr lvl="1"/>
            <a:r>
              <a:rPr lang="zh-TW" altLang="en-US" sz="2800" dirty="0">
                <a:latin typeface="微軟正黑體 Light" panose="020B0304030504040204" pitchFamily="34" charset="-120"/>
                <a:ea typeface="微軟正黑體 Light" panose="020B0304030504040204" pitchFamily="34" charset="-120"/>
              </a:rPr>
              <a:t> </a:t>
            </a:r>
            <a:r>
              <a:rPr lang="en-US" altLang="zh-TW" sz="2800" dirty="0">
                <a:latin typeface="微軟正黑體 Light" panose="020B0304030504040204" pitchFamily="34" charset="-120"/>
                <a:ea typeface="微軟正黑體 Light" panose="020B0304030504040204" pitchFamily="34" charset="-120"/>
              </a:rPr>
              <a:t>Firework</a:t>
            </a:r>
            <a:r>
              <a:rPr lang="zh-TW" altLang="en-US" sz="2800" dirty="0">
                <a:latin typeface="微軟正黑體 Light" panose="020B0304030504040204" pitchFamily="34" charset="-120"/>
                <a:ea typeface="微軟正黑體 Light" panose="020B0304030504040204" pitchFamily="34" charset="-120"/>
              </a:rPr>
              <a:t>在求解最佳值方面與收斂速度均較佳</a:t>
            </a:r>
            <a:r>
              <a:rPr lang="en-US" altLang="zh-TW" sz="2800">
                <a:latin typeface="微軟正黑體 Light" panose="020B0304030504040204" pitchFamily="34" charset="-120"/>
                <a:ea typeface="微軟正黑體 Light" panose="020B0304030504040204" pitchFamily="34" charset="-120"/>
              </a:rPr>
              <a:t>?</a:t>
            </a:r>
            <a:endParaRPr lang="zh-TW" altLang="en-US" sz="2800" dirty="0">
              <a:latin typeface="微軟正黑體 Light" panose="020B0304030504040204" pitchFamily="34" charset="-120"/>
              <a:ea typeface="微軟正黑體 Light" panose="020B0304030504040204" pitchFamily="34" charset="-120"/>
            </a:endParaRPr>
          </a:p>
        </p:txBody>
      </p:sp>
    </p:spTree>
    <p:extLst>
      <p:ext uri="{BB962C8B-B14F-4D97-AF65-F5344CB8AC3E}">
        <p14:creationId xmlns:p14="http://schemas.microsoft.com/office/powerpoint/2010/main" val="1815114297"/>
      </p:ext>
    </p:extLst>
  </p:cSld>
  <p:clrMapOvr>
    <a:masterClrMapping/>
  </p:clrMapOvr>
  <p:transition spd="slow">
    <p:wipe/>
  </p:transition>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3033</TotalTime>
  <Words>259</Words>
  <Application>Microsoft Office PowerPoint</Application>
  <PresentationFormat>寬螢幕</PresentationFormat>
  <Paragraphs>53</Paragraphs>
  <Slides>10</Slides>
  <Notes>9</Notes>
  <HiddenSlides>0</HiddenSlides>
  <MMClips>0</MMClips>
  <ScaleCrop>false</ScaleCrop>
  <HeadingPairs>
    <vt:vector size="6" baseType="variant">
      <vt:variant>
        <vt:lpstr>使用字型</vt:lpstr>
      </vt:variant>
      <vt:variant>
        <vt:i4>10</vt:i4>
      </vt:variant>
      <vt:variant>
        <vt:lpstr>佈景主題</vt:lpstr>
      </vt:variant>
      <vt:variant>
        <vt:i4>1</vt:i4>
      </vt:variant>
      <vt:variant>
        <vt:lpstr>投影片標題</vt:lpstr>
      </vt:variant>
      <vt:variant>
        <vt:i4>10</vt:i4>
      </vt:variant>
    </vt:vector>
  </HeadingPairs>
  <TitlesOfParts>
    <vt:vector size="21" baseType="lpstr">
      <vt:lpstr>微軟正黑體</vt:lpstr>
      <vt:lpstr>微軟正黑體 Light</vt:lpstr>
      <vt:lpstr>標楷體</vt:lpstr>
      <vt:lpstr>Arial</vt:lpstr>
      <vt:lpstr>Calibri</vt:lpstr>
      <vt:lpstr>Calibri Light</vt:lpstr>
      <vt:lpstr>Comic Sans MS</vt:lpstr>
      <vt:lpstr>Consolas</vt:lpstr>
      <vt:lpstr>Times New Roman</vt:lpstr>
      <vt:lpstr>Wingdings</vt:lpstr>
      <vt:lpstr>Office 佈景主題</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Kai</dc:creator>
  <cp:lastModifiedBy>張鈺欣</cp:lastModifiedBy>
  <cp:revision>136</cp:revision>
  <dcterms:created xsi:type="dcterms:W3CDTF">2017-09-29T01:41:08Z</dcterms:created>
  <dcterms:modified xsi:type="dcterms:W3CDTF">2019-01-15T07:50:54Z</dcterms:modified>
</cp:coreProperties>
</file>