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70" r:id="rId3"/>
    <p:sldId id="268" r:id="rId4"/>
    <p:sldId id="259" r:id="rId5"/>
    <p:sldId id="269" r:id="rId6"/>
    <p:sldId id="271" r:id="rId7"/>
    <p:sldId id="272" r:id="rId8"/>
    <p:sldId id="275" r:id="rId9"/>
    <p:sldId id="273" r:id="rId10"/>
    <p:sldId id="274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85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C2969210-CD16-413E-AA5C-50FEF07BF469}" type="datetimeFigureOut">
              <a:rPr lang="en-SG" smtClean="0"/>
              <a:t>14/1/2019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2391930-D0F2-46DB-9A5C-5A423B4EF155}" type="slidenum">
              <a:rPr lang="en-SG" smtClean="0"/>
              <a:t>‹#›</a:t>
            </a:fld>
            <a:endParaRPr lang="en-SG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4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9210-CD16-413E-AA5C-50FEF07BF469}" type="datetimeFigureOut">
              <a:rPr lang="en-SG" smtClean="0"/>
              <a:t>14/1/2019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1930-D0F2-46DB-9A5C-5A423B4EF1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614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C2969210-CD16-413E-AA5C-50FEF07BF469}" type="datetimeFigureOut">
              <a:rPr lang="en-SG" smtClean="0"/>
              <a:t>14/1/2019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2391930-D0F2-46DB-9A5C-5A423B4EF155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6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9210-CD16-413E-AA5C-50FEF07BF469}" type="datetimeFigureOut">
              <a:rPr lang="en-SG" smtClean="0"/>
              <a:t>14/1/2019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1930-D0F2-46DB-9A5C-5A423B4EF1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103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2969210-CD16-413E-AA5C-50FEF07BF469}" type="datetimeFigureOut">
              <a:rPr lang="en-SG" smtClean="0"/>
              <a:t>14/1/2019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2391930-D0F2-46DB-9A5C-5A423B4EF155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43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9210-CD16-413E-AA5C-50FEF07BF469}" type="datetimeFigureOut">
              <a:rPr lang="en-SG" smtClean="0"/>
              <a:t>14/1/2019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1930-D0F2-46DB-9A5C-5A423B4EF1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19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9210-CD16-413E-AA5C-50FEF07BF469}" type="datetimeFigureOut">
              <a:rPr lang="en-SG" smtClean="0"/>
              <a:t>14/1/2019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1930-D0F2-46DB-9A5C-5A423B4EF1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56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9210-CD16-413E-AA5C-50FEF07BF469}" type="datetimeFigureOut">
              <a:rPr lang="en-SG" smtClean="0"/>
              <a:t>14/1/2019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1930-D0F2-46DB-9A5C-5A423B4EF1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617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9210-CD16-413E-AA5C-50FEF07BF469}" type="datetimeFigureOut">
              <a:rPr lang="en-SG" smtClean="0"/>
              <a:t>14/1/2019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91930-D0F2-46DB-9A5C-5A423B4EF1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1967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C2969210-CD16-413E-AA5C-50FEF07BF469}" type="datetimeFigureOut">
              <a:rPr lang="en-SG" smtClean="0"/>
              <a:t>14/1/2019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2391930-D0F2-46DB-9A5C-5A423B4EF1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3254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C2969210-CD16-413E-AA5C-50FEF07BF469}" type="datetimeFigureOut">
              <a:rPr lang="en-SG" smtClean="0"/>
              <a:t>14/1/2019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2391930-D0F2-46DB-9A5C-5A423B4EF1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28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2969210-CD16-413E-AA5C-50FEF07BF469}" type="datetimeFigureOut">
              <a:rPr lang="en-SG" smtClean="0"/>
              <a:t>14/1/2019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2391930-D0F2-46DB-9A5C-5A423B4EF155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7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85" y="954078"/>
            <a:ext cx="4341575" cy="3256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84" y="4504314"/>
            <a:ext cx="3136977" cy="20965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78022" y="739185"/>
            <a:ext cx="43858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 of Cuckoo Search Algorithm to solve a Continuous Optimization Problem</a:t>
            </a:r>
          </a:p>
          <a:p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Kalpana </a:t>
            </a:r>
            <a:r>
              <a:rPr lang="en-SG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Shankhwar</a:t>
            </a:r>
            <a:endParaRPr lang="en-S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D06522022</a:t>
            </a:r>
          </a:p>
          <a:p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Department of Mechanical Engineering</a:t>
            </a:r>
          </a:p>
          <a:p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 </a:t>
            </a:r>
          </a:p>
          <a:p>
            <a:r>
              <a:rPr lang="en-SG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Prof.</a:t>
            </a:r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Feng-Cheng Yang</a:t>
            </a:r>
          </a:p>
          <a:p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Department of Graduate Institute of Industrial Engineering</a:t>
            </a:r>
          </a:p>
          <a:p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National Taiwan University</a:t>
            </a:r>
          </a:p>
          <a:p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S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S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S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S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Date: 24/12/2018</a:t>
            </a:r>
          </a:p>
        </p:txBody>
      </p:sp>
      <p:pic>
        <p:nvPicPr>
          <p:cNvPr id="3074" name="Picture 2" descr="Image result for national taiwan university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836" y="4210260"/>
            <a:ext cx="1345918" cy="13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95987"/>
            <a:ext cx="8770571" cy="1560716"/>
          </a:xfrm>
        </p:spPr>
        <p:txBody>
          <a:bodyPr/>
          <a:lstStyle/>
          <a:p>
            <a:r>
              <a:rPr lang="en-SG" dirty="0" smtClean="0"/>
              <a:t>Future work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616857" y="1287908"/>
            <a:ext cx="11177815" cy="387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SG" sz="2400" dirty="0" smtClean="0"/>
              <a:t>(a) For </a:t>
            </a:r>
            <a:r>
              <a:rPr lang="en-SG" sz="2400" dirty="0"/>
              <a:t>cuckoo search, </a:t>
            </a:r>
            <a:r>
              <a:rPr lang="en-SG" sz="2400" b="1" dirty="0"/>
              <a:t>an improved guiding search mechanism </a:t>
            </a:r>
            <a:r>
              <a:rPr lang="en-SG" sz="2400" dirty="0"/>
              <a:t>for generation of new bird nest at every iteration needs to be developed</a:t>
            </a:r>
            <a:r>
              <a:rPr lang="en-SG" sz="2400" dirty="0" smtClean="0"/>
              <a:t>.</a:t>
            </a:r>
          </a:p>
          <a:p>
            <a:pPr lvl="0" algn="just"/>
            <a:endParaRPr lang="en-SG" sz="2400" dirty="0"/>
          </a:p>
          <a:p>
            <a:pPr lvl="0" algn="just"/>
            <a:r>
              <a:rPr lang="en-SG" sz="2400" dirty="0" smtClean="0"/>
              <a:t>(b) The </a:t>
            </a:r>
            <a:r>
              <a:rPr lang="en-SG" sz="2400" b="1" dirty="0" smtClean="0"/>
              <a:t>new discovery </a:t>
            </a:r>
            <a:r>
              <a:rPr lang="en-SG" sz="2400" b="1" dirty="0"/>
              <a:t>mechanisms </a:t>
            </a:r>
            <a:r>
              <a:rPr lang="en-SG" sz="2400" b="1" dirty="0" smtClean="0"/>
              <a:t>(may be used </a:t>
            </a:r>
            <a:r>
              <a:rPr lang="en-SG" sz="2400" b="1" dirty="0"/>
              <a:t>in </a:t>
            </a:r>
            <a:r>
              <a:rPr lang="en-SG" sz="2400" b="1" dirty="0" smtClean="0"/>
              <a:t>other evolutionary algorithms</a:t>
            </a:r>
            <a:r>
              <a:rPr lang="en-SG" sz="2400" b="1" dirty="0"/>
              <a:t>) </a:t>
            </a:r>
            <a:r>
              <a:rPr lang="en-SG" sz="2400" dirty="0"/>
              <a:t>need to be incorporated </a:t>
            </a:r>
            <a:r>
              <a:rPr lang="en-SG" sz="2400" dirty="0" smtClean="0"/>
              <a:t>in cuckoo search and </a:t>
            </a:r>
            <a:r>
              <a:rPr lang="en-SG" sz="2400" dirty="0"/>
              <a:t>investigated for problems with higher dimensions (30 variables (real problems</a:t>
            </a:r>
            <a:r>
              <a:rPr lang="en-SG" sz="2400" dirty="0" smtClean="0"/>
              <a:t>)) and constrained optimization. </a:t>
            </a:r>
            <a:r>
              <a:rPr lang="en-SG" sz="2400" dirty="0"/>
              <a:t>This is </a:t>
            </a:r>
            <a:r>
              <a:rPr lang="en-SG" sz="2400" dirty="0" smtClean="0"/>
              <a:t>so </a:t>
            </a:r>
            <a:r>
              <a:rPr lang="en-SG" sz="2400" dirty="0"/>
              <a:t>as to prevent the algorithm in getting converged at local minima and maintaining higher diversity of solutions. </a:t>
            </a:r>
            <a:endParaRPr lang="en-SG" sz="2400" dirty="0" smtClean="0"/>
          </a:p>
          <a:p>
            <a:pPr lvl="0"/>
            <a:endParaRPr lang="en-SG" sz="2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SG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1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5183" y="2688089"/>
            <a:ext cx="8513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Thankyou for your attention!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9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9241" y="1746668"/>
            <a:ext cx="7126753" cy="4355588"/>
          </a:xfrm>
        </p:spPr>
        <p:txBody>
          <a:bodyPr>
            <a:normAutofit/>
          </a:bodyPr>
          <a:lstStyle/>
          <a:p>
            <a:endParaRPr lang="en-SG" dirty="0" smtClean="0"/>
          </a:p>
          <a:p>
            <a:endParaRPr lang="en-SG" dirty="0"/>
          </a:p>
          <a:p>
            <a:pPr marL="0" indent="0">
              <a:buNone/>
            </a:pPr>
            <a:r>
              <a:rPr lang="en-SG" dirty="0" smtClean="0"/>
              <a:t>New solution generation for a Cuckoo </a:t>
            </a:r>
            <a:r>
              <a:rPr lang="en-SG" dirty="0" err="1" smtClean="0"/>
              <a:t>i</a:t>
            </a:r>
            <a:r>
              <a:rPr lang="en-SG" dirty="0" smtClean="0"/>
              <a:t>,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Levy’s distribution is given by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Where step size α &gt; 0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34002" y="-1697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22203"/>
              </p:ext>
            </p:extLst>
          </p:nvPr>
        </p:nvGraphicFramePr>
        <p:xfrm>
          <a:off x="3888967" y="3123173"/>
          <a:ext cx="3016516" cy="464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3" imgW="1574800" imgH="241300" progId="Equation.DSMT4">
                  <p:embed/>
                </p:oleObj>
              </mc:Choice>
              <mc:Fallback>
                <p:oleObj name="Equation" r:id="rId3" imgW="15748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967" y="3123173"/>
                        <a:ext cx="3016516" cy="4647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656" y="348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109985"/>
              </p:ext>
            </p:extLst>
          </p:nvPr>
        </p:nvGraphicFramePr>
        <p:xfrm>
          <a:off x="3849241" y="4020514"/>
          <a:ext cx="4733599" cy="46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5" imgW="2336760" imgH="228600" progId="Equation.DSMT4">
                  <p:embed/>
                </p:oleObj>
              </mc:Choice>
              <mc:Fallback>
                <p:oleObj name="Equation" r:id="rId5" imgW="23367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241" y="4020514"/>
                        <a:ext cx="4733599" cy="462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Content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 smtClean="0"/>
              <a:t>Introduction </a:t>
            </a:r>
          </a:p>
          <a:p>
            <a:r>
              <a:rPr lang="en-SG" sz="2800" dirty="0" smtClean="0"/>
              <a:t>Methodology</a:t>
            </a:r>
          </a:p>
          <a:p>
            <a:r>
              <a:rPr lang="en-SG" sz="2800" dirty="0" smtClean="0"/>
              <a:t>Results and Discussions</a:t>
            </a:r>
          </a:p>
          <a:p>
            <a:r>
              <a:rPr lang="en-SG" sz="2800" dirty="0" smtClean="0"/>
              <a:t>Conclusions</a:t>
            </a:r>
          </a:p>
          <a:p>
            <a:r>
              <a:rPr lang="en-SG" sz="2800" dirty="0" smtClean="0"/>
              <a:t>Future work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12048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SG" sz="2800" dirty="0" smtClean="0"/>
              <a:t>In this work, the </a:t>
            </a:r>
            <a:r>
              <a:rPr lang="en-SG" sz="2800" dirty="0"/>
              <a:t>solver for </a:t>
            </a:r>
            <a:r>
              <a:rPr lang="en-SG" sz="2800" dirty="0" smtClean="0"/>
              <a:t>Cuckoo </a:t>
            </a:r>
            <a:r>
              <a:rPr lang="en-SG" sz="2800" dirty="0"/>
              <a:t>search and PSO algorithm was designed and developed and implemented in C#. </a:t>
            </a:r>
            <a:endParaRPr lang="en-SG" sz="2800" dirty="0" smtClean="0"/>
          </a:p>
          <a:p>
            <a:pPr algn="just"/>
            <a:r>
              <a:rPr lang="en-SG" sz="2800" dirty="0" smtClean="0"/>
              <a:t>The </a:t>
            </a:r>
            <a:r>
              <a:rPr lang="en-SG" sz="2800" dirty="0"/>
              <a:t>algorithms were tested on </a:t>
            </a:r>
            <a:r>
              <a:rPr lang="en-SG" sz="2800" dirty="0" err="1" smtClean="0"/>
              <a:t>COP.benchmark</a:t>
            </a:r>
            <a:r>
              <a:rPr lang="en-SG" sz="2800" dirty="0" smtClean="0"/>
              <a:t> files with  </a:t>
            </a:r>
            <a:r>
              <a:rPr lang="en-SG" sz="2800" dirty="0"/>
              <a:t>single objective problems with lower dimensions (2 design variables) and higher dimensions (30 design variables). </a:t>
            </a:r>
            <a:endParaRPr lang="en-SG" sz="2800" dirty="0" smtClean="0"/>
          </a:p>
          <a:p>
            <a:pPr marL="0" indent="0" algn="just">
              <a:buNone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647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325120"/>
            <a:ext cx="11079480" cy="6390640"/>
          </a:xfrm>
        </p:spPr>
        <p:txBody>
          <a:bodyPr>
            <a:normAutofit/>
          </a:bodyPr>
          <a:lstStyle/>
          <a:p>
            <a:r>
              <a:rPr lang="en-SG" sz="3600" dirty="0" smtClean="0"/>
              <a:t>Methodology</a:t>
            </a:r>
            <a:endParaRPr lang="en-SG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762974" y="1067994"/>
            <a:ext cx="4356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chemeClr val="accent2">
                    <a:lumMod val="75000"/>
                  </a:schemeClr>
                </a:solidFill>
              </a:rPr>
              <a:t>Flow Chart of the </a:t>
            </a:r>
            <a:r>
              <a:rPr lang="en-SG" sz="3200" dirty="0" smtClean="0">
                <a:solidFill>
                  <a:schemeClr val="accent2">
                    <a:lumMod val="75000"/>
                  </a:schemeClr>
                </a:solidFill>
              </a:rPr>
              <a:t>Cuckoo search</a:t>
            </a:r>
            <a:endParaRPr lang="en-SG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 descr="https://upload.wikimedia.org/wikipedia/commons/9/9f/Figure-2-Flow-chart-of-cuckoo-search-algorit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074" y="577563"/>
            <a:ext cx="3845756" cy="57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6219" y="3098800"/>
            <a:ext cx="5779439" cy="2663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sz="2800" dirty="0" smtClean="0"/>
              <a:t>The important parameters </a:t>
            </a:r>
            <a:r>
              <a:rPr lang="en-SG" sz="2800" b="1" dirty="0" smtClean="0"/>
              <a:t>are sigma and step size for iteration </a:t>
            </a:r>
            <a:r>
              <a:rPr lang="en-SG" sz="2800" dirty="0" smtClean="0"/>
              <a:t>of new solutions (bird nests). These are calculated through </a:t>
            </a:r>
            <a:r>
              <a:rPr lang="en-SG" sz="2800" dirty="0" err="1" smtClean="0"/>
              <a:t>formulaes</a:t>
            </a:r>
            <a:r>
              <a:rPr lang="en-SG" sz="2800" dirty="0" smtClean="0"/>
              <a:t> (Levy flights) [1].</a:t>
            </a:r>
          </a:p>
          <a:p>
            <a:pPr algn="just"/>
            <a:r>
              <a:rPr lang="en-SG" sz="2800" dirty="0" smtClean="0"/>
              <a:t>Advantage of having fewer parameters [2].</a:t>
            </a:r>
          </a:p>
          <a:p>
            <a:pPr marL="0" indent="0" algn="just">
              <a:buFont typeface="Corbel" panose="020B0503020204020204" pitchFamily="34" charset="0"/>
              <a:buNone/>
            </a:pPr>
            <a:endParaRPr lang="en-SG" sz="2800" dirty="0"/>
          </a:p>
        </p:txBody>
      </p:sp>
      <p:sp>
        <p:nvSpPr>
          <p:cNvPr id="5" name="Rectangle 4"/>
          <p:cNvSpPr/>
          <p:nvPr/>
        </p:nvSpPr>
        <p:spPr>
          <a:xfrm>
            <a:off x="274320" y="5761394"/>
            <a:ext cx="85008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/>
              <a:t>[1] </a:t>
            </a:r>
            <a:r>
              <a:rPr lang="en-SG" sz="1400" dirty="0" err="1"/>
              <a:t>Gandomi</a:t>
            </a:r>
            <a:r>
              <a:rPr lang="en-SG" sz="1400" dirty="0"/>
              <a:t>, Amir Hossein, Xin-She Yang, and Amir Hossein </a:t>
            </a:r>
            <a:r>
              <a:rPr lang="en-SG" sz="1400" dirty="0" err="1"/>
              <a:t>Alavi</a:t>
            </a:r>
            <a:r>
              <a:rPr lang="en-SG" sz="1400" dirty="0"/>
              <a:t>. "Cuckoo search algorithm: a metaheuristic approach to solve structural optimization problems." </a:t>
            </a:r>
            <a:r>
              <a:rPr lang="en-SG" sz="1400" i="1" dirty="0"/>
              <a:t>Engineering with computers</a:t>
            </a:r>
            <a:r>
              <a:rPr lang="en-SG" sz="1400" dirty="0"/>
              <a:t> 29.1 (2013): 17-35.</a:t>
            </a:r>
          </a:p>
          <a:p>
            <a:r>
              <a:rPr lang="en-US" sz="1400" dirty="0"/>
              <a:t>[2] Yang, Xin-She, and </a:t>
            </a:r>
            <a:r>
              <a:rPr lang="en-US" sz="1400" dirty="0" err="1"/>
              <a:t>Suash</a:t>
            </a:r>
            <a:r>
              <a:rPr lang="en-US" sz="1400" dirty="0"/>
              <a:t> Deb. "Cuckoo search via </a:t>
            </a:r>
            <a:r>
              <a:rPr lang="en-US" sz="1400" dirty="0" err="1"/>
              <a:t>Lévy</a:t>
            </a:r>
            <a:r>
              <a:rPr lang="en-US" sz="1400" dirty="0"/>
              <a:t> flights." </a:t>
            </a:r>
            <a:r>
              <a:rPr lang="en-US" sz="1400" i="1" dirty="0"/>
              <a:t>Nature &amp; Biologically Inspired Computing, 2009. </a:t>
            </a:r>
            <a:r>
              <a:rPr lang="en-US" sz="1400" i="1" dirty="0" err="1"/>
              <a:t>NaBIC</a:t>
            </a:r>
            <a:r>
              <a:rPr lang="en-US" sz="1400" i="1" dirty="0"/>
              <a:t> 2009. World Congress on</a:t>
            </a:r>
            <a:r>
              <a:rPr lang="en-US" sz="1400" dirty="0"/>
              <a:t>. IEEE, 2009. 2. 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3867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95987"/>
            <a:ext cx="8770571" cy="1560716"/>
          </a:xfrm>
        </p:spPr>
        <p:txBody>
          <a:bodyPr/>
          <a:lstStyle/>
          <a:p>
            <a:r>
              <a:rPr lang="en-SG" dirty="0" smtClean="0"/>
              <a:t>Results 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5" y="1958303"/>
            <a:ext cx="5553912" cy="354951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34" y="1907503"/>
            <a:ext cx="5819137" cy="354951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354787" y="5457018"/>
            <a:ext cx="2051957" cy="76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dirty="0" smtClean="0">
                <a:latin typeface="+mn-lt"/>
              </a:rPr>
              <a:t>PSO</a:t>
            </a:r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983015" y="5601805"/>
            <a:ext cx="2051957" cy="76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>
                <a:latin typeface="+mn-lt"/>
              </a:rPr>
              <a:t>Cuckoo search </a:t>
            </a:r>
            <a:endParaRPr lang="en-SG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4870" y="1227262"/>
            <a:ext cx="6384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Testing.cop</a:t>
            </a:r>
            <a:r>
              <a:rPr lang="en-SG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problem (2 dimensions)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365580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95987"/>
            <a:ext cx="8770571" cy="1560716"/>
          </a:xfrm>
        </p:spPr>
        <p:txBody>
          <a:bodyPr/>
          <a:lstStyle/>
          <a:p>
            <a:r>
              <a:rPr lang="en-SG" dirty="0" smtClean="0"/>
              <a:t>Results </a:t>
            </a:r>
            <a:endParaRPr lang="en-SG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54787" y="5457018"/>
            <a:ext cx="2051957" cy="76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dirty="0" smtClean="0">
                <a:latin typeface="+mn-lt"/>
              </a:rPr>
              <a:t>PSO</a:t>
            </a:r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091872" y="5602337"/>
            <a:ext cx="2051957" cy="76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>
                <a:latin typeface="+mn-lt"/>
              </a:rPr>
              <a:t>Cuckoo search </a:t>
            </a:r>
            <a:endParaRPr lang="en-SG" dirty="0">
              <a:latin typeface="+mn-lt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9" y="1907503"/>
            <a:ext cx="5472067" cy="354951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11" y="1840979"/>
            <a:ext cx="5543732" cy="3682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54870" y="1227262"/>
            <a:ext cx="6965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Spiky function problem (2 dimensions)</a:t>
            </a:r>
            <a:endParaRPr lang="en-SG" sz="3200" b="1" dirty="0"/>
          </a:p>
        </p:txBody>
      </p:sp>
    </p:spTree>
    <p:extLst>
      <p:ext uri="{BB962C8B-B14F-4D97-AF65-F5344CB8AC3E}">
        <p14:creationId xmlns:p14="http://schemas.microsoft.com/office/powerpoint/2010/main" val="104131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95987"/>
            <a:ext cx="8770571" cy="1560716"/>
          </a:xfrm>
        </p:spPr>
        <p:txBody>
          <a:bodyPr/>
          <a:lstStyle/>
          <a:p>
            <a:r>
              <a:rPr lang="en-SG" dirty="0" smtClean="0"/>
              <a:t>Results </a:t>
            </a:r>
            <a:endParaRPr lang="en-SG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54787" y="5457018"/>
            <a:ext cx="2051957" cy="76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dirty="0" smtClean="0">
                <a:latin typeface="+mn-lt"/>
              </a:rPr>
              <a:t>PSO</a:t>
            </a:r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00729" y="5841823"/>
            <a:ext cx="2051957" cy="7696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>
                <a:latin typeface="+mn-lt"/>
              </a:rPr>
              <a:t>Cuckoo search </a:t>
            </a:r>
            <a:endParaRPr lang="en-SG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54870" y="1227262"/>
            <a:ext cx="7373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Schwefel</a:t>
            </a:r>
            <a:r>
              <a:rPr lang="en-SG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(D=30</a:t>
            </a:r>
            <a:r>
              <a:rPr lang="en-SG" sz="3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 problem (30 dimensions)</a:t>
            </a:r>
            <a:endParaRPr lang="en-SG" sz="3200" b="1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14" y="1856703"/>
            <a:ext cx="5762171" cy="3745633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33" y="1856702"/>
            <a:ext cx="5721895" cy="36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0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95987"/>
            <a:ext cx="8770571" cy="1560716"/>
          </a:xfrm>
        </p:spPr>
        <p:txBody>
          <a:bodyPr/>
          <a:lstStyle/>
          <a:p>
            <a:r>
              <a:rPr lang="en-SG" dirty="0" smtClean="0"/>
              <a:t>Summary of results 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83758"/>
              </p:ext>
            </p:extLst>
          </p:nvPr>
        </p:nvGraphicFramePr>
        <p:xfrm>
          <a:off x="1430608" y="1343583"/>
          <a:ext cx="10035678" cy="4977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5772">
                  <a:extLst>
                    <a:ext uri="{9D8B030D-6E8A-4147-A177-3AD203B41FA5}">
                      <a16:colId xmlns:a16="http://schemas.microsoft.com/office/drawing/2014/main" val="2621357685"/>
                    </a:ext>
                  </a:extLst>
                </a:gridCol>
                <a:gridCol w="2123788">
                  <a:extLst>
                    <a:ext uri="{9D8B030D-6E8A-4147-A177-3AD203B41FA5}">
                      <a16:colId xmlns:a16="http://schemas.microsoft.com/office/drawing/2014/main" val="277226735"/>
                    </a:ext>
                  </a:extLst>
                </a:gridCol>
                <a:gridCol w="2761323">
                  <a:extLst>
                    <a:ext uri="{9D8B030D-6E8A-4147-A177-3AD203B41FA5}">
                      <a16:colId xmlns:a16="http://schemas.microsoft.com/office/drawing/2014/main" val="1339538373"/>
                    </a:ext>
                  </a:extLst>
                </a:gridCol>
                <a:gridCol w="1914795">
                  <a:extLst>
                    <a:ext uri="{9D8B030D-6E8A-4147-A177-3AD203B41FA5}">
                      <a16:colId xmlns:a16="http://schemas.microsoft.com/office/drawing/2014/main" val="124176203"/>
                    </a:ext>
                  </a:extLst>
                </a:gridCol>
              </a:tblGrid>
              <a:tr h="77277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Single objective Problem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Solutions (final Fitness, {optimum decision variables values}, Iteration)</a:t>
                      </a:r>
                      <a:endParaRPr lang="en-S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52712"/>
                  </a:ext>
                </a:extLst>
              </a:tr>
              <a:tr h="1167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Name</a:t>
                      </a:r>
                      <a:endParaRPr lang="en-S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Dimensions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Cuckoo search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PSO </a:t>
                      </a:r>
                      <a:endParaRPr lang="en-S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741782"/>
                  </a:ext>
                </a:extLst>
              </a:tr>
              <a:tr h="1167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Testing.cop</a:t>
                      </a:r>
                      <a:endParaRPr lang="en-S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2</a:t>
                      </a:r>
                      <a:endParaRPr lang="en-S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(-1.99, {-5.18, -4.49}, 600)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(-1.99, {-4.97, -4.47}, 100)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1774144"/>
                  </a:ext>
                </a:extLst>
              </a:tr>
              <a:tr h="11679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Spiky Function</a:t>
                      </a:r>
                      <a:endParaRPr lang="en-S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2</a:t>
                      </a:r>
                      <a:endParaRPr lang="en-S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(-36.392, {11.66, 4.42})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(-35.31,{10.66,4.82})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953529"/>
                  </a:ext>
                </a:extLst>
              </a:tr>
              <a:tr h="7008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kern="100">
                          <a:effectLst/>
                        </a:rPr>
                        <a:t>Schwefel(D=30)</a:t>
                      </a:r>
                      <a:endParaRPr lang="en-SG" sz="20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30</a:t>
                      </a:r>
                      <a:endParaRPr lang="en-S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( 10375.49)</a:t>
                      </a:r>
                      <a:endParaRPr lang="en-S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(9299.20)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31069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9141" y="7497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 Optimization problems, solver and solutions</a:t>
            </a: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9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95987"/>
            <a:ext cx="8770571" cy="1560716"/>
          </a:xfrm>
        </p:spPr>
        <p:txBody>
          <a:bodyPr/>
          <a:lstStyle/>
          <a:p>
            <a:r>
              <a:rPr lang="en-SG" dirty="0" smtClean="0"/>
              <a:t>Conclusions and findings 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495300" y="1251622"/>
            <a:ext cx="11270344" cy="539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SG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findings</a:t>
            </a:r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as follows: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</a:pPr>
            <a:r>
              <a:rPr lang="en-SG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results of both the algorithms are </a:t>
            </a:r>
            <a:r>
              <a:rPr lang="en-SG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somewhat comparable in all three problems.</a:t>
            </a:r>
            <a:r>
              <a:rPr lang="en-SG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However, considering the iteration factor(time), </a:t>
            </a:r>
            <a:r>
              <a:rPr lang="en-SG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PSO has performed better than cuckoo search</a:t>
            </a:r>
            <a:r>
              <a:rPr lang="en-SG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SG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achieving the earlier convergence</a:t>
            </a:r>
            <a:r>
              <a:rPr lang="en-SG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SG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</a:pPr>
            <a:endParaRPr lang="en-SG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</a:pPr>
            <a:r>
              <a:rPr lang="en-SG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third problem with </a:t>
            </a:r>
            <a:r>
              <a:rPr lang="en-SG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higher dimensions having 30 variables, both the algorithms perform poorly achieving lower convergence and maximum deviation from the optimal solution</a:t>
            </a:r>
            <a:r>
              <a:rPr lang="en-SG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This shows the case of local minima. </a:t>
            </a:r>
            <a:endParaRPr lang="en-SG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</a:pPr>
            <a:endParaRPr lang="en-SG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Both"/>
            </a:pPr>
            <a:r>
              <a:rPr lang="en-SG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case of cuckoo search, the evolutionary search guidance process (global search) has performed poorer. Besides, there is also </a:t>
            </a:r>
            <a:r>
              <a:rPr lang="en-SG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possibility that the population (bird nests) generated at every iteration</a:t>
            </a:r>
            <a:r>
              <a:rPr lang="en-SG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were having solutions with </a:t>
            </a:r>
            <a:r>
              <a:rPr lang="en-SG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lower diversity (worst cases are found more than the good ones). Thus, this has resulted in slower convergence of cuckoo search.</a:t>
            </a:r>
            <a:endParaRPr lang="en-SG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00442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404</TotalTime>
  <Words>540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Times New Roman</vt:lpstr>
      <vt:lpstr>Feathered</vt:lpstr>
      <vt:lpstr>Equation</vt:lpstr>
      <vt:lpstr>PowerPoint Presentation</vt:lpstr>
      <vt:lpstr>Content</vt:lpstr>
      <vt:lpstr>INTRODUCTION</vt:lpstr>
      <vt:lpstr>PowerPoint Presentation</vt:lpstr>
      <vt:lpstr>Results </vt:lpstr>
      <vt:lpstr>Results </vt:lpstr>
      <vt:lpstr>Results </vt:lpstr>
      <vt:lpstr>Summary of results </vt:lpstr>
      <vt:lpstr>Conclusions and findings 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kalpana</dc:creator>
  <cp:lastModifiedBy>kalpana</cp:lastModifiedBy>
  <cp:revision>47</cp:revision>
  <dcterms:created xsi:type="dcterms:W3CDTF">2018-12-23T14:16:20Z</dcterms:created>
  <dcterms:modified xsi:type="dcterms:W3CDTF">2019-01-14T17:32:36Z</dcterms:modified>
</cp:coreProperties>
</file>