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2" r:id="rId3"/>
    <p:sldId id="270" r:id="rId4"/>
    <p:sldId id="263" r:id="rId5"/>
    <p:sldId id="269" r:id="rId6"/>
    <p:sldId id="264" r:id="rId7"/>
    <p:sldId id="267" r:id="rId8"/>
    <p:sldId id="265" r:id="rId9"/>
    <p:sldId id="268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838"/>
    <a:srgbClr val="FF9933"/>
    <a:srgbClr val="0563C1"/>
    <a:srgbClr val="3C6B9A"/>
    <a:srgbClr val="C5EAEB"/>
    <a:srgbClr val="CEE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1564-EE12-4195-9B73-A3A8F18C51B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482-32EC-44AC-AC65-ED4CA1E73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8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1564-EE12-4195-9B73-A3A8F18C51B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482-32EC-44AC-AC65-ED4CA1E73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06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1564-EE12-4195-9B73-A3A8F18C51B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482-32EC-44AC-AC65-ED4CA1E73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6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1564-EE12-4195-9B73-A3A8F18C51B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482-32EC-44AC-AC65-ED4CA1E73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1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1564-EE12-4195-9B73-A3A8F18C51B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482-32EC-44AC-AC65-ED4CA1E73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42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1564-EE12-4195-9B73-A3A8F18C51B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482-32EC-44AC-AC65-ED4CA1E73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24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1564-EE12-4195-9B73-A3A8F18C51B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482-32EC-44AC-AC65-ED4CA1E73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7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1564-EE12-4195-9B73-A3A8F18C51B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482-32EC-44AC-AC65-ED4CA1E73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91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1564-EE12-4195-9B73-A3A8F18C51B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482-32EC-44AC-AC65-ED4CA1E73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64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1564-EE12-4195-9B73-A3A8F18C51B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482-32EC-44AC-AC65-ED4CA1E73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53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1564-EE12-4195-9B73-A3A8F18C51B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482-32EC-44AC-AC65-ED4CA1E73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87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01564-EE12-4195-9B73-A3A8F18C51B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1482-32EC-44AC-AC65-ED4CA1E73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37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293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93289" y="1776597"/>
            <a:ext cx="7247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Crow Search Algorithm</a:t>
            </a:r>
          </a:p>
        </p:txBody>
      </p:sp>
      <p:pic>
        <p:nvPicPr>
          <p:cNvPr id="9" name="Picture 2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" b="100000" l="400" r="100000">
                        <a14:foregroundMark x1="31600" y1="15136" x2="31600" y2="15136"/>
                        <a14:foregroundMark x1="53600" y1="16156" x2="53600" y2="16156"/>
                        <a14:foregroundMark x1="81200" y1="68878" x2="81200" y2="68878"/>
                        <a14:foregroundMark x1="28600" y1="16156" x2="28600" y2="16156"/>
                        <a14:foregroundMark x1="34600" y1="93537" x2="34600" y2="93537"/>
                        <a14:foregroundMark x1="72400" y1="87075" x2="72400" y2="87075"/>
                        <a14:foregroundMark x1="54800" y1="20748" x2="54800" y2="20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53175" y="4763705"/>
            <a:ext cx="1734983" cy="204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650745" y="1280839"/>
            <a:ext cx="8890509" cy="3931497"/>
          </a:xfrm>
          <a:prstGeom prst="rect">
            <a:avLst/>
          </a:prstGeom>
          <a:noFill/>
          <a:ln w="571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650745" y="3137875"/>
            <a:ext cx="889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柔性演算法期末報告</a:t>
            </a:r>
            <a:endParaRPr lang="en-US" altLang="zh-TW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endParaRPr lang="en-US" altLang="zh-TW" sz="3600" b="1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en-US" altLang="zh-TW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  <a:cs typeface="Calibri" panose="020F0502020204030204" pitchFamily="34" charset="0"/>
              </a:rPr>
              <a:t>R07546005</a:t>
            </a:r>
            <a:r>
              <a:rPr lang="zh-TW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 沈子暄</a:t>
            </a:r>
            <a:endParaRPr lang="en-US" altLang="zh-TW" sz="3600" b="1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13" name="Picture 2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" b="100000" l="400" r="100000">
                        <a14:foregroundMark x1="31600" y1="15136" x2="31600" y2="15136"/>
                        <a14:foregroundMark x1="53600" y1="16156" x2="53600" y2="16156"/>
                        <a14:foregroundMark x1="81200" y1="68878" x2="81200" y2="68878"/>
                        <a14:foregroundMark x1="28600" y1="16156" x2="28600" y2="16156"/>
                        <a14:foregroundMark x1="34600" y1="93537" x2="34600" y2="93537"/>
                        <a14:foregroundMark x1="72400" y1="87075" x2="72400" y2="87075"/>
                        <a14:foregroundMark x1="54800" y1="20748" x2="54800" y2="20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7576" y="5316039"/>
            <a:ext cx="1265311" cy="14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ç¸éåç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0" b="100000" l="400" r="100000">
                        <a14:foregroundMark x1="31600" y1="15136" x2="31600" y2="15136"/>
                        <a14:foregroundMark x1="53600" y1="16156" x2="53600" y2="16156"/>
                        <a14:foregroundMark x1="81200" y1="68878" x2="81200" y2="68878"/>
                        <a14:foregroundMark x1="28600" y1="16156" x2="28600" y2="16156"/>
                        <a14:foregroundMark x1="34600" y1="93537" x2="34600" y2="93537"/>
                        <a14:foregroundMark x1="72400" y1="87075" x2="72400" y2="87075"/>
                        <a14:foregroundMark x1="54800" y1="20748" x2="54800" y2="20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88651" y="5708094"/>
            <a:ext cx="858637" cy="100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4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39633" y="300446"/>
            <a:ext cx="7380515" cy="646331"/>
            <a:chOff x="339633" y="300446"/>
            <a:chExt cx="15821214" cy="646331"/>
          </a:xfrm>
        </p:grpSpPr>
        <p:sp>
          <p:nvSpPr>
            <p:cNvPr id="5" name="文字方塊 4"/>
            <p:cNvSpPr txBox="1"/>
            <p:nvPr/>
          </p:nvSpPr>
          <p:spPr>
            <a:xfrm>
              <a:off x="339633" y="300446"/>
              <a:ext cx="15821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b="1" dirty="0">
                  <a:solidFill>
                    <a:schemeClr val="bg2">
                      <a:lumMod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Conclusion and Discussion</a:t>
              </a:r>
              <a:endParaRPr lang="zh-TW" altLang="en-US" sz="3600" b="1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39635" y="946777"/>
              <a:ext cx="13553039" cy="0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/>
          <p:cNvSpPr txBox="1"/>
          <p:nvPr/>
        </p:nvSpPr>
        <p:spPr>
          <a:xfrm>
            <a:off x="1319349" y="1795299"/>
            <a:ext cx="11044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iterationlimit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=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2000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v.s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.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terationlimit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=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100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  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→  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數字有差異</a:t>
            </a:r>
            <a:endParaRPr lang="en-US" altLang="zh-TW" sz="3200" dirty="0" smtClean="0">
              <a:solidFill>
                <a:schemeClr val="tx1">
                  <a:lumMod val="85000"/>
                  <a:lumOff val="15000"/>
                </a:schemeClr>
              </a:solidFill>
              <a:ea typeface="標楷體" panose="03000509000000000000" pitchFamily="65" charset="-120"/>
            </a:endParaRPr>
          </a:p>
          <a:p>
            <a:endParaRPr lang="en-US" altLang="zh-TW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整體而言，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CSA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的演算結果較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GA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PSO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佳 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新細明體" panose="02020500000000000000" pitchFamily="18" charset="-120"/>
              </a:rPr>
              <a:t>→ 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收斂問題</a:t>
            </a:r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104503" y="1847551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 flipH="1">
            <a:off x="6407332" y="623611"/>
            <a:ext cx="1227908" cy="53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104503" y="2840283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444137" y="4820194"/>
            <a:ext cx="11220994" cy="1815737"/>
          </a:xfrm>
          <a:prstGeom prst="rect">
            <a:avLst/>
          </a:prstGeom>
          <a:noFill/>
          <a:ln w="571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 flipH="1">
            <a:off x="10128067" y="4306599"/>
            <a:ext cx="2063933" cy="9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 flipH="1">
            <a:off x="8628964" y="4518375"/>
            <a:ext cx="1499103" cy="65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 flipH="1">
            <a:off x="7661872" y="4625537"/>
            <a:ext cx="967092" cy="42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/>
          <p:cNvSpPr txBox="1"/>
          <p:nvPr/>
        </p:nvSpPr>
        <p:spPr>
          <a:xfrm>
            <a:off x="444137" y="4964513"/>
            <a:ext cx="11220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dirty="0">
                <a:solidFill>
                  <a:srgbClr val="FF6600"/>
                </a:solidFill>
                <a:ea typeface="標楷體" panose="03000509000000000000" pitchFamily="65" charset="-120"/>
              </a:rPr>
              <a:t>CSA</a:t>
            </a:r>
            <a:r>
              <a:rPr lang="zh-TW" altLang="en-US" sz="3200" dirty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調參結果對演算結果影響很大，應多</a:t>
            </a:r>
            <a:r>
              <a:rPr lang="zh-TW" altLang="en-US" sz="3200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嘗試</a:t>
            </a:r>
            <a:r>
              <a:rPr lang="zh-TW" altLang="en-US" sz="3200" dirty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求解</a:t>
            </a:r>
            <a:r>
              <a:rPr lang="zh-TW" altLang="en-US" sz="3200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</a:t>
            </a:r>
            <a:r>
              <a:rPr lang="zh-TW" altLang="en-US" sz="3200" dirty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適</a:t>
            </a:r>
            <a:r>
              <a:rPr lang="zh-TW" altLang="en-US" sz="3200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endParaRPr lang="en-US" altLang="zh-TW" sz="3200" dirty="0" smtClean="0">
              <a:solidFill>
                <a:srgbClr val="FF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→</a:t>
            </a:r>
            <a:r>
              <a:rPr lang="zh-TW" altLang="en-US" sz="3200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假設驗證</a:t>
            </a:r>
            <a:r>
              <a:rPr lang="zh-TW" altLang="en-US" sz="3200" dirty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3200" dirty="0" smtClean="0">
                <a:solidFill>
                  <a:srgbClr val="FF6600"/>
                </a:solidFill>
                <a:ea typeface="標楷體" panose="03000509000000000000" pitchFamily="65" charset="-120"/>
              </a:rPr>
              <a:t>CSA</a:t>
            </a:r>
            <a:r>
              <a:rPr lang="zh-TW" altLang="en-US" sz="3200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演算結果較</a:t>
            </a:r>
            <a:r>
              <a:rPr lang="en-US" altLang="zh-TW" sz="3200" dirty="0" smtClean="0">
                <a:solidFill>
                  <a:srgbClr val="FF6600"/>
                </a:solidFill>
                <a:ea typeface="標楷體" panose="03000509000000000000" pitchFamily="65" charset="-120"/>
              </a:rPr>
              <a:t>PSO</a:t>
            </a:r>
            <a:r>
              <a:rPr lang="zh-TW" altLang="en-US" sz="3200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3200" dirty="0" smtClean="0">
                <a:solidFill>
                  <a:srgbClr val="FF6600"/>
                </a:solidFill>
                <a:ea typeface="標楷體" panose="03000509000000000000" pitchFamily="65" charset="-120"/>
              </a:rPr>
              <a:t>GA</a:t>
            </a:r>
            <a:r>
              <a:rPr lang="zh-TW" altLang="en-US" sz="3200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佳</a:t>
            </a:r>
            <a:endParaRPr lang="zh-TW" altLang="en-US" sz="3200" dirty="0">
              <a:solidFill>
                <a:srgbClr val="FF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34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39635" y="300446"/>
            <a:ext cx="4144219" cy="858742"/>
            <a:chOff x="339635" y="300446"/>
            <a:chExt cx="4741817" cy="858742"/>
          </a:xfrm>
        </p:grpSpPr>
        <p:sp>
          <p:nvSpPr>
            <p:cNvPr id="5" name="文字方塊 4"/>
            <p:cNvSpPr txBox="1"/>
            <p:nvPr/>
          </p:nvSpPr>
          <p:spPr>
            <a:xfrm>
              <a:off x="339635" y="300446"/>
              <a:ext cx="474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b="1" dirty="0" smtClean="0">
                  <a:solidFill>
                    <a:schemeClr val="bg2">
                      <a:lumMod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Reference</a:t>
              </a:r>
              <a:endParaRPr lang="zh-TW" altLang="en-US" sz="3600" b="1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pic>
          <p:nvPicPr>
            <p:cNvPr id="6" name="Picture 2" descr="ç¸éåç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36" t="33981" r="31068" b="41029"/>
            <a:stretch/>
          </p:blipFill>
          <p:spPr bwMode="auto">
            <a:xfrm flipH="1">
              <a:off x="3102449" y="623611"/>
              <a:ext cx="1227908" cy="535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直線接點 6"/>
            <p:cNvCxnSpPr/>
            <p:nvPr/>
          </p:nvCxnSpPr>
          <p:spPr>
            <a:xfrm>
              <a:off x="339635" y="946777"/>
              <a:ext cx="2809946" cy="0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25838" t="17735" r="41533" b="5268"/>
          <a:stretch/>
        </p:blipFill>
        <p:spPr>
          <a:xfrm>
            <a:off x="7370746" y="891399"/>
            <a:ext cx="4245429" cy="5632501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1389826" y="1593108"/>
            <a:ext cx="5760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Article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：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novel metaheuristic </a:t>
            </a:r>
            <a:endParaRPr lang="en-US" altLang="zh-TW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              method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for solving </a:t>
            </a:r>
            <a:endParaRPr lang="en-US" altLang="zh-TW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              constrained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engineering</a:t>
            </a:r>
          </a:p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              optimization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problems: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</a:p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              Crow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search algorithm</a:t>
            </a:r>
          </a:p>
          <a:p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Author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：</a:t>
            </a:r>
            <a:r>
              <a:rPr lang="en-US" altLang="zh-TW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Alireza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Askarzadeh</a:t>
            </a:r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Source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：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Elsevier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22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271305" y="1639701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266993" y="4480772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266993" y="5524855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4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39635" y="300446"/>
            <a:ext cx="4167051" cy="858742"/>
            <a:chOff x="339635" y="300446"/>
            <a:chExt cx="4767942" cy="858742"/>
          </a:xfrm>
        </p:grpSpPr>
        <p:sp>
          <p:nvSpPr>
            <p:cNvPr id="5" name="文字方塊 4"/>
            <p:cNvSpPr txBox="1"/>
            <p:nvPr/>
          </p:nvSpPr>
          <p:spPr>
            <a:xfrm>
              <a:off x="339635" y="300446"/>
              <a:ext cx="474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b="1" dirty="0" smtClean="0">
                  <a:solidFill>
                    <a:schemeClr val="bg2">
                      <a:lumMod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Introduction</a:t>
              </a:r>
              <a:endParaRPr lang="zh-TW" altLang="en-US" sz="3600" b="1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pic>
          <p:nvPicPr>
            <p:cNvPr id="6" name="Picture 2" descr="ç¸éåç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36" t="33981" r="31068" b="41029"/>
            <a:stretch/>
          </p:blipFill>
          <p:spPr bwMode="auto">
            <a:xfrm flipH="1">
              <a:off x="3879669" y="623611"/>
              <a:ext cx="1227908" cy="535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直線接點 6"/>
            <p:cNvCxnSpPr/>
            <p:nvPr/>
          </p:nvCxnSpPr>
          <p:spPr>
            <a:xfrm>
              <a:off x="339635" y="946777"/>
              <a:ext cx="3540034" cy="0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/>
          <p:cNvSpPr txBox="1"/>
          <p:nvPr/>
        </p:nvSpPr>
        <p:spPr>
          <a:xfrm>
            <a:off x="1319349" y="1795299"/>
            <a:ext cx="11044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在一開始的初始位置即設為初始隱藏點</a:t>
            </a:r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出門去跟蹤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別人或隨機選擇一個點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(awareness probability)</a:t>
            </a:r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比較現有隱藏點跟新找到的隱藏點，看哪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個比較好，記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起來</a:t>
            </a:r>
          </a:p>
        </p:txBody>
      </p:sp>
      <p:pic>
        <p:nvPicPr>
          <p:cNvPr id="10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104503" y="1847551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104502" y="2875162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104502" y="3825168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44137" y="4820194"/>
            <a:ext cx="11220994" cy="1815737"/>
          </a:xfrm>
          <a:prstGeom prst="rect">
            <a:avLst/>
          </a:prstGeom>
          <a:noFill/>
          <a:ln w="571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 flipH="1">
            <a:off x="10128067" y="4306599"/>
            <a:ext cx="2063933" cy="9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 flipH="1">
            <a:off x="8628964" y="4518375"/>
            <a:ext cx="1499103" cy="65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 flipH="1">
            <a:off x="7661872" y="4625537"/>
            <a:ext cx="967092" cy="42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339634" y="4958150"/>
            <a:ext cx="11220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學習烏鴉在集體生活中的覓食行為，將它應用於演算法</a:t>
            </a:r>
            <a:endParaRPr lang="en-US" altLang="zh-TW" sz="3200" dirty="0" smtClean="0">
              <a:solidFill>
                <a:srgbClr val="FF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rgbClr val="FF66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      →</a:t>
            </a:r>
            <a:r>
              <a:rPr lang="zh-TW" altLang="en-US" sz="3200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適合解連續性問題</a:t>
            </a:r>
            <a:endParaRPr lang="en-US" altLang="zh-TW" sz="3200" dirty="0">
              <a:solidFill>
                <a:srgbClr val="FF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9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39634" y="300446"/>
            <a:ext cx="7080069" cy="646331"/>
            <a:chOff x="339635" y="300446"/>
            <a:chExt cx="5068388" cy="646331"/>
          </a:xfrm>
        </p:grpSpPr>
        <p:sp>
          <p:nvSpPr>
            <p:cNvPr id="5" name="文字方塊 4"/>
            <p:cNvSpPr txBox="1"/>
            <p:nvPr/>
          </p:nvSpPr>
          <p:spPr>
            <a:xfrm>
              <a:off x="339635" y="300446"/>
              <a:ext cx="5068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b="1" dirty="0" smtClean="0">
                  <a:solidFill>
                    <a:schemeClr val="bg2">
                      <a:lumMod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Methods and Problems</a:t>
              </a:r>
              <a:endParaRPr lang="zh-TW" altLang="en-US" sz="3600" b="1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39635" y="946777"/>
              <a:ext cx="3540034" cy="0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/>
          <p:cNvSpPr txBox="1"/>
          <p:nvPr/>
        </p:nvSpPr>
        <p:spPr>
          <a:xfrm>
            <a:off x="1724298" y="995622"/>
            <a:ext cx="11044646" cy="59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Initialize problem and adjustable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Initialize position and memory of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crows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Evaluate fitness (objective)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Generate new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position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Check the feasibility of new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positions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Evaluate fitness function of new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positions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Update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memory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Check termination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criterion</a:t>
            </a:r>
          </a:p>
        </p:txBody>
      </p:sp>
      <p:pic>
        <p:nvPicPr>
          <p:cNvPr id="10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499403" y="1269943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499403" y="1977619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457200" y="2685295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499403" y="3392971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497895" y="4100646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 flipH="1">
            <a:off x="5124310" y="623611"/>
            <a:ext cx="1227908" cy="53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497895" y="4808321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497895" y="5515996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497895" y="6223671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5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圓角矩形 25"/>
          <p:cNvSpPr/>
          <p:nvPr/>
        </p:nvSpPr>
        <p:spPr>
          <a:xfrm>
            <a:off x="6224935" y="1269942"/>
            <a:ext cx="4776067" cy="534251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592767" y="1269942"/>
            <a:ext cx="4776067" cy="5342518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339634" y="300446"/>
            <a:ext cx="7080069" cy="646331"/>
            <a:chOff x="339635" y="300446"/>
            <a:chExt cx="5068388" cy="646331"/>
          </a:xfrm>
        </p:grpSpPr>
        <p:sp>
          <p:nvSpPr>
            <p:cNvPr id="5" name="文字方塊 4"/>
            <p:cNvSpPr txBox="1"/>
            <p:nvPr/>
          </p:nvSpPr>
          <p:spPr>
            <a:xfrm>
              <a:off x="339635" y="300446"/>
              <a:ext cx="5068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b="1" dirty="0" smtClean="0">
                  <a:solidFill>
                    <a:schemeClr val="bg2">
                      <a:lumMod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Methods and Problems</a:t>
              </a:r>
              <a:endParaRPr lang="zh-TW" altLang="en-US" sz="3600" b="1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39635" y="946777"/>
              <a:ext cx="3540034" cy="0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/>
          <p:cNvSpPr txBox="1"/>
          <p:nvPr/>
        </p:nvSpPr>
        <p:spPr>
          <a:xfrm>
            <a:off x="1710144" y="2599246"/>
            <a:ext cx="3958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Rosenbrock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function</a:t>
            </a:r>
          </a:p>
          <a:p>
            <a:pPr>
              <a:lnSpc>
                <a:spcPct val="150000"/>
              </a:lnSpc>
            </a:pPr>
            <a:r>
              <a:rPr lang="en-US" altLang="zh-TW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Griewank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function</a:t>
            </a:r>
          </a:p>
          <a:p>
            <a:pPr>
              <a:lnSpc>
                <a:spcPct val="150000"/>
              </a:lnSpc>
            </a:pPr>
            <a:r>
              <a:rPr lang="en-US" altLang="zh-TW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Schwefel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function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ckley function</a:t>
            </a:r>
          </a:p>
        </p:txBody>
      </p:sp>
      <p:pic>
        <p:nvPicPr>
          <p:cNvPr id="12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480" b="56472" l="17365" r="63202">
                        <a14:foregroundMark x1="38667" y1="44000" x2="38667" y2="44000"/>
                        <a14:foregroundMark x1="33778" y1="39556" x2="33778" y2="3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645019" y="2738136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ç¸éåç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 flipH="1">
            <a:off x="5124310" y="623611"/>
            <a:ext cx="1227908" cy="53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7359838" y="2599246"/>
            <a:ext cx="474655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err="1" smtClean="0">
                <a:solidFill>
                  <a:srgbClr val="FF66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Rosenbrock</a:t>
            </a:r>
            <a:r>
              <a:rPr lang="en-US" altLang="zh-TW" sz="3200" dirty="0" smtClean="0">
                <a:solidFill>
                  <a:srgbClr val="FF66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function</a:t>
            </a:r>
          </a:p>
          <a:p>
            <a:pPr>
              <a:lnSpc>
                <a:spcPct val="150000"/>
              </a:lnSpc>
            </a:pPr>
            <a:r>
              <a:rPr lang="en-US" altLang="zh-TW" sz="3200" dirty="0" err="1" smtClean="0">
                <a:solidFill>
                  <a:srgbClr val="FF66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Griewank</a:t>
            </a:r>
            <a:r>
              <a:rPr lang="en-US" altLang="zh-TW" sz="3200" dirty="0" smtClean="0">
                <a:solidFill>
                  <a:srgbClr val="FF66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function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833161" y="1497356"/>
            <a:ext cx="3958045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Benchmark:</a:t>
            </a:r>
          </a:p>
        </p:txBody>
      </p:sp>
      <p:pic>
        <p:nvPicPr>
          <p:cNvPr id="22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480" b="56472" l="17365" r="63202">
                        <a14:foregroundMark x1="38667" y1="44000" x2="38667" y2="44000"/>
                        <a14:foregroundMark x1="33778" y1="39556" x2="33778" y2="3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620817" y="3469659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480" b="56472" l="17365" r="63202">
                        <a14:foregroundMark x1="38667" y1="44000" x2="38667" y2="44000"/>
                        <a14:foregroundMark x1="33778" y1="39556" x2="33778" y2="3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645311" y="4257693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480" b="56472" l="17365" r="63202">
                        <a14:foregroundMark x1="38667" y1="44000" x2="38667" y2="44000"/>
                        <a14:foregroundMark x1="33778" y1="39556" x2="33778" y2="3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647191" y="4989216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6418739" y="1497356"/>
            <a:ext cx="4739417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FF66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The effect of </a:t>
            </a:r>
            <a:r>
              <a:rPr lang="en-US" altLang="zh-TW" sz="3200" i="1" dirty="0">
                <a:solidFill>
                  <a:srgbClr val="FF66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AP</a:t>
            </a:r>
            <a:r>
              <a:rPr lang="en-US" altLang="zh-TW" sz="3200" dirty="0">
                <a:solidFill>
                  <a:srgbClr val="FF66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and </a:t>
            </a:r>
            <a:r>
              <a:rPr lang="en-US" altLang="zh-TW" sz="3200" i="1" dirty="0" err="1" smtClean="0">
                <a:solidFill>
                  <a:srgbClr val="FF66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fl</a:t>
            </a:r>
            <a:r>
              <a:rPr lang="en-US" altLang="zh-TW" sz="3200" dirty="0" smtClean="0">
                <a:solidFill>
                  <a:srgbClr val="FF66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endParaRPr lang="en-US" altLang="zh-TW" sz="3200" i="1" dirty="0" smtClean="0">
              <a:solidFill>
                <a:srgbClr val="FF6600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28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480" b="56472" l="17365" r="63202">
                        <a14:foregroundMark x1="38667" y1="44000" x2="38667" y2="44000"/>
                        <a14:foregroundMark x1="33778" y1="39556" x2="33778" y2="3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6339325" y="2779926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480" b="56472" l="17365" r="63202">
                        <a14:foregroundMark x1="38667" y1="44000" x2="38667" y2="44000"/>
                        <a14:foregroundMark x1="33778" y1="39556" x2="33778" y2="3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>
            <a:off x="6339324" y="3541541"/>
            <a:ext cx="1065125" cy="4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8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圓角矩形 31"/>
          <p:cNvSpPr/>
          <p:nvPr/>
        </p:nvSpPr>
        <p:spPr>
          <a:xfrm>
            <a:off x="339632" y="2578687"/>
            <a:ext cx="11426543" cy="1134603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339633" y="3039543"/>
            <a:ext cx="11426543" cy="3509175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339632" y="5645447"/>
            <a:ext cx="11426543" cy="1134603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339633" y="1269941"/>
            <a:ext cx="11426543" cy="113460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339634" y="300446"/>
            <a:ext cx="2364377" cy="646331"/>
            <a:chOff x="339635" y="300446"/>
            <a:chExt cx="5068388" cy="646331"/>
          </a:xfrm>
        </p:grpSpPr>
        <p:sp>
          <p:nvSpPr>
            <p:cNvPr id="5" name="文字方塊 4"/>
            <p:cNvSpPr txBox="1"/>
            <p:nvPr/>
          </p:nvSpPr>
          <p:spPr>
            <a:xfrm>
              <a:off x="339635" y="300446"/>
              <a:ext cx="5068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b="1" dirty="0" smtClean="0">
                  <a:solidFill>
                    <a:schemeClr val="bg2">
                      <a:lumMod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Code</a:t>
              </a:r>
              <a:endParaRPr lang="zh-TW" altLang="en-US" sz="3600" b="1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39635" y="946777"/>
              <a:ext cx="3540034" cy="0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 flipH="1">
            <a:off x="1613263" y="623611"/>
            <a:ext cx="1227908" cy="53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339634" y="1101546"/>
            <a:ext cx="3958045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FF66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</a:t>
            </a:r>
            <a:r>
              <a:rPr lang="en-US" altLang="zh-TW" sz="3200" dirty="0" smtClean="0">
                <a:solidFill>
                  <a:srgbClr val="FF66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eset()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39634" y="2515297"/>
            <a:ext cx="3958045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runoneiteration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227216" y="1649850"/>
            <a:ext cx="6825343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err="1">
                <a:solidFill>
                  <a:srgbClr val="FF66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</a:t>
            </a:r>
            <a:r>
              <a:rPr lang="en-US" altLang="zh-TW" sz="3200" dirty="0" err="1" smtClean="0">
                <a:solidFill>
                  <a:srgbClr val="FF66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andomlyinitializesolutions</a:t>
            </a:r>
            <a:r>
              <a:rPr lang="en-US" altLang="zh-TW" sz="3200" dirty="0" smtClean="0">
                <a:solidFill>
                  <a:srgbClr val="FF66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2227216" y="3128678"/>
            <a:ext cx="68253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randomlychooseonecrowtofollow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200000"/>
              </a:lnSpc>
            </a:pPr>
            <a:endParaRPr lang="en-US" altLang="zh-TW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updatethebestposition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()</a:t>
            </a:r>
            <a:endParaRPr lang="en-US" altLang="zh-TW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2285933" y="3942663"/>
                <a:ext cx="8924366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𝑖𝑡𝑒𝑟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𝑖𝑡𝑒𝑟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𝑓𝑙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𝑖𝑡𝑒𝑟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𝑖𝑡𝑒𝑟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𝑖𝑡𝑒𝑟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𝑖𝑡𝑒𝑟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𝑟𝑎𝑛𝑑𝑜𝑚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𝑝𝑜𝑠𝑖𝑡𝑖𝑜𝑛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3" y="3942663"/>
                <a:ext cx="8924366" cy="959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2395161" y="5562215"/>
                <a:ext cx="8788944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𝑖𝑡𝑒𝑟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𝑖𝑡𝑒𝑟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𝑖𝑡𝑒𝑟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𝑏𝑒𝑡𝑡𝑒𝑟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𝑡h𝑎𝑛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𝑖𝑡𝑒𝑟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𝑖𝑡𝑒𝑟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𝑜𝑡h𝑒𝑟𝑤𝑖𝑠𝑒𝑖𝑠</m:t>
                              </m:r>
                              <m:r>
                                <a:rPr lang="en-US" altLang="zh-TW" sz="240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𝑏𝑒𝑡𝑡𝑒𝑟</m:t>
                              </m:r>
                              <m:r>
                                <a:rPr lang="en-US" altLang="zh-TW" sz="240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𝑡h𝑎𝑛</m:t>
                              </m:r>
                              <m:r>
                                <a:rPr lang="en-US" altLang="zh-TW" sz="240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𝑖𝑡𝑒𝑟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161" y="5562215"/>
                <a:ext cx="8788944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2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6224935" y="1269942"/>
            <a:ext cx="4776067" cy="5342518"/>
          </a:xfrm>
          <a:prstGeom prst="roundRect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592767" y="1269942"/>
            <a:ext cx="4776067" cy="5342518"/>
          </a:xfrm>
          <a:prstGeom prst="roundRect">
            <a:avLst/>
          </a:prstGeom>
          <a:noFill/>
          <a:ln w="571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339634" y="300446"/>
            <a:ext cx="2364377" cy="646331"/>
            <a:chOff x="339635" y="300446"/>
            <a:chExt cx="5068388" cy="646331"/>
          </a:xfrm>
        </p:grpSpPr>
        <p:sp>
          <p:nvSpPr>
            <p:cNvPr id="5" name="文字方塊 4"/>
            <p:cNvSpPr txBox="1"/>
            <p:nvPr/>
          </p:nvSpPr>
          <p:spPr>
            <a:xfrm>
              <a:off x="339635" y="300446"/>
              <a:ext cx="5068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b="1" dirty="0" smtClean="0">
                  <a:solidFill>
                    <a:schemeClr val="bg2">
                      <a:lumMod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Code</a:t>
              </a:r>
              <a:endParaRPr lang="zh-TW" altLang="en-US" sz="3600" b="1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39635" y="946777"/>
              <a:ext cx="3540034" cy="0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ç¸éåç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 flipH="1">
            <a:off x="1613263" y="623611"/>
            <a:ext cx="1227908" cy="53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839288" y="1269941"/>
            <a:ext cx="2775858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rgbClr val="FF66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solutions:</a:t>
            </a:r>
          </a:p>
        </p:txBody>
      </p:sp>
      <p:pic>
        <p:nvPicPr>
          <p:cNvPr id="8" name="7F4E73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48213" y="2149944"/>
            <a:ext cx="3384641" cy="4337205"/>
          </a:xfrm>
          <a:prstGeom prst="rect">
            <a:avLst/>
          </a:prstGeom>
        </p:spPr>
      </p:pic>
      <p:pic>
        <p:nvPicPr>
          <p:cNvPr id="18" name="0D4402F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88800" y="2149945"/>
            <a:ext cx="3384000" cy="4337205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6517276" y="1269941"/>
            <a:ext cx="4246517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</a:t>
            </a:r>
            <a:r>
              <a:rPr lang="en-US" altLang="zh-TW" sz="3200" dirty="0" err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ysofarthebestsolution</a:t>
            </a:r>
            <a:r>
              <a:rPr lang="en-US" altLang="zh-TW" sz="32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5788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39634" y="300446"/>
            <a:ext cx="4323806" cy="646331"/>
            <a:chOff x="339635" y="300446"/>
            <a:chExt cx="9268711" cy="646331"/>
          </a:xfrm>
        </p:grpSpPr>
        <p:sp>
          <p:nvSpPr>
            <p:cNvPr id="5" name="文字方塊 4"/>
            <p:cNvSpPr txBox="1"/>
            <p:nvPr/>
          </p:nvSpPr>
          <p:spPr>
            <a:xfrm>
              <a:off x="339635" y="300446"/>
              <a:ext cx="9268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b="1" dirty="0" smtClean="0">
                  <a:solidFill>
                    <a:schemeClr val="bg2">
                      <a:lumMod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Example Tests</a:t>
              </a:r>
              <a:endParaRPr lang="zh-TW" altLang="en-US" sz="3600" b="1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39635" y="946777"/>
              <a:ext cx="7420568" cy="0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 flipH="1">
            <a:off x="3435532" y="600049"/>
            <a:ext cx="1227908" cy="53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01920"/>
              </p:ext>
            </p:extLst>
          </p:nvPr>
        </p:nvGraphicFramePr>
        <p:xfrm>
          <a:off x="594357" y="1440638"/>
          <a:ext cx="1090095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3">
                  <a:extLst>
                    <a:ext uri="{9D8B030D-6E8A-4147-A177-3AD203B41FA5}">
                      <a16:colId xmlns:a16="http://schemas.microsoft.com/office/drawing/2014/main" val="843539410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1195524960"/>
                    </a:ext>
                  </a:extLst>
                </a:gridCol>
                <a:gridCol w="2081348">
                  <a:extLst>
                    <a:ext uri="{9D8B030D-6E8A-4147-A177-3AD203B41FA5}">
                      <a16:colId xmlns:a16="http://schemas.microsoft.com/office/drawing/2014/main" val="410733551"/>
                    </a:ext>
                  </a:extLst>
                </a:gridCol>
                <a:gridCol w="2081348">
                  <a:extLst>
                    <a:ext uri="{9D8B030D-6E8A-4147-A177-3AD203B41FA5}">
                      <a16:colId xmlns:a16="http://schemas.microsoft.com/office/drawing/2014/main" val="3505229979"/>
                    </a:ext>
                  </a:extLst>
                </a:gridCol>
                <a:gridCol w="2081348">
                  <a:extLst>
                    <a:ext uri="{9D8B030D-6E8A-4147-A177-3AD203B41FA5}">
                      <a16:colId xmlns:a16="http://schemas.microsoft.com/office/drawing/2014/main" val="2213451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endParaRPr lang="zh-TW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u="none" strike="noStrike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Index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</a:t>
                      </a:r>
                      <a:endParaRPr lang="zh-TW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PSO</a:t>
                      </a:r>
                      <a:endParaRPr lang="zh-TW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CSA</a:t>
                      </a:r>
                      <a:endParaRPr lang="zh-TW" altLang="en-US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7034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Rosenbrock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function(10)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617.16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120.60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26.62</a:t>
                      </a:r>
                      <a:endParaRPr lang="zh-TW" altLang="en-US" dirty="0">
                        <a:solidFill>
                          <a:srgbClr val="FF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432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13161.42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10238.65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138.94</a:t>
                      </a:r>
                      <a:endParaRPr lang="zh-TW" altLang="en-US" dirty="0">
                        <a:solidFill>
                          <a:srgbClr val="FF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346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  <a:endParaRPr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16926.25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12795.70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77.34</a:t>
                      </a:r>
                      <a:endParaRPr lang="zh-TW" altLang="en-US" dirty="0">
                        <a:solidFill>
                          <a:srgbClr val="FF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81405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Griewank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function(10)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1.0019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1.0117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1.0012</a:t>
                      </a:r>
                      <a:endParaRPr lang="zh-TW" altLang="en-US" dirty="0">
                        <a:solidFill>
                          <a:srgbClr val="FF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498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1.0381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1.0648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1.0131</a:t>
                      </a:r>
                      <a:endParaRPr lang="zh-TW" altLang="en-US" dirty="0">
                        <a:solidFill>
                          <a:srgbClr val="FF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645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  <a:endParaRPr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0.0689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0.1734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0.0133</a:t>
                      </a:r>
                      <a:endParaRPr lang="zh-TW" altLang="en-US" dirty="0">
                        <a:solidFill>
                          <a:srgbClr val="FF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21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Schwefel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function(10)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924.66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1708.68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869.59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7807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1458.77</a:t>
                      </a:r>
                      <a:endParaRPr lang="zh-TW" altLang="en-US" dirty="0">
                        <a:solidFill>
                          <a:srgbClr val="FF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2596.96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1626.95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8053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  <a:endParaRPr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265.93</a:t>
                      </a:r>
                      <a:endParaRPr lang="zh-TW" altLang="en-US" dirty="0">
                        <a:solidFill>
                          <a:srgbClr val="FF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338.41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366.49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39396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Ackley function(10)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4.42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4.97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1.99</a:t>
                      </a:r>
                      <a:endParaRPr lang="zh-TW" altLang="en-US" dirty="0">
                        <a:solidFill>
                          <a:srgbClr val="FF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1848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8.59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10.22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4.26</a:t>
                      </a:r>
                      <a:endParaRPr lang="zh-TW" altLang="en-US" dirty="0">
                        <a:solidFill>
                          <a:srgbClr val="FF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9219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2.22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2.08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1.19</a:t>
                      </a:r>
                      <a:endParaRPr lang="zh-TW" altLang="en-US" dirty="0">
                        <a:solidFill>
                          <a:srgbClr val="FF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06248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94357" y="6304002"/>
            <a:ext cx="11665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</a:t>
            </a:r>
            <a:r>
              <a:rPr lang="en-US" altLang="zh-TW" sz="2000" dirty="0" err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opulationsize</a:t>
            </a:r>
            <a:r>
              <a:rPr lang="en-US" altLang="zh-TW" sz="20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=20, </a:t>
            </a:r>
            <a:r>
              <a:rPr lang="en-US" altLang="zh-TW" sz="2000" dirty="0" err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crossoverrate</a:t>
            </a:r>
            <a:r>
              <a:rPr lang="en-US" altLang="zh-TW" sz="20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=0.9, </a:t>
            </a:r>
            <a:r>
              <a:rPr lang="en-US" altLang="zh-TW" sz="2000" dirty="0" err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mutatedrate</a:t>
            </a:r>
            <a:r>
              <a:rPr lang="en-US" altLang="zh-TW" sz="20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=0.005, AP=0.1, </a:t>
            </a:r>
            <a:r>
              <a:rPr lang="en-US" altLang="zh-TW" sz="2000" dirty="0" err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fl</a:t>
            </a:r>
            <a:r>
              <a:rPr lang="en-US" altLang="zh-TW" sz="20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=2, </a:t>
            </a:r>
            <a:r>
              <a:rPr lang="en-US" altLang="zh-TW" sz="2000" dirty="0" err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iterationlimit</a:t>
            </a:r>
            <a:r>
              <a:rPr lang="en-US" altLang="zh-TW" sz="20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=100, run 30 times</a:t>
            </a:r>
          </a:p>
        </p:txBody>
      </p:sp>
    </p:spTree>
    <p:extLst>
      <p:ext uri="{BB962C8B-B14F-4D97-AF65-F5344CB8AC3E}">
        <p14:creationId xmlns:p14="http://schemas.microsoft.com/office/powerpoint/2010/main" val="26547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39634" y="300446"/>
            <a:ext cx="4323806" cy="646331"/>
            <a:chOff x="339635" y="300446"/>
            <a:chExt cx="9268711" cy="646331"/>
          </a:xfrm>
        </p:grpSpPr>
        <p:sp>
          <p:nvSpPr>
            <p:cNvPr id="5" name="文字方塊 4"/>
            <p:cNvSpPr txBox="1"/>
            <p:nvPr/>
          </p:nvSpPr>
          <p:spPr>
            <a:xfrm>
              <a:off x="339635" y="300446"/>
              <a:ext cx="9268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b="1" dirty="0" smtClean="0">
                  <a:solidFill>
                    <a:schemeClr val="bg2">
                      <a:lumMod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Example Tests</a:t>
              </a:r>
              <a:endParaRPr lang="zh-TW" altLang="en-US" sz="3600" b="1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39635" y="946777"/>
              <a:ext cx="7420568" cy="0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33981" r="31068" b="41029"/>
          <a:stretch/>
        </p:blipFill>
        <p:spPr bwMode="auto">
          <a:xfrm flipH="1">
            <a:off x="3435532" y="600049"/>
            <a:ext cx="1227908" cy="53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27020"/>
              </p:ext>
            </p:extLst>
          </p:nvPr>
        </p:nvGraphicFramePr>
        <p:xfrm>
          <a:off x="594357" y="1246380"/>
          <a:ext cx="109009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709">
                  <a:extLst>
                    <a:ext uri="{9D8B030D-6E8A-4147-A177-3AD203B41FA5}">
                      <a16:colId xmlns:a16="http://schemas.microsoft.com/office/drawing/2014/main" val="843539410"/>
                    </a:ext>
                  </a:extLst>
                </a:gridCol>
                <a:gridCol w="1405719">
                  <a:extLst>
                    <a:ext uri="{9D8B030D-6E8A-4147-A177-3AD203B41FA5}">
                      <a16:colId xmlns:a16="http://schemas.microsoft.com/office/drawing/2014/main" val="1195524960"/>
                    </a:ext>
                  </a:extLst>
                </a:gridCol>
                <a:gridCol w="1631882">
                  <a:extLst>
                    <a:ext uri="{9D8B030D-6E8A-4147-A177-3AD203B41FA5}">
                      <a16:colId xmlns:a16="http://schemas.microsoft.com/office/drawing/2014/main" val="410733551"/>
                    </a:ext>
                  </a:extLst>
                </a:gridCol>
                <a:gridCol w="1631882">
                  <a:extLst>
                    <a:ext uri="{9D8B030D-6E8A-4147-A177-3AD203B41FA5}">
                      <a16:colId xmlns:a16="http://schemas.microsoft.com/office/drawing/2014/main" val="285310739"/>
                    </a:ext>
                  </a:extLst>
                </a:gridCol>
                <a:gridCol w="1631882">
                  <a:extLst>
                    <a:ext uri="{9D8B030D-6E8A-4147-A177-3AD203B41FA5}">
                      <a16:colId xmlns:a16="http://schemas.microsoft.com/office/drawing/2014/main" val="3505229979"/>
                    </a:ext>
                  </a:extLst>
                </a:gridCol>
                <a:gridCol w="1631882">
                  <a:extLst>
                    <a:ext uri="{9D8B030D-6E8A-4147-A177-3AD203B41FA5}">
                      <a16:colId xmlns:a16="http://schemas.microsoft.com/office/drawing/2014/main" val="2213451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endParaRPr lang="zh-TW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u="none" strike="noStrike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Index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AP=0,fl=2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AP=0.05,fl=2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AP=0.2,fl=2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AP=0.3,fl=2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7034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Rosenbrock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function(10)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939.45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49.09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24.77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54.72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432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8289.42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313.12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77.39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263.89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346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  <a:endParaRPr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5914.29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380.14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54.89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162.86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81405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Griewank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function(10)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1.0018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1.0015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1.0055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1.0056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498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1.0118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1.0090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1.0139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1.0161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645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  <a:endParaRPr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0.0084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0.0065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0.0071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0.0068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21003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29648"/>
              </p:ext>
            </p:extLst>
          </p:nvPr>
        </p:nvGraphicFramePr>
        <p:xfrm>
          <a:off x="594357" y="3953014"/>
          <a:ext cx="109009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709">
                  <a:extLst>
                    <a:ext uri="{9D8B030D-6E8A-4147-A177-3AD203B41FA5}">
                      <a16:colId xmlns:a16="http://schemas.microsoft.com/office/drawing/2014/main" val="843539410"/>
                    </a:ext>
                  </a:extLst>
                </a:gridCol>
                <a:gridCol w="1405719">
                  <a:extLst>
                    <a:ext uri="{9D8B030D-6E8A-4147-A177-3AD203B41FA5}">
                      <a16:colId xmlns:a16="http://schemas.microsoft.com/office/drawing/2014/main" val="1195524960"/>
                    </a:ext>
                  </a:extLst>
                </a:gridCol>
                <a:gridCol w="1631882">
                  <a:extLst>
                    <a:ext uri="{9D8B030D-6E8A-4147-A177-3AD203B41FA5}">
                      <a16:colId xmlns:a16="http://schemas.microsoft.com/office/drawing/2014/main" val="410733551"/>
                    </a:ext>
                  </a:extLst>
                </a:gridCol>
                <a:gridCol w="1631882">
                  <a:extLst>
                    <a:ext uri="{9D8B030D-6E8A-4147-A177-3AD203B41FA5}">
                      <a16:colId xmlns:a16="http://schemas.microsoft.com/office/drawing/2014/main" val="285310739"/>
                    </a:ext>
                  </a:extLst>
                </a:gridCol>
                <a:gridCol w="1631882">
                  <a:extLst>
                    <a:ext uri="{9D8B030D-6E8A-4147-A177-3AD203B41FA5}">
                      <a16:colId xmlns:a16="http://schemas.microsoft.com/office/drawing/2014/main" val="3505229979"/>
                    </a:ext>
                  </a:extLst>
                </a:gridCol>
                <a:gridCol w="1631882">
                  <a:extLst>
                    <a:ext uri="{9D8B030D-6E8A-4147-A177-3AD203B41FA5}">
                      <a16:colId xmlns:a16="http://schemas.microsoft.com/office/drawing/2014/main" val="2213451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endParaRPr lang="zh-TW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u="none" strike="noStrike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Index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AP=0.05,fl=1.5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AP=0.05,fl=2.5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AP=0.2,fl=1.5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AP=0.2,fl=2.5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7034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Rosenbrock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function(10)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58.21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67.30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41.94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90.99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432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342.05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218.97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152.16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350.57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346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  <a:endParaRPr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267.06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155.56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112.51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193.33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81405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Griewank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function(10)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1.0048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1.0017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1.0073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1.0028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498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1.0212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1.0074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1.0127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1.0181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645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  <a:endParaRPr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0.0183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0.0037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0.0065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0.0169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21003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33544" y="6421838"/>
            <a:ext cx="108617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2000" dirty="0" err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iterationlimit</a:t>
            </a:r>
            <a:r>
              <a:rPr lang="en-US" altLang="zh-TW" sz="20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=100, run 10 times</a:t>
            </a:r>
          </a:p>
        </p:txBody>
      </p:sp>
    </p:spTree>
    <p:extLst>
      <p:ext uri="{BB962C8B-B14F-4D97-AF65-F5344CB8AC3E}">
        <p14:creationId xmlns:p14="http://schemas.microsoft.com/office/powerpoint/2010/main" val="35548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419</Words>
  <Application>Microsoft Office PowerPoint</Application>
  <PresentationFormat>寬螢幕</PresentationFormat>
  <Paragraphs>195</Paragraphs>
  <Slides>10</Slides>
  <Notes>0</Notes>
  <HiddenSlides>0</HiddenSlides>
  <MMClips>2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best lion</dc:creator>
  <cp:lastModifiedBy>best lion</cp:lastModifiedBy>
  <cp:revision>52</cp:revision>
  <dcterms:created xsi:type="dcterms:W3CDTF">2018-12-22T03:09:20Z</dcterms:created>
  <dcterms:modified xsi:type="dcterms:W3CDTF">2019-01-15T08:25:06Z</dcterms:modified>
</cp:coreProperties>
</file>