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455" r:id="rId1"/>
  </p:sldMasterIdLst>
  <p:notesMasterIdLst>
    <p:notesMasterId r:id="rId11"/>
  </p:notesMasterIdLst>
  <p:sldIdLst>
    <p:sldId id="263" r:id="rId2"/>
    <p:sldId id="264" r:id="rId3"/>
    <p:sldId id="273" r:id="rId4"/>
    <p:sldId id="274" r:id="rId5"/>
    <p:sldId id="275" r:id="rId6"/>
    <p:sldId id="276" r:id="rId7"/>
    <p:sldId id="277" r:id="rId8"/>
    <p:sldId id="278" r:id="rId9"/>
    <p:sldId id="262" r:id="rId10"/>
  </p:sldIdLst>
  <p:sldSz cx="9144000" cy="5143500" type="screen16x9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  <a:srgbClr val="D9D9D9"/>
    <a:srgbClr val="66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95" autoAdjust="0"/>
  </p:normalViewPr>
  <p:slideViewPr>
    <p:cSldViewPr snapToGrid="0" snapToObjects="1">
      <p:cViewPr varScale="1">
        <p:scale>
          <a:sx n="93" d="100"/>
          <a:sy n="93" d="100"/>
        </p:scale>
        <p:origin x="88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23152E61-0F86-4487-A69D-2CCBD53209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08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52E61-0F86-4487-A69D-2CCBD53209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0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52E61-0F86-4487-A69D-2CCBD53209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9AD49-F519-45C9-8D96-4517A3B4535C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98AA7-4307-4908-91B2-88B8924E7A87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9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B629A-FB50-4F78-B556-2798CF0F5A47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DC5DF-BB67-4581-B6BE-0E54CA012B14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1B21-B6C8-4F7C-8F44-25A6F1E9741D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D045A-2ACB-4448-8AD6-B3E167EDC332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CDEF9-9CCF-4440-8665-5D4257DF3952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14A4F-5E1A-4E35-9580-592356EDF81E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507FB-99C0-495A-8854-E17EBA462BAC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45D8C-AACD-498E-8AF4-2C9496EEF98A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57E38-8DD2-48E6-BE93-9BEB49F340FD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F77E9-A98F-4208-8DC9-8EFB86FD77AD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D9893-757B-43F5-8B9B-B9ACC5E898C4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FA13C-0F5F-4643-B62F-3BB83B60F0AD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82DE-4047-4696-8FA5-37DFBA7E19C0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64509-32B8-4884-97C1-A34E6C737735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4076-40F6-4F43-8011-F20FB7B231D7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73964-316B-44D5-970C-C38E5B862B5D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2C8C-73D2-4120-B78A-DC95F0A8A00E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0E467-92BE-4941-9E8A-C0553FFBDB06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4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5001A-7376-4CD5-B3D7-A1529E209840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ED0D8-CABA-43CA-9DCF-160682A719D6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alphaModFix amt="41000"/>
            <a:lum/>
          </a:blip>
          <a:srcRect/>
          <a:stretch>
            <a:fillRect l="-17000" t="-2000" r="27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F79787-17A6-4C8A-AA2D-D496C5E55AE1}" type="datetime1">
              <a:rPr lang="zh-CN" altLang="en-US" smtClean="0"/>
              <a:t>2019/1/14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2F45D43-0768-4ACC-8FA6-DD4614E946D6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 dt="0"/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itchFamily="34" charset="0"/>
        </a:defRPr>
      </a:lvl5pPr>
      <a:lvl6pPr marL="9144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3716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8288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2860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cRsTyQofr8YXHnNIKLhtcZUB6raQjAW8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4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 bwMode="auto">
          <a:xfrm>
            <a:off x="-1444604" y="-1352391"/>
            <a:ext cx="7858091" cy="7353622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107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年柔性演算法與應用</a:t>
            </a: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期末專題</a:t>
            </a: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報告</a:t>
            </a:r>
            <a:endParaRPr lang="en-US" altLang="zh-TW" sz="2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Elephant Herding Optimization</a:t>
            </a:r>
          </a:p>
          <a:p>
            <a:pPr algn="ctr" eaLnBrk="1" hangingPunct="1">
              <a:buFont typeface="Arial" charset="0"/>
              <a:buNone/>
            </a:pPr>
            <a:r>
              <a:rPr lang="zh-TW" altLang="en-US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象群放牧優化演算法</a:t>
            </a:r>
            <a:endParaRPr lang="en-US" altLang="zh-TW" sz="24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endParaRPr lang="en-US" altLang="zh-TW" sz="16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endParaRPr lang="en-US" altLang="zh-TW" sz="2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78262" y="3211926"/>
            <a:ext cx="2812357" cy="11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學生：王怡萍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  <a:p>
            <a:pPr eaLnBrk="1" hangingPunct="1">
              <a:buFont typeface="Arial" charset="0"/>
              <a:buNone/>
            </a:pP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指導教授：楊烽正　博士</a:t>
            </a:r>
            <a:endParaRPr lang="en-US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1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04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93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373188"/>
            <a:ext cx="65373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文本框 15"/>
          <p:cNvSpPr>
            <a:spLocks noChangeArrowheads="1"/>
          </p:cNvSpPr>
          <p:nvPr/>
        </p:nvSpPr>
        <p:spPr bwMode="auto">
          <a:xfrm>
            <a:off x="5591175" y="993775"/>
            <a:ext cx="1518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Catalog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  </a:t>
            </a:r>
            <a:r>
              <a:rPr lang="zh-CN" altLang="en-US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目</a:t>
            </a:r>
            <a:r>
              <a:rPr lang="zh-TW" altLang="en-US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錄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3036888" y="1562100"/>
            <a:ext cx="357187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+mn-lt"/>
                <a:sym typeface="宋体" pitchFamily="2" charset="-122"/>
              </a:rPr>
              <a:t>T</a:t>
            </a:r>
            <a:endParaRPr lang="zh-CN" altLang="en-US" dirty="0">
              <a:solidFill>
                <a:srgbClr val="FFFFFF"/>
              </a:solidFill>
              <a:latin typeface="+mn-lt"/>
              <a:sym typeface="宋体" pitchFamily="2" charset="-122"/>
            </a:endParaRPr>
          </a:p>
        </p:txBody>
      </p:sp>
      <p:sp>
        <p:nvSpPr>
          <p:cNvPr id="18" name="矩形 12"/>
          <p:cNvSpPr>
            <a:spLocks noChangeArrowheads="1"/>
          </p:cNvSpPr>
          <p:nvPr/>
        </p:nvSpPr>
        <p:spPr bwMode="auto">
          <a:xfrm>
            <a:off x="3036888" y="2006600"/>
            <a:ext cx="357187" cy="365125"/>
          </a:xfrm>
          <a:prstGeom prst="rect">
            <a:avLst/>
          </a:prstGeom>
          <a:solidFill>
            <a:srgbClr val="0931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lt"/>
              </a:rPr>
              <a:t>P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矩形 13"/>
          <p:cNvSpPr>
            <a:spLocks noChangeArrowheads="1"/>
          </p:cNvSpPr>
          <p:nvPr/>
        </p:nvSpPr>
        <p:spPr bwMode="auto">
          <a:xfrm>
            <a:off x="3036888" y="2444750"/>
            <a:ext cx="357187" cy="36512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</a:t>
            </a:r>
            <a:endParaRPr lang="zh-CN" altLang="en-US" dirty="0"/>
          </a:p>
        </p:txBody>
      </p:sp>
      <p:sp>
        <p:nvSpPr>
          <p:cNvPr id="20" name="文本框 21"/>
          <p:cNvSpPr>
            <a:spLocks noChangeArrowheads="1"/>
          </p:cNvSpPr>
          <p:nvPr/>
        </p:nvSpPr>
        <p:spPr bwMode="auto">
          <a:xfrm>
            <a:off x="2797175" y="148907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0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1</a:t>
            </a:r>
            <a:endParaRPr lang="zh-CN" altLang="en-US"/>
          </a:p>
        </p:txBody>
      </p:sp>
      <p:sp>
        <p:nvSpPr>
          <p:cNvPr id="21" name="文本框 22"/>
          <p:cNvSpPr>
            <a:spLocks noChangeArrowheads="1"/>
          </p:cNvSpPr>
          <p:nvPr/>
        </p:nvSpPr>
        <p:spPr bwMode="auto">
          <a:xfrm>
            <a:off x="2797175" y="1927225"/>
            <a:ext cx="250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0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2</a:t>
            </a:r>
            <a:endParaRPr lang="zh-CN" altLang="en-US"/>
          </a:p>
        </p:txBody>
      </p:sp>
      <p:sp>
        <p:nvSpPr>
          <p:cNvPr id="22" name="文本框 23"/>
          <p:cNvSpPr>
            <a:spLocks noChangeArrowheads="1"/>
          </p:cNvSpPr>
          <p:nvPr/>
        </p:nvSpPr>
        <p:spPr bwMode="auto">
          <a:xfrm>
            <a:off x="2797175" y="2379663"/>
            <a:ext cx="250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0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3</a:t>
            </a:r>
            <a:endParaRPr lang="zh-CN" altLang="en-US" dirty="0"/>
          </a:p>
        </p:txBody>
      </p:sp>
      <p:sp>
        <p:nvSpPr>
          <p:cNvPr id="23" name="文本框 25"/>
          <p:cNvSpPr>
            <a:spLocks noChangeArrowheads="1"/>
          </p:cNvSpPr>
          <p:nvPr/>
        </p:nvSpPr>
        <p:spPr bwMode="auto">
          <a:xfrm>
            <a:off x="3535363" y="161290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TW" altLang="en-US" sz="1200" b="1" dirty="0" smtClean="0">
                <a:solidFill>
                  <a:srgbClr val="FFFFFF"/>
                </a:solidFill>
                <a:ea typeface="微软雅黑" pitchFamily="34" charset="-122"/>
              </a:rPr>
              <a:t>期末目標</a:t>
            </a:r>
            <a:endParaRPr lang="zh-CN" altLang="en-US" dirty="0"/>
          </a:p>
        </p:txBody>
      </p:sp>
      <p:sp>
        <p:nvSpPr>
          <p:cNvPr id="24" name="文本框 26"/>
          <p:cNvSpPr>
            <a:spLocks noChangeArrowheads="1"/>
          </p:cNvSpPr>
          <p:nvPr/>
        </p:nvSpPr>
        <p:spPr bwMode="auto">
          <a:xfrm>
            <a:off x="3535363" y="2035175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TW" altLang="en-US" sz="1200" b="1" dirty="0" smtClean="0">
                <a:solidFill>
                  <a:srgbClr val="FFFFFF"/>
                </a:solidFill>
                <a:ea typeface="微软雅黑" pitchFamily="34" charset="-122"/>
              </a:rPr>
              <a:t>程式介紹</a:t>
            </a:r>
            <a:endParaRPr lang="zh-CN" altLang="en-US" dirty="0"/>
          </a:p>
        </p:txBody>
      </p:sp>
      <p:sp>
        <p:nvSpPr>
          <p:cNvPr id="25" name="文本框 27"/>
          <p:cNvSpPr>
            <a:spLocks noChangeArrowheads="1"/>
          </p:cNvSpPr>
          <p:nvPr/>
        </p:nvSpPr>
        <p:spPr bwMode="auto">
          <a:xfrm>
            <a:off x="3535363" y="248761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200" b="1" dirty="0" smtClean="0">
                <a:solidFill>
                  <a:srgbClr val="FFFFFF"/>
                </a:solidFill>
                <a:ea typeface="微软雅黑" pitchFamily="34" charset="-122"/>
              </a:rPr>
              <a:t>DEMO</a:t>
            </a:r>
            <a:endParaRPr lang="zh-CN" altLang="en-US" dirty="0"/>
          </a:p>
        </p:txBody>
      </p:sp>
      <p:sp>
        <p:nvSpPr>
          <p:cNvPr id="26" name="文本框 23"/>
          <p:cNvSpPr>
            <a:spLocks noChangeArrowheads="1"/>
          </p:cNvSpPr>
          <p:nvPr/>
        </p:nvSpPr>
        <p:spPr bwMode="auto">
          <a:xfrm>
            <a:off x="2797174" y="2886662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文本框 27"/>
          <p:cNvSpPr>
            <a:spLocks noChangeArrowheads="1"/>
          </p:cNvSpPr>
          <p:nvPr/>
        </p:nvSpPr>
        <p:spPr bwMode="auto">
          <a:xfrm>
            <a:off x="3535362" y="293493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TW" altLang="en-US" sz="1200" b="1" dirty="0">
                <a:solidFill>
                  <a:srgbClr val="FFFFFF"/>
                </a:solidFill>
                <a:ea typeface="微软雅黑" pitchFamily="34" charset="-122"/>
              </a:rPr>
              <a:t>數值</a:t>
            </a:r>
            <a:r>
              <a:rPr lang="zh-TW" altLang="en-US" sz="1200" b="1" dirty="0" smtClean="0">
                <a:solidFill>
                  <a:srgbClr val="FFFFFF"/>
                </a:solidFill>
                <a:ea typeface="微软雅黑" pitchFamily="34" charset="-122"/>
              </a:rPr>
              <a:t>測試結果</a:t>
            </a:r>
            <a:endParaRPr lang="zh-CN" altLang="en-US" dirty="0"/>
          </a:p>
        </p:txBody>
      </p:sp>
      <p:sp>
        <p:nvSpPr>
          <p:cNvPr id="29" name="文本框 23"/>
          <p:cNvSpPr>
            <a:spLocks noChangeArrowheads="1"/>
          </p:cNvSpPr>
          <p:nvPr/>
        </p:nvSpPr>
        <p:spPr bwMode="auto">
          <a:xfrm>
            <a:off x="2797174" y="3336474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+mn-lt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矩形 13"/>
          <p:cNvSpPr>
            <a:spLocks noChangeArrowheads="1"/>
          </p:cNvSpPr>
          <p:nvPr/>
        </p:nvSpPr>
        <p:spPr bwMode="auto">
          <a:xfrm>
            <a:off x="3036887" y="3345998"/>
            <a:ext cx="357187" cy="36512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dirty="0">
                <a:solidFill>
                  <a:srgbClr val="FFFFFF"/>
                </a:solidFill>
                <a:latin typeface="+mn-lt"/>
                <a:ea typeface="微軟正黑體" panose="020B0604030504040204" pitchFamily="34" charset="-120"/>
                <a:sym typeface="Calibri" pitchFamily="34" charset="0"/>
              </a:rPr>
              <a:t>Ｃ</a:t>
            </a:r>
            <a:endParaRPr lang="zh-CN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1" name="文本框 27"/>
          <p:cNvSpPr>
            <a:spLocks noChangeArrowheads="1"/>
          </p:cNvSpPr>
          <p:nvPr/>
        </p:nvSpPr>
        <p:spPr bwMode="auto">
          <a:xfrm>
            <a:off x="3535362" y="3384749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TW" altLang="en-US" sz="1200" b="1" dirty="0" smtClean="0">
                <a:solidFill>
                  <a:srgbClr val="FFFFFF"/>
                </a:solidFill>
                <a:ea typeface="微软雅黑" pitchFamily="34" charset="-122"/>
              </a:rPr>
              <a:t>討論與結論</a:t>
            </a:r>
            <a:endParaRPr lang="zh-CN" altLang="en-US" dirty="0"/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3036888" y="2902536"/>
            <a:ext cx="357187" cy="36512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+mn-lt"/>
                <a:sym typeface="宋体" pitchFamily="2" charset="-122"/>
              </a:rPr>
              <a:t>T</a:t>
            </a:r>
            <a:endParaRPr lang="zh-CN" altLang="en-US" dirty="0">
              <a:solidFill>
                <a:srgbClr val="FFFFFF"/>
              </a:solidFill>
              <a:latin typeface="+mn-lt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2935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sz="32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期末</a:t>
            </a: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成果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31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35" y="704889"/>
            <a:ext cx="5163765" cy="345395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3600835" y="953303"/>
            <a:ext cx="4525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象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群放牧優化演算法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(EHO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3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文本框 17"/>
          <p:cNvSpPr>
            <a:spLocks noChangeArrowheads="1"/>
          </p:cNvSpPr>
          <p:nvPr/>
        </p:nvSpPr>
        <p:spPr bwMode="auto">
          <a:xfrm>
            <a:off x="3600834" y="2168470"/>
            <a:ext cx="45251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實作象群放牧優化演算法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(EHO)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針對不同連續型問題，比較演算法間差異：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粒子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群優化演算法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(PSO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實數基因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(Real Number GA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5687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4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sz="40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程式</a:t>
            </a:r>
            <a:r>
              <a:rPr lang="zh-TW" altLang="en-US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介紹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/>
          <a:srcRect l="3440" t="18347" r="22640" b="6986"/>
          <a:stretch/>
        </p:blipFill>
        <p:spPr>
          <a:xfrm>
            <a:off x="0" y="0"/>
            <a:ext cx="9181304" cy="52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TW" sz="40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DEMO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04" y="1776614"/>
            <a:ext cx="3265286" cy="3265286"/>
          </a:xfrm>
          <a:prstGeom prst="rect">
            <a:avLst/>
          </a:prstGeom>
        </p:spPr>
      </p:pic>
      <p:sp>
        <p:nvSpPr>
          <p:cNvPr id="4" name="矩形圖說文字 3"/>
          <p:cNvSpPr/>
          <p:nvPr/>
        </p:nvSpPr>
        <p:spPr bwMode="auto">
          <a:xfrm>
            <a:off x="2897674" y="1058779"/>
            <a:ext cx="1698173" cy="717835"/>
          </a:xfrm>
          <a:prstGeom prst="wedgeRectCallo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點我看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1168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數值測試結果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A13C-0F5F-4643-B62F-3BB83B60F0AD}" type="slidenum">
              <a:rPr lang="zh-CN" altLang="en-US" smtClean="0"/>
              <a:pPr/>
              <a:t>6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1442"/>
              </p:ext>
            </p:extLst>
          </p:nvPr>
        </p:nvGraphicFramePr>
        <p:xfrm>
          <a:off x="1443672" y="1162556"/>
          <a:ext cx="6897225" cy="39263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66208"/>
                <a:gridCol w="1366208"/>
                <a:gridCol w="1353134"/>
                <a:gridCol w="1401344"/>
                <a:gridCol w="1410331"/>
              </a:tblGrid>
              <a:tr h="318769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Ackley(2): 0(Optimal)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EHO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PSO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GA(S)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GA(D)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平均值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0.01537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0.06027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0.81861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0.14801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標準差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0.00732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0.092956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0.877709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0.394659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Rastrigin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(2): 0(Optimal)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EHO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PSO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GA(S)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GA(D)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平均值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0.00103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1.00205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1.72156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0.1775</a:t>
                      </a:r>
                      <a:endParaRPr lang="zh-TW" sz="1200" b="1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標準差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0.000812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0.821952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1.161563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0.319625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SineEnvelope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(2)(1999) : 0(Optimal)</a:t>
                      </a: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EHO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PSO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GA(S)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GA(D)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平均值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0.00002403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0.00680687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0.0033900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0.0069700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標準差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1.2925E-05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0.00468399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0.00444783</a:t>
                      </a:r>
                      <a:endParaRPr lang="zh-TW" sz="1200" b="1" kern="10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0.00375383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57010" y="845581"/>
            <a:ext cx="367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Iteration Limit:50     Agent:50     Run:10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8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4250"/>
              </p:ext>
            </p:extLst>
          </p:nvPr>
        </p:nvGraphicFramePr>
        <p:xfrm>
          <a:off x="1443672" y="1764536"/>
          <a:ext cx="6897225" cy="132919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66208"/>
                <a:gridCol w="1366208"/>
                <a:gridCol w="1353134"/>
                <a:gridCol w="1401344"/>
                <a:gridCol w="1410331"/>
              </a:tblGrid>
              <a:tr h="31876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Ackley(10)</a:t>
                      </a:r>
                      <a:r>
                        <a:rPr lang="en-US" altLang="zh-TW" sz="1200" kern="1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: 0(Optimal)</a:t>
                      </a: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kern="10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EHO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PSO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GA(S)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GA(D)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平均值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0.01537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0.06027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0.81861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0.14801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標準差</a:t>
                      </a:r>
                      <a:endParaRPr lang="zh-TW" altLang="zh-TW" sz="12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0.00732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0.092956</a:t>
                      </a:r>
                      <a:endParaRPr lang="zh-TW" sz="1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0.877709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0.394659</a:t>
                      </a:r>
                      <a:endParaRPr lang="zh-TW" sz="12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43672" y="13012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較高維度問題情況下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數值測試結果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90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-492979" y="256420"/>
            <a:ext cx="3686148" cy="896938"/>
          </a:xfrm>
          <a:prstGeom prst="homePlate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TW" altLang="en-US" sz="32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itchFamily="34" charset="0"/>
              </a:rPr>
              <a:t>討論與結論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 txBox="1">
            <a:spLocks/>
          </p:cNvSpPr>
          <p:nvPr/>
        </p:nvSpPr>
        <p:spPr>
          <a:xfrm>
            <a:off x="129929" y="1329055"/>
            <a:ext cx="2745422" cy="1200785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同樣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是基於群體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智慧，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是甚麼因素讓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EHO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較有效率</a:t>
            </a:r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129929" y="2529840"/>
            <a:ext cx="2745422" cy="218059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多一個氏族階層</a:t>
            </a:r>
            <a:endParaRPr lang="en-US" altLang="zh-TW" sz="1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Separating Operator</a:t>
            </a:r>
          </a:p>
          <a:p>
            <a:pPr algn="just"/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象數量可做為另一新的參數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版面配置區 3"/>
          <p:cNvSpPr txBox="1">
            <a:spLocks/>
          </p:cNvSpPr>
          <p:nvPr/>
        </p:nvSpPr>
        <p:spPr>
          <a:xfrm>
            <a:off x="3193169" y="1329055"/>
            <a:ext cx="2745422" cy="1200785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大象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的排名是否在每一次世代交替都要打破氏族的界線重新排列</a:t>
            </a:r>
          </a:p>
        </p:txBody>
      </p:sp>
      <p:sp>
        <p:nvSpPr>
          <p:cNvPr id="12" name="內容版面配置區 4"/>
          <p:cNvSpPr txBox="1">
            <a:spLocks/>
          </p:cNvSpPr>
          <p:nvPr/>
        </p:nvSpPr>
        <p:spPr>
          <a:xfrm>
            <a:off x="3193169" y="2529840"/>
            <a:ext cx="2745422" cy="218059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保留氏族的特性，大象在氏族內部排序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3"/>
          <p:cNvSpPr txBox="1">
            <a:spLocks/>
          </p:cNvSpPr>
          <p:nvPr/>
        </p:nvSpPr>
        <p:spPr>
          <a:xfrm>
            <a:off x="6256409" y="1329055"/>
            <a:ext cx="2745422" cy="1200785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Separating Operator</a:t>
            </a:r>
          </a:p>
          <a:p>
            <a:pPr marL="0" indent="0">
              <a:buNone/>
            </a:pP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有可能會有不符可行解區域的問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4"/>
          <p:cNvSpPr txBox="1">
            <a:spLocks/>
          </p:cNvSpPr>
          <p:nvPr/>
        </p:nvSpPr>
        <p:spPr>
          <a:xfrm>
            <a:off x="6256409" y="2529840"/>
            <a:ext cx="2745422" cy="218059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作者提供的其他相關資料後，加入一</a:t>
            </a:r>
            <a:r>
              <a:rPr lang="en-US" altLang="zh-TW" sz="1800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FeasibleFunction</a:t>
            </a:r>
            <a:r>
              <a:rPr lang="zh-TW" altLang="en-US" sz="1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檢查其可行性即可</a:t>
            </a:r>
            <a:endParaRPr lang="zh-TW" altLang="en-US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69482"/>
              </p:ext>
            </p:extLst>
          </p:nvPr>
        </p:nvGraphicFramePr>
        <p:xfrm>
          <a:off x="6314973" y="1641366"/>
          <a:ext cx="2628294" cy="27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2273040" imgH="241200" progId="Equation.DSMT4">
                  <p:embed/>
                </p:oleObj>
              </mc:Choice>
              <mc:Fallback>
                <p:oleObj name="Equation" r:id="rId4" imgW="227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4973" y="1641366"/>
                        <a:ext cx="2628294" cy="278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64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62" y="1208032"/>
            <a:ext cx="2703512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3964-316B-44D5-970C-C38E5B862B5D}" type="slidenum">
              <a:rPr lang="zh-CN" altLang="en-US" smtClean="0"/>
              <a:pPr/>
              <a:t>9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Pages>0</Pages>
  <Words>294</Words>
  <Characters>0</Characters>
  <Application>Microsoft Office PowerPoint</Application>
  <DocSecurity>0</DocSecurity>
  <PresentationFormat>如螢幕大小 (16:9)</PresentationFormat>
  <Lines>0</Lines>
  <Paragraphs>119</Paragraphs>
  <Slides>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微软雅黑</vt:lpstr>
      <vt:lpstr>宋体</vt:lpstr>
      <vt:lpstr>微軟正黑體</vt:lpstr>
      <vt:lpstr>Arial</vt:lpstr>
      <vt:lpstr>Calibri</vt:lpstr>
      <vt:lpstr>Times New Roman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HP</cp:lastModifiedBy>
  <cp:revision>138</cp:revision>
  <dcterms:created xsi:type="dcterms:W3CDTF">2010-04-12T15:12:00Z</dcterms:created>
  <dcterms:modified xsi:type="dcterms:W3CDTF">2019-01-14T10:38:51Z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2052-9.1.0.4867</vt:lpwstr>
  </property>
</Properties>
</file>