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76" r:id="rId5"/>
    <p:sldId id="279" r:id="rId6"/>
    <p:sldId id="280" r:id="rId7"/>
    <p:sldId id="277" r:id="rId8"/>
    <p:sldId id="268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</a:rPr>
              <a:t>共生</a:t>
            </a:r>
            <a:r>
              <a:rPr lang="zh-TW" altLang="en-US" sz="3600" b="1" dirty="0">
                <a:solidFill>
                  <a:schemeClr val="bg1"/>
                </a:solidFill>
              </a:rPr>
              <a:t>有機體演算法</a:t>
            </a:r>
            <a:br>
              <a:rPr lang="zh-TW" altLang="en-US" sz="3600" b="1" dirty="0">
                <a:solidFill>
                  <a:schemeClr val="bg1"/>
                </a:solidFill>
              </a:rPr>
            </a:br>
            <a:r>
              <a:rPr lang="en-US" altLang="zh-TW" sz="3600" b="1" dirty="0">
                <a:solidFill>
                  <a:schemeClr val="bg1"/>
                </a:solidFill>
              </a:rPr>
              <a:t>Symbiotic Organisms Search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學號：</a:t>
            </a:r>
            <a:r>
              <a:rPr lang="en-US" altLang="zh-TW" dirty="0">
                <a:solidFill>
                  <a:schemeClr val="bg1"/>
                </a:solidFill>
              </a:rPr>
              <a:t>R07546011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姓名：傅嘉修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2019.01.15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2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684212" y="90824"/>
            <a:ext cx="8534400" cy="1066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 smtClean="0">
                <a:solidFill>
                  <a:schemeClr val="bg1"/>
                </a:solidFill>
              </a:rPr>
              <a:t>Q&amp;A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685800"/>
            <a:ext cx="10896486" cy="558569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</a:rPr>
              <a:t>簡介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prstClr val="black"/>
                </a:solidFill>
              </a:rPr>
              <a:t>　</a:t>
            </a:r>
            <a:r>
              <a:rPr lang="zh-TW" altLang="en-US" sz="2200" dirty="0" smtClean="0">
                <a:solidFill>
                  <a:prstClr val="black"/>
                </a:solidFill>
              </a:rPr>
              <a:t>模仿生物界中各種生物的互動模式進行演算，</a:t>
            </a:r>
            <a:r>
              <a:rPr lang="zh-TW" altLang="en-US" sz="2200" b="1" dirty="0" smtClean="0">
                <a:solidFill>
                  <a:prstClr val="black"/>
                </a:solidFill>
              </a:rPr>
              <a:t>藉由解</a:t>
            </a:r>
            <a:r>
              <a:rPr lang="zh-TW" altLang="en-US" sz="2200" b="1" dirty="0">
                <a:solidFill>
                  <a:prstClr val="black"/>
                </a:solidFill>
              </a:rPr>
              <a:t>與</a:t>
            </a:r>
            <a:r>
              <a:rPr lang="zh-TW" altLang="en-US" sz="2200" b="1" dirty="0" smtClean="0">
                <a:solidFill>
                  <a:prstClr val="black"/>
                </a:solidFill>
              </a:rPr>
              <a:t>解之間的互動</a:t>
            </a:r>
            <a:r>
              <a:rPr lang="zh-TW" altLang="en-US" sz="2200" dirty="0" smtClean="0">
                <a:solidFill>
                  <a:prstClr val="black"/>
                </a:solidFill>
              </a:rPr>
              <a:t>來搜尋更</a:t>
            </a:r>
            <a:r>
              <a:rPr lang="zh-TW" altLang="en-US" sz="2200" dirty="0">
                <a:solidFill>
                  <a:prstClr val="black"/>
                </a:solidFill>
              </a:rPr>
              <a:t>佳</a:t>
            </a:r>
            <a:r>
              <a:rPr lang="zh-TW" altLang="en-US" sz="2200" dirty="0" smtClean="0">
                <a:solidFill>
                  <a:prstClr val="black"/>
                </a:solidFill>
              </a:rPr>
              <a:t>的解。</a:t>
            </a:r>
            <a:endParaRPr lang="en-US" altLang="zh-TW" sz="22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TW" sz="2200" dirty="0" smtClean="0">
              <a:solidFill>
                <a:schemeClr val="bg1"/>
              </a:solidFill>
            </a:endParaRPr>
          </a:p>
          <a:p>
            <a:r>
              <a:rPr lang="zh-TW" altLang="en-US" sz="3200" b="1" dirty="0" smtClean="0">
                <a:solidFill>
                  <a:schemeClr val="bg1"/>
                </a:solidFill>
              </a:rPr>
              <a:t>目的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TW" altLang="en-US" dirty="0" smtClean="0">
                <a:solidFill>
                  <a:prstClr val="black"/>
                </a:solidFill>
              </a:rPr>
              <a:t>　</a:t>
            </a:r>
            <a:r>
              <a:rPr lang="zh-TW" altLang="en-US" sz="2200" dirty="0" smtClean="0">
                <a:solidFill>
                  <a:prstClr val="black"/>
                </a:solidFill>
              </a:rPr>
              <a:t>解決連續型最佳化</a:t>
            </a:r>
            <a:r>
              <a:rPr lang="zh-TW" altLang="en-US" sz="2200" dirty="0">
                <a:solidFill>
                  <a:prstClr val="black"/>
                </a:solidFill>
              </a:rPr>
              <a:t>問題</a:t>
            </a:r>
            <a:r>
              <a:rPr lang="en-US" altLang="zh-TW" sz="2200" dirty="0" smtClean="0">
                <a:solidFill>
                  <a:prstClr val="black"/>
                </a:solidFill>
              </a:rPr>
              <a:t>(Continuous Optimization Problem, COP)</a:t>
            </a:r>
            <a:endParaRPr lang="en-US" altLang="zh-TW" sz="22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TW" sz="2200" dirty="0">
              <a:solidFill>
                <a:prstClr val="black"/>
              </a:solidFill>
            </a:endParaRPr>
          </a:p>
          <a:p>
            <a:r>
              <a:rPr lang="zh-TW" altLang="en-US" sz="3200" b="1" dirty="0" smtClean="0">
                <a:solidFill>
                  <a:schemeClr val="bg1"/>
                </a:solidFill>
              </a:rPr>
              <a:t>演算法流程</a:t>
            </a:r>
            <a:endParaRPr lang="en-US" altLang="zh-TW" sz="3200" b="1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TW" altLang="en-US" sz="2000" dirty="0">
                <a:solidFill>
                  <a:schemeClr val="bg1"/>
                </a:solidFill>
              </a:rPr>
              <a:t>　</a:t>
            </a:r>
            <a:r>
              <a:rPr lang="en-US" altLang="zh-TW" sz="2200" dirty="0">
                <a:solidFill>
                  <a:prstClr val="black"/>
                </a:solidFill>
              </a:rPr>
              <a:t>1.</a:t>
            </a:r>
            <a:r>
              <a:rPr lang="zh-TW" altLang="en-US" sz="2200" dirty="0">
                <a:solidFill>
                  <a:prstClr val="black"/>
                </a:solidFill>
              </a:rPr>
              <a:t>初始化</a:t>
            </a:r>
            <a:endParaRPr lang="en-US" altLang="zh-TW" sz="22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zh-TW" altLang="en-US" sz="2200" dirty="0">
                <a:solidFill>
                  <a:prstClr val="black"/>
                </a:solidFill>
              </a:rPr>
              <a:t>　</a:t>
            </a:r>
            <a:r>
              <a:rPr lang="en-US" altLang="zh-TW" sz="2200" dirty="0">
                <a:solidFill>
                  <a:prstClr val="black"/>
                </a:solidFill>
              </a:rPr>
              <a:t>2.</a:t>
            </a:r>
            <a:r>
              <a:rPr lang="zh-TW" altLang="en-US" sz="2200" dirty="0">
                <a:solidFill>
                  <a:prstClr val="black"/>
                </a:solidFill>
              </a:rPr>
              <a:t>生態系互動</a:t>
            </a:r>
            <a:endParaRPr lang="en-US" altLang="zh-TW" sz="22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zh-TW" altLang="en-US" sz="2200" dirty="0">
                <a:solidFill>
                  <a:prstClr val="black"/>
                </a:solidFill>
              </a:rPr>
              <a:t>　</a:t>
            </a:r>
            <a:r>
              <a:rPr lang="en-US" altLang="zh-TW" sz="2200" dirty="0" smtClean="0">
                <a:solidFill>
                  <a:prstClr val="black"/>
                </a:solidFill>
              </a:rPr>
              <a:t>	   2-1</a:t>
            </a:r>
            <a:r>
              <a:rPr lang="en-US" altLang="zh-TW" sz="2200" dirty="0">
                <a:solidFill>
                  <a:prstClr val="black"/>
                </a:solidFill>
              </a:rPr>
              <a:t>.</a:t>
            </a:r>
            <a:r>
              <a:rPr lang="zh-TW" altLang="en-US" sz="2200" dirty="0">
                <a:solidFill>
                  <a:prstClr val="black"/>
                </a:solidFill>
              </a:rPr>
              <a:t>互利共生</a:t>
            </a:r>
            <a:endParaRPr lang="en-US" altLang="zh-TW" sz="22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zh-TW" altLang="en-US" sz="2200" dirty="0">
                <a:solidFill>
                  <a:prstClr val="black"/>
                </a:solidFill>
              </a:rPr>
              <a:t>　</a:t>
            </a:r>
            <a:r>
              <a:rPr lang="en-US" altLang="zh-TW" sz="2200" dirty="0" smtClean="0">
                <a:solidFill>
                  <a:prstClr val="black"/>
                </a:solidFill>
              </a:rPr>
              <a:t>	   2-2</a:t>
            </a:r>
            <a:r>
              <a:rPr lang="en-US" altLang="zh-TW" sz="2200" dirty="0">
                <a:solidFill>
                  <a:prstClr val="black"/>
                </a:solidFill>
              </a:rPr>
              <a:t>.</a:t>
            </a:r>
            <a:r>
              <a:rPr lang="zh-TW" altLang="en-US" sz="2200" dirty="0">
                <a:solidFill>
                  <a:prstClr val="black"/>
                </a:solidFill>
              </a:rPr>
              <a:t>片利共生</a:t>
            </a:r>
            <a:endParaRPr lang="en-US" altLang="zh-TW" sz="22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zh-TW" altLang="en-US" sz="2200" dirty="0">
                <a:solidFill>
                  <a:prstClr val="black"/>
                </a:solidFill>
              </a:rPr>
              <a:t>　</a:t>
            </a:r>
            <a:r>
              <a:rPr lang="en-US" altLang="zh-TW" sz="2200" dirty="0" smtClean="0">
                <a:solidFill>
                  <a:prstClr val="black"/>
                </a:solidFill>
              </a:rPr>
              <a:t>	   2-3</a:t>
            </a:r>
            <a:r>
              <a:rPr lang="en-US" altLang="zh-TW" sz="2200" dirty="0">
                <a:solidFill>
                  <a:prstClr val="black"/>
                </a:solidFill>
              </a:rPr>
              <a:t>.</a:t>
            </a:r>
            <a:r>
              <a:rPr lang="zh-TW" altLang="en-US" sz="2200" dirty="0">
                <a:solidFill>
                  <a:prstClr val="black"/>
                </a:solidFill>
              </a:rPr>
              <a:t>寄生</a:t>
            </a:r>
            <a:endParaRPr lang="en-US" altLang="zh-TW" sz="22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zh-TW" altLang="en-US" sz="2200" dirty="0">
                <a:solidFill>
                  <a:prstClr val="black"/>
                </a:solidFill>
              </a:rPr>
              <a:t>　</a:t>
            </a:r>
            <a:r>
              <a:rPr lang="en-US" altLang="zh-TW" sz="2200" dirty="0">
                <a:solidFill>
                  <a:prstClr val="black"/>
                </a:solidFill>
              </a:rPr>
              <a:t>3.</a:t>
            </a:r>
            <a:r>
              <a:rPr lang="zh-TW" altLang="en-US" sz="2200" dirty="0">
                <a:solidFill>
                  <a:prstClr val="black"/>
                </a:solidFill>
              </a:rPr>
              <a:t>結束</a:t>
            </a:r>
            <a:endParaRPr lang="en-US" altLang="zh-TW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9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90823"/>
            <a:ext cx="8534400" cy="1507067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生物體間的互動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1" y="1191490"/>
            <a:ext cx="6824953" cy="205971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互利共生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隨機配對生物體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以兩者平均 及 目前最佳解 計算雙方</a:t>
            </a:r>
            <a:r>
              <a:rPr lang="en-US" altLang="zh-TW" dirty="0" smtClean="0">
                <a:solidFill>
                  <a:schemeClr val="bg1"/>
                </a:solidFill>
              </a:rPr>
              <a:t>candidate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若目標值較佳則取代原</a:t>
            </a:r>
            <a:r>
              <a:rPr lang="zh-TW" altLang="en-US" dirty="0" smtClean="0">
                <a:solidFill>
                  <a:schemeClr val="bg1"/>
                </a:solidFill>
              </a:rPr>
              <a:t>生物體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4210" y="3322012"/>
            <a:ext cx="6824953" cy="2059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片利共生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隨機配對生物體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以目前最佳解 與 不受影響方 計算受益方的</a:t>
            </a:r>
            <a:r>
              <a:rPr lang="en-US" altLang="zh-TW" dirty="0" smtClean="0">
                <a:solidFill>
                  <a:schemeClr val="bg1"/>
                </a:solidFill>
              </a:rPr>
              <a:t>candidate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若目標值較佳則取代原生物體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669128" y="1191490"/>
            <a:ext cx="5098968" cy="2059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寄生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隨機選擇寄生生物與宿主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由寄生生物產生寄生向量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若寄生向量的目標式值優於宿</a:t>
            </a:r>
            <a:r>
              <a:rPr lang="zh-TW" altLang="en-US" dirty="0">
                <a:solidFill>
                  <a:schemeClr val="bg1"/>
                </a:solidFill>
              </a:rPr>
              <a:t>主</a:t>
            </a:r>
            <a:r>
              <a:rPr lang="zh-TW" altLang="en-US" dirty="0" smtClean="0">
                <a:solidFill>
                  <a:schemeClr val="bg1"/>
                </a:solidFill>
              </a:rPr>
              <a:t>，則取代宿主在群體中的位置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90823"/>
            <a:ext cx="8534400" cy="1507067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實</a:t>
            </a:r>
            <a:r>
              <a:rPr lang="zh-TW" altLang="en-US" b="1" dirty="0">
                <a:solidFill>
                  <a:schemeClr val="bg1"/>
                </a:solidFill>
              </a:rPr>
              <a:t>作延伸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4211" y="1223574"/>
            <a:ext cx="7641641" cy="2059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寄生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</a:rPr>
              <a:t>由寄生</a:t>
            </a:r>
            <a:r>
              <a:rPr lang="zh-TW" altLang="en-US" dirty="0" smtClean="0">
                <a:solidFill>
                  <a:schemeClr val="bg1"/>
                </a:solidFill>
              </a:rPr>
              <a:t>生物突變生成寄生</a:t>
            </a:r>
            <a:r>
              <a:rPr lang="zh-TW" altLang="en-US" dirty="0">
                <a:solidFill>
                  <a:schemeClr val="bg1"/>
                </a:solidFill>
              </a:rPr>
              <a:t>向量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每一維度皆有可能發生突變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突變率可由使用者設定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796504" y="3283284"/>
            <a:ext cx="10625472" cy="29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90823"/>
            <a:ext cx="8534400" cy="1507067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實</a:t>
            </a:r>
            <a:r>
              <a:rPr lang="zh-TW" altLang="en-US" b="1" dirty="0">
                <a:solidFill>
                  <a:schemeClr val="bg1"/>
                </a:solidFill>
              </a:rPr>
              <a:t>作延伸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4211" y="1223574"/>
            <a:ext cx="7641641" cy="2059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Beneficial Factor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>
                <a:solidFill>
                  <a:schemeClr val="bg1"/>
                </a:solidFill>
              </a:rPr>
              <a:t>代表</a:t>
            </a:r>
            <a:r>
              <a:rPr lang="zh-TW" altLang="en-US" dirty="0" smtClean="0">
                <a:solidFill>
                  <a:schemeClr val="bg1"/>
                </a:solidFill>
              </a:rPr>
              <a:t>生物體受</a:t>
            </a:r>
            <a:r>
              <a:rPr lang="zh-TW" altLang="en-US" dirty="0">
                <a:solidFill>
                  <a:schemeClr val="bg1"/>
                </a:solidFill>
              </a:rPr>
              <a:t>益</a:t>
            </a:r>
            <a:r>
              <a:rPr lang="zh-TW" altLang="en-US" dirty="0" smtClean="0">
                <a:solidFill>
                  <a:schemeClr val="bg1"/>
                </a:solidFill>
              </a:rPr>
              <a:t>的程度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可選擇產生</a:t>
            </a:r>
            <a:r>
              <a:rPr lang="zh-TW" altLang="en-US" dirty="0">
                <a:solidFill>
                  <a:schemeClr val="bg1"/>
                </a:solidFill>
              </a:rPr>
              <a:t>整數 </a:t>
            </a:r>
            <a:r>
              <a:rPr lang="en-US" altLang="zh-TW" dirty="0" smtClean="0">
                <a:solidFill>
                  <a:schemeClr val="bg1"/>
                </a:solidFill>
              </a:rPr>
              <a:t>(Integer)</a:t>
            </a:r>
            <a:r>
              <a:rPr lang="zh-TW" altLang="en-US" dirty="0" smtClean="0">
                <a:solidFill>
                  <a:schemeClr val="bg1"/>
                </a:solidFill>
              </a:rPr>
              <a:t> 或 雙精度浮點數 </a:t>
            </a:r>
            <a:r>
              <a:rPr lang="en-US" altLang="zh-TW" dirty="0" smtClean="0">
                <a:solidFill>
                  <a:schemeClr val="bg1"/>
                </a:solidFill>
              </a:rPr>
              <a:t>(Double)</a:t>
            </a:r>
          </a:p>
          <a:p>
            <a:pPr lvl="1"/>
            <a:r>
              <a:rPr lang="zh-TW" altLang="en-US" dirty="0">
                <a:solidFill>
                  <a:schemeClr val="bg1"/>
                </a:solidFill>
              </a:rPr>
              <a:t>可由使用者設定隨機產生的</a:t>
            </a:r>
            <a:r>
              <a:rPr lang="zh-TW" altLang="en-US" dirty="0" smtClean="0">
                <a:solidFill>
                  <a:schemeClr val="bg1"/>
                </a:solidFill>
              </a:rPr>
              <a:t>範圍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030" y="1223574"/>
            <a:ext cx="4063164" cy="46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90823"/>
            <a:ext cx="8534400" cy="1507067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實</a:t>
            </a:r>
            <a:r>
              <a:rPr lang="zh-TW" altLang="en-US" b="1" dirty="0">
                <a:solidFill>
                  <a:schemeClr val="bg1"/>
                </a:solidFill>
              </a:rPr>
              <a:t>作延伸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4211" y="1223574"/>
            <a:ext cx="7641641" cy="2059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超出</a:t>
            </a:r>
            <a:r>
              <a:rPr lang="zh-TW" altLang="en-US" b="1" dirty="0">
                <a:solidFill>
                  <a:schemeClr val="bg1"/>
                </a:solidFill>
              </a:rPr>
              <a:t>範圍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各共生階段中，新生物體有可能跑出上下界範圍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若跑出範圍</a:t>
            </a:r>
            <a:r>
              <a:rPr lang="en-US" altLang="zh-TW" dirty="0" smtClean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chemeClr val="bg1"/>
                </a:solidFill>
              </a:rPr>
              <a:t>隨機生成合理的數值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74051" y="3283284"/>
            <a:ext cx="11043897" cy="277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90823"/>
            <a:ext cx="8534400" cy="1507067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系統</a:t>
            </a:r>
            <a:r>
              <a:rPr lang="zh-TW" altLang="en-US" b="1" dirty="0">
                <a:solidFill>
                  <a:schemeClr val="bg1"/>
                </a:solidFill>
              </a:rPr>
              <a:t>介面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50" y="1147391"/>
            <a:ext cx="8305299" cy="5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684212" y="90824"/>
            <a:ext cx="8534400" cy="1066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測試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84211" y="1124939"/>
            <a:ext cx="9029972" cy="2725165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From COP Bank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</a:rPr>
              <a:t>Ackley(30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Rosenbrock</a:t>
            </a:r>
            <a:r>
              <a:rPr lang="en-US" altLang="zh-TW" dirty="0" smtClean="0">
                <a:solidFill>
                  <a:schemeClr val="bg1"/>
                </a:solidFill>
              </a:rPr>
              <a:t>(30)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Easom</a:t>
            </a:r>
            <a:r>
              <a:rPr lang="en-US" altLang="zh-TW" dirty="0" smtClean="0">
                <a:solidFill>
                  <a:schemeClr val="bg1"/>
                </a:solidFill>
              </a:rPr>
              <a:t>(2)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Griewank</a:t>
            </a:r>
            <a:r>
              <a:rPr lang="en-US" altLang="zh-TW" dirty="0" smtClean="0">
                <a:solidFill>
                  <a:schemeClr val="bg1"/>
                </a:solidFill>
              </a:rPr>
              <a:t>(30)</a:t>
            </a:r>
          </a:p>
          <a:p>
            <a:pPr lvl="1"/>
            <a:r>
              <a:rPr lang="en-US" altLang="zh-TW" dirty="0" err="1" smtClean="0">
                <a:solidFill>
                  <a:schemeClr val="bg1"/>
                </a:solidFill>
              </a:rPr>
              <a:t>Schwefel</a:t>
            </a:r>
            <a:r>
              <a:rPr lang="en-US" altLang="zh-TW" dirty="0" smtClean="0">
                <a:solidFill>
                  <a:schemeClr val="bg1"/>
                </a:solidFill>
              </a:rPr>
              <a:t>(30)</a:t>
            </a:r>
          </a:p>
          <a:p>
            <a:pPr lvl="1"/>
            <a:r>
              <a:rPr lang="en-US" altLang="zh-TW" dirty="0" smtClean="0">
                <a:solidFill>
                  <a:schemeClr val="bg1"/>
                </a:solidFill>
              </a:rPr>
              <a:t>Peak(2)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684212" y="90824"/>
            <a:ext cx="8534400" cy="1066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測試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4211" y="930441"/>
            <a:ext cx="6824953" cy="2059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效果優於</a:t>
            </a:r>
            <a:r>
              <a:rPr lang="en-US" altLang="zh-TW" b="1" dirty="0" smtClean="0">
                <a:solidFill>
                  <a:schemeClr val="bg1"/>
                </a:solidFill>
              </a:rPr>
              <a:t>GA,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PSO</a:t>
            </a: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收斂速度快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參數調整不複雜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bg1"/>
                </a:solidFill>
              </a:rPr>
              <a:t>大部分問題求解效果</a:t>
            </a:r>
            <a:r>
              <a:rPr lang="zh-TW" altLang="en-US" dirty="0">
                <a:solidFill>
                  <a:schemeClr val="bg1"/>
                </a:solidFill>
              </a:rPr>
              <a:t>好</a:t>
            </a:r>
            <a:r>
              <a:rPr lang="zh-TW" altLang="en-US" dirty="0" smtClean="0">
                <a:solidFill>
                  <a:schemeClr val="bg1"/>
                </a:solidFill>
              </a:rPr>
              <a:t>，但有例外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自訂 7">
      <a:dk1>
        <a:sysClr val="windowText" lastClr="000000"/>
      </a:dk1>
      <a:lt1>
        <a:sysClr val="window" lastClr="FFFFFF"/>
      </a:lt1>
      <a:dk2>
        <a:srgbClr val="6A793B"/>
      </a:dk2>
      <a:lt2>
        <a:srgbClr val="FEFAC9"/>
      </a:lt2>
      <a:accent1>
        <a:srgbClr val="859C6C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588</TotalTime>
  <Words>225</Words>
  <Application>Microsoft Office PowerPoint</Application>
  <PresentationFormat>寬螢幕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Century Gothic</vt:lpstr>
      <vt:lpstr>Wingdings</vt:lpstr>
      <vt:lpstr>Wingdings 3</vt:lpstr>
      <vt:lpstr>切割線</vt:lpstr>
      <vt:lpstr>共生有機體演算法 Symbiotic Organisms Search</vt:lpstr>
      <vt:lpstr>PowerPoint 簡報</vt:lpstr>
      <vt:lpstr>生物體間的互動</vt:lpstr>
      <vt:lpstr>實作延伸</vt:lpstr>
      <vt:lpstr>實作延伸</vt:lpstr>
      <vt:lpstr>實作延伸</vt:lpstr>
      <vt:lpstr>系統介面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共生有機體演算法 Symbiotic Organisms Search</dc:title>
  <dc:creator>嘉修 傅</dc:creator>
  <cp:lastModifiedBy>嘉修 傅</cp:lastModifiedBy>
  <cp:revision>17</cp:revision>
  <dcterms:created xsi:type="dcterms:W3CDTF">2018-12-23T17:24:43Z</dcterms:created>
  <dcterms:modified xsi:type="dcterms:W3CDTF">2019-01-14T19:39:12Z</dcterms:modified>
</cp:coreProperties>
</file>