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4" r:id="rId1"/>
  </p:sldMasterIdLst>
  <p:sldIdLst>
    <p:sldId id="256" r:id="rId2"/>
    <p:sldId id="257" r:id="rId3"/>
    <p:sldId id="258" r:id="rId4"/>
    <p:sldId id="259" r:id="rId5"/>
    <p:sldId id="261" r:id="rId6"/>
    <p:sldId id="266"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Windows_Storage\Storage\Github\softComputing\FinalProject\Schedul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0" baseline="0">
                <a:solidFill>
                  <a:sysClr val="windowText" lastClr="000000"/>
                </a:solidFill>
                <a:latin typeface="+mn-lt"/>
                <a:ea typeface="+mn-ea"/>
                <a:cs typeface="+mn-cs"/>
              </a:defRPr>
            </a:pPr>
            <a:r>
              <a:rPr lang="en-US" sz="2400" b="1">
                <a:solidFill>
                  <a:sysClr val="windowText" lastClr="000000"/>
                </a:solidFill>
              </a:rPr>
              <a:t>Working</a:t>
            </a:r>
            <a:r>
              <a:rPr lang="en-US" sz="2400" b="1" baseline="0">
                <a:solidFill>
                  <a:sysClr val="windowText" lastClr="000000"/>
                </a:solidFill>
              </a:rPr>
              <a:t> Schedule</a:t>
            </a:r>
            <a:endParaRPr lang="en-US" sz="2400" b="1">
              <a:solidFill>
                <a:sysClr val="windowText" lastClr="000000"/>
              </a:solidFill>
            </a:endParaRPr>
          </a:p>
        </c:rich>
      </c:tx>
      <c:overlay val="0"/>
      <c:spPr>
        <a:noFill/>
        <a:ln>
          <a:noFill/>
        </a:ln>
        <a:effectLst/>
      </c:spPr>
      <c:txPr>
        <a:bodyPr rot="0" spcFirstLastPara="1" vertOverflow="ellipsis" vert="horz" wrap="square" anchor="ctr" anchorCtr="1"/>
        <a:lstStyle/>
        <a:p>
          <a:pPr>
            <a:defRPr sz="2400" b="1" i="0" u="none" strike="noStrike" kern="1200" spc="0" baseline="0">
              <a:solidFill>
                <a:sysClr val="windowText" lastClr="000000"/>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Sheet1!$B$1</c:f>
              <c:strCache>
                <c:ptCount val="1"/>
                <c:pt idx="0">
                  <c:v>start</c:v>
                </c:pt>
              </c:strCache>
            </c:strRef>
          </c:tx>
          <c:spPr>
            <a:noFill/>
            <a:ln>
              <a:noFill/>
            </a:ln>
            <a:effectLst/>
            <a:sp3d/>
          </c:spPr>
          <c:invertIfNegative val="0"/>
          <c:cat>
            <c:strRef>
              <c:f>Sheet1!$A$2:$A$6</c:f>
              <c:strCache>
                <c:ptCount val="5"/>
                <c:pt idx="0">
                  <c:v>Predator Pray PSO </c:v>
                </c:pt>
                <c:pt idx="1">
                  <c:v>The Hunting Search</c:v>
                </c:pt>
                <c:pt idx="2">
                  <c:v>Animal Food Chain Based PSO </c:v>
                </c:pt>
                <c:pt idx="3">
                  <c:v>Model Comparison</c:v>
                </c:pt>
                <c:pt idx="4">
                  <c:v>UI Tunning &amp; Presentation Preparation</c:v>
                </c:pt>
              </c:strCache>
            </c:strRef>
          </c:cat>
          <c:val>
            <c:numRef>
              <c:f>Sheet1!$B$2:$B$6</c:f>
              <c:numCache>
                <c:formatCode>m/d/yyyy</c:formatCode>
                <c:ptCount val="5"/>
                <c:pt idx="0">
                  <c:v>43835</c:v>
                </c:pt>
                <c:pt idx="1">
                  <c:v>43835</c:v>
                </c:pt>
                <c:pt idx="2">
                  <c:v>43839</c:v>
                </c:pt>
                <c:pt idx="3">
                  <c:v>43844</c:v>
                </c:pt>
                <c:pt idx="4">
                  <c:v>43845</c:v>
                </c:pt>
              </c:numCache>
            </c:numRef>
          </c:val>
          <c:extLst>
            <c:ext xmlns:c16="http://schemas.microsoft.com/office/drawing/2014/chart" uri="{C3380CC4-5D6E-409C-BE32-E72D297353CC}">
              <c16:uniqueId val="{00000000-4610-4844-B072-7C2A6BE580C0}"/>
            </c:ext>
          </c:extLst>
        </c:ser>
        <c:ser>
          <c:idx val="1"/>
          <c:order val="1"/>
          <c:tx>
            <c:strRef>
              <c:f>Sheet1!$C$1</c:f>
              <c:strCache>
                <c:ptCount val="1"/>
                <c:pt idx="0">
                  <c:v>shift</c:v>
                </c:pt>
              </c:strCache>
            </c:strRef>
          </c:tx>
          <c:spPr>
            <a:solidFill>
              <a:schemeClr val="accent1">
                <a:lumMod val="75000"/>
              </a:schemeClr>
            </a:solidFill>
            <a:ln>
              <a:noFill/>
            </a:ln>
            <a:effectLst/>
            <a:sp3d/>
          </c:spPr>
          <c:invertIfNegative val="0"/>
          <c:cat>
            <c:strRef>
              <c:f>Sheet1!$A$2:$A$6</c:f>
              <c:strCache>
                <c:ptCount val="5"/>
                <c:pt idx="0">
                  <c:v>Predator Pray PSO </c:v>
                </c:pt>
                <c:pt idx="1">
                  <c:v>The Hunting Search</c:v>
                </c:pt>
                <c:pt idx="2">
                  <c:v>Animal Food Chain Based PSO </c:v>
                </c:pt>
                <c:pt idx="3">
                  <c:v>Model Comparison</c:v>
                </c:pt>
                <c:pt idx="4">
                  <c:v>UI Tunning &amp; Presentation Preparation</c:v>
                </c:pt>
              </c:strCache>
            </c:strRef>
          </c:cat>
          <c:val>
            <c:numRef>
              <c:f>Sheet1!$C$2:$C$6</c:f>
              <c:numCache>
                <c:formatCode>General</c:formatCode>
                <c:ptCount val="5"/>
                <c:pt idx="0">
                  <c:v>4</c:v>
                </c:pt>
                <c:pt idx="1">
                  <c:v>4</c:v>
                </c:pt>
                <c:pt idx="2">
                  <c:v>5</c:v>
                </c:pt>
                <c:pt idx="3">
                  <c:v>2</c:v>
                </c:pt>
                <c:pt idx="4">
                  <c:v>3</c:v>
                </c:pt>
              </c:numCache>
            </c:numRef>
          </c:val>
          <c:extLst>
            <c:ext xmlns:c16="http://schemas.microsoft.com/office/drawing/2014/chart" uri="{C3380CC4-5D6E-409C-BE32-E72D297353CC}">
              <c16:uniqueId val="{00000001-4610-4844-B072-7C2A6BE580C0}"/>
            </c:ext>
          </c:extLst>
        </c:ser>
        <c:dLbls>
          <c:showLegendKey val="0"/>
          <c:showVal val="0"/>
          <c:showCatName val="0"/>
          <c:showSerName val="0"/>
          <c:showPercent val="0"/>
          <c:showBubbleSize val="0"/>
        </c:dLbls>
        <c:gapWidth val="150"/>
        <c:shape val="box"/>
        <c:axId val="427304671"/>
        <c:axId val="427418479"/>
        <c:axId val="0"/>
      </c:bar3DChart>
      <c:catAx>
        <c:axId val="42730467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ysClr val="windowText" lastClr="000000"/>
                </a:solidFill>
                <a:latin typeface="+mn-lt"/>
                <a:ea typeface="+mn-ea"/>
                <a:cs typeface="+mn-cs"/>
              </a:defRPr>
            </a:pPr>
            <a:endParaRPr lang="en-US"/>
          </a:p>
        </c:txPr>
        <c:crossAx val="427418479"/>
        <c:crosses val="autoZero"/>
        <c:auto val="1"/>
        <c:lblAlgn val="ctr"/>
        <c:lblOffset val="100"/>
        <c:noMultiLvlLbl val="0"/>
      </c:catAx>
      <c:valAx>
        <c:axId val="427418479"/>
        <c:scaling>
          <c:orientation val="minMax"/>
          <c:min val="43835"/>
        </c:scaling>
        <c:delete val="0"/>
        <c:axPos val="b"/>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mn-lt"/>
                <a:ea typeface="+mn-ea"/>
                <a:cs typeface="+mn-cs"/>
              </a:defRPr>
            </a:pPr>
            <a:endParaRPr lang="en-US"/>
          </a:p>
        </c:txPr>
        <c:crossAx val="4273046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313794-42AB-4C72-8917-44C51E485468}"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9FF2F669-539C-4FF0-B275-02AD09EC8BF4}">
      <dgm:prSet/>
      <dgm:spPr/>
      <dgm:t>
        <a:bodyPr/>
        <a:lstStyle/>
        <a:p>
          <a:r>
            <a:rPr lang="en-US" b="1" dirty="0">
              <a:latin typeface="Arial" panose="020B0604020202020204" pitchFamily="34" charset="0"/>
              <a:cs typeface="Arial" panose="020B0604020202020204" pitchFamily="34" charset="0"/>
            </a:rPr>
            <a:t>Predator Pray PSO </a:t>
          </a:r>
          <a:endParaRPr lang="en-US" dirty="0">
            <a:latin typeface="Arial" panose="020B0604020202020204" pitchFamily="34" charset="0"/>
            <a:cs typeface="Arial" panose="020B0604020202020204" pitchFamily="34" charset="0"/>
          </a:endParaRPr>
        </a:p>
      </dgm:t>
    </dgm:pt>
    <dgm:pt modelId="{2D81D52D-7D54-412A-83D5-7A788ACD9BBB}" type="parTrans" cxnId="{BD6466E3-47F0-48CE-9059-173B926E1D56}">
      <dgm:prSet/>
      <dgm:spPr/>
      <dgm:t>
        <a:bodyPr/>
        <a:lstStyle/>
        <a:p>
          <a:endParaRPr lang="en-US"/>
        </a:p>
      </dgm:t>
    </dgm:pt>
    <dgm:pt modelId="{C8C5CF2B-AE53-43F3-BBA5-54978D0CB2DF}" type="sibTrans" cxnId="{BD6466E3-47F0-48CE-9059-173B926E1D56}">
      <dgm:prSet/>
      <dgm:spPr/>
      <dgm:t>
        <a:bodyPr/>
        <a:lstStyle/>
        <a:p>
          <a:endParaRPr lang="en-US"/>
        </a:p>
      </dgm:t>
    </dgm:pt>
    <dgm:pt modelId="{0C0FF0BD-A82A-49BD-82BB-A5F3844E6FC0}">
      <dgm:prSet/>
      <dgm:spPr/>
      <dgm:t>
        <a:bodyPr/>
        <a:lstStyle/>
        <a:p>
          <a:r>
            <a:rPr lang="en-US" b="1" dirty="0">
              <a:latin typeface="Arial" panose="020B0604020202020204" pitchFamily="34" charset="0"/>
              <a:cs typeface="Arial" panose="020B0604020202020204" pitchFamily="34" charset="0"/>
            </a:rPr>
            <a:t>The Hunting Search</a:t>
          </a:r>
          <a:endParaRPr lang="en-US" dirty="0">
            <a:latin typeface="Arial" panose="020B0604020202020204" pitchFamily="34" charset="0"/>
            <a:cs typeface="Arial" panose="020B0604020202020204" pitchFamily="34" charset="0"/>
          </a:endParaRPr>
        </a:p>
      </dgm:t>
    </dgm:pt>
    <dgm:pt modelId="{D8D86D6E-4725-4464-8925-0FF7EB4710A3}" type="parTrans" cxnId="{94C7784F-2BFD-4EBE-B4BB-B5B71FCB90D4}">
      <dgm:prSet/>
      <dgm:spPr/>
      <dgm:t>
        <a:bodyPr/>
        <a:lstStyle/>
        <a:p>
          <a:endParaRPr lang="en-US"/>
        </a:p>
      </dgm:t>
    </dgm:pt>
    <dgm:pt modelId="{A584D78B-F4A2-43BC-9392-605B1EAB0881}" type="sibTrans" cxnId="{94C7784F-2BFD-4EBE-B4BB-B5B71FCB90D4}">
      <dgm:prSet/>
      <dgm:spPr/>
      <dgm:t>
        <a:bodyPr/>
        <a:lstStyle/>
        <a:p>
          <a:endParaRPr lang="en-US"/>
        </a:p>
      </dgm:t>
    </dgm:pt>
    <dgm:pt modelId="{37A918D3-54E7-4E25-B85F-E9257E32F179}">
      <dgm:prSet/>
      <dgm:spPr/>
      <dgm:t>
        <a:bodyPr/>
        <a:lstStyle/>
        <a:p>
          <a:r>
            <a:rPr lang="en-US" b="1" dirty="0">
              <a:latin typeface="Arial" panose="020B0604020202020204" pitchFamily="34" charset="0"/>
              <a:cs typeface="Arial" panose="020B0604020202020204" pitchFamily="34" charset="0"/>
            </a:rPr>
            <a:t>Animal Food Chain Based PSO </a:t>
          </a:r>
          <a:endParaRPr lang="en-US" dirty="0">
            <a:latin typeface="Arial" panose="020B0604020202020204" pitchFamily="34" charset="0"/>
            <a:cs typeface="Arial" panose="020B0604020202020204" pitchFamily="34" charset="0"/>
          </a:endParaRPr>
        </a:p>
      </dgm:t>
    </dgm:pt>
    <dgm:pt modelId="{C8296551-D83C-44F6-9099-ED8886ADCB1B}" type="parTrans" cxnId="{E76E3E08-9751-4D05-920F-1BB493AEAC88}">
      <dgm:prSet/>
      <dgm:spPr/>
      <dgm:t>
        <a:bodyPr/>
        <a:lstStyle/>
        <a:p>
          <a:endParaRPr lang="en-US"/>
        </a:p>
      </dgm:t>
    </dgm:pt>
    <dgm:pt modelId="{0BB8EEEF-C00F-4111-95DE-2F19D9A87CF5}" type="sibTrans" cxnId="{E76E3E08-9751-4D05-920F-1BB493AEAC88}">
      <dgm:prSet/>
      <dgm:spPr/>
      <dgm:t>
        <a:bodyPr/>
        <a:lstStyle/>
        <a:p>
          <a:endParaRPr lang="en-US"/>
        </a:p>
      </dgm:t>
    </dgm:pt>
    <dgm:pt modelId="{883C5415-AF2B-4079-A2FB-EBD31E014E35}">
      <dgm:prSet/>
      <dgm:spPr/>
      <dgm:t>
        <a:bodyPr/>
        <a:lstStyle/>
        <a:p>
          <a:r>
            <a:rPr lang="en-US" altLang="zh-TW" b="1" dirty="0">
              <a:latin typeface="Arial" panose="020B0604020202020204" pitchFamily="34" charset="0"/>
              <a:cs typeface="Arial" panose="020B0604020202020204" pitchFamily="34" charset="0"/>
            </a:rPr>
            <a:t>Schedule &amp; </a:t>
          </a:r>
          <a:r>
            <a:rPr lang="en-US" b="1" dirty="0">
              <a:latin typeface="Arial" panose="020B0604020202020204" pitchFamily="34" charset="0"/>
              <a:cs typeface="Arial" panose="020B0604020202020204" pitchFamily="34" charset="0"/>
            </a:rPr>
            <a:t>Current Process</a:t>
          </a:r>
          <a:endParaRPr lang="en-US" dirty="0">
            <a:latin typeface="Arial" panose="020B0604020202020204" pitchFamily="34" charset="0"/>
            <a:cs typeface="Arial" panose="020B0604020202020204" pitchFamily="34" charset="0"/>
          </a:endParaRPr>
        </a:p>
      </dgm:t>
    </dgm:pt>
    <dgm:pt modelId="{B1199032-1931-4138-B470-1D9BEE12F56D}" type="parTrans" cxnId="{E1CFA251-75D8-476A-9262-FE99BFBD7371}">
      <dgm:prSet/>
      <dgm:spPr/>
      <dgm:t>
        <a:bodyPr/>
        <a:lstStyle/>
        <a:p>
          <a:endParaRPr lang="en-US"/>
        </a:p>
      </dgm:t>
    </dgm:pt>
    <dgm:pt modelId="{F070A7D1-7E6A-4666-8076-FF790C4D670F}" type="sibTrans" cxnId="{E1CFA251-75D8-476A-9262-FE99BFBD7371}">
      <dgm:prSet/>
      <dgm:spPr/>
      <dgm:t>
        <a:bodyPr/>
        <a:lstStyle/>
        <a:p>
          <a:endParaRPr lang="en-US"/>
        </a:p>
      </dgm:t>
    </dgm:pt>
    <dgm:pt modelId="{63EFA6D0-B0B5-4B05-8A33-F59B36BC9C6C}" type="pres">
      <dgm:prSet presAssocID="{74313794-42AB-4C72-8917-44C51E485468}" presName="linear" presStyleCnt="0">
        <dgm:presLayoutVars>
          <dgm:animLvl val="lvl"/>
          <dgm:resizeHandles val="exact"/>
        </dgm:presLayoutVars>
      </dgm:prSet>
      <dgm:spPr/>
    </dgm:pt>
    <dgm:pt modelId="{BF60CF86-415B-473C-9DA2-1CFD80D1CEB9}" type="pres">
      <dgm:prSet presAssocID="{9FF2F669-539C-4FF0-B275-02AD09EC8BF4}" presName="parentText" presStyleLbl="node1" presStyleIdx="0" presStyleCnt="4" custLinFactNeighborX="1640">
        <dgm:presLayoutVars>
          <dgm:chMax val="0"/>
          <dgm:bulletEnabled val="1"/>
        </dgm:presLayoutVars>
      </dgm:prSet>
      <dgm:spPr/>
    </dgm:pt>
    <dgm:pt modelId="{10FDD30F-CCAA-47FF-8AD4-8968348A2820}" type="pres">
      <dgm:prSet presAssocID="{C8C5CF2B-AE53-43F3-BBA5-54978D0CB2DF}" presName="spacer" presStyleCnt="0"/>
      <dgm:spPr/>
    </dgm:pt>
    <dgm:pt modelId="{5E92A2F3-20CC-4FAB-A1C9-E9B854BAA9DC}" type="pres">
      <dgm:prSet presAssocID="{0C0FF0BD-A82A-49BD-82BB-A5F3844E6FC0}" presName="parentText" presStyleLbl="node1" presStyleIdx="1" presStyleCnt="4">
        <dgm:presLayoutVars>
          <dgm:chMax val="0"/>
          <dgm:bulletEnabled val="1"/>
        </dgm:presLayoutVars>
      </dgm:prSet>
      <dgm:spPr/>
    </dgm:pt>
    <dgm:pt modelId="{DB3491B7-594C-40E7-B769-E0AE67303ED5}" type="pres">
      <dgm:prSet presAssocID="{A584D78B-F4A2-43BC-9392-605B1EAB0881}" presName="spacer" presStyleCnt="0"/>
      <dgm:spPr/>
    </dgm:pt>
    <dgm:pt modelId="{9F25BC91-58B7-41D0-B9AE-6122080293D4}" type="pres">
      <dgm:prSet presAssocID="{37A918D3-54E7-4E25-B85F-E9257E32F179}" presName="parentText" presStyleLbl="node1" presStyleIdx="2" presStyleCnt="4">
        <dgm:presLayoutVars>
          <dgm:chMax val="0"/>
          <dgm:bulletEnabled val="1"/>
        </dgm:presLayoutVars>
      </dgm:prSet>
      <dgm:spPr/>
    </dgm:pt>
    <dgm:pt modelId="{2D5E364A-3FE2-44FD-9965-6D69236ABA48}" type="pres">
      <dgm:prSet presAssocID="{0BB8EEEF-C00F-4111-95DE-2F19D9A87CF5}" presName="spacer" presStyleCnt="0"/>
      <dgm:spPr/>
    </dgm:pt>
    <dgm:pt modelId="{A3A8BC9B-4065-4142-9A91-76D97237E215}" type="pres">
      <dgm:prSet presAssocID="{883C5415-AF2B-4079-A2FB-EBD31E014E35}" presName="parentText" presStyleLbl="node1" presStyleIdx="3" presStyleCnt="4">
        <dgm:presLayoutVars>
          <dgm:chMax val="0"/>
          <dgm:bulletEnabled val="1"/>
        </dgm:presLayoutVars>
      </dgm:prSet>
      <dgm:spPr/>
    </dgm:pt>
  </dgm:ptLst>
  <dgm:cxnLst>
    <dgm:cxn modelId="{E76E3E08-9751-4D05-920F-1BB493AEAC88}" srcId="{74313794-42AB-4C72-8917-44C51E485468}" destId="{37A918D3-54E7-4E25-B85F-E9257E32F179}" srcOrd="2" destOrd="0" parTransId="{C8296551-D83C-44F6-9099-ED8886ADCB1B}" sibTransId="{0BB8EEEF-C00F-4111-95DE-2F19D9A87CF5}"/>
    <dgm:cxn modelId="{2CF4F022-26A9-4A80-8CD9-128E682789E5}" type="presOf" srcId="{9FF2F669-539C-4FF0-B275-02AD09EC8BF4}" destId="{BF60CF86-415B-473C-9DA2-1CFD80D1CEB9}" srcOrd="0" destOrd="0" presId="urn:microsoft.com/office/officeart/2005/8/layout/vList2"/>
    <dgm:cxn modelId="{2A588D49-9656-42ED-98BA-53665E6C75E3}" type="presOf" srcId="{883C5415-AF2B-4079-A2FB-EBD31E014E35}" destId="{A3A8BC9B-4065-4142-9A91-76D97237E215}" srcOrd="0" destOrd="0" presId="urn:microsoft.com/office/officeart/2005/8/layout/vList2"/>
    <dgm:cxn modelId="{94C7784F-2BFD-4EBE-B4BB-B5B71FCB90D4}" srcId="{74313794-42AB-4C72-8917-44C51E485468}" destId="{0C0FF0BD-A82A-49BD-82BB-A5F3844E6FC0}" srcOrd="1" destOrd="0" parTransId="{D8D86D6E-4725-4464-8925-0FF7EB4710A3}" sibTransId="{A584D78B-F4A2-43BC-9392-605B1EAB0881}"/>
    <dgm:cxn modelId="{E1CFA251-75D8-476A-9262-FE99BFBD7371}" srcId="{74313794-42AB-4C72-8917-44C51E485468}" destId="{883C5415-AF2B-4079-A2FB-EBD31E014E35}" srcOrd="3" destOrd="0" parTransId="{B1199032-1931-4138-B470-1D9BEE12F56D}" sibTransId="{F070A7D1-7E6A-4666-8076-FF790C4D670F}"/>
    <dgm:cxn modelId="{D1016091-16AF-4BBE-8597-391C26B74623}" type="presOf" srcId="{74313794-42AB-4C72-8917-44C51E485468}" destId="{63EFA6D0-B0B5-4B05-8A33-F59B36BC9C6C}" srcOrd="0" destOrd="0" presId="urn:microsoft.com/office/officeart/2005/8/layout/vList2"/>
    <dgm:cxn modelId="{FE6C1D93-BD46-4CFB-9DF1-F4A2797CB538}" type="presOf" srcId="{37A918D3-54E7-4E25-B85F-E9257E32F179}" destId="{9F25BC91-58B7-41D0-B9AE-6122080293D4}" srcOrd="0" destOrd="0" presId="urn:microsoft.com/office/officeart/2005/8/layout/vList2"/>
    <dgm:cxn modelId="{58EF139C-B0FE-4A07-8503-E9F8926D78FC}" type="presOf" srcId="{0C0FF0BD-A82A-49BD-82BB-A5F3844E6FC0}" destId="{5E92A2F3-20CC-4FAB-A1C9-E9B854BAA9DC}" srcOrd="0" destOrd="0" presId="urn:microsoft.com/office/officeart/2005/8/layout/vList2"/>
    <dgm:cxn modelId="{BD6466E3-47F0-48CE-9059-173B926E1D56}" srcId="{74313794-42AB-4C72-8917-44C51E485468}" destId="{9FF2F669-539C-4FF0-B275-02AD09EC8BF4}" srcOrd="0" destOrd="0" parTransId="{2D81D52D-7D54-412A-83D5-7A788ACD9BBB}" sibTransId="{C8C5CF2B-AE53-43F3-BBA5-54978D0CB2DF}"/>
    <dgm:cxn modelId="{712911A8-26ED-4692-9B74-50D6520A6D9A}" type="presParOf" srcId="{63EFA6D0-B0B5-4B05-8A33-F59B36BC9C6C}" destId="{BF60CF86-415B-473C-9DA2-1CFD80D1CEB9}" srcOrd="0" destOrd="0" presId="urn:microsoft.com/office/officeart/2005/8/layout/vList2"/>
    <dgm:cxn modelId="{FB813F6F-8BD1-453C-8902-4F183EED8AA4}" type="presParOf" srcId="{63EFA6D0-B0B5-4B05-8A33-F59B36BC9C6C}" destId="{10FDD30F-CCAA-47FF-8AD4-8968348A2820}" srcOrd="1" destOrd="0" presId="urn:microsoft.com/office/officeart/2005/8/layout/vList2"/>
    <dgm:cxn modelId="{D84198A4-7900-4396-925D-F0DBDD30A9D3}" type="presParOf" srcId="{63EFA6D0-B0B5-4B05-8A33-F59B36BC9C6C}" destId="{5E92A2F3-20CC-4FAB-A1C9-E9B854BAA9DC}" srcOrd="2" destOrd="0" presId="urn:microsoft.com/office/officeart/2005/8/layout/vList2"/>
    <dgm:cxn modelId="{72376F0A-CDF7-4B23-94C3-BC3A9E4E955A}" type="presParOf" srcId="{63EFA6D0-B0B5-4B05-8A33-F59B36BC9C6C}" destId="{DB3491B7-594C-40E7-B769-E0AE67303ED5}" srcOrd="3" destOrd="0" presId="urn:microsoft.com/office/officeart/2005/8/layout/vList2"/>
    <dgm:cxn modelId="{69D700CE-8F0D-4319-8303-B422ED412273}" type="presParOf" srcId="{63EFA6D0-B0B5-4B05-8A33-F59B36BC9C6C}" destId="{9F25BC91-58B7-41D0-B9AE-6122080293D4}" srcOrd="4" destOrd="0" presId="urn:microsoft.com/office/officeart/2005/8/layout/vList2"/>
    <dgm:cxn modelId="{AC36DC0A-426C-49C9-8857-5D03309434AB}" type="presParOf" srcId="{63EFA6D0-B0B5-4B05-8A33-F59B36BC9C6C}" destId="{2D5E364A-3FE2-44FD-9965-6D69236ABA48}" srcOrd="5" destOrd="0" presId="urn:microsoft.com/office/officeart/2005/8/layout/vList2"/>
    <dgm:cxn modelId="{79A15C91-87E9-466F-B301-79A6D57F92DA}" type="presParOf" srcId="{63EFA6D0-B0B5-4B05-8A33-F59B36BC9C6C}" destId="{A3A8BC9B-4065-4142-9A91-76D97237E21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A49AD1-2A7E-4798-A158-3D5827A7068A}" type="doc">
      <dgm:prSet loTypeId="urn:microsoft.com/office/officeart/2008/layout/LinedList" loCatId="list" qsTypeId="urn:microsoft.com/office/officeart/2005/8/quickstyle/3d1" qsCatId="3D" csTypeId="urn:microsoft.com/office/officeart/2005/8/colors/accent1_2" csCatId="accent1" phldr="1"/>
      <dgm:spPr/>
      <dgm:t>
        <a:bodyPr/>
        <a:lstStyle/>
        <a:p>
          <a:endParaRPr lang="en-US"/>
        </a:p>
      </dgm:t>
    </dgm:pt>
    <dgm:pt modelId="{A8467A0A-7A40-459B-B815-92BF9403410B}">
      <dgm:prSet/>
      <dgm:spPr/>
      <dgm:t>
        <a:bodyPr/>
        <a:lstStyle/>
        <a:p>
          <a:pPr algn="just"/>
          <a:r>
            <a:rPr lang="en-US" dirty="0"/>
            <a:t>Three problems faced with the classical PSO are exploration overwhelming the exploitation, being blocked by the local optima and the early convergence. </a:t>
          </a:r>
        </a:p>
      </dgm:t>
    </dgm:pt>
    <dgm:pt modelId="{9E60C1F8-0DE3-47B8-A86C-99C605FB2C96}" type="parTrans" cxnId="{A99292B8-A665-41F5-A814-94FE2C4DABBA}">
      <dgm:prSet/>
      <dgm:spPr/>
      <dgm:t>
        <a:bodyPr/>
        <a:lstStyle/>
        <a:p>
          <a:endParaRPr lang="en-US"/>
        </a:p>
      </dgm:t>
    </dgm:pt>
    <dgm:pt modelId="{4610D784-47BC-4567-BDCC-324637280823}" type="sibTrans" cxnId="{A99292B8-A665-41F5-A814-94FE2C4DABBA}">
      <dgm:prSet/>
      <dgm:spPr/>
      <dgm:t>
        <a:bodyPr/>
        <a:lstStyle/>
        <a:p>
          <a:endParaRPr lang="en-US"/>
        </a:p>
      </dgm:t>
    </dgm:pt>
    <dgm:pt modelId="{D3B09DAC-36D8-483C-B777-3BDF51632B2C}">
      <dgm:prSet/>
      <dgm:spPr/>
      <dgm:t>
        <a:bodyPr/>
        <a:lstStyle/>
        <a:p>
          <a:pPr algn="just"/>
          <a:r>
            <a:rPr lang="en-US" dirty="0"/>
            <a:t>In Predator Prey PSO, Particles are divided into two sub-swarms randomly, namely the </a:t>
          </a:r>
          <a:r>
            <a:rPr lang="en-US" b="1" u="sng" dirty="0"/>
            <a:t>predator swarm and the prey swarm. </a:t>
          </a:r>
          <a:endParaRPr lang="en-US" dirty="0"/>
        </a:p>
      </dgm:t>
    </dgm:pt>
    <dgm:pt modelId="{6A68552F-946B-4DA3-BECD-B53A55F8225C}" type="parTrans" cxnId="{6837AC95-5978-4CD1-8644-F95D4956816A}">
      <dgm:prSet/>
      <dgm:spPr/>
      <dgm:t>
        <a:bodyPr/>
        <a:lstStyle/>
        <a:p>
          <a:endParaRPr lang="en-US"/>
        </a:p>
      </dgm:t>
    </dgm:pt>
    <dgm:pt modelId="{FAE6A828-622A-4E6F-867D-31411A94E675}" type="sibTrans" cxnId="{6837AC95-5978-4CD1-8644-F95D4956816A}">
      <dgm:prSet/>
      <dgm:spPr/>
      <dgm:t>
        <a:bodyPr/>
        <a:lstStyle/>
        <a:p>
          <a:endParaRPr lang="en-US"/>
        </a:p>
      </dgm:t>
    </dgm:pt>
    <dgm:pt modelId="{8827E3DF-3554-4E62-8B84-60B6AF8DCBCF}">
      <dgm:prSet/>
      <dgm:spPr/>
      <dgm:t>
        <a:bodyPr/>
        <a:lstStyle/>
        <a:p>
          <a:pPr algn="just"/>
          <a:r>
            <a:rPr lang="en-US" dirty="0"/>
            <a:t>If a prey swarm meets a predator swarm, they </a:t>
          </a:r>
          <a:r>
            <a:rPr lang="en-US" b="1" u="sng" dirty="0"/>
            <a:t>diffuse just to regroup again after the predator is gone.</a:t>
          </a:r>
          <a:r>
            <a:rPr lang="en-US" dirty="0"/>
            <a:t> Diffusion provides a better exploration whereas regrouping provides a better exploitation.</a:t>
          </a:r>
        </a:p>
      </dgm:t>
    </dgm:pt>
    <dgm:pt modelId="{8C12A6ED-3EC5-430C-9F0B-BC0684505645}" type="parTrans" cxnId="{F9499009-46D2-4179-8BEA-507BD8909382}">
      <dgm:prSet/>
      <dgm:spPr/>
      <dgm:t>
        <a:bodyPr/>
        <a:lstStyle/>
        <a:p>
          <a:endParaRPr lang="en-US"/>
        </a:p>
      </dgm:t>
    </dgm:pt>
    <dgm:pt modelId="{F0F4E33A-B1AF-45AF-B2C7-CCD436034049}" type="sibTrans" cxnId="{F9499009-46D2-4179-8BEA-507BD8909382}">
      <dgm:prSet/>
      <dgm:spPr/>
      <dgm:t>
        <a:bodyPr/>
        <a:lstStyle/>
        <a:p>
          <a:endParaRPr lang="en-US"/>
        </a:p>
      </dgm:t>
    </dgm:pt>
    <dgm:pt modelId="{D4426B10-4772-4B7E-8053-5805E9DE0CFC}" type="pres">
      <dgm:prSet presAssocID="{2FA49AD1-2A7E-4798-A158-3D5827A7068A}" presName="vert0" presStyleCnt="0">
        <dgm:presLayoutVars>
          <dgm:dir/>
          <dgm:animOne val="branch"/>
          <dgm:animLvl val="lvl"/>
        </dgm:presLayoutVars>
      </dgm:prSet>
      <dgm:spPr/>
    </dgm:pt>
    <dgm:pt modelId="{795C031E-C89A-4A24-9EC3-3C4B58F6E582}" type="pres">
      <dgm:prSet presAssocID="{A8467A0A-7A40-459B-B815-92BF9403410B}" presName="thickLine" presStyleLbl="alignNode1" presStyleIdx="0" presStyleCnt="3"/>
      <dgm:spPr/>
    </dgm:pt>
    <dgm:pt modelId="{89D22CA9-72CB-408B-B174-4C849C401C96}" type="pres">
      <dgm:prSet presAssocID="{A8467A0A-7A40-459B-B815-92BF9403410B}" presName="horz1" presStyleCnt="0"/>
      <dgm:spPr/>
    </dgm:pt>
    <dgm:pt modelId="{2D55D3E3-41F1-42BD-ADBB-C4E16E8426CD}" type="pres">
      <dgm:prSet presAssocID="{A8467A0A-7A40-459B-B815-92BF9403410B}" presName="tx1" presStyleLbl="revTx" presStyleIdx="0" presStyleCnt="3"/>
      <dgm:spPr/>
    </dgm:pt>
    <dgm:pt modelId="{393DE462-A797-4F1D-A2A4-95CCAC5E5240}" type="pres">
      <dgm:prSet presAssocID="{A8467A0A-7A40-459B-B815-92BF9403410B}" presName="vert1" presStyleCnt="0"/>
      <dgm:spPr/>
    </dgm:pt>
    <dgm:pt modelId="{BE6C1D61-A7B8-4623-AECD-08C8F67B1A91}" type="pres">
      <dgm:prSet presAssocID="{D3B09DAC-36D8-483C-B777-3BDF51632B2C}" presName="thickLine" presStyleLbl="alignNode1" presStyleIdx="1" presStyleCnt="3"/>
      <dgm:spPr/>
    </dgm:pt>
    <dgm:pt modelId="{77C87015-452E-4D6B-BCCE-A19DCF61B97D}" type="pres">
      <dgm:prSet presAssocID="{D3B09DAC-36D8-483C-B777-3BDF51632B2C}" presName="horz1" presStyleCnt="0"/>
      <dgm:spPr/>
    </dgm:pt>
    <dgm:pt modelId="{86353484-7104-4EC2-92BC-9FB45E106306}" type="pres">
      <dgm:prSet presAssocID="{D3B09DAC-36D8-483C-B777-3BDF51632B2C}" presName="tx1" presStyleLbl="revTx" presStyleIdx="1" presStyleCnt="3"/>
      <dgm:spPr/>
    </dgm:pt>
    <dgm:pt modelId="{0BB3F3A1-1629-4165-BA6B-F5E23B47FBB2}" type="pres">
      <dgm:prSet presAssocID="{D3B09DAC-36D8-483C-B777-3BDF51632B2C}" presName="vert1" presStyleCnt="0"/>
      <dgm:spPr/>
    </dgm:pt>
    <dgm:pt modelId="{0A7873C6-7B72-4E5E-8DD9-08B708C60001}" type="pres">
      <dgm:prSet presAssocID="{8827E3DF-3554-4E62-8B84-60B6AF8DCBCF}" presName="thickLine" presStyleLbl="alignNode1" presStyleIdx="2" presStyleCnt="3"/>
      <dgm:spPr/>
    </dgm:pt>
    <dgm:pt modelId="{48D49794-C95D-4DCF-8E5D-0EDF7F3F9C26}" type="pres">
      <dgm:prSet presAssocID="{8827E3DF-3554-4E62-8B84-60B6AF8DCBCF}" presName="horz1" presStyleCnt="0"/>
      <dgm:spPr/>
    </dgm:pt>
    <dgm:pt modelId="{53E24A14-FAC3-42FB-8C5B-D3CB8EECD8D2}" type="pres">
      <dgm:prSet presAssocID="{8827E3DF-3554-4E62-8B84-60B6AF8DCBCF}" presName="tx1" presStyleLbl="revTx" presStyleIdx="2" presStyleCnt="3"/>
      <dgm:spPr/>
    </dgm:pt>
    <dgm:pt modelId="{020469EA-AF0A-40AB-9C02-89E2141FD345}" type="pres">
      <dgm:prSet presAssocID="{8827E3DF-3554-4E62-8B84-60B6AF8DCBCF}" presName="vert1" presStyleCnt="0"/>
      <dgm:spPr/>
    </dgm:pt>
  </dgm:ptLst>
  <dgm:cxnLst>
    <dgm:cxn modelId="{F9499009-46D2-4179-8BEA-507BD8909382}" srcId="{2FA49AD1-2A7E-4798-A158-3D5827A7068A}" destId="{8827E3DF-3554-4E62-8B84-60B6AF8DCBCF}" srcOrd="2" destOrd="0" parTransId="{8C12A6ED-3EC5-430C-9F0B-BC0684505645}" sibTransId="{F0F4E33A-B1AF-45AF-B2C7-CCD436034049}"/>
    <dgm:cxn modelId="{1CED8D1E-1059-4863-99B3-B77EA756F662}" type="presOf" srcId="{D3B09DAC-36D8-483C-B777-3BDF51632B2C}" destId="{86353484-7104-4EC2-92BC-9FB45E106306}" srcOrd="0" destOrd="0" presId="urn:microsoft.com/office/officeart/2008/layout/LinedList"/>
    <dgm:cxn modelId="{C3C6722B-961F-4224-B677-CF51318F4815}" type="presOf" srcId="{8827E3DF-3554-4E62-8B84-60B6AF8DCBCF}" destId="{53E24A14-FAC3-42FB-8C5B-D3CB8EECD8D2}" srcOrd="0" destOrd="0" presId="urn:microsoft.com/office/officeart/2008/layout/LinedList"/>
    <dgm:cxn modelId="{6837AC95-5978-4CD1-8644-F95D4956816A}" srcId="{2FA49AD1-2A7E-4798-A158-3D5827A7068A}" destId="{D3B09DAC-36D8-483C-B777-3BDF51632B2C}" srcOrd="1" destOrd="0" parTransId="{6A68552F-946B-4DA3-BECD-B53A55F8225C}" sibTransId="{FAE6A828-622A-4E6F-867D-31411A94E675}"/>
    <dgm:cxn modelId="{96F70EAF-442F-4B45-809C-988909BB7EEC}" type="presOf" srcId="{A8467A0A-7A40-459B-B815-92BF9403410B}" destId="{2D55D3E3-41F1-42BD-ADBB-C4E16E8426CD}" srcOrd="0" destOrd="0" presId="urn:microsoft.com/office/officeart/2008/layout/LinedList"/>
    <dgm:cxn modelId="{A99292B8-A665-41F5-A814-94FE2C4DABBA}" srcId="{2FA49AD1-2A7E-4798-A158-3D5827A7068A}" destId="{A8467A0A-7A40-459B-B815-92BF9403410B}" srcOrd="0" destOrd="0" parTransId="{9E60C1F8-0DE3-47B8-A86C-99C605FB2C96}" sibTransId="{4610D784-47BC-4567-BDCC-324637280823}"/>
    <dgm:cxn modelId="{1BB29ECA-CA29-4357-84FC-E2AB67DD6662}" type="presOf" srcId="{2FA49AD1-2A7E-4798-A158-3D5827A7068A}" destId="{D4426B10-4772-4B7E-8053-5805E9DE0CFC}" srcOrd="0" destOrd="0" presId="urn:microsoft.com/office/officeart/2008/layout/LinedList"/>
    <dgm:cxn modelId="{28B55934-AC96-477D-9E78-9C246D3CB722}" type="presParOf" srcId="{D4426B10-4772-4B7E-8053-5805E9DE0CFC}" destId="{795C031E-C89A-4A24-9EC3-3C4B58F6E582}" srcOrd="0" destOrd="0" presId="urn:microsoft.com/office/officeart/2008/layout/LinedList"/>
    <dgm:cxn modelId="{56AE99EC-DD8F-4E2F-BB94-F82BDB92E74E}" type="presParOf" srcId="{D4426B10-4772-4B7E-8053-5805E9DE0CFC}" destId="{89D22CA9-72CB-408B-B174-4C849C401C96}" srcOrd="1" destOrd="0" presId="urn:microsoft.com/office/officeart/2008/layout/LinedList"/>
    <dgm:cxn modelId="{3B2B6AF6-4BB5-467D-9346-871ED79E471D}" type="presParOf" srcId="{89D22CA9-72CB-408B-B174-4C849C401C96}" destId="{2D55D3E3-41F1-42BD-ADBB-C4E16E8426CD}" srcOrd="0" destOrd="0" presId="urn:microsoft.com/office/officeart/2008/layout/LinedList"/>
    <dgm:cxn modelId="{A7712E1C-C34B-4CB1-BAE7-9B3334061CCC}" type="presParOf" srcId="{89D22CA9-72CB-408B-B174-4C849C401C96}" destId="{393DE462-A797-4F1D-A2A4-95CCAC5E5240}" srcOrd="1" destOrd="0" presId="urn:microsoft.com/office/officeart/2008/layout/LinedList"/>
    <dgm:cxn modelId="{74EAAB97-74F8-4AD7-8955-FBF3596C6E70}" type="presParOf" srcId="{D4426B10-4772-4B7E-8053-5805E9DE0CFC}" destId="{BE6C1D61-A7B8-4623-AECD-08C8F67B1A91}" srcOrd="2" destOrd="0" presId="urn:microsoft.com/office/officeart/2008/layout/LinedList"/>
    <dgm:cxn modelId="{EE7AA442-7A39-49BA-B22F-1D000177E799}" type="presParOf" srcId="{D4426B10-4772-4B7E-8053-5805E9DE0CFC}" destId="{77C87015-452E-4D6B-BCCE-A19DCF61B97D}" srcOrd="3" destOrd="0" presId="urn:microsoft.com/office/officeart/2008/layout/LinedList"/>
    <dgm:cxn modelId="{C2AD50ED-3080-4083-BDA8-3FCAC25D2913}" type="presParOf" srcId="{77C87015-452E-4D6B-BCCE-A19DCF61B97D}" destId="{86353484-7104-4EC2-92BC-9FB45E106306}" srcOrd="0" destOrd="0" presId="urn:microsoft.com/office/officeart/2008/layout/LinedList"/>
    <dgm:cxn modelId="{C1CFE7B2-B41C-4559-9FDA-E8419BAD4201}" type="presParOf" srcId="{77C87015-452E-4D6B-BCCE-A19DCF61B97D}" destId="{0BB3F3A1-1629-4165-BA6B-F5E23B47FBB2}" srcOrd="1" destOrd="0" presId="urn:microsoft.com/office/officeart/2008/layout/LinedList"/>
    <dgm:cxn modelId="{BD8A65C6-A8FD-4848-BAC6-F4693F504906}" type="presParOf" srcId="{D4426B10-4772-4B7E-8053-5805E9DE0CFC}" destId="{0A7873C6-7B72-4E5E-8DD9-08B708C60001}" srcOrd="4" destOrd="0" presId="urn:microsoft.com/office/officeart/2008/layout/LinedList"/>
    <dgm:cxn modelId="{BA7EBE5E-A228-4095-8EAA-129BCB68DD04}" type="presParOf" srcId="{D4426B10-4772-4B7E-8053-5805E9DE0CFC}" destId="{48D49794-C95D-4DCF-8E5D-0EDF7F3F9C26}" srcOrd="5" destOrd="0" presId="urn:microsoft.com/office/officeart/2008/layout/LinedList"/>
    <dgm:cxn modelId="{4EECA588-FF2F-427D-BC19-72A4984F398B}" type="presParOf" srcId="{48D49794-C95D-4DCF-8E5D-0EDF7F3F9C26}" destId="{53E24A14-FAC3-42FB-8C5B-D3CB8EECD8D2}" srcOrd="0" destOrd="0" presId="urn:microsoft.com/office/officeart/2008/layout/LinedList"/>
    <dgm:cxn modelId="{AFD669AA-BE77-4471-921B-EC13F7C67A65}" type="presParOf" srcId="{48D49794-C95D-4DCF-8E5D-0EDF7F3F9C26}" destId="{020469EA-AF0A-40AB-9C02-89E2141FD34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7A5735-1036-4F82-BF74-198656E429D7}" type="doc">
      <dgm:prSet loTypeId="urn:microsoft.com/office/officeart/2005/8/layout/vList2" loCatId="list" qsTypeId="urn:microsoft.com/office/officeart/2005/8/quickstyle/simple2" qsCatId="simple" csTypeId="urn:microsoft.com/office/officeart/2005/8/colors/accent1_1" csCatId="accent1" phldr="1"/>
      <dgm:spPr/>
      <dgm:t>
        <a:bodyPr/>
        <a:lstStyle/>
        <a:p>
          <a:endParaRPr lang="en-US"/>
        </a:p>
      </dgm:t>
    </dgm:pt>
    <dgm:pt modelId="{D6663699-866E-4F97-AB01-13B5972CA65F}">
      <dgm:prSet/>
      <dgm:spPr/>
      <dgm:t>
        <a:bodyPr/>
        <a:lstStyle/>
        <a:p>
          <a:pPr algn="just"/>
          <a:r>
            <a:rPr lang="en-US" dirty="0"/>
            <a:t>In nature, </a:t>
          </a:r>
          <a:r>
            <a:rPr lang="en-US" b="1" u="sng" dirty="0"/>
            <a:t>herbivores</a:t>
          </a:r>
          <a:r>
            <a:rPr lang="en-US" dirty="0"/>
            <a:t> are animals that are below in the food pyramid. </a:t>
          </a:r>
          <a:r>
            <a:rPr lang="en-US" b="1" u="sng" dirty="0"/>
            <a:t>Omnivores</a:t>
          </a:r>
          <a:r>
            <a:rPr lang="en-US" dirty="0"/>
            <a:t> are in the middle in the food pyramid and feed on both plants and specific herbivores. Lastly, </a:t>
          </a:r>
          <a:r>
            <a:rPr lang="en-US" b="1" u="sng" dirty="0"/>
            <a:t>carnivores</a:t>
          </a:r>
          <a:r>
            <a:rPr lang="en-US" dirty="0"/>
            <a:t> are at the top of the food pyramid and feed on specific herbivores and omnivores. This makes herbivores the ultimate preys, the carnivores the ultimate predators and omnivores both predators and preys. </a:t>
          </a:r>
        </a:p>
      </dgm:t>
    </dgm:pt>
    <dgm:pt modelId="{EFE328BA-C974-4D68-BDB2-0341BA0D117F}" type="parTrans" cxnId="{1780B8E8-1C2D-4752-9180-D385AE85E702}">
      <dgm:prSet/>
      <dgm:spPr/>
      <dgm:t>
        <a:bodyPr/>
        <a:lstStyle/>
        <a:p>
          <a:endParaRPr lang="en-US"/>
        </a:p>
      </dgm:t>
    </dgm:pt>
    <dgm:pt modelId="{2662F12F-87A7-4E72-8E5F-177599BC2C01}" type="sibTrans" cxnId="{1780B8E8-1C2D-4752-9180-D385AE85E702}">
      <dgm:prSet/>
      <dgm:spPr/>
      <dgm:t>
        <a:bodyPr/>
        <a:lstStyle/>
        <a:p>
          <a:endParaRPr lang="en-US"/>
        </a:p>
      </dgm:t>
    </dgm:pt>
    <dgm:pt modelId="{78EC69FD-7CDA-41B7-AAA4-1411DED553F4}">
      <dgm:prSet/>
      <dgm:spPr/>
      <dgm:t>
        <a:bodyPr/>
        <a:lstStyle/>
        <a:p>
          <a:r>
            <a:rPr lang="en-US" dirty="0"/>
            <a:t>In nature, according to the transformation of energy, the number of herbivores is greater than omnivores and the number of omnivores is greater than the number of carnivores. </a:t>
          </a:r>
          <a:r>
            <a:rPr lang="en-US" b="1" u="sng" dirty="0"/>
            <a:t>In wild environments, the herbivore-omnivore-carnivore ratio can be 10:3:1 whereas in calm environments the ratio can be 40:10:1.</a:t>
          </a:r>
        </a:p>
      </dgm:t>
    </dgm:pt>
    <dgm:pt modelId="{E840D6EB-CF1D-47DF-9F79-32AA74585AE0}" type="parTrans" cxnId="{B1B5E555-C5CC-490D-94DC-592AA57EDB36}">
      <dgm:prSet/>
      <dgm:spPr/>
      <dgm:t>
        <a:bodyPr/>
        <a:lstStyle/>
        <a:p>
          <a:endParaRPr lang="en-US"/>
        </a:p>
      </dgm:t>
    </dgm:pt>
    <dgm:pt modelId="{151326D5-7C26-4465-97B4-8C89B0F4E404}" type="sibTrans" cxnId="{B1B5E555-C5CC-490D-94DC-592AA57EDB36}">
      <dgm:prSet/>
      <dgm:spPr/>
      <dgm:t>
        <a:bodyPr/>
        <a:lstStyle/>
        <a:p>
          <a:endParaRPr lang="en-US"/>
        </a:p>
      </dgm:t>
    </dgm:pt>
    <dgm:pt modelId="{8011F42A-740D-4714-89E0-A3AB3E52795F}">
      <dgm:prSet/>
      <dgm:spPr/>
      <dgm:t>
        <a:bodyPr/>
        <a:lstStyle/>
        <a:p>
          <a:r>
            <a:rPr lang="en-US" b="1" u="sng" dirty="0"/>
            <a:t>Omnivores are the slowes</a:t>
          </a:r>
          <a:r>
            <a:rPr lang="en-US" dirty="0"/>
            <a:t>t of the food chain whereas </a:t>
          </a:r>
          <a:r>
            <a:rPr lang="en-US" b="1" u="sng" dirty="0"/>
            <a:t>carnivores are the fastest.</a:t>
          </a:r>
        </a:p>
      </dgm:t>
    </dgm:pt>
    <dgm:pt modelId="{4E4E74C6-F615-4891-9155-472E083F548A}" type="parTrans" cxnId="{278D25F2-0461-4817-AD38-DCA036800303}">
      <dgm:prSet/>
      <dgm:spPr/>
      <dgm:t>
        <a:bodyPr/>
        <a:lstStyle/>
        <a:p>
          <a:endParaRPr lang="en-US"/>
        </a:p>
      </dgm:t>
    </dgm:pt>
    <dgm:pt modelId="{D508028C-303E-4087-9658-45B0E4D9ADDA}" type="sibTrans" cxnId="{278D25F2-0461-4817-AD38-DCA036800303}">
      <dgm:prSet/>
      <dgm:spPr/>
      <dgm:t>
        <a:bodyPr/>
        <a:lstStyle/>
        <a:p>
          <a:endParaRPr lang="en-US"/>
        </a:p>
      </dgm:t>
    </dgm:pt>
    <dgm:pt modelId="{A0DCE4A6-3230-4957-A12E-836895006F08}" type="pres">
      <dgm:prSet presAssocID="{2C7A5735-1036-4F82-BF74-198656E429D7}" presName="linear" presStyleCnt="0">
        <dgm:presLayoutVars>
          <dgm:animLvl val="lvl"/>
          <dgm:resizeHandles val="exact"/>
        </dgm:presLayoutVars>
      </dgm:prSet>
      <dgm:spPr/>
    </dgm:pt>
    <dgm:pt modelId="{8B28158D-6AB8-4C17-90E1-FF14AA937E12}" type="pres">
      <dgm:prSet presAssocID="{D6663699-866E-4F97-AB01-13B5972CA65F}" presName="parentText" presStyleLbl="node1" presStyleIdx="0" presStyleCnt="3">
        <dgm:presLayoutVars>
          <dgm:chMax val="0"/>
          <dgm:bulletEnabled val="1"/>
        </dgm:presLayoutVars>
      </dgm:prSet>
      <dgm:spPr/>
    </dgm:pt>
    <dgm:pt modelId="{65DDB785-8714-445C-9837-BCC5E1FD7D66}" type="pres">
      <dgm:prSet presAssocID="{2662F12F-87A7-4E72-8E5F-177599BC2C01}" presName="spacer" presStyleCnt="0"/>
      <dgm:spPr/>
    </dgm:pt>
    <dgm:pt modelId="{7B97A5B4-8D30-4408-809A-B6664CD89F05}" type="pres">
      <dgm:prSet presAssocID="{78EC69FD-7CDA-41B7-AAA4-1411DED553F4}" presName="parentText" presStyleLbl="node1" presStyleIdx="1" presStyleCnt="3">
        <dgm:presLayoutVars>
          <dgm:chMax val="0"/>
          <dgm:bulletEnabled val="1"/>
        </dgm:presLayoutVars>
      </dgm:prSet>
      <dgm:spPr/>
    </dgm:pt>
    <dgm:pt modelId="{C73432AC-5E66-45F8-B5F7-6EB51062A2F6}" type="pres">
      <dgm:prSet presAssocID="{151326D5-7C26-4465-97B4-8C89B0F4E404}" presName="spacer" presStyleCnt="0"/>
      <dgm:spPr/>
    </dgm:pt>
    <dgm:pt modelId="{DCE93D01-E9B1-497D-9534-D87F36672D27}" type="pres">
      <dgm:prSet presAssocID="{8011F42A-740D-4714-89E0-A3AB3E52795F}" presName="parentText" presStyleLbl="node1" presStyleIdx="2" presStyleCnt="3">
        <dgm:presLayoutVars>
          <dgm:chMax val="0"/>
          <dgm:bulletEnabled val="1"/>
        </dgm:presLayoutVars>
      </dgm:prSet>
      <dgm:spPr/>
    </dgm:pt>
  </dgm:ptLst>
  <dgm:cxnLst>
    <dgm:cxn modelId="{D0F48719-739B-4714-8102-E09D873E36AD}" type="presOf" srcId="{2C7A5735-1036-4F82-BF74-198656E429D7}" destId="{A0DCE4A6-3230-4957-A12E-836895006F08}" srcOrd="0" destOrd="0" presId="urn:microsoft.com/office/officeart/2005/8/layout/vList2"/>
    <dgm:cxn modelId="{1A608267-025C-47CA-9B1F-F794548A776A}" type="presOf" srcId="{D6663699-866E-4F97-AB01-13B5972CA65F}" destId="{8B28158D-6AB8-4C17-90E1-FF14AA937E12}" srcOrd="0" destOrd="0" presId="urn:microsoft.com/office/officeart/2005/8/layout/vList2"/>
    <dgm:cxn modelId="{B1B5E555-C5CC-490D-94DC-592AA57EDB36}" srcId="{2C7A5735-1036-4F82-BF74-198656E429D7}" destId="{78EC69FD-7CDA-41B7-AAA4-1411DED553F4}" srcOrd="1" destOrd="0" parTransId="{E840D6EB-CF1D-47DF-9F79-32AA74585AE0}" sibTransId="{151326D5-7C26-4465-97B4-8C89B0F4E404}"/>
    <dgm:cxn modelId="{1A20B687-4326-4210-9297-8E159DCEE4A6}" type="presOf" srcId="{78EC69FD-7CDA-41B7-AAA4-1411DED553F4}" destId="{7B97A5B4-8D30-4408-809A-B6664CD89F05}" srcOrd="0" destOrd="0" presId="urn:microsoft.com/office/officeart/2005/8/layout/vList2"/>
    <dgm:cxn modelId="{B65D85AE-A1FF-451F-ACE8-E739C3C29D77}" type="presOf" srcId="{8011F42A-740D-4714-89E0-A3AB3E52795F}" destId="{DCE93D01-E9B1-497D-9534-D87F36672D27}" srcOrd="0" destOrd="0" presId="urn:microsoft.com/office/officeart/2005/8/layout/vList2"/>
    <dgm:cxn modelId="{1780B8E8-1C2D-4752-9180-D385AE85E702}" srcId="{2C7A5735-1036-4F82-BF74-198656E429D7}" destId="{D6663699-866E-4F97-AB01-13B5972CA65F}" srcOrd="0" destOrd="0" parTransId="{EFE328BA-C974-4D68-BDB2-0341BA0D117F}" sibTransId="{2662F12F-87A7-4E72-8E5F-177599BC2C01}"/>
    <dgm:cxn modelId="{278D25F2-0461-4817-AD38-DCA036800303}" srcId="{2C7A5735-1036-4F82-BF74-198656E429D7}" destId="{8011F42A-740D-4714-89E0-A3AB3E52795F}" srcOrd="2" destOrd="0" parTransId="{4E4E74C6-F615-4891-9155-472E083F548A}" sibTransId="{D508028C-303E-4087-9658-45B0E4D9ADDA}"/>
    <dgm:cxn modelId="{03669DAF-CA21-4430-9E64-F708F6F0F601}" type="presParOf" srcId="{A0DCE4A6-3230-4957-A12E-836895006F08}" destId="{8B28158D-6AB8-4C17-90E1-FF14AA937E12}" srcOrd="0" destOrd="0" presId="urn:microsoft.com/office/officeart/2005/8/layout/vList2"/>
    <dgm:cxn modelId="{2146C644-56FC-4E38-B7A4-92F2420D1071}" type="presParOf" srcId="{A0DCE4A6-3230-4957-A12E-836895006F08}" destId="{65DDB785-8714-445C-9837-BCC5E1FD7D66}" srcOrd="1" destOrd="0" presId="urn:microsoft.com/office/officeart/2005/8/layout/vList2"/>
    <dgm:cxn modelId="{8C4C8AFA-28F9-46D3-B6C2-F332630A5A77}" type="presParOf" srcId="{A0DCE4A6-3230-4957-A12E-836895006F08}" destId="{7B97A5B4-8D30-4408-809A-B6664CD89F05}" srcOrd="2" destOrd="0" presId="urn:microsoft.com/office/officeart/2005/8/layout/vList2"/>
    <dgm:cxn modelId="{395C38A1-EFEA-4FC9-AE40-930ECC350D2F}" type="presParOf" srcId="{A0DCE4A6-3230-4957-A12E-836895006F08}" destId="{C73432AC-5E66-45F8-B5F7-6EB51062A2F6}" srcOrd="3" destOrd="0" presId="urn:microsoft.com/office/officeart/2005/8/layout/vList2"/>
    <dgm:cxn modelId="{B8839239-5075-4AEC-AF6C-F3F73A47AC7E}" type="presParOf" srcId="{A0DCE4A6-3230-4957-A12E-836895006F08}" destId="{DCE93D01-E9B1-497D-9534-D87F36672D27}"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60CF86-415B-473C-9DA2-1CFD80D1CEB9}">
      <dsp:nvSpPr>
        <dsp:cNvPr id="0" name=""/>
        <dsp:cNvSpPr/>
      </dsp:nvSpPr>
      <dsp:spPr>
        <a:xfrm>
          <a:off x="0" y="351720"/>
          <a:ext cx="5577840" cy="6552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Arial" panose="020B0604020202020204" pitchFamily="34" charset="0"/>
              <a:cs typeface="Arial" panose="020B0604020202020204" pitchFamily="34" charset="0"/>
            </a:rPr>
            <a:t>Predator Pray PSO </a:t>
          </a:r>
          <a:endParaRPr lang="en-US" sz="2800" kern="1200" dirty="0">
            <a:latin typeface="Arial" panose="020B0604020202020204" pitchFamily="34" charset="0"/>
            <a:cs typeface="Arial" panose="020B0604020202020204" pitchFamily="34" charset="0"/>
          </a:endParaRPr>
        </a:p>
      </dsp:txBody>
      <dsp:txXfrm>
        <a:off x="31984" y="383704"/>
        <a:ext cx="5513872" cy="591232"/>
      </dsp:txXfrm>
    </dsp:sp>
    <dsp:sp modelId="{5E92A2F3-20CC-4FAB-A1C9-E9B854BAA9DC}">
      <dsp:nvSpPr>
        <dsp:cNvPr id="0" name=""/>
        <dsp:cNvSpPr/>
      </dsp:nvSpPr>
      <dsp:spPr>
        <a:xfrm>
          <a:off x="0" y="1087560"/>
          <a:ext cx="5577840" cy="6552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Arial" panose="020B0604020202020204" pitchFamily="34" charset="0"/>
              <a:cs typeface="Arial" panose="020B0604020202020204" pitchFamily="34" charset="0"/>
            </a:rPr>
            <a:t>The Hunting Search</a:t>
          </a:r>
          <a:endParaRPr lang="en-US" sz="2800" kern="1200" dirty="0">
            <a:latin typeface="Arial" panose="020B0604020202020204" pitchFamily="34" charset="0"/>
            <a:cs typeface="Arial" panose="020B0604020202020204" pitchFamily="34" charset="0"/>
          </a:endParaRPr>
        </a:p>
      </dsp:txBody>
      <dsp:txXfrm>
        <a:off x="31984" y="1119544"/>
        <a:ext cx="5513872" cy="591232"/>
      </dsp:txXfrm>
    </dsp:sp>
    <dsp:sp modelId="{9F25BC91-58B7-41D0-B9AE-6122080293D4}">
      <dsp:nvSpPr>
        <dsp:cNvPr id="0" name=""/>
        <dsp:cNvSpPr/>
      </dsp:nvSpPr>
      <dsp:spPr>
        <a:xfrm>
          <a:off x="0" y="1823400"/>
          <a:ext cx="5577840" cy="6552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Arial" panose="020B0604020202020204" pitchFamily="34" charset="0"/>
              <a:cs typeface="Arial" panose="020B0604020202020204" pitchFamily="34" charset="0"/>
            </a:rPr>
            <a:t>Animal Food Chain Based PSO </a:t>
          </a:r>
          <a:endParaRPr lang="en-US" sz="2800" kern="1200" dirty="0">
            <a:latin typeface="Arial" panose="020B0604020202020204" pitchFamily="34" charset="0"/>
            <a:cs typeface="Arial" panose="020B0604020202020204" pitchFamily="34" charset="0"/>
          </a:endParaRPr>
        </a:p>
      </dsp:txBody>
      <dsp:txXfrm>
        <a:off x="31984" y="1855384"/>
        <a:ext cx="5513872" cy="591232"/>
      </dsp:txXfrm>
    </dsp:sp>
    <dsp:sp modelId="{A3A8BC9B-4065-4142-9A91-76D97237E215}">
      <dsp:nvSpPr>
        <dsp:cNvPr id="0" name=""/>
        <dsp:cNvSpPr/>
      </dsp:nvSpPr>
      <dsp:spPr>
        <a:xfrm>
          <a:off x="0" y="2559240"/>
          <a:ext cx="5577840" cy="6552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altLang="zh-TW" sz="2800" b="1" kern="1200" dirty="0">
              <a:latin typeface="Arial" panose="020B0604020202020204" pitchFamily="34" charset="0"/>
              <a:cs typeface="Arial" panose="020B0604020202020204" pitchFamily="34" charset="0"/>
            </a:rPr>
            <a:t>Schedule &amp; </a:t>
          </a:r>
          <a:r>
            <a:rPr lang="en-US" sz="2800" b="1" kern="1200" dirty="0">
              <a:latin typeface="Arial" panose="020B0604020202020204" pitchFamily="34" charset="0"/>
              <a:cs typeface="Arial" panose="020B0604020202020204" pitchFamily="34" charset="0"/>
            </a:rPr>
            <a:t>Current Process</a:t>
          </a:r>
          <a:endParaRPr lang="en-US" sz="2800" kern="1200" dirty="0">
            <a:latin typeface="Arial" panose="020B0604020202020204" pitchFamily="34" charset="0"/>
            <a:cs typeface="Arial" panose="020B0604020202020204" pitchFamily="34" charset="0"/>
          </a:endParaRPr>
        </a:p>
      </dsp:txBody>
      <dsp:txXfrm>
        <a:off x="31984" y="2591224"/>
        <a:ext cx="5513872" cy="5912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5C031E-C89A-4A24-9EC3-3C4B58F6E582}">
      <dsp:nvSpPr>
        <dsp:cNvPr id="0" name=""/>
        <dsp:cNvSpPr/>
      </dsp:nvSpPr>
      <dsp:spPr>
        <a:xfrm>
          <a:off x="0" y="2359"/>
          <a:ext cx="5760037" cy="0"/>
        </a:xfrm>
        <a:prstGeom prst="line">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2D55D3E3-41F1-42BD-ADBB-C4E16E8426CD}">
      <dsp:nvSpPr>
        <dsp:cNvPr id="0" name=""/>
        <dsp:cNvSpPr/>
      </dsp:nvSpPr>
      <dsp:spPr>
        <a:xfrm>
          <a:off x="0" y="2359"/>
          <a:ext cx="5760037" cy="1609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just" defTabSz="933450">
            <a:lnSpc>
              <a:spcPct val="90000"/>
            </a:lnSpc>
            <a:spcBef>
              <a:spcPct val="0"/>
            </a:spcBef>
            <a:spcAft>
              <a:spcPct val="35000"/>
            </a:spcAft>
            <a:buNone/>
          </a:pPr>
          <a:r>
            <a:rPr lang="en-US" sz="2100" kern="1200" dirty="0"/>
            <a:t>Three problems faced with the classical PSO are exploration overwhelming the exploitation, being blocked by the local optima and the early convergence. </a:t>
          </a:r>
        </a:p>
      </dsp:txBody>
      <dsp:txXfrm>
        <a:off x="0" y="2359"/>
        <a:ext cx="5760037" cy="1609124"/>
      </dsp:txXfrm>
    </dsp:sp>
    <dsp:sp modelId="{BE6C1D61-A7B8-4623-AECD-08C8F67B1A91}">
      <dsp:nvSpPr>
        <dsp:cNvPr id="0" name=""/>
        <dsp:cNvSpPr/>
      </dsp:nvSpPr>
      <dsp:spPr>
        <a:xfrm>
          <a:off x="0" y="1611483"/>
          <a:ext cx="5760037" cy="0"/>
        </a:xfrm>
        <a:prstGeom prst="line">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6353484-7104-4EC2-92BC-9FB45E106306}">
      <dsp:nvSpPr>
        <dsp:cNvPr id="0" name=""/>
        <dsp:cNvSpPr/>
      </dsp:nvSpPr>
      <dsp:spPr>
        <a:xfrm>
          <a:off x="0" y="1611483"/>
          <a:ext cx="5760037" cy="1609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just" defTabSz="933450">
            <a:lnSpc>
              <a:spcPct val="90000"/>
            </a:lnSpc>
            <a:spcBef>
              <a:spcPct val="0"/>
            </a:spcBef>
            <a:spcAft>
              <a:spcPct val="35000"/>
            </a:spcAft>
            <a:buNone/>
          </a:pPr>
          <a:r>
            <a:rPr lang="en-US" sz="2100" kern="1200" dirty="0"/>
            <a:t>In Predator Prey PSO, Particles are divided into two sub-swarms randomly, namely the </a:t>
          </a:r>
          <a:r>
            <a:rPr lang="en-US" sz="2100" b="1" u="sng" kern="1200" dirty="0"/>
            <a:t>predator swarm and the prey swarm. </a:t>
          </a:r>
          <a:endParaRPr lang="en-US" sz="2100" kern="1200" dirty="0"/>
        </a:p>
      </dsp:txBody>
      <dsp:txXfrm>
        <a:off x="0" y="1611483"/>
        <a:ext cx="5760037" cy="1609124"/>
      </dsp:txXfrm>
    </dsp:sp>
    <dsp:sp modelId="{0A7873C6-7B72-4E5E-8DD9-08B708C60001}">
      <dsp:nvSpPr>
        <dsp:cNvPr id="0" name=""/>
        <dsp:cNvSpPr/>
      </dsp:nvSpPr>
      <dsp:spPr>
        <a:xfrm>
          <a:off x="0" y="3220608"/>
          <a:ext cx="5760037" cy="0"/>
        </a:xfrm>
        <a:prstGeom prst="line">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3E24A14-FAC3-42FB-8C5B-D3CB8EECD8D2}">
      <dsp:nvSpPr>
        <dsp:cNvPr id="0" name=""/>
        <dsp:cNvSpPr/>
      </dsp:nvSpPr>
      <dsp:spPr>
        <a:xfrm>
          <a:off x="0" y="3220608"/>
          <a:ext cx="5760037" cy="1609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just" defTabSz="933450">
            <a:lnSpc>
              <a:spcPct val="90000"/>
            </a:lnSpc>
            <a:spcBef>
              <a:spcPct val="0"/>
            </a:spcBef>
            <a:spcAft>
              <a:spcPct val="35000"/>
            </a:spcAft>
            <a:buNone/>
          </a:pPr>
          <a:r>
            <a:rPr lang="en-US" sz="2100" kern="1200" dirty="0"/>
            <a:t>If a prey swarm meets a predator swarm, they </a:t>
          </a:r>
          <a:r>
            <a:rPr lang="en-US" sz="2100" b="1" u="sng" kern="1200" dirty="0"/>
            <a:t>diffuse just to regroup again after the predator is gone.</a:t>
          </a:r>
          <a:r>
            <a:rPr lang="en-US" sz="2100" kern="1200" dirty="0"/>
            <a:t> Diffusion provides a better exploration whereas regrouping provides a better exploitation.</a:t>
          </a:r>
        </a:p>
      </dsp:txBody>
      <dsp:txXfrm>
        <a:off x="0" y="3220608"/>
        <a:ext cx="5760037" cy="16091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28158D-6AB8-4C17-90E1-FF14AA937E12}">
      <dsp:nvSpPr>
        <dsp:cNvPr id="0" name=""/>
        <dsp:cNvSpPr/>
      </dsp:nvSpPr>
      <dsp:spPr>
        <a:xfrm>
          <a:off x="0" y="28440"/>
          <a:ext cx="8046720" cy="1956240"/>
        </a:xfrm>
        <a:prstGeom prst="roundRect">
          <a:avLst/>
        </a:prstGeom>
        <a:solidFill>
          <a:schemeClr val="lt1">
            <a:hueOff val="0"/>
            <a:satOff val="0"/>
            <a:lumOff val="0"/>
            <a:alphaOff val="0"/>
          </a:schemeClr>
        </a:solidFill>
        <a:ln w="17145" cap="flat"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just" defTabSz="844550">
            <a:lnSpc>
              <a:spcPct val="90000"/>
            </a:lnSpc>
            <a:spcBef>
              <a:spcPct val="0"/>
            </a:spcBef>
            <a:spcAft>
              <a:spcPct val="35000"/>
            </a:spcAft>
            <a:buNone/>
          </a:pPr>
          <a:r>
            <a:rPr lang="en-US" sz="1900" kern="1200" dirty="0"/>
            <a:t>In nature, </a:t>
          </a:r>
          <a:r>
            <a:rPr lang="en-US" sz="1900" b="1" u="sng" kern="1200" dirty="0"/>
            <a:t>herbivores</a:t>
          </a:r>
          <a:r>
            <a:rPr lang="en-US" sz="1900" kern="1200" dirty="0"/>
            <a:t> are animals that are below in the food pyramid. </a:t>
          </a:r>
          <a:r>
            <a:rPr lang="en-US" sz="1900" b="1" u="sng" kern="1200" dirty="0"/>
            <a:t>Omnivores</a:t>
          </a:r>
          <a:r>
            <a:rPr lang="en-US" sz="1900" kern="1200" dirty="0"/>
            <a:t> are in the middle in the food pyramid and feed on both plants and specific herbivores. Lastly, </a:t>
          </a:r>
          <a:r>
            <a:rPr lang="en-US" sz="1900" b="1" u="sng" kern="1200" dirty="0"/>
            <a:t>carnivores</a:t>
          </a:r>
          <a:r>
            <a:rPr lang="en-US" sz="1900" kern="1200" dirty="0"/>
            <a:t> are at the top of the food pyramid and feed on specific herbivores and omnivores. This makes herbivores the ultimate preys, the carnivores the ultimate predators and omnivores both predators and preys. </a:t>
          </a:r>
        </a:p>
      </dsp:txBody>
      <dsp:txXfrm>
        <a:off x="95496" y="123936"/>
        <a:ext cx="7855728" cy="1765248"/>
      </dsp:txXfrm>
    </dsp:sp>
    <dsp:sp modelId="{7B97A5B4-8D30-4408-809A-B6664CD89F05}">
      <dsp:nvSpPr>
        <dsp:cNvPr id="0" name=""/>
        <dsp:cNvSpPr/>
      </dsp:nvSpPr>
      <dsp:spPr>
        <a:xfrm>
          <a:off x="0" y="2039400"/>
          <a:ext cx="8046720" cy="1956240"/>
        </a:xfrm>
        <a:prstGeom prst="roundRect">
          <a:avLst/>
        </a:prstGeom>
        <a:solidFill>
          <a:schemeClr val="lt1">
            <a:hueOff val="0"/>
            <a:satOff val="0"/>
            <a:lumOff val="0"/>
            <a:alphaOff val="0"/>
          </a:schemeClr>
        </a:solidFill>
        <a:ln w="17145" cap="flat"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In nature, according to the transformation of energy, the number of herbivores is greater than omnivores and the number of omnivores is greater than the number of carnivores. </a:t>
          </a:r>
          <a:r>
            <a:rPr lang="en-US" sz="1900" b="1" u="sng" kern="1200" dirty="0"/>
            <a:t>In wild environments, the herbivore-omnivore-carnivore ratio can be 10:3:1 whereas in calm environments the ratio can be 40:10:1.</a:t>
          </a:r>
        </a:p>
      </dsp:txBody>
      <dsp:txXfrm>
        <a:off x="95496" y="2134896"/>
        <a:ext cx="7855728" cy="1765248"/>
      </dsp:txXfrm>
    </dsp:sp>
    <dsp:sp modelId="{DCE93D01-E9B1-497D-9534-D87F36672D27}">
      <dsp:nvSpPr>
        <dsp:cNvPr id="0" name=""/>
        <dsp:cNvSpPr/>
      </dsp:nvSpPr>
      <dsp:spPr>
        <a:xfrm>
          <a:off x="0" y="4050360"/>
          <a:ext cx="8046720" cy="1956240"/>
        </a:xfrm>
        <a:prstGeom prst="roundRect">
          <a:avLst/>
        </a:prstGeom>
        <a:solidFill>
          <a:schemeClr val="lt1">
            <a:hueOff val="0"/>
            <a:satOff val="0"/>
            <a:lumOff val="0"/>
            <a:alphaOff val="0"/>
          </a:schemeClr>
        </a:solidFill>
        <a:ln w="17145" cap="flat"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u="sng" kern="1200" dirty="0"/>
            <a:t>Omnivores are the slowes</a:t>
          </a:r>
          <a:r>
            <a:rPr lang="en-US" sz="1900" kern="1200" dirty="0"/>
            <a:t>t of the food chain whereas </a:t>
          </a:r>
          <a:r>
            <a:rPr lang="en-US" sz="1900" b="1" u="sng" kern="1200" dirty="0"/>
            <a:t>carnivores are the fastest.</a:t>
          </a:r>
        </a:p>
      </dsp:txBody>
      <dsp:txXfrm>
        <a:off x="95496" y="4145856"/>
        <a:ext cx="7855728" cy="17652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85140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12/29/2020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32072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12/29/2020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59249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2746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18762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12/29/2020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71857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12/29/2020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46661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12/29/2020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23906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12/29/2020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90295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12/29/2020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78747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12/29/2020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57306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12/29/2020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11611314"/>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0FFAE-E17F-41B7-964C-A96F2434E7A4}"/>
              </a:ext>
            </a:extLst>
          </p:cNvPr>
          <p:cNvSpPr>
            <a:spLocks noGrp="1"/>
          </p:cNvSpPr>
          <p:nvPr>
            <p:ph type="ctrTitle"/>
          </p:nvPr>
        </p:nvSpPr>
        <p:spPr>
          <a:xfrm>
            <a:off x="0" y="1298448"/>
            <a:ext cx="8987246" cy="3255264"/>
          </a:xfrm>
        </p:spPr>
        <p:txBody>
          <a:bodyPr/>
          <a:lstStyle/>
          <a:p>
            <a:r>
              <a:rPr lang="en-US" dirty="0"/>
              <a:t>Animal Food Chain Based</a:t>
            </a:r>
            <a:br>
              <a:rPr lang="en-US" dirty="0"/>
            </a:br>
            <a:r>
              <a:rPr lang="en-US" dirty="0"/>
              <a:t>Particle Swarm Optimization</a:t>
            </a:r>
          </a:p>
        </p:txBody>
      </p:sp>
      <p:sp>
        <p:nvSpPr>
          <p:cNvPr id="3" name="Subtitle 2">
            <a:extLst>
              <a:ext uri="{FF2B5EF4-FFF2-40B4-BE49-F238E27FC236}">
                <a16:creationId xmlns:a16="http://schemas.microsoft.com/office/drawing/2014/main" id="{1C8FF71A-B706-4065-B0AE-43D2A551F80B}"/>
              </a:ext>
            </a:extLst>
          </p:cNvPr>
          <p:cNvSpPr>
            <a:spLocks noGrp="1"/>
          </p:cNvSpPr>
          <p:nvPr>
            <p:ph type="subTitle" idx="1"/>
          </p:nvPr>
        </p:nvSpPr>
        <p:spPr>
          <a:xfrm>
            <a:off x="79745" y="4666922"/>
            <a:ext cx="8827756" cy="1463911"/>
          </a:xfrm>
        </p:spPr>
        <p:txBody>
          <a:bodyPr>
            <a:normAutofit/>
          </a:bodyPr>
          <a:lstStyle/>
          <a:p>
            <a:r>
              <a:rPr lang="en-US" b="1" dirty="0">
                <a:solidFill>
                  <a:schemeClr val="bg1"/>
                </a:solidFill>
                <a:latin typeface="Arial" panose="020B0604020202020204" pitchFamily="34" charset="0"/>
                <a:cs typeface="Arial" panose="020B0604020202020204" pitchFamily="34" charset="0"/>
              </a:rPr>
              <a:t>Ricardo S. Chao </a:t>
            </a:r>
            <a:r>
              <a:rPr lang="zh-TW" altLang="en-US" b="1" dirty="0">
                <a:solidFill>
                  <a:schemeClr val="bg1"/>
                </a:solidFill>
                <a:latin typeface="Arial" panose="020B0604020202020204" pitchFamily="34" charset="0"/>
                <a:cs typeface="Arial" panose="020B0604020202020204" pitchFamily="34" charset="0"/>
              </a:rPr>
              <a:t>趙上涵 </a:t>
            </a:r>
            <a:r>
              <a:rPr lang="en-US" altLang="zh-TW" b="1" dirty="0">
                <a:solidFill>
                  <a:schemeClr val="bg1"/>
                </a:solidFill>
                <a:latin typeface="Arial" panose="020B0604020202020204" pitchFamily="34" charset="0"/>
                <a:cs typeface="Arial" panose="020B0604020202020204" pitchFamily="34" charset="0"/>
              </a:rPr>
              <a:t>R08546036</a:t>
            </a:r>
            <a:endParaRPr lang="zh-TW" altLang="en-US" b="1" dirty="0">
              <a:solidFill>
                <a:schemeClr val="bg1"/>
              </a:solidFill>
              <a:latin typeface="Arial" panose="020B0604020202020204" pitchFamily="34" charset="0"/>
              <a:cs typeface="Arial" panose="020B0604020202020204" pitchFamily="34" charset="0"/>
            </a:endParaRPr>
          </a:p>
          <a:p>
            <a:r>
              <a:rPr lang="en-US" b="1" dirty="0">
                <a:solidFill>
                  <a:schemeClr val="bg1"/>
                </a:solidFill>
                <a:latin typeface="Arial" panose="020B0604020202020204" pitchFamily="34" charset="0"/>
                <a:cs typeface="Arial" panose="020B0604020202020204" pitchFamily="34" charset="0"/>
              </a:rPr>
              <a:t>Master Student of Institute of Industrial Engineering</a:t>
            </a:r>
          </a:p>
          <a:p>
            <a:r>
              <a:rPr lang="en-US" b="1" dirty="0">
                <a:solidFill>
                  <a:schemeClr val="bg1"/>
                </a:solidFill>
                <a:latin typeface="Arial" panose="020B0604020202020204" pitchFamily="34" charset="0"/>
                <a:cs typeface="Arial" panose="020B0604020202020204" pitchFamily="34" charset="0"/>
              </a:rPr>
              <a:t>National Taiwan University</a:t>
            </a:r>
          </a:p>
        </p:txBody>
      </p:sp>
    </p:spTree>
    <p:extLst>
      <p:ext uri="{BB962C8B-B14F-4D97-AF65-F5344CB8AC3E}">
        <p14:creationId xmlns:p14="http://schemas.microsoft.com/office/powerpoint/2010/main" val="4206780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6">
            <a:extLst>
              <a:ext uri="{FF2B5EF4-FFF2-40B4-BE49-F238E27FC236}">
                <a16:creationId xmlns:a16="http://schemas.microsoft.com/office/drawing/2014/main" id="{54175D19-1FEC-4DFB-BF2A-971D4B973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8">
            <a:extLst>
              <a:ext uri="{FF2B5EF4-FFF2-40B4-BE49-F238E27FC236}">
                <a16:creationId xmlns:a16="http://schemas.microsoft.com/office/drawing/2014/main" id="{CA651283-6D7A-4DC5-B604-9D8A825FA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5400" cap="sq">
            <a:solidFill>
              <a:srgbClr val="FA9A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1EFDBEDA-089D-4700-ABB3-904BA8299220}"/>
              </a:ext>
            </a:extLst>
          </p:cNvPr>
          <p:cNvPicPr>
            <a:picLocks noChangeAspect="1"/>
          </p:cNvPicPr>
          <p:nvPr/>
        </p:nvPicPr>
        <p:blipFill rotWithShape="1">
          <a:blip r:embed="rId2"/>
          <a:srcRect t="2063" r="1" b="3769"/>
          <a:stretch/>
        </p:blipFill>
        <p:spPr>
          <a:xfrm>
            <a:off x="643467" y="643467"/>
            <a:ext cx="10905066" cy="5571066"/>
          </a:xfrm>
          <a:prstGeom prst="rect">
            <a:avLst/>
          </a:prstGeom>
        </p:spPr>
      </p:pic>
    </p:spTree>
    <p:extLst>
      <p:ext uri="{BB962C8B-B14F-4D97-AF65-F5344CB8AC3E}">
        <p14:creationId xmlns:p14="http://schemas.microsoft.com/office/powerpoint/2010/main" val="3144233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19ED90-6478-4FAB-8141-245935B9B15A}"/>
              </a:ext>
            </a:extLst>
          </p:cNvPr>
          <p:cNvSpPr txBox="1"/>
          <p:nvPr/>
        </p:nvSpPr>
        <p:spPr>
          <a:xfrm>
            <a:off x="0" y="0"/>
            <a:ext cx="2055223"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Outlines of Today</a:t>
            </a:r>
            <a:endParaRPr lang="en-US" b="1" dirty="0">
              <a:latin typeface="Times New Roman" panose="02020603050405020304" pitchFamily="18" charset="0"/>
              <a:cs typeface="Times New Roman" panose="02020603050405020304" pitchFamily="18" charset="0"/>
            </a:endParaRPr>
          </a:p>
        </p:txBody>
      </p:sp>
      <p:pic>
        <p:nvPicPr>
          <p:cNvPr id="1028" name="Picture 4" descr="Food Chains for Kids – Science Experiments for Kids">
            <a:extLst>
              <a:ext uri="{FF2B5EF4-FFF2-40B4-BE49-F238E27FC236}">
                <a16:creationId xmlns:a16="http://schemas.microsoft.com/office/drawing/2014/main" id="{264B9057-DD34-4AF4-BA41-DA55EC1A31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2720" y="0"/>
            <a:ext cx="5203825"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30" name="TextBox 2">
            <a:extLst>
              <a:ext uri="{FF2B5EF4-FFF2-40B4-BE49-F238E27FC236}">
                <a16:creationId xmlns:a16="http://schemas.microsoft.com/office/drawing/2014/main" id="{AB39E2AB-272A-47C2-90CB-3F2DC1FF6E64}"/>
              </a:ext>
            </a:extLst>
          </p:cNvPr>
          <p:cNvGraphicFramePr/>
          <p:nvPr>
            <p:extLst>
              <p:ext uri="{D42A27DB-BD31-4B8C-83A1-F6EECF244321}">
                <p14:modId xmlns:p14="http://schemas.microsoft.com/office/powerpoint/2010/main" val="1633606227"/>
              </p:ext>
            </p:extLst>
          </p:nvPr>
        </p:nvGraphicFramePr>
        <p:xfrm>
          <a:off x="335279" y="1645920"/>
          <a:ext cx="5577840" cy="3566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1233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E959B03-C937-4569-9026-32FFFD1F4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 name="Picture 1">
            <a:extLst>
              <a:ext uri="{FF2B5EF4-FFF2-40B4-BE49-F238E27FC236}">
                <a16:creationId xmlns:a16="http://schemas.microsoft.com/office/drawing/2014/main" id="{8FCEFA8E-6215-4579-91A8-9D0D6712664A}"/>
              </a:ext>
            </a:extLst>
          </p:cNvPr>
          <p:cNvPicPr>
            <a:picLocks noChangeAspect="1"/>
          </p:cNvPicPr>
          <p:nvPr/>
        </p:nvPicPr>
        <p:blipFill rotWithShape="1">
          <a:blip r:embed="rId2"/>
          <a:srcRect r="-1" b="6"/>
          <a:stretch/>
        </p:blipFill>
        <p:spPr>
          <a:xfrm>
            <a:off x="3607693" y="758952"/>
            <a:ext cx="8047304" cy="5330952"/>
          </a:xfrm>
          <a:prstGeom prst="rect">
            <a:avLst/>
          </a:prstGeom>
        </p:spPr>
      </p:pic>
      <p:sp>
        <p:nvSpPr>
          <p:cNvPr id="9" name="Rectangle 8">
            <a:extLst>
              <a:ext uri="{FF2B5EF4-FFF2-40B4-BE49-F238E27FC236}">
                <a16:creationId xmlns:a16="http://schemas.microsoft.com/office/drawing/2014/main" id="{7B2A55B3-2539-4BF5-BA64-F7590B870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98202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19ED90-6478-4FAB-8141-245935B9B15A}"/>
              </a:ext>
            </a:extLst>
          </p:cNvPr>
          <p:cNvSpPr txBox="1"/>
          <p:nvPr/>
        </p:nvSpPr>
        <p:spPr>
          <a:xfrm>
            <a:off x="0" y="0"/>
            <a:ext cx="36576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Predator Prey PSO (0)</a:t>
            </a:r>
          </a:p>
        </p:txBody>
      </p:sp>
      <p:pic>
        <p:nvPicPr>
          <p:cNvPr id="5" name="Picture 4">
            <a:extLst>
              <a:ext uri="{FF2B5EF4-FFF2-40B4-BE49-F238E27FC236}">
                <a16:creationId xmlns:a16="http://schemas.microsoft.com/office/drawing/2014/main" id="{02A792D9-75DE-49AB-B4CF-9601B6765A5A}"/>
              </a:ext>
            </a:extLst>
          </p:cNvPr>
          <p:cNvPicPr>
            <a:picLocks noChangeAspect="1"/>
          </p:cNvPicPr>
          <p:nvPr/>
        </p:nvPicPr>
        <p:blipFill>
          <a:blip r:embed="rId2"/>
          <a:stretch>
            <a:fillRect/>
          </a:stretch>
        </p:blipFill>
        <p:spPr>
          <a:xfrm>
            <a:off x="6096000" y="847800"/>
            <a:ext cx="5646823" cy="5162397"/>
          </a:xfrm>
          <a:prstGeom prst="rect">
            <a:avLst/>
          </a:prstGeom>
        </p:spPr>
      </p:pic>
      <p:graphicFrame>
        <p:nvGraphicFramePr>
          <p:cNvPr id="9" name="TextBox 3">
            <a:extLst>
              <a:ext uri="{FF2B5EF4-FFF2-40B4-BE49-F238E27FC236}">
                <a16:creationId xmlns:a16="http://schemas.microsoft.com/office/drawing/2014/main" id="{30BEC326-BA7F-4466-9958-4F7455926477}"/>
              </a:ext>
            </a:extLst>
          </p:cNvPr>
          <p:cNvGraphicFramePr/>
          <p:nvPr>
            <p:extLst>
              <p:ext uri="{D42A27DB-BD31-4B8C-83A1-F6EECF244321}">
                <p14:modId xmlns:p14="http://schemas.microsoft.com/office/powerpoint/2010/main" val="1779616904"/>
              </p:ext>
            </p:extLst>
          </p:nvPr>
        </p:nvGraphicFramePr>
        <p:xfrm>
          <a:off x="335963" y="1012952"/>
          <a:ext cx="5760037" cy="48320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1690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2FB26DF-1058-4FF2-A7D8-CC9D04982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F663E57-5EFE-40CA-99A5-7BDB95908F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9" name="Group 8">
            <a:extLst>
              <a:ext uri="{FF2B5EF4-FFF2-40B4-BE49-F238E27FC236}">
                <a16:creationId xmlns:a16="http://schemas.microsoft.com/office/drawing/2014/main" id="{DABFE96E-5525-40EE-AC81-A0F8B39836E6}"/>
              </a:ext>
            </a:extLst>
          </p:cNvPr>
          <p:cNvGrpSpPr/>
          <p:nvPr/>
        </p:nvGrpSpPr>
        <p:grpSpPr>
          <a:xfrm>
            <a:off x="5113883" y="758952"/>
            <a:ext cx="5034924" cy="5330953"/>
            <a:chOff x="5332444" y="998069"/>
            <a:chExt cx="5355090" cy="5669942"/>
          </a:xfrm>
        </p:grpSpPr>
        <p:pic>
          <p:nvPicPr>
            <p:cNvPr id="7" name="Picture 6">
              <a:extLst>
                <a:ext uri="{FF2B5EF4-FFF2-40B4-BE49-F238E27FC236}">
                  <a16:creationId xmlns:a16="http://schemas.microsoft.com/office/drawing/2014/main" id="{0DFAFD4B-7AF9-41FF-8BE1-532747A1E48F}"/>
                </a:ext>
              </a:extLst>
            </p:cNvPr>
            <p:cNvPicPr>
              <a:picLocks noChangeAspect="1"/>
            </p:cNvPicPr>
            <p:nvPr/>
          </p:nvPicPr>
          <p:blipFill>
            <a:blip r:embed="rId2"/>
            <a:stretch>
              <a:fillRect/>
            </a:stretch>
          </p:blipFill>
          <p:spPr>
            <a:xfrm>
              <a:off x="5332444" y="2276562"/>
              <a:ext cx="5355090" cy="4391449"/>
            </a:xfrm>
            <a:prstGeom prst="rect">
              <a:avLst/>
            </a:prstGeom>
          </p:spPr>
        </p:pic>
        <p:pic>
          <p:nvPicPr>
            <p:cNvPr id="8" name="Picture 7">
              <a:extLst>
                <a:ext uri="{FF2B5EF4-FFF2-40B4-BE49-F238E27FC236}">
                  <a16:creationId xmlns:a16="http://schemas.microsoft.com/office/drawing/2014/main" id="{D62A386D-3DB0-4E88-9D3B-1D15D086E3C9}"/>
                </a:ext>
              </a:extLst>
            </p:cNvPr>
            <p:cNvPicPr>
              <a:picLocks noChangeAspect="1"/>
            </p:cNvPicPr>
            <p:nvPr/>
          </p:nvPicPr>
          <p:blipFill>
            <a:blip r:embed="rId3"/>
            <a:stretch>
              <a:fillRect/>
            </a:stretch>
          </p:blipFill>
          <p:spPr>
            <a:xfrm>
              <a:off x="5332444" y="998069"/>
              <a:ext cx="5031043" cy="1278493"/>
            </a:xfrm>
            <a:prstGeom prst="rect">
              <a:avLst/>
            </a:prstGeom>
          </p:spPr>
        </p:pic>
      </p:grpSp>
      <p:sp>
        <p:nvSpPr>
          <p:cNvPr id="12" name="TextBox 11">
            <a:extLst>
              <a:ext uri="{FF2B5EF4-FFF2-40B4-BE49-F238E27FC236}">
                <a16:creationId xmlns:a16="http://schemas.microsoft.com/office/drawing/2014/main" id="{3D527B99-2393-4070-8DD8-01A8660F4EEF}"/>
              </a:ext>
            </a:extLst>
          </p:cNvPr>
          <p:cNvSpPr txBox="1"/>
          <p:nvPr/>
        </p:nvSpPr>
        <p:spPr>
          <a:xfrm>
            <a:off x="0" y="0"/>
            <a:ext cx="36576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Predator Prey PSO (1)</a:t>
            </a:r>
          </a:p>
        </p:txBody>
      </p:sp>
    </p:spTree>
    <p:extLst>
      <p:ext uri="{BB962C8B-B14F-4D97-AF65-F5344CB8AC3E}">
        <p14:creationId xmlns:p14="http://schemas.microsoft.com/office/powerpoint/2010/main" val="1114296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DE22FD2B-D5D0-4E0E-A2C7-D8CE1408EC62}"/>
              </a:ext>
            </a:extLst>
          </p:cNvPr>
          <p:cNvGrpSpPr/>
          <p:nvPr/>
        </p:nvGrpSpPr>
        <p:grpSpPr>
          <a:xfrm>
            <a:off x="794805" y="1569052"/>
            <a:ext cx="10602392" cy="3676715"/>
            <a:chOff x="271757" y="1419108"/>
            <a:chExt cx="11591682" cy="4019784"/>
          </a:xfrm>
        </p:grpSpPr>
        <p:pic>
          <p:nvPicPr>
            <p:cNvPr id="2" name="Picture 1">
              <a:extLst>
                <a:ext uri="{FF2B5EF4-FFF2-40B4-BE49-F238E27FC236}">
                  <a16:creationId xmlns:a16="http://schemas.microsoft.com/office/drawing/2014/main" id="{E86DB87D-1898-4120-B439-F79AFE8096CD}"/>
                </a:ext>
              </a:extLst>
            </p:cNvPr>
            <p:cNvPicPr>
              <a:picLocks noChangeAspect="1"/>
            </p:cNvPicPr>
            <p:nvPr/>
          </p:nvPicPr>
          <p:blipFill>
            <a:blip r:embed="rId2"/>
            <a:stretch>
              <a:fillRect/>
            </a:stretch>
          </p:blipFill>
          <p:spPr>
            <a:xfrm>
              <a:off x="271757" y="1909620"/>
              <a:ext cx="5573425" cy="3038759"/>
            </a:xfrm>
            <a:prstGeom prst="rect">
              <a:avLst/>
            </a:prstGeom>
          </p:spPr>
        </p:pic>
        <p:pic>
          <p:nvPicPr>
            <p:cNvPr id="3" name="Picture 2">
              <a:extLst>
                <a:ext uri="{FF2B5EF4-FFF2-40B4-BE49-F238E27FC236}">
                  <a16:creationId xmlns:a16="http://schemas.microsoft.com/office/drawing/2014/main" id="{14739587-7EE0-4A0C-B0BD-3E08DF01E90B}"/>
                </a:ext>
              </a:extLst>
            </p:cNvPr>
            <p:cNvPicPr>
              <a:picLocks noChangeAspect="1"/>
            </p:cNvPicPr>
            <p:nvPr/>
          </p:nvPicPr>
          <p:blipFill>
            <a:blip r:embed="rId3"/>
            <a:stretch>
              <a:fillRect/>
            </a:stretch>
          </p:blipFill>
          <p:spPr>
            <a:xfrm>
              <a:off x="5845182" y="1419108"/>
              <a:ext cx="6018257" cy="4019784"/>
            </a:xfrm>
            <a:prstGeom prst="rect">
              <a:avLst/>
            </a:prstGeom>
          </p:spPr>
        </p:pic>
      </p:grpSp>
      <p:sp>
        <p:nvSpPr>
          <p:cNvPr id="10" name="TextBox 9">
            <a:extLst>
              <a:ext uri="{FF2B5EF4-FFF2-40B4-BE49-F238E27FC236}">
                <a16:creationId xmlns:a16="http://schemas.microsoft.com/office/drawing/2014/main" id="{152EF63B-094F-4A47-8F7F-34AFFB8A0E26}"/>
              </a:ext>
            </a:extLst>
          </p:cNvPr>
          <p:cNvSpPr txBox="1"/>
          <p:nvPr/>
        </p:nvSpPr>
        <p:spPr>
          <a:xfrm>
            <a:off x="0" y="0"/>
            <a:ext cx="36576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The Hunting Search</a:t>
            </a:r>
            <a:r>
              <a:rPr lang="zh-TW" altLang="en-US"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(0)</a:t>
            </a:r>
          </a:p>
        </p:txBody>
      </p:sp>
    </p:spTree>
    <p:extLst>
      <p:ext uri="{BB962C8B-B14F-4D97-AF65-F5344CB8AC3E}">
        <p14:creationId xmlns:p14="http://schemas.microsoft.com/office/powerpoint/2010/main" val="4253765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DF75581-991A-422D-9E2C-DA3C914A4052}"/>
              </a:ext>
            </a:extLst>
          </p:cNvPr>
          <p:cNvPicPr>
            <a:picLocks noChangeAspect="1"/>
          </p:cNvPicPr>
          <p:nvPr/>
        </p:nvPicPr>
        <p:blipFill rotWithShape="1">
          <a:blip r:embed="rId2"/>
          <a:srcRect l="28114" t="929" r="3542" b="8618"/>
          <a:stretch/>
        </p:blipFill>
        <p:spPr>
          <a:xfrm>
            <a:off x="8710204" y="2240614"/>
            <a:ext cx="3168287" cy="2376771"/>
          </a:xfrm>
          <a:prstGeom prst="rect">
            <a:avLst/>
          </a:prstGeom>
        </p:spPr>
      </p:pic>
      <p:sp>
        <p:nvSpPr>
          <p:cNvPr id="3" name="TextBox 2">
            <a:extLst>
              <a:ext uri="{FF2B5EF4-FFF2-40B4-BE49-F238E27FC236}">
                <a16:creationId xmlns:a16="http://schemas.microsoft.com/office/drawing/2014/main" id="{DC5ABB9F-C025-44FF-872B-6D8F787C1FF5}"/>
              </a:ext>
            </a:extLst>
          </p:cNvPr>
          <p:cNvSpPr txBox="1"/>
          <p:nvPr/>
        </p:nvSpPr>
        <p:spPr>
          <a:xfrm>
            <a:off x="0" y="0"/>
            <a:ext cx="36576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Animal Food Chain Based PSO (0)</a:t>
            </a:r>
          </a:p>
        </p:txBody>
      </p:sp>
      <p:graphicFrame>
        <p:nvGraphicFramePr>
          <p:cNvPr id="6" name="TextBox 3">
            <a:extLst>
              <a:ext uri="{FF2B5EF4-FFF2-40B4-BE49-F238E27FC236}">
                <a16:creationId xmlns:a16="http://schemas.microsoft.com/office/drawing/2014/main" id="{B857B2FC-8F37-483C-99F5-CEBC1EB493AC}"/>
              </a:ext>
            </a:extLst>
          </p:cNvPr>
          <p:cNvGraphicFramePr/>
          <p:nvPr>
            <p:extLst>
              <p:ext uri="{D42A27DB-BD31-4B8C-83A1-F6EECF244321}">
                <p14:modId xmlns:p14="http://schemas.microsoft.com/office/powerpoint/2010/main" val="2036940291"/>
              </p:ext>
            </p:extLst>
          </p:nvPr>
        </p:nvGraphicFramePr>
        <p:xfrm>
          <a:off x="200298" y="513805"/>
          <a:ext cx="8046720" cy="6035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3330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FB26DF-1058-4FF2-A7D8-CC9D04982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DF663E57-5EFE-40CA-99A5-7BDB95908F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A9C6506B-E4D6-49CA-AEAE-035DF02D691D}"/>
              </a:ext>
            </a:extLst>
          </p:cNvPr>
          <p:cNvGrpSpPr/>
          <p:nvPr/>
        </p:nvGrpSpPr>
        <p:grpSpPr>
          <a:xfrm>
            <a:off x="3881836" y="758952"/>
            <a:ext cx="7499019" cy="5330952"/>
            <a:chOff x="2987040" y="505097"/>
            <a:chExt cx="8226073" cy="5847806"/>
          </a:xfrm>
        </p:grpSpPr>
        <p:grpSp>
          <p:nvGrpSpPr>
            <p:cNvPr id="5" name="Group 4">
              <a:extLst>
                <a:ext uri="{FF2B5EF4-FFF2-40B4-BE49-F238E27FC236}">
                  <a16:creationId xmlns:a16="http://schemas.microsoft.com/office/drawing/2014/main" id="{04716AB4-94DA-488D-A334-508523C7632A}"/>
                </a:ext>
              </a:extLst>
            </p:cNvPr>
            <p:cNvGrpSpPr/>
            <p:nvPr/>
          </p:nvGrpSpPr>
          <p:grpSpPr>
            <a:xfrm>
              <a:off x="2987040" y="662136"/>
              <a:ext cx="4084320" cy="3156357"/>
              <a:chOff x="4044499" y="638328"/>
              <a:chExt cx="7116168" cy="4911600"/>
            </a:xfrm>
          </p:grpSpPr>
          <p:pic>
            <p:nvPicPr>
              <p:cNvPr id="2" name="Picture 1">
                <a:extLst>
                  <a:ext uri="{FF2B5EF4-FFF2-40B4-BE49-F238E27FC236}">
                    <a16:creationId xmlns:a16="http://schemas.microsoft.com/office/drawing/2014/main" id="{84F3B36C-8637-40B7-8960-DA4D140DDBFC}"/>
                  </a:ext>
                </a:extLst>
              </p:cNvPr>
              <p:cNvPicPr>
                <a:picLocks noChangeAspect="1"/>
              </p:cNvPicPr>
              <p:nvPr/>
            </p:nvPicPr>
            <p:blipFill rotWithShape="1">
              <a:blip r:embed="rId2"/>
              <a:srcRect b="4467"/>
              <a:stretch/>
            </p:blipFill>
            <p:spPr>
              <a:xfrm>
                <a:off x="4044499" y="638328"/>
                <a:ext cx="7116168" cy="1638148"/>
              </a:xfrm>
              <a:prstGeom prst="rect">
                <a:avLst/>
              </a:prstGeom>
            </p:spPr>
          </p:pic>
          <p:pic>
            <p:nvPicPr>
              <p:cNvPr id="3" name="Picture 2">
                <a:extLst>
                  <a:ext uri="{FF2B5EF4-FFF2-40B4-BE49-F238E27FC236}">
                    <a16:creationId xmlns:a16="http://schemas.microsoft.com/office/drawing/2014/main" id="{D13C9BF8-13A2-47DF-B824-F48D5C495700}"/>
                  </a:ext>
                </a:extLst>
              </p:cNvPr>
              <p:cNvPicPr>
                <a:picLocks noChangeAspect="1"/>
              </p:cNvPicPr>
              <p:nvPr/>
            </p:nvPicPr>
            <p:blipFill>
              <a:blip r:embed="rId3"/>
              <a:stretch>
                <a:fillRect/>
              </a:stretch>
            </p:blipFill>
            <p:spPr>
              <a:xfrm>
                <a:off x="4491933" y="2405300"/>
                <a:ext cx="4706007" cy="1228896"/>
              </a:xfrm>
              <a:prstGeom prst="rect">
                <a:avLst/>
              </a:prstGeom>
            </p:spPr>
          </p:pic>
          <p:pic>
            <p:nvPicPr>
              <p:cNvPr id="4" name="Picture 3">
                <a:extLst>
                  <a:ext uri="{FF2B5EF4-FFF2-40B4-BE49-F238E27FC236}">
                    <a16:creationId xmlns:a16="http://schemas.microsoft.com/office/drawing/2014/main" id="{05CCBC52-4622-47F2-8898-7D10D767E56F}"/>
                  </a:ext>
                </a:extLst>
              </p:cNvPr>
              <p:cNvPicPr>
                <a:picLocks noChangeAspect="1"/>
              </p:cNvPicPr>
              <p:nvPr/>
            </p:nvPicPr>
            <p:blipFill rotWithShape="1">
              <a:blip r:embed="rId4"/>
              <a:srcRect t="4662" b="4767"/>
              <a:stretch/>
            </p:blipFill>
            <p:spPr>
              <a:xfrm>
                <a:off x="4136570" y="3857625"/>
                <a:ext cx="6859881" cy="1692303"/>
              </a:xfrm>
              <a:prstGeom prst="rect">
                <a:avLst/>
              </a:prstGeom>
            </p:spPr>
          </p:pic>
        </p:grpSp>
        <p:pic>
          <p:nvPicPr>
            <p:cNvPr id="6" name="Picture 5">
              <a:extLst>
                <a:ext uri="{FF2B5EF4-FFF2-40B4-BE49-F238E27FC236}">
                  <a16:creationId xmlns:a16="http://schemas.microsoft.com/office/drawing/2014/main" id="{A67A6897-8668-4282-9E49-B3EB05BBB0A8}"/>
                </a:ext>
              </a:extLst>
            </p:cNvPr>
            <p:cNvPicPr>
              <a:picLocks noChangeAspect="1"/>
            </p:cNvPicPr>
            <p:nvPr/>
          </p:nvPicPr>
          <p:blipFill>
            <a:blip r:embed="rId5"/>
            <a:stretch>
              <a:fillRect/>
            </a:stretch>
          </p:blipFill>
          <p:spPr>
            <a:xfrm>
              <a:off x="7387857" y="505097"/>
              <a:ext cx="3825256" cy="5847806"/>
            </a:xfrm>
            <a:prstGeom prst="rect">
              <a:avLst/>
            </a:prstGeom>
          </p:spPr>
        </p:pic>
      </p:grpSp>
      <p:sp>
        <p:nvSpPr>
          <p:cNvPr id="11" name="TextBox 10">
            <a:extLst>
              <a:ext uri="{FF2B5EF4-FFF2-40B4-BE49-F238E27FC236}">
                <a16:creationId xmlns:a16="http://schemas.microsoft.com/office/drawing/2014/main" id="{25DF10BF-79F8-4066-AF5D-6521537D3B52}"/>
              </a:ext>
            </a:extLst>
          </p:cNvPr>
          <p:cNvSpPr txBox="1"/>
          <p:nvPr/>
        </p:nvSpPr>
        <p:spPr>
          <a:xfrm>
            <a:off x="0" y="0"/>
            <a:ext cx="36576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Animal Food Chain Based PSO (</a:t>
            </a:r>
            <a:r>
              <a:rPr lang="en-US" altLang="zh-TW" b="1"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25723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hart 9">
            <a:extLst>
              <a:ext uri="{FF2B5EF4-FFF2-40B4-BE49-F238E27FC236}">
                <a16:creationId xmlns:a16="http://schemas.microsoft.com/office/drawing/2014/main" id="{DF76766F-860B-4742-B7BD-84C97BAA5A4A}"/>
              </a:ext>
            </a:extLst>
          </p:cNvPr>
          <p:cNvGraphicFramePr>
            <a:graphicFrameLocks/>
          </p:cNvGraphicFramePr>
          <p:nvPr>
            <p:extLst>
              <p:ext uri="{D42A27DB-BD31-4B8C-83A1-F6EECF244321}">
                <p14:modId xmlns:p14="http://schemas.microsoft.com/office/powerpoint/2010/main" val="1068585549"/>
              </p:ext>
            </p:extLst>
          </p:nvPr>
        </p:nvGraphicFramePr>
        <p:xfrm>
          <a:off x="794805" y="501650"/>
          <a:ext cx="10602391" cy="58547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7636965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otalTime>793</TotalTime>
  <Words>294</Words>
  <Application>Microsoft Office PowerPoint</Application>
  <PresentationFormat>Widescreen</PresentationFormat>
  <Paragraphs>21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微軟正黑體</vt:lpstr>
      <vt:lpstr>Arial</vt:lpstr>
      <vt:lpstr>Corbel</vt:lpstr>
      <vt:lpstr>Times New Roman</vt:lpstr>
      <vt:lpstr>Wingdings 2</vt:lpstr>
      <vt:lpstr>Frame</vt:lpstr>
      <vt:lpstr>Animal Food Chain Based Particle Swarm Optimization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Animal Food Chain Based Particle Swarm Optimization</dc:title>
  <dc:creator>SHANG-HAN CHAO</dc:creator>
  <cp:lastModifiedBy>SHANG-HAN CHAO</cp:lastModifiedBy>
  <cp:revision>2</cp:revision>
  <dcterms:created xsi:type="dcterms:W3CDTF">2020-12-29T19:05:47Z</dcterms:created>
  <dcterms:modified xsi:type="dcterms:W3CDTF">2020-12-30T08:19:18Z</dcterms:modified>
</cp:coreProperties>
</file>