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56" r:id="rId5"/>
    <p:sldId id="257" r:id="rId6"/>
    <p:sldId id="278" r:id="rId7"/>
    <p:sldId id="279" r:id="rId8"/>
    <p:sldId id="281" r:id="rId9"/>
    <p:sldId id="282" r:id="rId10"/>
    <p:sldId id="283" r:id="rId11"/>
    <p:sldId id="269" r:id="rId12"/>
    <p:sldId id="270" r:id="rId13"/>
    <p:sldId id="271" r:id="rId14"/>
    <p:sldId id="272" r:id="rId15"/>
    <p:sldId id="273" r:id="rId16"/>
    <p:sldId id="276" r:id="rId17"/>
    <p:sldId id="277" r:id="rId18"/>
    <p:sldId id="280" r:id="rId19"/>
    <p:sldId id="284" r:id="rId20"/>
    <p:sldId id="285" r:id="rId21"/>
    <p:sldId id="260" r:id="rId22"/>
    <p:sldId id="258" r:id="rId23"/>
  </p:sldIdLst>
  <p:sldSz cx="9144000" cy="5143500" type="screen16x9"/>
  <p:notesSz cx="6858000" cy="9144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2"/>
    <a:srgbClr val="000066"/>
    <a:srgbClr val="5F5F5F"/>
    <a:srgbClr val="003300"/>
    <a:srgbClr val="FE7D19"/>
    <a:srgbClr val="4D4D4D"/>
    <a:srgbClr val="777777"/>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83" autoAdjust="0"/>
  </p:normalViewPr>
  <p:slideViewPr>
    <p:cSldViewPr>
      <p:cViewPr>
        <p:scale>
          <a:sx n="125" d="100"/>
          <a:sy n="125" d="100"/>
        </p:scale>
        <p:origin x="-1474" y="-44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024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024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024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09F36A-E6FF-4166-83AB-562ADD2B63A4}" type="slidenum">
              <a:rPr lang="en-US" altLang="zh-TW"/>
              <a:pPr/>
              <a:t>‹#›</a:t>
            </a:fld>
            <a:endParaRPr lang="en-US" altLang="zh-TW"/>
          </a:p>
        </p:txBody>
      </p:sp>
    </p:spTree>
    <p:extLst>
      <p:ext uri="{BB962C8B-B14F-4D97-AF65-F5344CB8AC3E}">
        <p14:creationId xmlns:p14="http://schemas.microsoft.com/office/powerpoint/2010/main" xmlns="" val="380174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22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96ACE2-E4E6-4902-B5AF-2BD3D8F95AAD}" type="slidenum">
              <a:rPr lang="en-US" altLang="zh-TW"/>
              <a:pPr/>
              <a:t>‹#›</a:t>
            </a:fld>
            <a:endParaRPr lang="en-US" altLang="zh-TW"/>
          </a:p>
        </p:txBody>
      </p:sp>
    </p:spTree>
    <p:extLst>
      <p:ext uri="{BB962C8B-B14F-4D97-AF65-F5344CB8AC3E}">
        <p14:creationId xmlns:p14="http://schemas.microsoft.com/office/powerpoint/2010/main" xmlns="" val="168115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155" name="Picture 59"/>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xmlns="">
                <a:solidFill>
                  <a:srgbClr val="FFFFFF"/>
                </a:solidFill>
              </a14:hiddenFill>
            </a:ext>
          </a:extLst>
        </p:spPr>
      </p:pic>
      <p:sp>
        <p:nvSpPr>
          <p:cNvPr id="4099" name="Rectangle 3"/>
          <p:cNvSpPr>
            <a:spLocks noGrp="1" noChangeArrowheads="1"/>
          </p:cNvSpPr>
          <p:nvPr>
            <p:ph type="ctrTitle"/>
          </p:nvPr>
        </p:nvSpPr>
        <p:spPr>
          <a:xfrm>
            <a:off x="539751" y="1006079"/>
            <a:ext cx="4968875" cy="1619250"/>
          </a:xfrm>
          <a:extLst>
            <a:ext uri="{AF507438-7753-43E0-B8FC-AC1667EBCBE1}">
              <a14:hiddenEffects xmlns:a14="http://schemas.microsoft.com/office/drawing/2010/main" xmlns="">
                <a:effectLst>
                  <a:outerShdw dist="35921" dir="2700000" algn="ctr" rotWithShape="0">
                    <a:srgbClr val="003300"/>
                  </a:outerShdw>
                </a:effectLst>
              </a14:hiddenEffects>
            </a:ext>
          </a:extLst>
        </p:spPr>
        <p:txBody>
          <a:bodyPr anchor="t"/>
          <a:lstStyle>
            <a:lvl1pPr>
              <a:defRPr sz="3400">
                <a:solidFill>
                  <a:schemeClr val="bg1"/>
                </a:solidFill>
              </a:defRPr>
            </a:lvl1pPr>
          </a:lstStyle>
          <a:p>
            <a:pPr lvl="0"/>
            <a:r>
              <a:rPr lang="en-US" altLang="zh-TW" noProof="0"/>
              <a:t>Click to edit Master title style</a:t>
            </a:r>
          </a:p>
        </p:txBody>
      </p:sp>
      <p:sp>
        <p:nvSpPr>
          <p:cNvPr id="4100" name="Rectangle 4"/>
          <p:cNvSpPr>
            <a:spLocks noGrp="1" noChangeArrowheads="1"/>
          </p:cNvSpPr>
          <p:nvPr>
            <p:ph type="subTitle" idx="1"/>
          </p:nvPr>
        </p:nvSpPr>
        <p:spPr>
          <a:xfrm>
            <a:off x="539750" y="2733675"/>
            <a:ext cx="4032250" cy="1187054"/>
          </a:xfrm>
        </p:spPr>
        <p:txBody>
          <a:bodyPr/>
          <a:lstStyle>
            <a:lvl1pPr>
              <a:defRPr sz="1800">
                <a:solidFill>
                  <a:schemeClr val="bg1"/>
                </a:solidFill>
              </a:defRPr>
            </a:lvl1pPr>
          </a:lstStyle>
          <a:p>
            <a:pPr lvl="0"/>
            <a:r>
              <a:rPr lang="en-US" altLang="zh-TW" noProof="0"/>
              <a:t>Click to edit Master subtitle style</a:t>
            </a:r>
          </a:p>
          <a:p>
            <a:pPr lvl="0"/>
            <a:endParaRPr lang="en-US" altLang="zh-TW" noProof="0"/>
          </a:p>
          <a:p>
            <a:pPr lvl="0"/>
            <a:endParaRPr lang="en-US" altLang="zh-TW"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431A04BC-6DF5-45FA-B7C9-861D83307577}" type="slidenum">
              <a:rPr lang="en-US" altLang="zh-TW"/>
              <a:pPr/>
              <a:t>‹#›</a:t>
            </a:fld>
            <a:endParaRPr lang="en-US" altLang="zh-TW"/>
          </a:p>
        </p:txBody>
      </p:sp>
    </p:spTree>
    <p:extLst>
      <p:ext uri="{BB962C8B-B14F-4D97-AF65-F5344CB8AC3E}">
        <p14:creationId xmlns:p14="http://schemas.microsoft.com/office/powerpoint/2010/main" xmlns="" val="136210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2589" y="88107"/>
            <a:ext cx="2160587" cy="4698206"/>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0826" y="88107"/>
            <a:ext cx="6329363" cy="469820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3FAEFD6F-EEC9-4789-A2FB-37B307DD98DC}" type="slidenum">
              <a:rPr lang="en-US" altLang="zh-TW"/>
              <a:pPr/>
              <a:t>‹#›</a:t>
            </a:fld>
            <a:endParaRPr lang="en-US" altLang="zh-TW"/>
          </a:p>
        </p:txBody>
      </p:sp>
    </p:spTree>
    <p:extLst>
      <p:ext uri="{BB962C8B-B14F-4D97-AF65-F5344CB8AC3E}">
        <p14:creationId xmlns:p14="http://schemas.microsoft.com/office/powerpoint/2010/main" xmlns="" val="14911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C7BF6D79-5587-4DA5-BD2F-E2730ED0EB64}" type="slidenum">
              <a:rPr lang="en-US" altLang="zh-TW"/>
              <a:pPr/>
              <a:t>‹#›</a:t>
            </a:fld>
            <a:endParaRPr lang="en-US" altLang="zh-TW"/>
          </a:p>
        </p:txBody>
      </p:sp>
    </p:spTree>
    <p:extLst>
      <p:ext uri="{BB962C8B-B14F-4D97-AF65-F5344CB8AC3E}">
        <p14:creationId xmlns:p14="http://schemas.microsoft.com/office/powerpoint/2010/main" xmlns="" val="41847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p:txBody>
          <a:bodyPr/>
          <a:lstStyle>
            <a:lvl1pPr>
              <a:defRPr/>
            </a:lvl1pPr>
          </a:lstStyle>
          <a:p>
            <a:fld id="{1083708F-F568-421A-B347-7DA9FC707EE4}" type="slidenum">
              <a:rPr lang="en-US" altLang="zh-TW"/>
              <a:pPr/>
              <a:t>‹#›</a:t>
            </a:fld>
            <a:endParaRPr lang="en-US" altLang="zh-TW"/>
          </a:p>
        </p:txBody>
      </p:sp>
    </p:spTree>
    <p:extLst>
      <p:ext uri="{BB962C8B-B14F-4D97-AF65-F5344CB8AC3E}">
        <p14:creationId xmlns:p14="http://schemas.microsoft.com/office/powerpoint/2010/main" xmlns="" val="96232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0826"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a:lvl1pPr>
          </a:lstStyle>
          <a:p>
            <a:fld id="{3926AEBE-1DA5-491F-9548-ED7400FAB9E0}" type="slidenum">
              <a:rPr lang="en-US" altLang="zh-TW"/>
              <a:pPr/>
              <a:t>‹#›</a:t>
            </a:fld>
            <a:endParaRPr lang="en-US" altLang="zh-TW"/>
          </a:p>
        </p:txBody>
      </p:sp>
    </p:spTree>
    <p:extLst>
      <p:ext uri="{BB962C8B-B14F-4D97-AF65-F5344CB8AC3E}">
        <p14:creationId xmlns:p14="http://schemas.microsoft.com/office/powerpoint/2010/main" xmlns="" val="308824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a:lvl1pPr>
          </a:lstStyle>
          <a:p>
            <a:fld id="{B302AFF1-3A68-4C4E-BBC2-890C2BD5D806}" type="slidenum">
              <a:rPr lang="en-US" altLang="zh-TW"/>
              <a:pPr/>
              <a:t>‹#›</a:t>
            </a:fld>
            <a:endParaRPr lang="en-US" altLang="zh-TW"/>
          </a:p>
        </p:txBody>
      </p:sp>
    </p:spTree>
    <p:extLst>
      <p:ext uri="{BB962C8B-B14F-4D97-AF65-F5344CB8AC3E}">
        <p14:creationId xmlns:p14="http://schemas.microsoft.com/office/powerpoint/2010/main" xmlns="" val="249264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lvl1pPr>
              <a:defRPr/>
            </a:lvl1pPr>
          </a:lstStyle>
          <a:p>
            <a:fld id="{D9F2616F-D1C4-4B53-93FD-5C2267E2DFAC}" type="slidenum">
              <a:rPr lang="en-US" altLang="zh-TW"/>
              <a:pPr/>
              <a:t>‹#›</a:t>
            </a:fld>
            <a:endParaRPr lang="en-US" altLang="zh-TW"/>
          </a:p>
        </p:txBody>
      </p:sp>
    </p:spTree>
    <p:extLst>
      <p:ext uri="{BB962C8B-B14F-4D97-AF65-F5344CB8AC3E}">
        <p14:creationId xmlns:p14="http://schemas.microsoft.com/office/powerpoint/2010/main" xmlns="" val="138852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lvl1pPr>
              <a:defRPr/>
            </a:lvl1pPr>
          </a:lstStyle>
          <a:p>
            <a:fld id="{83D3187F-F726-463E-A3D0-C01BAFD1DCC3}" type="slidenum">
              <a:rPr lang="en-US" altLang="zh-TW"/>
              <a:pPr/>
              <a:t>‹#›</a:t>
            </a:fld>
            <a:endParaRPr lang="en-US" altLang="zh-TW"/>
          </a:p>
        </p:txBody>
      </p:sp>
    </p:spTree>
    <p:extLst>
      <p:ext uri="{BB962C8B-B14F-4D97-AF65-F5344CB8AC3E}">
        <p14:creationId xmlns:p14="http://schemas.microsoft.com/office/powerpoint/2010/main" xmlns="" val="40390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3C05731D-B2AF-4118-91E4-F925DB5F0514}" type="slidenum">
              <a:rPr lang="en-US" altLang="zh-TW"/>
              <a:pPr/>
              <a:t>‹#›</a:t>
            </a:fld>
            <a:endParaRPr lang="en-US" altLang="zh-TW"/>
          </a:p>
        </p:txBody>
      </p:sp>
    </p:spTree>
    <p:extLst>
      <p:ext uri="{BB962C8B-B14F-4D97-AF65-F5344CB8AC3E}">
        <p14:creationId xmlns:p14="http://schemas.microsoft.com/office/powerpoint/2010/main" xmlns="" val="387329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DE66596E-1B2F-4499-B127-6F748A5BC44F}" type="slidenum">
              <a:rPr lang="en-US" altLang="zh-TW"/>
              <a:pPr/>
              <a:t>‹#›</a:t>
            </a:fld>
            <a:endParaRPr lang="en-US" altLang="zh-TW"/>
          </a:p>
        </p:txBody>
      </p:sp>
    </p:spTree>
    <p:extLst>
      <p:ext uri="{BB962C8B-B14F-4D97-AF65-F5344CB8AC3E}">
        <p14:creationId xmlns:p14="http://schemas.microsoft.com/office/powerpoint/2010/main" xmlns="" val="400381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1084" name="Picture 60"/>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250825" y="88106"/>
            <a:ext cx="7200900"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250825" y="1059657"/>
            <a:ext cx="8642350" cy="3726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60" name="Rectangle 36"/>
          <p:cNvSpPr>
            <a:spLocks noGrp="1" noChangeArrowheads="1"/>
          </p:cNvSpPr>
          <p:nvPr>
            <p:ph type="sldNum" sz="quarter" idx="4"/>
          </p:nvPr>
        </p:nvSpPr>
        <p:spPr bwMode="auto">
          <a:xfrm>
            <a:off x="7119938" y="4913710"/>
            <a:ext cx="1700212" cy="250031"/>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b="1">
                <a:solidFill>
                  <a:srgbClr val="5F5F5F"/>
                </a:solidFill>
                <a:latin typeface="+mn-lt"/>
              </a:defRPr>
            </a:lvl1pPr>
          </a:lstStyle>
          <a:p>
            <a:fld id="{03D31385-495A-4B9A-B1DD-BA73791B16AB}" type="slidenum">
              <a:rPr lang="en-US" altLang="zh-TW"/>
              <a:pPr/>
              <a:t>‹#›</a:t>
            </a:fld>
            <a:endParaRPr lang="en-US" altLang="zh-TW"/>
          </a:p>
        </p:txBody>
      </p:sp>
      <p:sp>
        <p:nvSpPr>
          <p:cNvPr id="1069" name="Text Box 45"/>
          <p:cNvSpPr txBox="1">
            <a:spLocks noChangeArrowheads="1"/>
          </p:cNvSpPr>
          <p:nvPr userDrawn="1"/>
        </p:nvSpPr>
        <p:spPr bwMode="auto">
          <a:xfrm>
            <a:off x="250826" y="4800600"/>
            <a:ext cx="11731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TW" altLang="zh-TW"/>
          </a:p>
        </p:txBody>
      </p:sp>
      <p:sp>
        <p:nvSpPr>
          <p:cNvPr id="1070" name="Text Box 46"/>
          <p:cNvSpPr txBox="1">
            <a:spLocks noChangeArrowheads="1"/>
          </p:cNvSpPr>
          <p:nvPr userDrawn="1"/>
        </p:nvSpPr>
        <p:spPr bwMode="auto">
          <a:xfrm>
            <a:off x="139700" y="4926807"/>
            <a:ext cx="1165704"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TW" sz="1000" b="1">
                <a:solidFill>
                  <a:srgbClr val="808080"/>
                </a:solidFill>
                <a:latin typeface="Arial" charset="0"/>
              </a:rPr>
              <a:t>SiS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kumimoji="1" sz="2500" b="1">
          <a:solidFill>
            <a:srgbClr val="292929"/>
          </a:solidFill>
          <a:latin typeface="+mj-lt"/>
          <a:ea typeface="+mj-ea"/>
          <a:cs typeface="+mj-cs"/>
        </a:defRPr>
      </a:lvl1pPr>
      <a:lvl2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2pPr>
      <a:lvl3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3pPr>
      <a:lvl4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4pPr>
      <a:lvl5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5pPr>
      <a:lvl6pPr marL="4572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6pPr>
      <a:lvl7pPr marL="9144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7pPr>
      <a:lvl8pPr marL="13716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8pPr>
      <a:lvl9pPr marL="18288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9pPr>
    </p:titleStyle>
    <p:bodyStyle>
      <a:lvl1pPr algn="l" rtl="0" fontAlgn="base">
        <a:lnSpc>
          <a:spcPct val="115000"/>
        </a:lnSpc>
        <a:spcBef>
          <a:spcPct val="25000"/>
        </a:spcBef>
        <a:spcAft>
          <a:spcPct val="0"/>
        </a:spcAft>
        <a:defRPr kumimoji="1" sz="2200" b="1">
          <a:solidFill>
            <a:srgbClr val="003366"/>
          </a:solidFill>
          <a:latin typeface="+mn-lt"/>
          <a:ea typeface="+mn-ea"/>
          <a:cs typeface="+mn-cs"/>
        </a:defRPr>
      </a:lvl1pPr>
      <a:lvl2pPr marL="571500" indent="-190500" algn="l" rtl="0" fontAlgn="base">
        <a:lnSpc>
          <a:spcPct val="120000"/>
        </a:lnSpc>
        <a:spcBef>
          <a:spcPct val="30000"/>
        </a:spcBef>
        <a:spcAft>
          <a:spcPct val="0"/>
        </a:spcAft>
        <a:buClr>
          <a:srgbClr val="5F5F5F"/>
        </a:buClr>
        <a:buChar char="•"/>
        <a:defRPr kumimoji="1">
          <a:solidFill>
            <a:schemeClr val="tx1"/>
          </a:solidFill>
          <a:latin typeface="+mn-lt"/>
          <a:ea typeface="+mn-ea"/>
          <a:cs typeface="+mn-cs"/>
        </a:defRPr>
      </a:lvl2pPr>
      <a:lvl3pPr marL="1047750" indent="-285750" algn="l" rtl="0" fontAlgn="base">
        <a:lnSpc>
          <a:spcPct val="120000"/>
        </a:lnSpc>
        <a:spcBef>
          <a:spcPct val="30000"/>
        </a:spcBef>
        <a:spcAft>
          <a:spcPct val="0"/>
        </a:spcAft>
        <a:buChar char="–"/>
        <a:defRPr>
          <a:solidFill>
            <a:schemeClr val="tx1"/>
          </a:solidFill>
          <a:latin typeface="+mn-lt"/>
          <a:ea typeface="+mn-ea"/>
          <a:cs typeface="+mn-cs"/>
        </a:defRPr>
      </a:lvl3pPr>
      <a:lvl4pPr marL="1466850" indent="-228600" algn="l" rtl="0" fontAlgn="base">
        <a:lnSpc>
          <a:spcPct val="120000"/>
        </a:lnSpc>
        <a:spcBef>
          <a:spcPct val="30000"/>
        </a:spcBef>
        <a:spcAft>
          <a:spcPct val="0"/>
        </a:spcAft>
        <a:buChar char="–"/>
        <a:defRPr kumimoji="1">
          <a:solidFill>
            <a:schemeClr val="tx1"/>
          </a:solidFill>
          <a:latin typeface="+mn-lt"/>
          <a:ea typeface="+mn-ea"/>
          <a:cs typeface="+mn-cs"/>
        </a:defRPr>
      </a:lvl4pPr>
      <a:lvl5pPr marL="2057400" indent="-228600" algn="l" rtl="0" fontAlgn="base">
        <a:lnSpc>
          <a:spcPct val="120000"/>
        </a:lnSpc>
        <a:spcBef>
          <a:spcPct val="30000"/>
        </a:spcBef>
        <a:spcAft>
          <a:spcPct val="0"/>
        </a:spcAft>
        <a:defRPr kumimoji="1">
          <a:solidFill>
            <a:schemeClr val="tx1"/>
          </a:solidFill>
          <a:latin typeface="+mn-lt"/>
          <a:ea typeface="+mn-ea"/>
          <a:cs typeface="+mn-cs"/>
        </a:defRPr>
      </a:lvl5pPr>
      <a:lvl6pPr marL="2514600" indent="-228600" algn="l" rtl="0" fontAlgn="base">
        <a:lnSpc>
          <a:spcPct val="120000"/>
        </a:lnSpc>
        <a:spcBef>
          <a:spcPct val="30000"/>
        </a:spcBef>
        <a:spcAft>
          <a:spcPct val="0"/>
        </a:spcAft>
        <a:defRPr kumimoji="1">
          <a:solidFill>
            <a:schemeClr val="tx1"/>
          </a:solidFill>
          <a:latin typeface="+mn-lt"/>
          <a:ea typeface="+mn-ea"/>
          <a:cs typeface="+mn-cs"/>
        </a:defRPr>
      </a:lvl6pPr>
      <a:lvl7pPr marL="2971800" indent="-228600" algn="l" rtl="0" fontAlgn="base">
        <a:lnSpc>
          <a:spcPct val="120000"/>
        </a:lnSpc>
        <a:spcBef>
          <a:spcPct val="30000"/>
        </a:spcBef>
        <a:spcAft>
          <a:spcPct val="0"/>
        </a:spcAft>
        <a:defRPr kumimoji="1">
          <a:solidFill>
            <a:schemeClr val="tx1"/>
          </a:solidFill>
          <a:latin typeface="+mn-lt"/>
          <a:ea typeface="+mn-ea"/>
          <a:cs typeface="+mn-cs"/>
        </a:defRPr>
      </a:lvl7pPr>
      <a:lvl8pPr marL="3429000" indent="-228600" algn="l" rtl="0" fontAlgn="base">
        <a:lnSpc>
          <a:spcPct val="120000"/>
        </a:lnSpc>
        <a:spcBef>
          <a:spcPct val="30000"/>
        </a:spcBef>
        <a:spcAft>
          <a:spcPct val="0"/>
        </a:spcAft>
        <a:defRPr kumimoji="1">
          <a:solidFill>
            <a:schemeClr val="tx1"/>
          </a:solidFill>
          <a:latin typeface="+mn-lt"/>
          <a:ea typeface="+mn-ea"/>
          <a:cs typeface="+mn-cs"/>
        </a:defRPr>
      </a:lvl8pPr>
      <a:lvl9pPr marL="3886200" indent="-228600" algn="l" rtl="0" fontAlgn="base">
        <a:lnSpc>
          <a:spcPct val="120000"/>
        </a:lnSpc>
        <a:spcBef>
          <a:spcPct val="30000"/>
        </a:spcBef>
        <a:spcAft>
          <a:spcPct val="0"/>
        </a:spcAft>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en-US" altLang="zh-TW" sz="3200" dirty="0" err="1"/>
              <a:t>SiS</a:t>
            </a:r>
            <a:r>
              <a:rPr lang="en-US" altLang="zh-TW" sz="3200" dirty="0"/>
              <a:t> Update Firmware </a:t>
            </a:r>
            <a:r>
              <a:rPr lang="en-US" altLang="zh-TW" sz="3200" dirty="0" smtClean="0"/>
              <a:t>Flow </a:t>
            </a:r>
            <a:r>
              <a:rPr lang="zh-TW" altLang="en-US" sz="3200" dirty="0" smtClean="0"/>
              <a:t>說明（</a:t>
            </a:r>
            <a:r>
              <a:rPr lang="en-US" altLang="zh-TW" sz="3200" dirty="0" smtClean="0"/>
              <a:t>I2C</a:t>
            </a:r>
            <a:r>
              <a:rPr lang="zh-TW" altLang="en-US" sz="3200" dirty="0" smtClean="0"/>
              <a:t>）</a:t>
            </a:r>
            <a:endParaRPr lang="en-US" altLang="zh-TW" sz="3200" dirty="0"/>
          </a:p>
        </p:txBody>
      </p:sp>
      <p:sp>
        <p:nvSpPr>
          <p:cNvPr id="114691" name="Rectangle 3"/>
          <p:cNvSpPr>
            <a:spLocks noGrp="1" noChangeArrowheads="1"/>
          </p:cNvSpPr>
          <p:nvPr>
            <p:ph type="subTitle" idx="1"/>
          </p:nvPr>
        </p:nvSpPr>
        <p:spPr/>
        <p:txBody>
          <a:bodyPr/>
          <a:lstStyle/>
          <a:p>
            <a:pPr>
              <a:lnSpc>
                <a:spcPct val="105000"/>
              </a:lnSpc>
            </a:pPr>
            <a:r>
              <a:rPr lang="en-US" altLang="zh-TW" sz="1400" dirty="0"/>
              <a:t/>
            </a:r>
            <a:br>
              <a:rPr lang="en-US" altLang="zh-TW" sz="1400" dirty="0"/>
            </a:br>
            <a:endParaRPr lang="en-US" altLang="zh-TW" sz="1400" dirty="0"/>
          </a:p>
          <a:p>
            <a:pPr>
              <a:lnSpc>
                <a:spcPct val="105000"/>
              </a:lnSpc>
            </a:pPr>
            <a:endParaRPr lang="en-US" altLang="zh-TW" sz="1400" dirty="0"/>
          </a:p>
          <a:p>
            <a:pPr>
              <a:lnSpc>
                <a:spcPct val="105000"/>
              </a:lnSpc>
            </a:pPr>
            <a:r>
              <a:rPr lang="en-US" altLang="zh-TW" sz="1400" dirty="0" smtClean="0"/>
              <a:t>2022/05/13</a:t>
            </a:r>
            <a:endParaRPr lang="en-US" altLang="zh-TW" sz="1400" dirty="0"/>
          </a:p>
          <a:p>
            <a:pPr>
              <a:lnSpc>
                <a:spcPct val="105000"/>
              </a:lnSpc>
            </a:pPr>
            <a:endParaRPr lang="en-US" altLang="zh-TW"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Update Flow Chart</a:t>
            </a:r>
            <a:endParaRPr lang="zh-TW" altLang="en-US" dirty="0"/>
          </a:p>
        </p:txBody>
      </p:sp>
      <p:sp>
        <p:nvSpPr>
          <p:cNvPr id="3" name="內容版面配置區 2"/>
          <p:cNvSpPr>
            <a:spLocks noGrp="1"/>
          </p:cNvSpPr>
          <p:nvPr>
            <p:ph idx="1"/>
          </p:nvPr>
        </p:nvSpPr>
        <p:spPr>
          <a:xfrm>
            <a:off x="250825" y="1059657"/>
            <a:ext cx="3385071" cy="3726656"/>
          </a:xfrm>
        </p:spPr>
        <p:txBody>
          <a:bodyPr/>
          <a:lstStyle/>
          <a:p>
            <a:r>
              <a:rPr lang="en-US" altLang="zh-TW" sz="1100" dirty="0" smtClean="0"/>
              <a:t>Program FW data to ROM flow</a:t>
            </a:r>
            <a:endParaRPr lang="zh-TW" altLang="zh-TW" sz="1100" dirty="0" smtClean="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10</a:t>
            </a:fld>
            <a:endParaRPr lang="en-US" altLang="zh-TW"/>
          </a:p>
        </p:txBody>
      </p:sp>
      <p:pic>
        <p:nvPicPr>
          <p:cNvPr id="1065" name="Picture 41"/>
          <p:cNvPicPr>
            <a:picLocks noChangeAspect="1" noChangeArrowheads="1"/>
          </p:cNvPicPr>
          <p:nvPr/>
        </p:nvPicPr>
        <p:blipFill>
          <a:blip r:embed="rId2" cstate="print"/>
          <a:srcRect/>
          <a:stretch>
            <a:fillRect/>
          </a:stretch>
        </p:blipFill>
        <p:spPr bwMode="auto">
          <a:xfrm>
            <a:off x="3271649" y="51470"/>
            <a:ext cx="4396695" cy="503715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0824" y="88106"/>
            <a:ext cx="8713664" cy="647700"/>
          </a:xfrm>
        </p:spPr>
        <p:txBody>
          <a:bodyPr/>
          <a:lstStyle/>
          <a:p>
            <a:r>
              <a:rPr lang="en-US" altLang="zh-TW" dirty="0" smtClean="0"/>
              <a:t>Update Flow Chart (not include a boot loader block)</a:t>
            </a:r>
            <a:endParaRPr lang="zh-TW" altLang="en-US" dirty="0" smtClean="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11</a:t>
            </a:fld>
            <a:endParaRPr lang="en-US" altLang="zh-TW"/>
          </a:p>
        </p:txBody>
      </p:sp>
      <p:sp>
        <p:nvSpPr>
          <p:cNvPr id="3175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1761" name="Picture 17"/>
          <p:cNvPicPr>
            <a:picLocks noChangeAspect="1" noChangeArrowheads="1"/>
          </p:cNvPicPr>
          <p:nvPr/>
        </p:nvPicPr>
        <p:blipFill>
          <a:blip r:embed="rId2" cstate="print"/>
          <a:srcRect/>
          <a:stretch>
            <a:fillRect/>
          </a:stretch>
        </p:blipFill>
        <p:spPr bwMode="auto">
          <a:xfrm>
            <a:off x="1763688" y="987574"/>
            <a:ext cx="5419725" cy="374441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404" y="88106"/>
            <a:ext cx="7200900" cy="647700"/>
          </a:xfrm>
        </p:spPr>
        <p:txBody>
          <a:bodyPr/>
          <a:lstStyle/>
          <a:p>
            <a:r>
              <a:rPr lang="en-US" altLang="zh-TW" sz="2000" dirty="0" smtClean="0"/>
              <a:t>Update Flow Example…1/3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r>
              <a:rPr lang="en-US" altLang="zh-TW" sz="1100" dirty="0" smtClean="0"/>
              <a:t>Update FW Flow</a:t>
            </a:r>
          </a:p>
          <a:p>
            <a:r>
              <a:rPr lang="en-US" altLang="zh-TW" sz="1100" dirty="0" smtClean="0"/>
              <a:t>(not include a boot loader block)</a:t>
            </a:r>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12</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90" name="Picture 70"/>
          <p:cNvPicPr>
            <a:picLocks noChangeAspect="1" noChangeArrowheads="1"/>
          </p:cNvPicPr>
          <p:nvPr/>
        </p:nvPicPr>
        <p:blipFill>
          <a:blip r:embed="rId2" cstate="print"/>
          <a:srcRect/>
          <a:stretch>
            <a:fillRect/>
          </a:stretch>
        </p:blipFill>
        <p:spPr bwMode="auto">
          <a:xfrm>
            <a:off x="3491880" y="123478"/>
            <a:ext cx="5499100" cy="4927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smtClean="0"/>
              <a:t>Update Flow Example…2/3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13</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2772" name="Picture 4"/>
          <p:cNvPicPr>
            <a:picLocks noChangeAspect="1" noChangeArrowheads="1"/>
          </p:cNvPicPr>
          <p:nvPr/>
        </p:nvPicPr>
        <p:blipFill>
          <a:blip r:embed="rId2" cstate="print"/>
          <a:srcRect/>
          <a:stretch>
            <a:fillRect/>
          </a:stretch>
        </p:blipFill>
        <p:spPr bwMode="auto">
          <a:xfrm>
            <a:off x="3491880" y="51470"/>
            <a:ext cx="4426524" cy="509202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smtClean="0"/>
              <a:t>Update Flow Example…3/3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14</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3795" name="Picture 3"/>
          <p:cNvPicPr>
            <a:picLocks noChangeAspect="1" noChangeArrowheads="1"/>
          </p:cNvPicPr>
          <p:nvPr/>
        </p:nvPicPr>
        <p:blipFill>
          <a:blip r:embed="rId2" cstate="print"/>
          <a:srcRect/>
          <a:stretch>
            <a:fillRect/>
          </a:stretch>
        </p:blipFill>
        <p:spPr bwMode="auto">
          <a:xfrm>
            <a:off x="3491880" y="1009322"/>
            <a:ext cx="5516662" cy="65299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smtClean="0"/>
              <a:t>CRC</a:t>
            </a:r>
            <a:endParaRPr lang="zh-TW" altLang="en-US" sz="2000" dirty="0"/>
          </a:p>
        </p:txBody>
      </p:sp>
      <p:sp>
        <p:nvSpPr>
          <p:cNvPr id="3" name="內容版面配置區 2"/>
          <p:cNvSpPr>
            <a:spLocks noGrp="1"/>
          </p:cNvSpPr>
          <p:nvPr>
            <p:ph idx="1"/>
          </p:nvPr>
        </p:nvSpPr>
        <p:spPr>
          <a:xfrm>
            <a:off x="250825" y="1059657"/>
            <a:ext cx="6481415" cy="1440085"/>
          </a:xfrm>
        </p:spPr>
        <p:txBody>
          <a:bodyPr/>
          <a:lstStyle/>
          <a:p>
            <a:r>
              <a:rPr lang="en-US" altLang="zh-TW" sz="1100" dirty="0" smtClean="0"/>
              <a:t>CRC</a:t>
            </a:r>
            <a:r>
              <a:rPr lang="zh-TW" altLang="en-US" sz="1100" dirty="0" smtClean="0"/>
              <a:t>請參考 </a:t>
            </a:r>
            <a:r>
              <a:rPr lang="en-US" altLang="zh-TW" sz="1100" dirty="0" err="1" smtClean="0"/>
              <a:t>CRC.h</a:t>
            </a:r>
            <a:r>
              <a:rPr lang="en-US" altLang="zh-TW" sz="1100" dirty="0" smtClean="0"/>
              <a:t>  &amp; </a:t>
            </a:r>
            <a:r>
              <a:rPr lang="en-US" altLang="zh-TW" sz="1100" dirty="0" err="1" smtClean="0"/>
              <a:t>CRC.c</a:t>
            </a:r>
            <a:endParaRPr lang="en-US" altLang="zh-TW" sz="1100" dirty="0" smtClean="0"/>
          </a:p>
          <a:p>
            <a:r>
              <a:rPr lang="en-US" altLang="zh-TW" sz="1100" dirty="0" smtClean="0"/>
              <a:t>Output packet CRC16</a:t>
            </a:r>
            <a:r>
              <a:rPr lang="zh-TW" altLang="en-US" sz="1100" dirty="0" smtClean="0"/>
              <a:t>計算 </a:t>
            </a:r>
            <a:r>
              <a:rPr lang="en-US" altLang="zh-TW" sz="1100" dirty="0" smtClean="0"/>
              <a:t>Byte6 + Byte8~pack </a:t>
            </a:r>
            <a:r>
              <a:rPr lang="en-US" altLang="zh-TW" sz="1100" dirty="0" smtClean="0"/>
              <a:t>length </a:t>
            </a:r>
            <a:endParaRPr lang="zh-TW" altLang="zh-TW" sz="1100" dirty="0" smtClean="0"/>
          </a:p>
          <a:p>
            <a:r>
              <a:rPr lang="en-US" altLang="zh-TW" sz="1100" dirty="0" smtClean="0"/>
              <a:t> Input packet CRC16</a:t>
            </a:r>
            <a:r>
              <a:rPr lang="zh-TW" altLang="en-US" sz="1100" dirty="0" smtClean="0"/>
              <a:t>計算 </a:t>
            </a:r>
            <a:r>
              <a:rPr lang="en-US" altLang="zh-TW" sz="1100" dirty="0" smtClean="0"/>
              <a:t>Byte4~pack length </a:t>
            </a:r>
            <a:endParaRPr lang="zh-TW" altLang="zh-TW" sz="1100" dirty="0" smtClean="0"/>
          </a:p>
          <a:p>
            <a:endParaRPr lang="zh-TW" altLang="zh-TW" sz="1100" dirty="0" smtClean="0"/>
          </a:p>
          <a:p>
            <a:endParaRPr lang="en-US" altLang="zh-TW" sz="1100" dirty="0" smtClean="0"/>
          </a:p>
          <a:p>
            <a:endParaRPr lang="en-US" altLang="zh-TW" sz="1100" dirty="0" smtClean="0"/>
          </a:p>
          <a:p>
            <a:r>
              <a:rPr lang="zh-TW" altLang="en-US" sz="1100" dirty="0" smtClean="0"/>
              <a:t>例如 </a:t>
            </a:r>
            <a:r>
              <a:rPr lang="en-US" altLang="zh-TW" sz="1100" dirty="0" smtClean="0"/>
              <a:t>crc16 = </a:t>
            </a:r>
            <a:r>
              <a:rPr lang="en-US" altLang="zh-TW" sz="1100" dirty="0" err="1" smtClean="0"/>
              <a:t>crc_check</a:t>
            </a:r>
            <a:r>
              <a:rPr lang="en-US" altLang="zh-TW" sz="1100" dirty="0" smtClean="0"/>
              <a:t>(((unsigned char *)&amp;I2cTxPacket) + 4, </a:t>
            </a:r>
            <a:r>
              <a:rPr lang="en-US" altLang="zh-TW" sz="1100" dirty="0" err="1" smtClean="0"/>
              <a:t>m_HostPkgLen</a:t>
            </a:r>
            <a:r>
              <a:rPr lang="en-US" altLang="zh-TW" sz="1100" dirty="0" smtClean="0"/>
              <a:t>, 1);</a:t>
            </a:r>
            <a:endParaRPr lang="zh-TW" altLang="zh-TW" sz="1100" dirty="0" smtClean="0"/>
          </a:p>
          <a:p>
            <a:r>
              <a:rPr lang="en-US" altLang="zh-TW" sz="1100" dirty="0" smtClean="0"/>
              <a:t> </a:t>
            </a:r>
            <a:endParaRPr lang="zh-TW" altLang="zh-TW" sz="1100" dirty="0" smtClean="0"/>
          </a:p>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15</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6866" name="Picture 2"/>
          <p:cNvPicPr>
            <a:picLocks noChangeAspect="1" noChangeArrowheads="1"/>
          </p:cNvPicPr>
          <p:nvPr/>
        </p:nvPicPr>
        <p:blipFill>
          <a:blip r:embed="rId2" cstate="print"/>
          <a:srcRect/>
          <a:stretch>
            <a:fillRect/>
          </a:stretch>
        </p:blipFill>
        <p:spPr bwMode="auto">
          <a:xfrm>
            <a:off x="251520" y="2787774"/>
            <a:ext cx="8352929" cy="604043"/>
          </a:xfrm>
          <a:prstGeom prst="rect">
            <a:avLst/>
          </a:prstGeom>
          <a:noFill/>
          <a:ln w="9525">
            <a:noFill/>
            <a:miter lim="800000"/>
            <a:headEnd/>
            <a:tailEnd/>
          </a:ln>
        </p:spPr>
      </p:pic>
      <p:sp>
        <p:nvSpPr>
          <p:cNvPr id="8" name="矩形 7"/>
          <p:cNvSpPr/>
          <p:nvPr/>
        </p:nvSpPr>
        <p:spPr>
          <a:xfrm>
            <a:off x="3752850" y="2787774"/>
            <a:ext cx="387102" cy="407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499992" y="2787774"/>
            <a:ext cx="4104456" cy="412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059832" y="3219822"/>
            <a:ext cx="1440160" cy="152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2283718"/>
            <a:ext cx="6912768" cy="72008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t>SIS CMD</a:t>
            </a:r>
          </a:p>
          <a:p>
            <a:r>
              <a:rPr lang="en-US" altLang="zh-TW" sz="1600" dirty="0" smtClean="0"/>
              <a:t>(N)</a:t>
            </a:r>
          </a:p>
        </p:txBody>
      </p:sp>
      <p:sp>
        <p:nvSpPr>
          <p:cNvPr id="2" name="標題 1"/>
          <p:cNvSpPr>
            <a:spLocks noGrp="1"/>
          </p:cNvSpPr>
          <p:nvPr>
            <p:ph type="title"/>
          </p:nvPr>
        </p:nvSpPr>
        <p:spPr/>
        <p:txBody>
          <a:bodyPr/>
          <a:lstStyle/>
          <a:p>
            <a:r>
              <a:rPr lang="en-US" altLang="zh-TW" dirty="0" smtClean="0"/>
              <a:t>I2C </a:t>
            </a:r>
            <a:r>
              <a:rPr lang="zh-TW" altLang="en-US" dirty="0" smtClean="0"/>
              <a:t>時序</a:t>
            </a:r>
            <a:r>
              <a:rPr lang="en-US" altLang="zh-TW" dirty="0" smtClean="0"/>
              <a:t>(I2C INT Pin)</a:t>
            </a:r>
            <a:endParaRPr lang="zh-TW" altLang="en-US" dirty="0"/>
          </a:p>
        </p:txBody>
      </p:sp>
      <p:sp>
        <p:nvSpPr>
          <p:cNvPr id="3" name="內容版面配置區 2"/>
          <p:cNvSpPr>
            <a:spLocks noGrp="1"/>
          </p:cNvSpPr>
          <p:nvPr>
            <p:ph idx="1"/>
          </p:nvPr>
        </p:nvSpPr>
        <p:spPr>
          <a:xfrm>
            <a:off x="250825" y="1059657"/>
            <a:ext cx="8642350" cy="1008037"/>
          </a:xfrm>
        </p:spPr>
        <p:txBody>
          <a:bodyPr/>
          <a:lstStyle/>
          <a:p>
            <a:r>
              <a:rPr lang="en-US" altLang="zh-TW" sz="1600" dirty="0" smtClean="0"/>
              <a:t>I2C</a:t>
            </a:r>
            <a:r>
              <a:rPr lang="zh-TW" altLang="en-US" sz="1600" dirty="0" smtClean="0"/>
              <a:t> </a:t>
            </a:r>
            <a:r>
              <a:rPr lang="en-US" altLang="zh-TW" sz="1600" dirty="0" smtClean="0"/>
              <a:t>clock :300Khz</a:t>
            </a:r>
          </a:p>
          <a:p>
            <a:r>
              <a:rPr lang="en-US" altLang="zh-TW" sz="1600" dirty="0" smtClean="0"/>
              <a:t>I2C Write data </a:t>
            </a:r>
            <a:r>
              <a:rPr lang="zh-TW" altLang="en-US" sz="1600" dirty="0" smtClean="0"/>
              <a:t>後</a:t>
            </a:r>
            <a:r>
              <a:rPr lang="en-US" altLang="zh-TW" sz="1600" dirty="0" smtClean="0"/>
              <a:t>polling I2C INT Pin</a:t>
            </a:r>
            <a:r>
              <a:rPr lang="zh-TW" altLang="en-US" sz="1600" dirty="0" smtClean="0"/>
              <a:t>為</a:t>
            </a:r>
            <a:r>
              <a:rPr lang="en-US" altLang="zh-TW" sz="1600" dirty="0" smtClean="0"/>
              <a:t>Low</a:t>
            </a:r>
            <a:r>
              <a:rPr lang="zh-TW" altLang="en-US" sz="1600" dirty="0" smtClean="0"/>
              <a:t>時可</a:t>
            </a:r>
            <a:r>
              <a:rPr lang="en-US" altLang="zh-TW" sz="1600" dirty="0" smtClean="0"/>
              <a:t> Read data</a:t>
            </a:r>
          </a:p>
          <a:p>
            <a:r>
              <a:rPr lang="en-US" altLang="zh-TW" sz="1600" dirty="0" smtClean="0"/>
              <a:t>SIS CMD</a:t>
            </a:r>
            <a:r>
              <a:rPr lang="zh-TW" altLang="en-US" sz="1600" dirty="0" smtClean="0"/>
              <a:t>之間需要大於</a:t>
            </a:r>
            <a:r>
              <a:rPr lang="en-US" altLang="zh-TW" sz="1600" dirty="0" smtClean="0"/>
              <a:t>4ms delay time</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16</a:t>
            </a:fld>
            <a:endParaRPr lang="en-US" altLang="zh-TW"/>
          </a:p>
        </p:txBody>
      </p:sp>
      <p:sp>
        <p:nvSpPr>
          <p:cNvPr id="5" name="矩形 4"/>
          <p:cNvSpPr/>
          <p:nvPr/>
        </p:nvSpPr>
        <p:spPr>
          <a:xfrm>
            <a:off x="1691680" y="2355726"/>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Output Packets</a:t>
            </a:r>
          </a:p>
          <a:p>
            <a:pPr algn="ctr"/>
            <a:r>
              <a:rPr lang="en-US" altLang="zh-TW" sz="1200" dirty="0" smtClean="0"/>
              <a:t>(I2C Write Data)</a:t>
            </a:r>
            <a:endParaRPr lang="zh-TW" altLang="en-US" sz="1200" dirty="0"/>
          </a:p>
        </p:txBody>
      </p:sp>
      <p:sp>
        <p:nvSpPr>
          <p:cNvPr id="6" name="矩形 5"/>
          <p:cNvSpPr/>
          <p:nvPr/>
        </p:nvSpPr>
        <p:spPr>
          <a:xfrm>
            <a:off x="5436096" y="2355726"/>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Input Packets</a:t>
            </a:r>
          </a:p>
          <a:p>
            <a:pPr algn="ctr"/>
            <a:r>
              <a:rPr lang="en-US" altLang="zh-TW" sz="1200" dirty="0" smtClean="0"/>
              <a:t>(I2C Read Data)</a:t>
            </a:r>
            <a:endParaRPr lang="zh-TW" altLang="en-US" sz="1200" dirty="0"/>
          </a:p>
        </p:txBody>
      </p:sp>
      <p:sp>
        <p:nvSpPr>
          <p:cNvPr id="10" name="向右箭號 9"/>
          <p:cNvSpPr/>
          <p:nvPr/>
        </p:nvSpPr>
        <p:spPr>
          <a:xfrm>
            <a:off x="3491880" y="2499742"/>
            <a:ext cx="187220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Polling I2C INT Pin Low</a:t>
            </a:r>
            <a:endParaRPr lang="zh-TW" altLang="en-US" sz="1200" dirty="0">
              <a:solidFill>
                <a:schemeClr val="tx1"/>
              </a:solidFill>
            </a:endParaRPr>
          </a:p>
        </p:txBody>
      </p:sp>
      <p:sp>
        <p:nvSpPr>
          <p:cNvPr id="15" name="向右箭號 14"/>
          <p:cNvSpPr/>
          <p:nvPr/>
        </p:nvSpPr>
        <p:spPr>
          <a:xfrm rot="5400000">
            <a:off x="3059832" y="3291830"/>
            <a:ext cx="720080"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bg1"/>
                </a:solidFill>
              </a:rPr>
              <a:t>&gt;4ms</a:t>
            </a:r>
            <a:endParaRPr lang="zh-TW" altLang="en-US" sz="1200" dirty="0">
              <a:solidFill>
                <a:schemeClr val="bg1"/>
              </a:solidFill>
            </a:endParaRPr>
          </a:p>
        </p:txBody>
      </p:sp>
      <p:sp>
        <p:nvSpPr>
          <p:cNvPr id="16" name="矩形 15"/>
          <p:cNvSpPr/>
          <p:nvPr/>
        </p:nvSpPr>
        <p:spPr>
          <a:xfrm>
            <a:off x="395536" y="3867894"/>
            <a:ext cx="6912768" cy="72008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t>SIS CMD</a:t>
            </a:r>
          </a:p>
          <a:p>
            <a:r>
              <a:rPr lang="en-US" altLang="zh-TW" sz="1600" dirty="0" smtClean="0"/>
              <a:t>(N+1)</a:t>
            </a:r>
          </a:p>
        </p:txBody>
      </p:sp>
      <p:sp>
        <p:nvSpPr>
          <p:cNvPr id="17" name="矩形 16"/>
          <p:cNvSpPr/>
          <p:nvPr/>
        </p:nvSpPr>
        <p:spPr>
          <a:xfrm>
            <a:off x="1691680" y="393990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Output Packets</a:t>
            </a:r>
          </a:p>
          <a:p>
            <a:pPr algn="ctr"/>
            <a:r>
              <a:rPr lang="en-US" altLang="zh-TW" sz="1200" dirty="0" smtClean="0"/>
              <a:t>(I2C Write Data)</a:t>
            </a:r>
            <a:endParaRPr lang="zh-TW" altLang="en-US" sz="1200" dirty="0"/>
          </a:p>
        </p:txBody>
      </p:sp>
      <p:sp>
        <p:nvSpPr>
          <p:cNvPr id="18" name="矩形 17"/>
          <p:cNvSpPr/>
          <p:nvPr/>
        </p:nvSpPr>
        <p:spPr>
          <a:xfrm>
            <a:off x="5436096" y="393990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Input Packets</a:t>
            </a:r>
          </a:p>
          <a:p>
            <a:pPr algn="ctr"/>
            <a:r>
              <a:rPr lang="en-US" altLang="zh-TW" sz="1200" dirty="0" smtClean="0"/>
              <a:t>(I2C Read Data)</a:t>
            </a:r>
            <a:endParaRPr lang="zh-TW" altLang="en-US" sz="1200" dirty="0"/>
          </a:p>
        </p:txBody>
      </p:sp>
      <p:sp>
        <p:nvSpPr>
          <p:cNvPr id="19" name="向右箭號 18"/>
          <p:cNvSpPr/>
          <p:nvPr/>
        </p:nvSpPr>
        <p:spPr>
          <a:xfrm>
            <a:off x="3491880" y="4083918"/>
            <a:ext cx="187220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Polling I2C INT Pin Low</a:t>
            </a:r>
            <a:endParaRPr lang="zh-TW" altLang="en-US" sz="12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2499742"/>
            <a:ext cx="6120680" cy="72008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t>SIS CMD</a:t>
            </a:r>
          </a:p>
          <a:p>
            <a:r>
              <a:rPr lang="en-US" altLang="zh-TW" sz="1600" dirty="0" smtClean="0"/>
              <a:t>(N)</a:t>
            </a:r>
          </a:p>
        </p:txBody>
      </p:sp>
      <p:sp>
        <p:nvSpPr>
          <p:cNvPr id="2" name="標題 1"/>
          <p:cNvSpPr>
            <a:spLocks noGrp="1"/>
          </p:cNvSpPr>
          <p:nvPr>
            <p:ph type="title"/>
          </p:nvPr>
        </p:nvSpPr>
        <p:spPr/>
        <p:txBody>
          <a:bodyPr/>
          <a:lstStyle/>
          <a:p>
            <a:r>
              <a:rPr lang="en-US" altLang="zh-TW" dirty="0" smtClean="0"/>
              <a:t>I2C </a:t>
            </a:r>
            <a:r>
              <a:rPr lang="zh-TW" altLang="en-US" dirty="0" smtClean="0"/>
              <a:t>時序</a:t>
            </a:r>
            <a:r>
              <a:rPr lang="en-US" altLang="zh-TW" dirty="0" smtClean="0"/>
              <a:t>(No I2C INT Pin)</a:t>
            </a:r>
            <a:endParaRPr lang="zh-TW" altLang="en-US" dirty="0"/>
          </a:p>
        </p:txBody>
      </p:sp>
      <p:sp>
        <p:nvSpPr>
          <p:cNvPr id="3" name="內容版面配置區 2"/>
          <p:cNvSpPr>
            <a:spLocks noGrp="1"/>
          </p:cNvSpPr>
          <p:nvPr>
            <p:ph idx="1"/>
          </p:nvPr>
        </p:nvSpPr>
        <p:spPr>
          <a:xfrm>
            <a:off x="250825" y="1059657"/>
            <a:ext cx="8642350" cy="1008037"/>
          </a:xfrm>
        </p:spPr>
        <p:txBody>
          <a:bodyPr/>
          <a:lstStyle/>
          <a:p>
            <a:r>
              <a:rPr lang="en-US" altLang="zh-TW" sz="1600" dirty="0" smtClean="0"/>
              <a:t>I2C</a:t>
            </a:r>
            <a:r>
              <a:rPr lang="zh-TW" altLang="en-US" sz="1600" dirty="0" smtClean="0"/>
              <a:t> </a:t>
            </a:r>
            <a:r>
              <a:rPr lang="en-US" altLang="zh-TW" sz="1600" dirty="0" smtClean="0"/>
              <a:t>clock :300Khz</a:t>
            </a:r>
          </a:p>
          <a:p>
            <a:r>
              <a:rPr lang="en-US" altLang="zh-TW" sz="1600" dirty="0" smtClean="0"/>
              <a:t>I2C Write Read data</a:t>
            </a:r>
            <a:r>
              <a:rPr lang="zh-TW" altLang="en-US" sz="1600" dirty="0" smtClean="0"/>
              <a:t>之間需要</a:t>
            </a:r>
            <a:r>
              <a:rPr lang="en-US" altLang="zh-TW" sz="1600" dirty="0" smtClean="0"/>
              <a:t>5ms delay time</a:t>
            </a:r>
          </a:p>
          <a:p>
            <a:r>
              <a:rPr lang="en-US" altLang="zh-TW" sz="1600" dirty="0" smtClean="0"/>
              <a:t>SIS CMD</a:t>
            </a:r>
            <a:r>
              <a:rPr lang="zh-TW" altLang="en-US" sz="1600" dirty="0" smtClean="0"/>
              <a:t>之間需要大於</a:t>
            </a:r>
            <a:r>
              <a:rPr lang="en-US" altLang="zh-TW" sz="1600" dirty="0" smtClean="0"/>
              <a:t>4ms delay time</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17</a:t>
            </a:fld>
            <a:endParaRPr lang="en-US" altLang="zh-TW"/>
          </a:p>
        </p:txBody>
      </p:sp>
      <p:sp>
        <p:nvSpPr>
          <p:cNvPr id="5" name="矩形 4"/>
          <p:cNvSpPr/>
          <p:nvPr/>
        </p:nvSpPr>
        <p:spPr>
          <a:xfrm>
            <a:off x="1691680" y="2571750"/>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Output Packets</a:t>
            </a:r>
          </a:p>
          <a:p>
            <a:pPr algn="ctr"/>
            <a:r>
              <a:rPr lang="en-US" altLang="zh-TW" sz="1200" dirty="0" smtClean="0"/>
              <a:t>(I2C Write Data)</a:t>
            </a:r>
            <a:endParaRPr lang="zh-TW" altLang="en-US" sz="1200" dirty="0"/>
          </a:p>
        </p:txBody>
      </p:sp>
      <p:sp>
        <p:nvSpPr>
          <p:cNvPr id="6" name="矩形 5"/>
          <p:cNvSpPr/>
          <p:nvPr/>
        </p:nvSpPr>
        <p:spPr>
          <a:xfrm>
            <a:off x="4355976" y="2571750"/>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Input Packets</a:t>
            </a:r>
          </a:p>
          <a:p>
            <a:pPr algn="ctr"/>
            <a:r>
              <a:rPr lang="en-US" altLang="zh-TW" sz="1200" dirty="0" smtClean="0"/>
              <a:t>(I2C Read Data)</a:t>
            </a:r>
            <a:endParaRPr lang="zh-TW" altLang="en-US" sz="1200" dirty="0"/>
          </a:p>
        </p:txBody>
      </p:sp>
      <p:sp>
        <p:nvSpPr>
          <p:cNvPr id="10" name="向右箭號 9"/>
          <p:cNvSpPr/>
          <p:nvPr/>
        </p:nvSpPr>
        <p:spPr>
          <a:xfrm>
            <a:off x="3491880" y="2715766"/>
            <a:ext cx="79208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5ms</a:t>
            </a:r>
            <a:endParaRPr lang="zh-TW" altLang="en-US" sz="1200" dirty="0">
              <a:solidFill>
                <a:schemeClr val="tx1"/>
              </a:solidFill>
            </a:endParaRPr>
          </a:p>
        </p:txBody>
      </p:sp>
      <p:sp>
        <p:nvSpPr>
          <p:cNvPr id="11" name="矩形 10"/>
          <p:cNvSpPr/>
          <p:nvPr/>
        </p:nvSpPr>
        <p:spPr>
          <a:xfrm>
            <a:off x="395536" y="4083918"/>
            <a:ext cx="6120680" cy="72008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t>SIS CMD</a:t>
            </a:r>
          </a:p>
          <a:p>
            <a:r>
              <a:rPr lang="en-US" altLang="zh-TW" sz="1600" dirty="0" smtClean="0"/>
              <a:t>(N+1)</a:t>
            </a:r>
          </a:p>
        </p:txBody>
      </p:sp>
      <p:sp>
        <p:nvSpPr>
          <p:cNvPr id="12" name="矩形 11"/>
          <p:cNvSpPr/>
          <p:nvPr/>
        </p:nvSpPr>
        <p:spPr>
          <a:xfrm>
            <a:off x="1691680" y="4155926"/>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Output Packets</a:t>
            </a:r>
          </a:p>
          <a:p>
            <a:pPr algn="ctr"/>
            <a:r>
              <a:rPr lang="en-US" altLang="zh-TW" sz="1200" dirty="0" smtClean="0"/>
              <a:t>(I2C Write Data)</a:t>
            </a:r>
            <a:endParaRPr lang="zh-TW" altLang="en-US" sz="1200" dirty="0"/>
          </a:p>
        </p:txBody>
      </p:sp>
      <p:sp>
        <p:nvSpPr>
          <p:cNvPr id="13" name="矩形 12"/>
          <p:cNvSpPr/>
          <p:nvPr/>
        </p:nvSpPr>
        <p:spPr>
          <a:xfrm>
            <a:off x="4355976" y="4155926"/>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t>Input Packets</a:t>
            </a:r>
          </a:p>
          <a:p>
            <a:pPr algn="ctr"/>
            <a:r>
              <a:rPr lang="en-US" altLang="zh-TW" sz="1200" dirty="0" smtClean="0"/>
              <a:t>(I2C Read Data)</a:t>
            </a:r>
            <a:endParaRPr lang="zh-TW" altLang="en-US" sz="1200" dirty="0"/>
          </a:p>
        </p:txBody>
      </p:sp>
      <p:sp>
        <p:nvSpPr>
          <p:cNvPr id="14" name="向右箭號 13"/>
          <p:cNvSpPr/>
          <p:nvPr/>
        </p:nvSpPr>
        <p:spPr>
          <a:xfrm>
            <a:off x="3491880" y="4299942"/>
            <a:ext cx="79208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5ms</a:t>
            </a:r>
            <a:endParaRPr lang="zh-TW" altLang="en-US" sz="1200" dirty="0">
              <a:solidFill>
                <a:schemeClr val="tx1"/>
              </a:solidFill>
            </a:endParaRPr>
          </a:p>
        </p:txBody>
      </p:sp>
      <p:sp>
        <p:nvSpPr>
          <p:cNvPr id="15" name="向右箭號 14"/>
          <p:cNvSpPr/>
          <p:nvPr/>
        </p:nvSpPr>
        <p:spPr>
          <a:xfrm rot="5400000">
            <a:off x="3059832" y="3507854"/>
            <a:ext cx="720080"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bg1"/>
                </a:solidFill>
              </a:rPr>
              <a:t>&gt;4ms</a:t>
            </a:r>
            <a:endParaRPr lang="zh-TW" altLang="en-US" sz="1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fld id="{3CDBDE70-1CAF-4BA0-A97C-EC5BAE20EC74}" type="slidenum">
              <a:rPr lang="en-US" altLang="zh-TW"/>
              <a:pPr/>
              <a:t>18</a:t>
            </a:fld>
            <a:endParaRPr lang="en-US" altLang="zh-TW"/>
          </a:p>
        </p:txBody>
      </p:sp>
      <p:sp>
        <p:nvSpPr>
          <p:cNvPr id="119810" name="Rectangle 2"/>
          <p:cNvSpPr>
            <a:spLocks noGrp="1" noChangeArrowheads="1"/>
          </p:cNvSpPr>
          <p:nvPr>
            <p:ph type="title"/>
          </p:nvPr>
        </p:nvSpPr>
        <p:spPr/>
        <p:txBody>
          <a:bodyPr/>
          <a:lstStyle/>
          <a:p>
            <a:r>
              <a:rPr lang="en-US" altLang="zh-TW"/>
              <a:t>Legal Disclaimer</a:t>
            </a:r>
          </a:p>
        </p:txBody>
      </p:sp>
      <p:sp>
        <p:nvSpPr>
          <p:cNvPr id="119811" name="Rectangle 3"/>
          <p:cNvSpPr>
            <a:spLocks noGrp="1" noChangeArrowheads="1"/>
          </p:cNvSpPr>
          <p:nvPr>
            <p:ph type="body" idx="1"/>
          </p:nvPr>
        </p:nvSpPr>
        <p:spPr>
          <a:xfrm>
            <a:off x="250825" y="789310"/>
            <a:ext cx="8642350" cy="3726656"/>
          </a:xfrm>
        </p:spPr>
        <p:txBody>
          <a:bodyPr/>
          <a:lstStyle/>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Information in this document is provided for the evaluation of the potential business between Silicon Integrated Systems Corp. and you or other purposes agreed by Silicon Integrated Systems Corp.  No license, express or implied, by estoppel or otherwise, to any rights or interests, including but not limited to intellectual property rights, is granted by this document. </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err="1">
                <a:solidFill>
                  <a:srgbClr val="4D4D4D"/>
                </a:solidFill>
                <a:ea typeface="新細明體" pitchFamily="18" charset="-120"/>
              </a:rPr>
              <a:t>SiS</a:t>
            </a:r>
            <a:r>
              <a:rPr lang="en-US" altLang="zh-TW" sz="1600" dirty="0">
                <a:solidFill>
                  <a:srgbClr val="4D4D4D"/>
                </a:solidFill>
                <a:ea typeface="新細明體" pitchFamily="18" charset="-120"/>
              </a:rPr>
              <a:t>,                  ,                    , </a:t>
            </a:r>
            <a:r>
              <a:rPr lang="en-US" altLang="zh-TW" sz="1600" dirty="0" err="1">
                <a:solidFill>
                  <a:srgbClr val="4D4D4D"/>
                </a:solidFill>
                <a:ea typeface="新細明體" pitchFamily="18" charset="-120"/>
              </a:rPr>
              <a:t>HyperStreaming</a:t>
            </a:r>
            <a:r>
              <a:rPr lang="en-US" altLang="zh-TW" sz="1600" dirty="0">
                <a:solidFill>
                  <a:srgbClr val="4D4D4D"/>
                </a:solidFill>
                <a:ea typeface="新細明體" pitchFamily="18" charset="-120"/>
              </a:rPr>
              <a:t>, Mirage, </a:t>
            </a:r>
            <a:r>
              <a:rPr lang="en-US" altLang="zh-TW" sz="1600" dirty="0" err="1">
                <a:solidFill>
                  <a:srgbClr val="4D4D4D"/>
                </a:solidFill>
                <a:ea typeface="新細明體" pitchFamily="18" charset="-120"/>
              </a:rPr>
              <a:t>MuTIOL</a:t>
            </a:r>
            <a:r>
              <a:rPr lang="en-US" altLang="zh-TW" sz="1600" dirty="0">
                <a:solidFill>
                  <a:srgbClr val="4D4D4D"/>
                </a:solidFill>
                <a:ea typeface="新細明體" pitchFamily="18" charset="-120"/>
              </a:rPr>
              <a:t>, </a:t>
            </a:r>
            <a:r>
              <a:rPr lang="zh-TW" altLang="en-US" sz="1600" dirty="0">
                <a:solidFill>
                  <a:srgbClr val="4D4D4D"/>
                </a:solidFill>
                <a:ea typeface="新細明體" pitchFamily="18" charset="-120"/>
              </a:rPr>
              <a:t>妙渠</a:t>
            </a:r>
            <a:r>
              <a:rPr lang="en-US" altLang="zh-TW" sz="1600" dirty="0">
                <a:solidFill>
                  <a:srgbClr val="4D4D4D"/>
                </a:solidFill>
                <a:ea typeface="新細明體" pitchFamily="18" charset="-120"/>
              </a:rPr>
              <a:t>, </a:t>
            </a:r>
            <a:r>
              <a:rPr lang="en-US" altLang="zh-TW" sz="1600" dirty="0" err="1">
                <a:solidFill>
                  <a:srgbClr val="4D4D4D"/>
                </a:solidFill>
                <a:ea typeface="新細明體" pitchFamily="18" charset="-120"/>
              </a:rPr>
              <a:t>Xabre</a:t>
            </a:r>
            <a:r>
              <a:rPr lang="en-US" altLang="zh-TW" sz="1600" dirty="0">
                <a:solidFill>
                  <a:srgbClr val="4D4D4D"/>
                </a:solidFill>
                <a:ea typeface="新細明體" pitchFamily="18" charset="-120"/>
              </a:rPr>
              <a:t>, </a:t>
            </a:r>
            <a:r>
              <a:rPr lang="en-US" altLang="zh-TW" sz="1600" dirty="0" err="1">
                <a:solidFill>
                  <a:srgbClr val="4D4D4D"/>
                </a:solidFill>
              </a:rPr>
              <a:t>HyperZip</a:t>
            </a:r>
            <a:r>
              <a:rPr lang="en-US" altLang="zh-TW" sz="1600" dirty="0">
                <a:solidFill>
                  <a:srgbClr val="4D4D4D"/>
                </a:solidFill>
              </a:rPr>
              <a:t>,</a:t>
            </a:r>
            <a:r>
              <a:rPr lang="en-US" altLang="zh-TW" sz="1600" dirty="0">
                <a:solidFill>
                  <a:srgbClr val="4D4D4D"/>
                </a:solidFill>
                <a:ea typeface="新細明體" pitchFamily="18" charset="-120"/>
              </a:rPr>
              <a:t> </a:t>
            </a:r>
          </a:p>
          <a:p>
            <a:pPr>
              <a:lnSpc>
                <a:spcPct val="85000"/>
              </a:lnSpc>
              <a:spcAft>
                <a:spcPts val="400"/>
              </a:spcAft>
            </a:pPr>
            <a:r>
              <a:rPr lang="en-US" altLang="zh-TW" sz="1600" dirty="0" err="1">
                <a:solidFill>
                  <a:srgbClr val="4D4D4D"/>
                </a:solidFill>
              </a:rPr>
              <a:t>SiS</a:t>
            </a:r>
            <a:r>
              <a:rPr lang="en-US" altLang="zh-TW" sz="1600" dirty="0">
                <a:solidFill>
                  <a:srgbClr val="4D4D4D"/>
                </a:solidFill>
              </a:rPr>
              <a:t> </a:t>
            </a:r>
            <a:r>
              <a:rPr lang="en-US" altLang="zh-TW" sz="1600" dirty="0" err="1">
                <a:solidFill>
                  <a:srgbClr val="4D4D4D"/>
                </a:solidFill>
              </a:rPr>
              <a:t>HyperZip</a:t>
            </a:r>
            <a:r>
              <a:rPr lang="en-US" altLang="zh-TW" sz="1600" dirty="0">
                <a:solidFill>
                  <a:srgbClr val="4D4D4D"/>
                </a:solidFill>
              </a:rPr>
              <a:t> Connect, </a:t>
            </a:r>
            <a:r>
              <a:rPr lang="en-US" altLang="zh-TW" sz="1600" dirty="0" err="1">
                <a:solidFill>
                  <a:srgbClr val="4D4D4D"/>
                </a:solidFill>
              </a:rPr>
              <a:t>PepLink</a:t>
            </a:r>
            <a:r>
              <a:rPr lang="en-US" altLang="zh-TW" sz="1600" dirty="0">
                <a:solidFill>
                  <a:srgbClr val="4D4D4D"/>
                </a:solidFill>
              </a:rPr>
              <a:t>, </a:t>
            </a:r>
            <a:r>
              <a:rPr lang="en-US" altLang="zh-TW" sz="1600" dirty="0" err="1">
                <a:solidFill>
                  <a:srgbClr val="4D4D4D"/>
                </a:solidFill>
              </a:rPr>
              <a:t>Glamo</a:t>
            </a:r>
            <a:r>
              <a:rPr lang="en-US" altLang="zh-TW" sz="1600" dirty="0">
                <a:solidFill>
                  <a:srgbClr val="4D4D4D"/>
                </a:solidFill>
              </a:rPr>
              <a:t>, </a:t>
            </a:r>
            <a:r>
              <a:rPr lang="en-US" altLang="zh-TW" sz="1600" dirty="0" err="1">
                <a:solidFill>
                  <a:srgbClr val="4D4D4D"/>
                </a:solidFill>
                <a:ea typeface="標楷體" pitchFamily="65" charset="-120"/>
              </a:rPr>
              <a:t>CubicLook</a:t>
            </a:r>
            <a:r>
              <a:rPr lang="en-US" altLang="zh-TW" sz="1600" dirty="0">
                <a:solidFill>
                  <a:srgbClr val="4D4D4D"/>
                </a:solidFill>
                <a:ea typeface="標楷體" pitchFamily="65" charset="-120"/>
              </a:rPr>
              <a:t> and </a:t>
            </a:r>
            <a:r>
              <a:rPr lang="en-US" altLang="zh-TW" sz="1600" dirty="0" err="1">
                <a:solidFill>
                  <a:srgbClr val="4D4D4D"/>
                </a:solidFill>
                <a:ea typeface="標楷體" pitchFamily="65" charset="-120"/>
              </a:rPr>
              <a:t>MotionFixing</a:t>
            </a:r>
            <a:r>
              <a:rPr lang="en-US" altLang="zh-TW" sz="1600" dirty="0">
                <a:solidFill>
                  <a:srgbClr val="4D4D4D"/>
                </a:solidFill>
                <a:ea typeface="標楷體" pitchFamily="65" charset="-120"/>
              </a:rPr>
              <a:t> </a:t>
            </a:r>
            <a:r>
              <a:rPr lang="en-US" altLang="zh-TW" sz="1600" dirty="0">
                <a:solidFill>
                  <a:srgbClr val="4D4D4D"/>
                </a:solidFill>
                <a:ea typeface="新細明體" pitchFamily="18" charset="-120"/>
              </a:rPr>
              <a:t>are trademarks or registered trademarks of Silicon Integrated Systems Corp.</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a:solidFill>
                  <a:srgbClr val="4D4D4D"/>
                </a:solidFill>
                <a:ea typeface="新細明體" pitchFamily="18" charset="-120"/>
              </a:rPr>
              <a:t>Other names and brands may be claimed as the property of others.</a:t>
            </a:r>
          </a:p>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Copyright © (year), Silicon Integrated Systems Corp. All rights reserved.</a:t>
            </a:r>
          </a:p>
          <a:p>
            <a:pPr>
              <a:lnSpc>
                <a:spcPct val="85000"/>
              </a:lnSpc>
            </a:pPr>
            <a:endParaRPr lang="en-US" altLang="zh-TW" sz="1600" dirty="0">
              <a:solidFill>
                <a:srgbClr val="4D4D4D"/>
              </a:solidFill>
              <a:ea typeface="新細明體" pitchFamily="18" charset="-120"/>
            </a:endParaRPr>
          </a:p>
        </p:txBody>
      </p:sp>
      <p:pic>
        <p:nvPicPr>
          <p:cNvPr id="7" name="Picture 4" descr="sis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701156"/>
            <a:ext cx="649287" cy="3746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5" descr="sis_tw"/>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050" y="2743448"/>
            <a:ext cx="792163" cy="260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p:cNvSpPr>
            <a:spLocks noGrp="1"/>
          </p:cNvSpPr>
          <p:nvPr>
            <p:ph type="sldNum" sz="quarter" idx="10"/>
          </p:nvPr>
        </p:nvSpPr>
        <p:spPr/>
        <p:txBody>
          <a:bodyPr/>
          <a:lstStyle/>
          <a:p>
            <a:fld id="{BEDEE0CA-353D-46A1-A761-B2A3DE9DFE05}" type="slidenum">
              <a:rPr lang="en-US" altLang="zh-TW"/>
              <a:pPr/>
              <a:t>19</a:t>
            </a:fld>
            <a:endParaRPr lang="en-US" altLang="zh-TW"/>
          </a:p>
        </p:txBody>
      </p:sp>
      <p:pic>
        <p:nvPicPr>
          <p:cNvPr id="117770" name="Picture 10"/>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9417DEC7-BA4E-4080-BA6A-A8B9C30FA17F}" type="slidenum">
              <a:rPr lang="en-US" altLang="zh-TW"/>
              <a:pPr/>
              <a:t>2</a:t>
            </a:fld>
            <a:endParaRPr lang="en-US" altLang="zh-TW"/>
          </a:p>
        </p:txBody>
      </p:sp>
      <p:sp>
        <p:nvSpPr>
          <p:cNvPr id="115714" name="Rectangle 2"/>
          <p:cNvSpPr>
            <a:spLocks noGrp="1" noChangeArrowheads="1"/>
          </p:cNvSpPr>
          <p:nvPr>
            <p:ph type="title"/>
          </p:nvPr>
        </p:nvSpPr>
        <p:spPr/>
        <p:txBody>
          <a:bodyPr/>
          <a:lstStyle/>
          <a:p>
            <a:r>
              <a:rPr lang="en-US" altLang="zh-TW" sz="2400" dirty="0" err="1"/>
              <a:t>SiS</a:t>
            </a:r>
            <a:r>
              <a:rPr lang="en-US" altLang="zh-TW" sz="2400" dirty="0"/>
              <a:t> Commands Table</a:t>
            </a:r>
          </a:p>
        </p:txBody>
      </p:sp>
      <p:sp>
        <p:nvSpPr>
          <p:cNvPr id="115715" name="Rectangle 3"/>
          <p:cNvSpPr>
            <a:spLocks noGrp="1" noChangeArrowheads="1"/>
          </p:cNvSpPr>
          <p:nvPr>
            <p:ph type="body" idx="1"/>
          </p:nvPr>
        </p:nvSpPr>
        <p:spPr/>
        <p:txBody>
          <a:bodyPr/>
          <a:lstStyle/>
          <a:p>
            <a:r>
              <a:rPr lang="zh-TW" altLang="en-US" dirty="0"/>
              <a:t>參考文件</a:t>
            </a:r>
            <a:r>
              <a:rPr lang="en-US" altLang="zh-TW" dirty="0"/>
              <a:t>:</a:t>
            </a:r>
          </a:p>
          <a:p>
            <a:pPr lvl="1"/>
            <a:r>
              <a:rPr lang="en-US" altLang="zh-TW" dirty="0"/>
              <a:t>SiS98xx_I2C_Cmd_Table_V01.xls</a:t>
            </a:r>
          </a:p>
          <a:p>
            <a:pPr lvl="2"/>
            <a:r>
              <a:rPr lang="zh-TW" altLang="en-US" dirty="0"/>
              <a:t>使用</a:t>
            </a:r>
            <a:r>
              <a:rPr lang="en-US" altLang="zh-TW" b="1" dirty="0"/>
              <a:t>81, 82, 83, 84, 85, 86</a:t>
            </a:r>
            <a:r>
              <a:rPr lang="zh-TW" altLang="en-US" dirty="0"/>
              <a:t>等</a:t>
            </a:r>
            <a:r>
              <a:rPr lang="en-US" altLang="zh-TW" dirty="0"/>
              <a:t>Commands</a:t>
            </a:r>
            <a:r>
              <a:rPr lang="zh-TW" altLang="en-US" dirty="0"/>
              <a:t>的規格與定義</a:t>
            </a:r>
            <a:endParaRPr lang="en-US" altLang="zh-TW" dirty="0"/>
          </a:p>
          <a:p>
            <a:pPr lvl="1"/>
            <a:r>
              <a:rPr lang="en-US" altLang="zh-TW" dirty="0" err="1"/>
              <a:t>UpdateFW_BootLoader.tdc</a:t>
            </a:r>
            <a:r>
              <a:rPr lang="zh-TW" altLang="en-US" dirty="0"/>
              <a:t>  </a:t>
            </a:r>
            <a:r>
              <a:rPr lang="en-US" altLang="zh-TW" dirty="0"/>
              <a:t>( use the Total Phase Data Center tool )</a:t>
            </a:r>
          </a:p>
          <a:p>
            <a:pPr lvl="1"/>
            <a:r>
              <a:rPr lang="en-US" altLang="zh-TW" dirty="0" err="1"/>
              <a:t>UpdateFW_nonBootLoader.tdc</a:t>
            </a:r>
            <a:r>
              <a:rPr lang="en-US" altLang="zh-TW" dirty="0"/>
              <a:t> ( use the Total Phase Data Center tool )</a:t>
            </a:r>
          </a:p>
          <a:p>
            <a:pPr lvl="1"/>
            <a:endParaRPr lang="zh-TW" altLang="en-US" dirty="0"/>
          </a:p>
          <a:p>
            <a:pPr lvl="1"/>
            <a:endParaRPr lang="en-US" altLang="zh-TW" dirty="0"/>
          </a:p>
          <a:p>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773485-0A0D-47DD-9BEC-444C28A77E62}"/>
              </a:ext>
            </a:extLst>
          </p:cNvPr>
          <p:cNvSpPr>
            <a:spLocks noGrp="1"/>
          </p:cNvSpPr>
          <p:nvPr>
            <p:ph type="title"/>
          </p:nvPr>
        </p:nvSpPr>
        <p:spPr/>
        <p:txBody>
          <a:bodyPr/>
          <a:lstStyle/>
          <a:p>
            <a:r>
              <a:rPr lang="en-US" altLang="zh-TW" dirty="0"/>
              <a:t>Command </a:t>
            </a:r>
            <a:r>
              <a:rPr lang="en-US" altLang="zh-TW" dirty="0" smtClean="0"/>
              <a:t>85</a:t>
            </a:r>
            <a:endParaRPr lang="zh-TW" altLang="en-US" dirty="0"/>
          </a:p>
        </p:txBody>
      </p:sp>
      <p:sp>
        <p:nvSpPr>
          <p:cNvPr id="3" name="內容版面配置區 2">
            <a:extLst>
              <a:ext uri="{FF2B5EF4-FFF2-40B4-BE49-F238E27FC236}">
                <a16:creationId xmlns:a16="http://schemas.microsoft.com/office/drawing/2014/main" xmlns="" id="{315F94C3-A0CC-480F-9075-C22A77E71876}"/>
              </a:ext>
            </a:extLst>
          </p:cNvPr>
          <p:cNvSpPr>
            <a:spLocks noGrp="1"/>
          </p:cNvSpPr>
          <p:nvPr>
            <p:ph idx="1"/>
          </p:nvPr>
        </p:nvSpPr>
        <p:spPr>
          <a:xfrm>
            <a:off x="250825" y="1059657"/>
            <a:ext cx="8642350" cy="1800125"/>
          </a:xfrm>
        </p:spPr>
        <p:txBody>
          <a:bodyPr/>
          <a:lstStyle/>
          <a:p>
            <a:r>
              <a:rPr lang="zh-TW" altLang="en-US" dirty="0" smtClean="0"/>
              <a:t>設定</a:t>
            </a:r>
            <a:r>
              <a:rPr lang="en-US" altLang="zh-TW" dirty="0" smtClean="0"/>
              <a:t>FW </a:t>
            </a:r>
            <a:r>
              <a:rPr lang="zh-TW" altLang="en-US" dirty="0" smtClean="0"/>
              <a:t>操作模式</a:t>
            </a:r>
            <a:r>
              <a:rPr lang="zh-TW" altLang="zh-TW" dirty="0" smtClean="0"/>
              <a:t>。</a:t>
            </a:r>
            <a:endParaRPr lang="zh-TW" altLang="zh-TW" dirty="0"/>
          </a:p>
          <a:p>
            <a:pPr lvl="1"/>
            <a:r>
              <a:rPr lang="zh-TW" altLang="en-US" dirty="0" smtClean="0"/>
              <a:t>執行</a:t>
            </a:r>
            <a:r>
              <a:rPr lang="en-US" altLang="zh-TW" dirty="0" smtClean="0"/>
              <a:t>Update FW flow</a:t>
            </a:r>
            <a:r>
              <a:rPr lang="zh-TW" altLang="en-US" dirty="0" smtClean="0"/>
              <a:t>前，設定</a:t>
            </a:r>
            <a:r>
              <a:rPr lang="en-US" altLang="zh-TW" dirty="0" smtClean="0"/>
              <a:t>FW</a:t>
            </a:r>
            <a:r>
              <a:rPr lang="zh-TW" altLang="en-US" dirty="0" smtClean="0"/>
              <a:t>為 </a:t>
            </a:r>
            <a:r>
              <a:rPr lang="en-US" altLang="zh-TW" dirty="0" smtClean="0"/>
              <a:t>Update FW mode</a:t>
            </a:r>
          </a:p>
          <a:p>
            <a:pPr lvl="1"/>
            <a:r>
              <a:rPr lang="en-US" altLang="zh-TW" sz="1100" dirty="0" smtClean="0"/>
              <a:t>0x85 (byte 6) </a:t>
            </a:r>
            <a:r>
              <a:rPr lang="en-US" altLang="zh-TW" sz="1100" dirty="0" smtClean="0">
                <a:solidFill>
                  <a:srgbClr val="FF0000"/>
                </a:solidFill>
              </a:rPr>
              <a:t>0x09 (byte 9) 0x51 (byte 8) </a:t>
            </a:r>
          </a:p>
          <a:p>
            <a:pPr lvl="1"/>
            <a:r>
              <a:rPr lang="en-US" altLang="zh-TW" sz="1100" dirty="0" smtClean="0"/>
              <a:t>0x85 (byte 6) </a:t>
            </a:r>
            <a:r>
              <a:rPr lang="en-US" altLang="zh-TW" sz="1100" dirty="0" smtClean="0">
                <a:solidFill>
                  <a:srgbClr val="0070C0"/>
                </a:solidFill>
              </a:rPr>
              <a:t>0x01 (byte 9) 0x21 (byte 8)</a:t>
            </a:r>
            <a:endParaRPr lang="en-US" altLang="zh-TW" sz="1100" dirty="0">
              <a:solidFill>
                <a:srgbClr val="0070C0"/>
              </a:solidFill>
            </a:endParaRPr>
          </a:p>
        </p:txBody>
      </p:sp>
      <p:sp>
        <p:nvSpPr>
          <p:cNvPr id="4" name="投影片編號版面配置區 3">
            <a:extLst>
              <a:ext uri="{FF2B5EF4-FFF2-40B4-BE49-F238E27FC236}">
                <a16:creationId xmlns:a16="http://schemas.microsoft.com/office/drawing/2014/main" xmlns="" id="{6BABAAA3-E361-466F-AB91-20EC031FE04E}"/>
              </a:ext>
            </a:extLst>
          </p:cNvPr>
          <p:cNvSpPr>
            <a:spLocks noGrp="1"/>
          </p:cNvSpPr>
          <p:nvPr>
            <p:ph type="sldNum" sz="quarter" idx="10"/>
          </p:nvPr>
        </p:nvSpPr>
        <p:spPr/>
        <p:txBody>
          <a:bodyPr/>
          <a:lstStyle/>
          <a:p>
            <a:fld id="{C7BF6D79-5587-4DA5-BD2F-E2730ED0EB64}" type="slidenum">
              <a:rPr lang="en-US" altLang="zh-TW" smtClean="0"/>
              <a:pPr/>
              <a:t>3</a:t>
            </a:fld>
            <a:endParaRPr lang="en-US" altLang="zh-TW"/>
          </a:p>
        </p:txBody>
      </p:sp>
      <p:graphicFrame>
        <p:nvGraphicFramePr>
          <p:cNvPr id="5" name="表格 4"/>
          <p:cNvGraphicFramePr>
            <a:graphicFrameLocks noGrp="1"/>
          </p:cNvGraphicFramePr>
          <p:nvPr/>
        </p:nvGraphicFramePr>
        <p:xfrm>
          <a:off x="323528" y="3507854"/>
          <a:ext cx="2585403" cy="1066800"/>
        </p:xfrm>
        <a:graphic>
          <a:graphicData uri="http://schemas.openxmlformats.org/drawingml/2006/table">
            <a:tbl>
              <a:tblPr firstRow="1" bandRow="1">
                <a:tableStyleId>{5C22544A-7EE6-4342-B048-85BDC9FD1C3A}</a:tableStyleId>
              </a:tblPr>
              <a:tblGrid>
                <a:gridCol w="1629093"/>
                <a:gridCol w="478155"/>
                <a:gridCol w="478155"/>
              </a:tblGrid>
              <a:tr h="126338">
                <a:tc>
                  <a:txBody>
                    <a:bodyPr/>
                    <a:lstStyle/>
                    <a:p>
                      <a:r>
                        <a:rPr lang="en-US" altLang="zh-TW" sz="800" dirty="0" err="1" smtClean="0"/>
                        <a:t>ModeType</a:t>
                      </a:r>
                      <a:endParaRPr lang="zh-TW" altLang="en-US" sz="800" dirty="0"/>
                    </a:p>
                  </a:txBody>
                  <a:tcPr/>
                </a:tc>
                <a:tc>
                  <a:txBody>
                    <a:bodyPr/>
                    <a:lstStyle/>
                    <a:p>
                      <a:r>
                        <a:rPr lang="en-US" altLang="zh-TW" sz="800" dirty="0" smtClean="0"/>
                        <a:t>byte8</a:t>
                      </a:r>
                      <a:endParaRPr lang="zh-TW" altLang="en-US" sz="800" dirty="0"/>
                    </a:p>
                  </a:txBody>
                  <a:tcPr/>
                </a:tc>
                <a:tc>
                  <a:txBody>
                    <a:bodyPr/>
                    <a:lstStyle/>
                    <a:p>
                      <a:r>
                        <a:rPr lang="en-US" altLang="zh-TW" sz="800" dirty="0" smtClean="0"/>
                        <a:t>byte9</a:t>
                      </a:r>
                      <a:endParaRPr lang="zh-TW" altLang="en-US" sz="800" dirty="0"/>
                    </a:p>
                  </a:txBody>
                  <a:tcPr/>
                </a:tc>
              </a:tr>
              <a:tr h="126338">
                <a:tc>
                  <a:txBody>
                    <a:bodyPr/>
                    <a:lstStyle/>
                    <a:p>
                      <a:r>
                        <a:rPr lang="en-US" altLang="zh-TW" sz="800" dirty="0" smtClean="0"/>
                        <a:t>DISABLE_DIAGNOSIS_MODE</a:t>
                      </a:r>
                      <a:endParaRPr lang="zh-TW" altLang="en-US" sz="800" dirty="0"/>
                    </a:p>
                  </a:txBody>
                  <a:tcPr/>
                </a:tc>
                <a:tc>
                  <a:txBody>
                    <a:bodyPr/>
                    <a:lstStyle/>
                    <a:p>
                      <a:r>
                        <a:rPr lang="en-US" altLang="zh-TW" sz="800" dirty="0" smtClean="0"/>
                        <a:t>0x20</a:t>
                      </a:r>
                      <a:endParaRPr lang="zh-TW" altLang="en-US" sz="800" dirty="0"/>
                    </a:p>
                  </a:txBody>
                  <a:tcPr/>
                </a:tc>
                <a:tc>
                  <a:txBody>
                    <a:bodyPr/>
                    <a:lstStyle/>
                    <a:p>
                      <a:r>
                        <a:rPr lang="en-US" altLang="zh-TW" sz="800" dirty="0" smtClean="0"/>
                        <a:t>0x01</a:t>
                      </a:r>
                      <a:endParaRPr lang="zh-TW" altLang="en-US" sz="800" dirty="0"/>
                    </a:p>
                  </a:txBody>
                  <a:tcPr/>
                </a:tc>
              </a:tr>
              <a:tr h="126338">
                <a:tc>
                  <a:txBody>
                    <a:bodyPr/>
                    <a:lstStyle/>
                    <a:p>
                      <a:r>
                        <a:rPr lang="en-US" altLang="zh-TW" sz="800" dirty="0" smtClean="0"/>
                        <a:t>ENABLE_DIAGNOSIS_MODE</a:t>
                      </a:r>
                      <a:endParaRPr lang="zh-TW" altLang="en-US" sz="800" dirty="0"/>
                    </a:p>
                  </a:txBody>
                  <a:tcPr/>
                </a:tc>
                <a:tc>
                  <a:txBody>
                    <a:bodyPr/>
                    <a:lstStyle/>
                    <a:p>
                      <a:r>
                        <a:rPr lang="en-US" altLang="zh-TW" sz="800" dirty="0" smtClean="0"/>
                        <a:t>0x21</a:t>
                      </a:r>
                      <a:endParaRPr lang="zh-TW" altLang="en-US" sz="800" dirty="0"/>
                    </a:p>
                  </a:txBody>
                  <a:tcPr/>
                </a:tc>
                <a:tc>
                  <a:txBody>
                    <a:bodyPr/>
                    <a:lstStyle/>
                    <a:p>
                      <a:r>
                        <a:rPr lang="en-US" altLang="zh-TW" sz="800" dirty="0" smtClean="0"/>
                        <a:t>0x01</a:t>
                      </a:r>
                      <a:endParaRPr lang="zh-TW" altLang="en-US" sz="800" dirty="0"/>
                    </a:p>
                  </a:txBody>
                  <a:tcPr/>
                </a:tc>
              </a:tr>
              <a:tr h="126338">
                <a:tc>
                  <a:txBody>
                    <a:bodyPr/>
                    <a:lstStyle/>
                    <a:p>
                      <a:r>
                        <a:rPr lang="en-US" altLang="zh-TW" sz="800" dirty="0" smtClean="0"/>
                        <a:t>PWR_CMD_FWCTRL </a:t>
                      </a:r>
                      <a:endParaRPr lang="zh-TW" altLang="en-US" sz="800" dirty="0"/>
                    </a:p>
                  </a:txBody>
                  <a:tcPr/>
                </a:tc>
                <a:tc>
                  <a:txBody>
                    <a:bodyPr/>
                    <a:lstStyle/>
                    <a:p>
                      <a:r>
                        <a:rPr lang="en-US" altLang="zh-TW" sz="800" dirty="0" smtClean="0"/>
                        <a:t>0x50</a:t>
                      </a:r>
                      <a:endParaRPr lang="zh-TW" altLang="en-US" sz="800" dirty="0"/>
                    </a:p>
                  </a:txBody>
                  <a:tcPr/>
                </a:tc>
                <a:tc>
                  <a:txBody>
                    <a:bodyPr/>
                    <a:lstStyle/>
                    <a:p>
                      <a:r>
                        <a:rPr lang="en-US" altLang="zh-TW" sz="800" dirty="0" smtClean="0"/>
                        <a:t>0x09</a:t>
                      </a:r>
                      <a:endParaRPr lang="zh-TW" altLang="en-US" sz="800" dirty="0"/>
                    </a:p>
                  </a:txBody>
                  <a:tcPr/>
                </a:tc>
              </a:tr>
              <a:tr h="14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PWR_CMD_ACTIVE</a:t>
                      </a:r>
                      <a:endParaRPr lang="zh-TW" altLang="en-US" sz="800" dirty="0" smtClean="0"/>
                    </a:p>
                  </a:txBody>
                  <a:tcPr/>
                </a:tc>
                <a:tc>
                  <a:txBody>
                    <a:bodyPr/>
                    <a:lstStyle/>
                    <a:p>
                      <a:r>
                        <a:rPr lang="en-US" altLang="zh-TW" sz="800" dirty="0" smtClean="0"/>
                        <a:t>0x51</a:t>
                      </a:r>
                      <a:endParaRPr lang="zh-TW" altLang="en-US" sz="800" dirty="0"/>
                    </a:p>
                  </a:txBody>
                  <a:tcPr/>
                </a:tc>
                <a:tc>
                  <a:txBody>
                    <a:bodyPr/>
                    <a:lstStyle/>
                    <a:p>
                      <a:r>
                        <a:rPr lang="en-US" altLang="zh-TW" sz="800" dirty="0" smtClean="0"/>
                        <a:t>0x09</a:t>
                      </a:r>
                      <a:endParaRPr lang="zh-TW" altLang="en-US" sz="800" dirty="0"/>
                    </a:p>
                  </a:txBody>
                  <a:tcPr/>
                </a:tc>
              </a:tr>
            </a:tbl>
          </a:graphicData>
        </a:graphic>
      </p:graphicFrame>
      <p:pic>
        <p:nvPicPr>
          <p:cNvPr id="34818" name="Picture 2"/>
          <p:cNvPicPr>
            <a:picLocks noChangeAspect="1" noChangeArrowheads="1"/>
          </p:cNvPicPr>
          <p:nvPr/>
        </p:nvPicPr>
        <p:blipFill>
          <a:blip r:embed="rId2" cstate="print"/>
          <a:srcRect/>
          <a:stretch>
            <a:fillRect/>
          </a:stretch>
        </p:blipFill>
        <p:spPr bwMode="auto">
          <a:xfrm>
            <a:off x="323528" y="2650206"/>
            <a:ext cx="5907178" cy="641624"/>
          </a:xfrm>
          <a:prstGeom prst="rect">
            <a:avLst/>
          </a:prstGeom>
          <a:noFill/>
          <a:ln w="9525">
            <a:noFill/>
            <a:miter lim="800000"/>
            <a:headEnd/>
            <a:tailEnd/>
          </a:ln>
        </p:spPr>
      </p:pic>
      <p:pic>
        <p:nvPicPr>
          <p:cNvPr id="34820" name="Picture 4"/>
          <p:cNvPicPr>
            <a:picLocks noChangeAspect="1" noChangeArrowheads="1"/>
          </p:cNvPicPr>
          <p:nvPr/>
        </p:nvPicPr>
        <p:blipFill>
          <a:blip r:embed="rId3" cstate="print"/>
          <a:srcRect/>
          <a:stretch>
            <a:fillRect/>
          </a:stretch>
        </p:blipFill>
        <p:spPr bwMode="auto">
          <a:xfrm>
            <a:off x="6387520" y="2067694"/>
            <a:ext cx="2648976" cy="2736304"/>
          </a:xfrm>
          <a:prstGeom prst="rect">
            <a:avLst/>
          </a:prstGeom>
          <a:noFill/>
          <a:ln w="9525">
            <a:noFill/>
            <a:miter lim="800000"/>
            <a:headEnd/>
            <a:tailEnd/>
          </a:ln>
        </p:spPr>
      </p:pic>
      <p:sp>
        <p:nvSpPr>
          <p:cNvPr id="11" name="矩形 10"/>
          <p:cNvSpPr/>
          <p:nvPr/>
        </p:nvSpPr>
        <p:spPr>
          <a:xfrm>
            <a:off x="7884368" y="2283718"/>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884368" y="3651870"/>
            <a:ext cx="288032"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102602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773485-0A0D-47DD-9BEC-444C28A77E62}"/>
              </a:ext>
            </a:extLst>
          </p:cNvPr>
          <p:cNvSpPr>
            <a:spLocks noGrp="1"/>
          </p:cNvSpPr>
          <p:nvPr>
            <p:ph type="title"/>
          </p:nvPr>
        </p:nvSpPr>
        <p:spPr/>
        <p:txBody>
          <a:bodyPr/>
          <a:lstStyle/>
          <a:p>
            <a:r>
              <a:rPr lang="en-US" altLang="zh-TW" dirty="0"/>
              <a:t>Command </a:t>
            </a:r>
            <a:r>
              <a:rPr lang="en-US" altLang="zh-TW" dirty="0" smtClean="0"/>
              <a:t>83</a:t>
            </a:r>
            <a:endParaRPr lang="zh-TW" altLang="en-US" dirty="0"/>
          </a:p>
        </p:txBody>
      </p:sp>
      <p:sp>
        <p:nvSpPr>
          <p:cNvPr id="3" name="內容版面配置區 2">
            <a:extLst>
              <a:ext uri="{FF2B5EF4-FFF2-40B4-BE49-F238E27FC236}">
                <a16:creationId xmlns:a16="http://schemas.microsoft.com/office/drawing/2014/main" xmlns="" id="{315F94C3-A0CC-480F-9075-C22A77E71876}"/>
              </a:ext>
            </a:extLst>
          </p:cNvPr>
          <p:cNvSpPr>
            <a:spLocks noGrp="1"/>
          </p:cNvSpPr>
          <p:nvPr>
            <p:ph idx="1"/>
          </p:nvPr>
        </p:nvSpPr>
        <p:spPr>
          <a:xfrm>
            <a:off x="250825" y="1059657"/>
            <a:ext cx="8642350" cy="3744341"/>
          </a:xfrm>
        </p:spPr>
        <p:txBody>
          <a:bodyPr/>
          <a:lstStyle/>
          <a:p>
            <a:r>
              <a:rPr lang="zh-TW" altLang="en-US" dirty="0" smtClean="0"/>
              <a:t>指定燒錄</a:t>
            </a:r>
            <a:r>
              <a:rPr lang="en-US" altLang="zh-TW" dirty="0" smtClean="0"/>
              <a:t>ROM</a:t>
            </a:r>
            <a:r>
              <a:rPr lang="zh-TW" altLang="en-US" dirty="0" smtClean="0"/>
              <a:t> 位置</a:t>
            </a:r>
            <a:r>
              <a:rPr lang="en-US" altLang="zh-TW" dirty="0" smtClean="0"/>
              <a:t>&amp;</a:t>
            </a:r>
            <a:r>
              <a:rPr lang="zh-TW" altLang="en-US" dirty="0" smtClean="0"/>
              <a:t>長度</a:t>
            </a:r>
            <a:r>
              <a:rPr lang="zh-TW" altLang="zh-TW" dirty="0" smtClean="0"/>
              <a:t>。</a:t>
            </a:r>
            <a:endParaRPr lang="en-US" altLang="zh-TW" dirty="0" smtClean="0"/>
          </a:p>
          <a:p>
            <a:endParaRPr lang="en-US" altLang="zh-TW" dirty="0" smtClean="0"/>
          </a:p>
          <a:p>
            <a:endParaRPr lang="zh-TW" altLang="zh-TW" dirty="0" smtClean="0"/>
          </a:p>
          <a:p>
            <a:pPr lvl="1"/>
            <a:r>
              <a:rPr lang="en-US" altLang="zh-TW" sz="1600" dirty="0" smtClean="0"/>
              <a:t>ROM</a:t>
            </a:r>
            <a:r>
              <a:rPr lang="zh-TW" altLang="en-US" sz="1600" dirty="0" smtClean="0"/>
              <a:t> 位置</a:t>
            </a:r>
            <a:r>
              <a:rPr lang="en-US" altLang="zh-TW" sz="1600" dirty="0" smtClean="0"/>
              <a:t> </a:t>
            </a:r>
            <a:r>
              <a:rPr lang="zh-TW" altLang="en-US" sz="1600" dirty="0" smtClean="0"/>
              <a:t>需</a:t>
            </a:r>
            <a:r>
              <a:rPr lang="en-US" altLang="zh-TW" sz="1600" dirty="0" smtClean="0"/>
              <a:t>align 4Kbyte</a:t>
            </a:r>
            <a:r>
              <a:rPr lang="zh-TW" altLang="en-US" sz="1600" dirty="0" smtClean="0"/>
              <a:t>，</a:t>
            </a:r>
            <a:r>
              <a:rPr lang="en-US" altLang="zh-TW" sz="1600" dirty="0" smtClean="0"/>
              <a:t>little-endian  </a:t>
            </a:r>
          </a:p>
          <a:p>
            <a:pPr lvl="1"/>
            <a:r>
              <a:rPr lang="zh-TW" altLang="en-US" sz="1000" dirty="0" smtClean="0"/>
              <a:t>例如</a:t>
            </a:r>
            <a:r>
              <a:rPr lang="en-US" altLang="zh-TW" sz="1000" dirty="0" smtClean="0"/>
              <a:t>:0x00 00 40 00 -&gt; 0x00(byte 8) 0x40 (byte 9) 0x00 (byte 10) 0x00 (byte 11) </a:t>
            </a:r>
          </a:p>
          <a:p>
            <a:pPr lvl="1"/>
            <a:r>
              <a:rPr lang="zh-TW" altLang="en-US" sz="1600" dirty="0" smtClean="0"/>
              <a:t>長度是</a:t>
            </a:r>
            <a:r>
              <a:rPr lang="en-US" altLang="zh-TW" sz="1600" dirty="0" smtClean="0"/>
              <a:t>total 0x84 packet number</a:t>
            </a:r>
            <a:r>
              <a:rPr lang="zh-TW" altLang="en-US" sz="1600" dirty="0" smtClean="0"/>
              <a:t>，</a:t>
            </a:r>
            <a:r>
              <a:rPr lang="en-US" altLang="zh-TW" sz="1600" dirty="0" smtClean="0"/>
              <a:t> little-endian</a:t>
            </a:r>
          </a:p>
          <a:p>
            <a:pPr lvl="1">
              <a:buNone/>
            </a:pPr>
            <a:r>
              <a:rPr lang="zh-TW" altLang="en-US" sz="1100" dirty="0" smtClean="0"/>
              <a:t>例如</a:t>
            </a:r>
            <a:r>
              <a:rPr lang="zh-TW" altLang="zh-TW" sz="1100" dirty="0" smtClean="0"/>
              <a:t>燒入</a:t>
            </a:r>
            <a:r>
              <a:rPr lang="en-US" altLang="zh-TW" sz="1100" dirty="0" smtClean="0"/>
              <a:t>8K</a:t>
            </a:r>
            <a:r>
              <a:rPr lang="zh-TW" altLang="zh-TW" sz="1100" dirty="0" smtClean="0"/>
              <a:t>的資料</a:t>
            </a:r>
            <a:endParaRPr lang="en-US" altLang="zh-TW" sz="1100" dirty="0" smtClean="0"/>
          </a:p>
          <a:p>
            <a:pPr lvl="1">
              <a:buNone/>
            </a:pPr>
            <a:r>
              <a:rPr lang="zh-TW" altLang="en-US" sz="1100" dirty="0" smtClean="0"/>
              <a:t>  長度 </a:t>
            </a:r>
            <a:r>
              <a:rPr lang="en-US" altLang="zh-TW" sz="1100" dirty="0" smtClean="0"/>
              <a:t>(8*1024)/52=157packet…28byte  =&gt;157+1=158(0x9E)</a:t>
            </a:r>
          </a:p>
          <a:p>
            <a:pPr lvl="1">
              <a:buNone/>
            </a:pPr>
            <a:r>
              <a:rPr lang="zh-TW" altLang="en-US" sz="1100" dirty="0" smtClean="0"/>
              <a:t>例如</a:t>
            </a:r>
            <a:r>
              <a:rPr lang="zh-TW" altLang="zh-TW" sz="1100" dirty="0" smtClean="0"/>
              <a:t>燒入</a:t>
            </a:r>
            <a:r>
              <a:rPr lang="en-US" altLang="zh-TW" sz="1100" dirty="0" smtClean="0"/>
              <a:t>4K</a:t>
            </a:r>
            <a:r>
              <a:rPr lang="zh-TW" altLang="zh-TW" sz="1100" dirty="0" smtClean="0"/>
              <a:t>的資料</a:t>
            </a:r>
            <a:endParaRPr lang="en-US" altLang="zh-TW" sz="1100" dirty="0" smtClean="0"/>
          </a:p>
          <a:p>
            <a:pPr lvl="1">
              <a:buNone/>
            </a:pPr>
            <a:r>
              <a:rPr lang="zh-TW" altLang="en-US" sz="1100" dirty="0" smtClean="0"/>
              <a:t>  長度 </a:t>
            </a:r>
            <a:r>
              <a:rPr lang="en-US" altLang="zh-TW" sz="1100" dirty="0" smtClean="0"/>
              <a:t>(4*1024)/52=78packet…40byte  =&gt;78+1=79(0x4F)</a:t>
            </a:r>
          </a:p>
        </p:txBody>
      </p:sp>
      <p:sp>
        <p:nvSpPr>
          <p:cNvPr id="4" name="投影片編號版面配置區 3">
            <a:extLst>
              <a:ext uri="{FF2B5EF4-FFF2-40B4-BE49-F238E27FC236}">
                <a16:creationId xmlns:a16="http://schemas.microsoft.com/office/drawing/2014/main" xmlns="" id="{6BABAAA3-E361-466F-AB91-20EC031FE04E}"/>
              </a:ext>
            </a:extLst>
          </p:cNvPr>
          <p:cNvSpPr>
            <a:spLocks noGrp="1"/>
          </p:cNvSpPr>
          <p:nvPr>
            <p:ph type="sldNum" sz="quarter" idx="10"/>
          </p:nvPr>
        </p:nvSpPr>
        <p:spPr/>
        <p:txBody>
          <a:bodyPr/>
          <a:lstStyle/>
          <a:p>
            <a:fld id="{C7BF6D79-5587-4DA5-BD2F-E2730ED0EB64}" type="slidenum">
              <a:rPr lang="en-US" altLang="zh-TW" smtClean="0"/>
              <a:pPr/>
              <a:t>4</a:t>
            </a:fld>
            <a:endParaRPr lang="en-US" altLang="zh-TW"/>
          </a:p>
        </p:txBody>
      </p:sp>
      <p:pic>
        <p:nvPicPr>
          <p:cNvPr id="35842" name="Picture 2"/>
          <p:cNvPicPr>
            <a:picLocks noChangeAspect="1" noChangeArrowheads="1"/>
          </p:cNvPicPr>
          <p:nvPr/>
        </p:nvPicPr>
        <p:blipFill>
          <a:blip r:embed="rId2" cstate="print"/>
          <a:srcRect/>
          <a:stretch>
            <a:fillRect/>
          </a:stretch>
        </p:blipFill>
        <p:spPr bwMode="auto">
          <a:xfrm>
            <a:off x="323528" y="1635646"/>
            <a:ext cx="8049592" cy="712253"/>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5508104" y="2427734"/>
            <a:ext cx="3384376" cy="1752088"/>
          </a:xfrm>
          <a:prstGeom prst="rect">
            <a:avLst/>
          </a:prstGeom>
          <a:noFill/>
          <a:ln w="9525">
            <a:noFill/>
            <a:miter lim="800000"/>
            <a:headEnd/>
            <a:tailEnd/>
          </a:ln>
        </p:spPr>
      </p:pic>
      <p:sp>
        <p:nvSpPr>
          <p:cNvPr id="9" name="矩形 8"/>
          <p:cNvSpPr/>
          <p:nvPr/>
        </p:nvSpPr>
        <p:spPr>
          <a:xfrm>
            <a:off x="7432000" y="2715766"/>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172400" y="2715766"/>
            <a:ext cx="360040"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10260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773485-0A0D-47DD-9BEC-444C28A77E62}"/>
              </a:ext>
            </a:extLst>
          </p:cNvPr>
          <p:cNvSpPr>
            <a:spLocks noGrp="1"/>
          </p:cNvSpPr>
          <p:nvPr>
            <p:ph type="title"/>
          </p:nvPr>
        </p:nvSpPr>
        <p:spPr/>
        <p:txBody>
          <a:bodyPr/>
          <a:lstStyle/>
          <a:p>
            <a:r>
              <a:rPr lang="en-US" altLang="zh-TW" dirty="0"/>
              <a:t>Command </a:t>
            </a:r>
            <a:r>
              <a:rPr lang="en-US" altLang="zh-TW" dirty="0" smtClean="0"/>
              <a:t>84</a:t>
            </a:r>
            <a:endParaRPr lang="zh-TW" altLang="en-US" dirty="0"/>
          </a:p>
        </p:txBody>
      </p:sp>
      <p:sp>
        <p:nvSpPr>
          <p:cNvPr id="3" name="內容版面配置區 2">
            <a:extLst>
              <a:ext uri="{FF2B5EF4-FFF2-40B4-BE49-F238E27FC236}">
                <a16:creationId xmlns:a16="http://schemas.microsoft.com/office/drawing/2014/main" xmlns="" id="{315F94C3-A0CC-480F-9075-C22A77E71876}"/>
              </a:ext>
            </a:extLst>
          </p:cNvPr>
          <p:cNvSpPr>
            <a:spLocks noGrp="1"/>
          </p:cNvSpPr>
          <p:nvPr>
            <p:ph idx="1"/>
          </p:nvPr>
        </p:nvSpPr>
        <p:spPr>
          <a:xfrm>
            <a:off x="250825" y="1059657"/>
            <a:ext cx="8642350" cy="3744341"/>
          </a:xfrm>
        </p:spPr>
        <p:txBody>
          <a:bodyPr/>
          <a:lstStyle/>
          <a:p>
            <a:r>
              <a:rPr lang="zh-TW" altLang="en-US" dirty="0" smtClean="0"/>
              <a:t>傳送</a:t>
            </a:r>
            <a:r>
              <a:rPr lang="en-US" altLang="zh-TW" dirty="0" smtClean="0"/>
              <a:t>FW data</a:t>
            </a:r>
          </a:p>
          <a:p>
            <a:endParaRPr lang="zh-TW" altLang="zh-TW" dirty="0" smtClean="0"/>
          </a:p>
          <a:p>
            <a:pPr lvl="1"/>
            <a:endParaRPr lang="en-US" altLang="zh-TW" sz="1200" dirty="0" smtClean="0"/>
          </a:p>
          <a:p>
            <a:pPr lvl="1"/>
            <a:r>
              <a:rPr lang="en-US" altLang="zh-TW" sz="1100" dirty="0" smtClean="0"/>
              <a:t>Packet length </a:t>
            </a:r>
            <a:r>
              <a:rPr lang="zh-TW" altLang="en-US" sz="1100" dirty="0" smtClean="0"/>
              <a:t>建議</a:t>
            </a:r>
            <a:r>
              <a:rPr lang="en-US" altLang="zh-TW" sz="1100" dirty="0" smtClean="0"/>
              <a:t>0x3C(byte 2)</a:t>
            </a:r>
          </a:p>
          <a:p>
            <a:pPr lvl="1"/>
            <a:r>
              <a:rPr lang="zh-TW" altLang="en-US" sz="1100" dirty="0" smtClean="0"/>
              <a:t>可帶入</a:t>
            </a:r>
            <a:r>
              <a:rPr lang="en-US" altLang="zh-TW" sz="1100" dirty="0" smtClean="0"/>
              <a:t>FW bin data </a:t>
            </a:r>
            <a:r>
              <a:rPr lang="zh-TW" altLang="en-US" sz="1100" dirty="0" smtClean="0"/>
              <a:t>長度</a:t>
            </a:r>
            <a:r>
              <a:rPr lang="en-US" altLang="zh-TW" sz="1100" dirty="0" smtClean="0">
                <a:solidFill>
                  <a:srgbClr val="0070C0"/>
                </a:solidFill>
              </a:rPr>
              <a:t>4Bytes ~52Bytes </a:t>
            </a:r>
          </a:p>
          <a:p>
            <a:pPr lvl="1"/>
            <a:r>
              <a:rPr lang="zh-TW" altLang="en-US" sz="1100" dirty="0" smtClean="0"/>
              <a:t>有效</a:t>
            </a:r>
            <a:r>
              <a:rPr lang="en-US" altLang="zh-TW" sz="1100" dirty="0" smtClean="0"/>
              <a:t>FW bin data</a:t>
            </a:r>
            <a:r>
              <a:rPr lang="zh-TW" altLang="en-US" sz="1100" dirty="0" smtClean="0"/>
              <a:t>長度描述在 </a:t>
            </a:r>
            <a:r>
              <a:rPr lang="en-US" altLang="zh-TW" sz="1100" dirty="0" smtClean="0">
                <a:solidFill>
                  <a:srgbClr val="00B050"/>
                </a:solidFill>
              </a:rPr>
              <a:t>Byte 0x3C</a:t>
            </a:r>
            <a:r>
              <a:rPr lang="zh-TW" altLang="en-US" sz="1100" dirty="0" smtClean="0">
                <a:solidFill>
                  <a:srgbClr val="00B050"/>
                </a:solidFill>
              </a:rPr>
              <a:t>，</a:t>
            </a:r>
            <a:r>
              <a:rPr lang="en-US" altLang="zh-TW" sz="1100" dirty="0" smtClean="0">
                <a:solidFill>
                  <a:srgbClr val="00B050"/>
                </a:solidFill>
              </a:rPr>
              <a:t>Byte 0x3D</a:t>
            </a:r>
            <a:r>
              <a:rPr lang="zh-TW" altLang="en-US" sz="1100" dirty="0" smtClean="0"/>
              <a:t>位置</a:t>
            </a:r>
            <a:r>
              <a:rPr lang="en-US" altLang="zh-TW" sz="1100" dirty="0" smtClean="0"/>
              <a:t> (little-endian)</a:t>
            </a:r>
          </a:p>
          <a:p>
            <a:pPr lvl="1"/>
            <a:r>
              <a:rPr lang="en-US" altLang="zh-TW" sz="1100" dirty="0" smtClean="0"/>
              <a:t>Input packet </a:t>
            </a:r>
            <a:r>
              <a:rPr lang="zh-TW" altLang="en-US" sz="1100" dirty="0" smtClean="0"/>
              <a:t>會回傳已接收幾個</a:t>
            </a:r>
            <a:r>
              <a:rPr lang="en-US" altLang="zh-TW" sz="1100" dirty="0" smtClean="0"/>
              <a:t>0x84 packets </a:t>
            </a:r>
            <a:r>
              <a:rPr lang="en-US" altLang="zh-TW" sz="1100" dirty="0" smtClean="0">
                <a:solidFill>
                  <a:srgbClr val="0C2E82"/>
                </a:solidFill>
              </a:rPr>
              <a:t>Byte 6 ,Byte 7 </a:t>
            </a:r>
            <a:r>
              <a:rPr lang="en-US" altLang="zh-TW" sz="1100" dirty="0" smtClean="0"/>
              <a:t>(little-endian)</a:t>
            </a:r>
          </a:p>
        </p:txBody>
      </p:sp>
      <p:sp>
        <p:nvSpPr>
          <p:cNvPr id="4" name="投影片編號版面配置區 3">
            <a:extLst>
              <a:ext uri="{FF2B5EF4-FFF2-40B4-BE49-F238E27FC236}">
                <a16:creationId xmlns:a16="http://schemas.microsoft.com/office/drawing/2014/main" xmlns="" id="{6BABAAA3-E361-466F-AB91-20EC031FE04E}"/>
              </a:ext>
            </a:extLst>
          </p:cNvPr>
          <p:cNvSpPr>
            <a:spLocks noGrp="1"/>
          </p:cNvSpPr>
          <p:nvPr>
            <p:ph type="sldNum" sz="quarter" idx="10"/>
          </p:nvPr>
        </p:nvSpPr>
        <p:spPr/>
        <p:txBody>
          <a:bodyPr/>
          <a:lstStyle/>
          <a:p>
            <a:fld id="{C7BF6D79-5587-4DA5-BD2F-E2730ED0EB64}" type="slidenum">
              <a:rPr lang="en-US" altLang="zh-TW" smtClean="0"/>
              <a:pPr/>
              <a:t>5</a:t>
            </a:fld>
            <a:endParaRPr lang="en-US" altLang="zh-TW" dirty="0"/>
          </a:p>
        </p:txBody>
      </p:sp>
      <p:pic>
        <p:nvPicPr>
          <p:cNvPr id="37890" name="Picture 2"/>
          <p:cNvPicPr>
            <a:picLocks noChangeAspect="1" noChangeArrowheads="1"/>
          </p:cNvPicPr>
          <p:nvPr/>
        </p:nvPicPr>
        <p:blipFill>
          <a:blip r:embed="rId2" cstate="print"/>
          <a:srcRect/>
          <a:stretch>
            <a:fillRect/>
          </a:stretch>
        </p:blipFill>
        <p:spPr bwMode="auto">
          <a:xfrm>
            <a:off x="251520" y="1504414"/>
            <a:ext cx="8784976" cy="635287"/>
          </a:xfrm>
          <a:prstGeom prst="rect">
            <a:avLst/>
          </a:prstGeom>
          <a:noFill/>
          <a:ln w="9525">
            <a:noFill/>
            <a:miter lim="800000"/>
            <a:headEnd/>
            <a:tailEnd/>
          </a:ln>
        </p:spPr>
      </p:pic>
      <p:pic>
        <p:nvPicPr>
          <p:cNvPr id="37892" name="Picture 4"/>
          <p:cNvPicPr>
            <a:picLocks noChangeAspect="1" noChangeArrowheads="1"/>
          </p:cNvPicPr>
          <p:nvPr/>
        </p:nvPicPr>
        <p:blipFill>
          <a:blip r:embed="rId3" cstate="print"/>
          <a:srcRect/>
          <a:stretch>
            <a:fillRect/>
          </a:stretch>
        </p:blipFill>
        <p:spPr bwMode="auto">
          <a:xfrm>
            <a:off x="5580112" y="2139702"/>
            <a:ext cx="2808312" cy="2888024"/>
          </a:xfrm>
          <a:prstGeom prst="rect">
            <a:avLst/>
          </a:prstGeom>
          <a:noFill/>
          <a:ln w="9525">
            <a:noFill/>
            <a:miter lim="800000"/>
            <a:headEnd/>
            <a:tailEnd/>
          </a:ln>
        </p:spPr>
      </p:pic>
    </p:spTree>
    <p:extLst>
      <p:ext uri="{BB962C8B-B14F-4D97-AF65-F5344CB8AC3E}">
        <p14:creationId xmlns:p14="http://schemas.microsoft.com/office/powerpoint/2010/main" xmlns="" val="102602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773485-0A0D-47DD-9BEC-444C28A77E62}"/>
              </a:ext>
            </a:extLst>
          </p:cNvPr>
          <p:cNvSpPr>
            <a:spLocks noGrp="1"/>
          </p:cNvSpPr>
          <p:nvPr>
            <p:ph type="title"/>
          </p:nvPr>
        </p:nvSpPr>
        <p:spPr/>
        <p:txBody>
          <a:bodyPr/>
          <a:lstStyle/>
          <a:p>
            <a:r>
              <a:rPr lang="en-US" altLang="zh-TW" dirty="0"/>
              <a:t>Command </a:t>
            </a:r>
            <a:r>
              <a:rPr lang="en-US" altLang="zh-TW" dirty="0" smtClean="0"/>
              <a:t>81</a:t>
            </a:r>
            <a:endParaRPr lang="zh-TW" altLang="en-US" dirty="0"/>
          </a:p>
        </p:txBody>
      </p:sp>
      <p:sp>
        <p:nvSpPr>
          <p:cNvPr id="3" name="內容版面配置區 2">
            <a:extLst>
              <a:ext uri="{FF2B5EF4-FFF2-40B4-BE49-F238E27FC236}">
                <a16:creationId xmlns:a16="http://schemas.microsoft.com/office/drawing/2014/main" xmlns="" id="{315F94C3-A0CC-480F-9075-C22A77E71876}"/>
              </a:ext>
            </a:extLst>
          </p:cNvPr>
          <p:cNvSpPr>
            <a:spLocks noGrp="1"/>
          </p:cNvSpPr>
          <p:nvPr>
            <p:ph idx="1"/>
          </p:nvPr>
        </p:nvSpPr>
        <p:spPr>
          <a:xfrm>
            <a:off x="250825" y="1059657"/>
            <a:ext cx="8642350" cy="3744341"/>
          </a:xfrm>
        </p:spPr>
        <p:txBody>
          <a:bodyPr/>
          <a:lstStyle/>
          <a:p>
            <a:r>
              <a:rPr lang="zh-TW" altLang="en-US" sz="2000" dirty="0" smtClean="0"/>
              <a:t>燒錄</a:t>
            </a:r>
            <a:r>
              <a:rPr lang="en-US" altLang="zh-TW" sz="2000" dirty="0" smtClean="0"/>
              <a:t> FW data </a:t>
            </a:r>
            <a:r>
              <a:rPr lang="zh-TW" altLang="en-US" sz="2000" dirty="0" smtClean="0"/>
              <a:t>到</a:t>
            </a:r>
            <a:r>
              <a:rPr lang="en-US" altLang="zh-TW" sz="2000" dirty="0" smtClean="0"/>
              <a:t>ROM</a:t>
            </a:r>
            <a:endParaRPr lang="en-US" altLang="zh-TW" sz="3600" dirty="0" smtClean="0"/>
          </a:p>
          <a:p>
            <a:endParaRPr lang="zh-TW" altLang="zh-TW" dirty="0" smtClean="0"/>
          </a:p>
          <a:p>
            <a:pPr lvl="1"/>
            <a:endParaRPr lang="en-US" altLang="zh-TW" sz="1200" dirty="0" smtClean="0"/>
          </a:p>
          <a:p>
            <a:pPr lvl="1"/>
            <a:endParaRPr lang="en-US" altLang="zh-TW" sz="1100" dirty="0" smtClean="0"/>
          </a:p>
          <a:p>
            <a:pPr lvl="1"/>
            <a:r>
              <a:rPr lang="zh-TW" altLang="en-US" sz="1100" dirty="0" smtClean="0"/>
              <a:t>將多個</a:t>
            </a:r>
            <a:r>
              <a:rPr lang="en-US" altLang="zh-TW" sz="1100" dirty="0" smtClean="0"/>
              <a:t>0x84 packets </a:t>
            </a:r>
            <a:r>
              <a:rPr lang="zh-TW" altLang="en-US" sz="1100" dirty="0" smtClean="0"/>
              <a:t>傳送的</a:t>
            </a:r>
            <a:r>
              <a:rPr lang="en-US" altLang="zh-TW" sz="1100" dirty="0" smtClean="0"/>
              <a:t>FW bin data </a:t>
            </a:r>
            <a:r>
              <a:rPr lang="zh-TW" altLang="en-US" sz="1100" dirty="0" smtClean="0"/>
              <a:t>燒錄到</a:t>
            </a:r>
            <a:r>
              <a:rPr lang="en-US" altLang="zh-TW" sz="1100" dirty="0" smtClean="0"/>
              <a:t>ROM</a:t>
            </a:r>
            <a:r>
              <a:rPr lang="en-US" altLang="zh-TW" sz="1100" dirty="0" smtClean="0">
                <a:solidFill>
                  <a:srgbClr val="0070C0"/>
                </a:solidFill>
              </a:rPr>
              <a:t> </a:t>
            </a:r>
          </a:p>
        </p:txBody>
      </p:sp>
      <p:sp>
        <p:nvSpPr>
          <p:cNvPr id="4" name="投影片編號版面配置區 3">
            <a:extLst>
              <a:ext uri="{FF2B5EF4-FFF2-40B4-BE49-F238E27FC236}">
                <a16:creationId xmlns:a16="http://schemas.microsoft.com/office/drawing/2014/main" xmlns="" id="{6BABAAA3-E361-466F-AB91-20EC031FE04E}"/>
              </a:ext>
            </a:extLst>
          </p:cNvPr>
          <p:cNvSpPr>
            <a:spLocks noGrp="1"/>
          </p:cNvSpPr>
          <p:nvPr>
            <p:ph type="sldNum" sz="quarter" idx="10"/>
          </p:nvPr>
        </p:nvSpPr>
        <p:spPr/>
        <p:txBody>
          <a:bodyPr/>
          <a:lstStyle/>
          <a:p>
            <a:fld id="{C7BF6D79-5587-4DA5-BD2F-E2730ED0EB64}" type="slidenum">
              <a:rPr lang="en-US" altLang="zh-TW" smtClean="0"/>
              <a:pPr/>
              <a:t>6</a:t>
            </a:fld>
            <a:endParaRPr lang="en-US" altLang="zh-TW" dirty="0"/>
          </a:p>
        </p:txBody>
      </p:sp>
      <p:pic>
        <p:nvPicPr>
          <p:cNvPr id="38914" name="Picture 2"/>
          <p:cNvPicPr>
            <a:picLocks noChangeAspect="1" noChangeArrowheads="1"/>
          </p:cNvPicPr>
          <p:nvPr/>
        </p:nvPicPr>
        <p:blipFill>
          <a:blip r:embed="rId2" cstate="print"/>
          <a:srcRect/>
          <a:stretch>
            <a:fillRect/>
          </a:stretch>
        </p:blipFill>
        <p:spPr bwMode="auto">
          <a:xfrm>
            <a:off x="395536" y="1635646"/>
            <a:ext cx="5616624" cy="726441"/>
          </a:xfrm>
          <a:prstGeom prst="rect">
            <a:avLst/>
          </a:prstGeom>
          <a:noFill/>
          <a:ln w="9525">
            <a:noFill/>
            <a:miter lim="800000"/>
            <a:headEnd/>
            <a:tailEnd/>
          </a:ln>
        </p:spPr>
      </p:pic>
    </p:spTree>
    <p:extLst>
      <p:ext uri="{BB962C8B-B14F-4D97-AF65-F5344CB8AC3E}">
        <p14:creationId xmlns:p14="http://schemas.microsoft.com/office/powerpoint/2010/main" xmlns="" val="102602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B773485-0A0D-47DD-9BEC-444C28A77E62}"/>
              </a:ext>
            </a:extLst>
          </p:cNvPr>
          <p:cNvSpPr>
            <a:spLocks noGrp="1"/>
          </p:cNvSpPr>
          <p:nvPr>
            <p:ph type="title"/>
          </p:nvPr>
        </p:nvSpPr>
        <p:spPr/>
        <p:txBody>
          <a:bodyPr/>
          <a:lstStyle/>
          <a:p>
            <a:r>
              <a:rPr lang="en-US" altLang="zh-TW" dirty="0"/>
              <a:t>Command </a:t>
            </a:r>
            <a:r>
              <a:rPr lang="en-US" altLang="zh-TW" dirty="0" smtClean="0"/>
              <a:t>82</a:t>
            </a:r>
            <a:endParaRPr lang="zh-TW" altLang="en-US" dirty="0"/>
          </a:p>
        </p:txBody>
      </p:sp>
      <p:sp>
        <p:nvSpPr>
          <p:cNvPr id="3" name="內容版面配置區 2">
            <a:extLst>
              <a:ext uri="{FF2B5EF4-FFF2-40B4-BE49-F238E27FC236}">
                <a16:creationId xmlns:a16="http://schemas.microsoft.com/office/drawing/2014/main" xmlns="" id="{315F94C3-A0CC-480F-9075-C22A77E71876}"/>
              </a:ext>
            </a:extLst>
          </p:cNvPr>
          <p:cNvSpPr>
            <a:spLocks noGrp="1"/>
          </p:cNvSpPr>
          <p:nvPr>
            <p:ph idx="1"/>
          </p:nvPr>
        </p:nvSpPr>
        <p:spPr>
          <a:xfrm>
            <a:off x="250825" y="1059657"/>
            <a:ext cx="8642350" cy="3744341"/>
          </a:xfrm>
        </p:spPr>
        <p:txBody>
          <a:bodyPr/>
          <a:lstStyle/>
          <a:p>
            <a:r>
              <a:rPr lang="en-US" altLang="zh-TW" sz="2000" dirty="0" smtClean="0"/>
              <a:t>FW </a:t>
            </a:r>
            <a:r>
              <a:rPr lang="zh-TW" altLang="en-US" sz="2000" dirty="0" smtClean="0"/>
              <a:t>重置</a:t>
            </a:r>
            <a:r>
              <a:rPr lang="en-US" altLang="zh-TW" sz="2000" dirty="0" smtClean="0"/>
              <a:t> </a:t>
            </a:r>
            <a:endParaRPr lang="en-US" altLang="zh-TW" sz="3600" dirty="0" smtClean="0"/>
          </a:p>
          <a:p>
            <a:endParaRPr lang="zh-TW" altLang="zh-TW" dirty="0" smtClean="0"/>
          </a:p>
          <a:p>
            <a:pPr lvl="1"/>
            <a:endParaRPr lang="en-US" altLang="zh-TW" sz="1200" dirty="0" smtClean="0"/>
          </a:p>
          <a:p>
            <a:pPr lvl="1"/>
            <a:endParaRPr lang="en-US" altLang="zh-TW" sz="1100" dirty="0" smtClean="0"/>
          </a:p>
          <a:p>
            <a:pPr lvl="1"/>
            <a:r>
              <a:rPr lang="en-US" altLang="zh-TW" sz="1100" dirty="0" smtClean="0"/>
              <a:t>FW </a:t>
            </a:r>
            <a:r>
              <a:rPr lang="zh-TW" altLang="en-US" sz="1100" dirty="0" smtClean="0"/>
              <a:t>燒錄更新完後，需執行</a:t>
            </a:r>
            <a:r>
              <a:rPr lang="en-US" altLang="zh-TW" sz="1100" dirty="0" smtClean="0"/>
              <a:t>FW</a:t>
            </a:r>
            <a:r>
              <a:rPr lang="zh-TW" altLang="en-US" sz="1100" dirty="0" smtClean="0"/>
              <a:t>重置。</a:t>
            </a:r>
            <a:r>
              <a:rPr lang="en-US" altLang="zh-TW" sz="1100" dirty="0" smtClean="0">
                <a:solidFill>
                  <a:srgbClr val="0070C0"/>
                </a:solidFill>
              </a:rPr>
              <a:t> </a:t>
            </a:r>
          </a:p>
        </p:txBody>
      </p:sp>
      <p:sp>
        <p:nvSpPr>
          <p:cNvPr id="4" name="投影片編號版面配置區 3">
            <a:extLst>
              <a:ext uri="{FF2B5EF4-FFF2-40B4-BE49-F238E27FC236}">
                <a16:creationId xmlns:a16="http://schemas.microsoft.com/office/drawing/2014/main" xmlns="" id="{6BABAAA3-E361-466F-AB91-20EC031FE04E}"/>
              </a:ext>
            </a:extLst>
          </p:cNvPr>
          <p:cNvSpPr>
            <a:spLocks noGrp="1"/>
          </p:cNvSpPr>
          <p:nvPr>
            <p:ph type="sldNum" sz="quarter" idx="10"/>
          </p:nvPr>
        </p:nvSpPr>
        <p:spPr/>
        <p:txBody>
          <a:bodyPr/>
          <a:lstStyle/>
          <a:p>
            <a:fld id="{C7BF6D79-5587-4DA5-BD2F-E2730ED0EB64}" type="slidenum">
              <a:rPr lang="en-US" altLang="zh-TW" smtClean="0"/>
              <a:pPr/>
              <a:t>7</a:t>
            </a:fld>
            <a:endParaRPr lang="en-US" altLang="zh-TW" dirty="0"/>
          </a:p>
        </p:txBody>
      </p:sp>
      <p:pic>
        <p:nvPicPr>
          <p:cNvPr id="39938" name="Picture 2"/>
          <p:cNvPicPr>
            <a:picLocks noChangeAspect="1" noChangeArrowheads="1"/>
          </p:cNvPicPr>
          <p:nvPr/>
        </p:nvPicPr>
        <p:blipFill>
          <a:blip r:embed="rId2" cstate="print"/>
          <a:srcRect/>
          <a:stretch>
            <a:fillRect/>
          </a:stretch>
        </p:blipFill>
        <p:spPr bwMode="auto">
          <a:xfrm>
            <a:off x="323527" y="1563638"/>
            <a:ext cx="5538793" cy="792088"/>
          </a:xfrm>
          <a:prstGeom prst="rect">
            <a:avLst/>
          </a:prstGeom>
          <a:noFill/>
          <a:ln w="9525">
            <a:noFill/>
            <a:miter lim="800000"/>
            <a:headEnd/>
            <a:tailEnd/>
          </a:ln>
        </p:spPr>
      </p:pic>
    </p:spTree>
    <p:extLst>
      <p:ext uri="{BB962C8B-B14F-4D97-AF65-F5344CB8AC3E}">
        <p14:creationId xmlns:p14="http://schemas.microsoft.com/office/powerpoint/2010/main" xmlns="" val="10260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Flash ROM map</a:t>
            </a:r>
            <a:endParaRPr lang="zh-TW" altLang="en-US" dirty="0"/>
          </a:p>
        </p:txBody>
      </p:sp>
      <p:sp>
        <p:nvSpPr>
          <p:cNvPr id="3" name="內容版面配置區 2"/>
          <p:cNvSpPr>
            <a:spLocks noGrp="1"/>
          </p:cNvSpPr>
          <p:nvPr>
            <p:ph idx="1"/>
          </p:nvPr>
        </p:nvSpPr>
        <p:spPr/>
        <p:txBody>
          <a:bodyPr/>
          <a:lstStyle/>
          <a:p>
            <a:r>
              <a:rPr lang="en-US" altLang="zh-TW" dirty="0" smtClean="0"/>
              <a:t>Flash size :128Kbyte   FW Bin size:124Kbyte</a:t>
            </a:r>
          </a:p>
          <a:p>
            <a:r>
              <a:rPr lang="zh-TW" altLang="en-US" sz="1200" b="0" dirty="0" smtClean="0"/>
              <a:t>注意 </a:t>
            </a:r>
            <a:r>
              <a:rPr lang="en-US" altLang="zh-TW" sz="1200" b="0" dirty="0" smtClean="0"/>
              <a:t>Update FW</a:t>
            </a:r>
            <a:r>
              <a:rPr lang="zh-TW" altLang="en-US" sz="1200" b="0" dirty="0" smtClean="0"/>
              <a:t>只需要更新 </a:t>
            </a:r>
            <a:r>
              <a:rPr lang="en-US" altLang="zh-TW" sz="1200" b="0" dirty="0" smtClean="0"/>
              <a:t>0~124K</a:t>
            </a:r>
            <a:r>
              <a:rPr lang="zh-TW" altLang="en-US" sz="1200" b="0" dirty="0" smtClean="0"/>
              <a:t>位置。</a:t>
            </a:r>
            <a:endParaRPr lang="en-US" altLang="zh-TW" sz="1200" b="0" dirty="0" smtClean="0"/>
          </a:p>
          <a:p>
            <a:endParaRPr lang="en-US" altLang="zh-TW" dirty="0" smtClean="0"/>
          </a:p>
          <a:p>
            <a:endParaRPr lang="en-US" altLang="zh-TW" dirty="0" smtClean="0"/>
          </a:p>
          <a:p>
            <a:endParaRPr lang="en-US" altLang="zh-TW" sz="1200" b="0" dirty="0" smtClean="0"/>
          </a:p>
          <a:p>
            <a:r>
              <a:rPr lang="en-US" altLang="zh-TW" sz="1200" b="0" dirty="0" smtClean="0"/>
              <a:t>Boot-flag</a:t>
            </a:r>
            <a:r>
              <a:rPr lang="zh-TW" altLang="en-US" sz="1200" b="0" dirty="0" smtClean="0"/>
              <a:t>若</a:t>
            </a:r>
            <a:r>
              <a:rPr lang="zh-TW" altLang="zh-TW" sz="1200" b="0" dirty="0" smtClean="0"/>
              <a:t>不為</a:t>
            </a:r>
            <a:r>
              <a:rPr lang="en-US" altLang="zh-TW" sz="1200" b="0" dirty="0" smtClean="0"/>
              <a:t>\x50\x38\x31\x30</a:t>
            </a:r>
            <a:r>
              <a:rPr lang="zh-TW" altLang="en-US" sz="1200" b="0" dirty="0" smtClean="0"/>
              <a:t>，</a:t>
            </a:r>
            <a:r>
              <a:rPr lang="zh-TW" altLang="zh-TW" sz="1200" b="0" dirty="0" smtClean="0"/>
              <a:t>代表燒錄不完整</a:t>
            </a:r>
            <a:r>
              <a:rPr lang="zh-TW" altLang="en-US" sz="1200" b="0" dirty="0" smtClean="0"/>
              <a:t>，</a:t>
            </a:r>
            <a:r>
              <a:rPr lang="en-US" altLang="zh-TW" sz="1200" b="0" dirty="0" smtClean="0"/>
              <a:t>FW</a:t>
            </a:r>
            <a:r>
              <a:rPr lang="zh-TW" altLang="zh-TW" sz="1200" b="0" dirty="0" smtClean="0"/>
              <a:t>停留在</a:t>
            </a:r>
            <a:r>
              <a:rPr lang="en-US" altLang="zh-TW" sz="1200" b="0" dirty="0" smtClean="0"/>
              <a:t>boot-loader, </a:t>
            </a:r>
            <a:r>
              <a:rPr lang="zh-TW" altLang="en-US" sz="1200" b="0" dirty="0" smtClean="0"/>
              <a:t>等待更新流程，</a:t>
            </a:r>
            <a:r>
              <a:rPr lang="zh-TW" altLang="zh-TW" sz="1200" b="0" dirty="0" smtClean="0"/>
              <a:t>此時</a:t>
            </a:r>
            <a:r>
              <a:rPr lang="en-US" altLang="zh-TW" sz="1200" b="0" dirty="0" smtClean="0"/>
              <a:t>Main code</a:t>
            </a:r>
            <a:r>
              <a:rPr lang="zh-TW" altLang="zh-TW" sz="1200" b="0" dirty="0" smtClean="0"/>
              <a:t>無法</a:t>
            </a:r>
            <a:r>
              <a:rPr lang="zh-TW" altLang="en-US" sz="1200" b="0" dirty="0" smtClean="0"/>
              <a:t>操作</a:t>
            </a:r>
            <a:r>
              <a:rPr lang="en-US" altLang="zh-TW" sz="1200" b="0" dirty="0" smtClean="0"/>
              <a:t>.</a:t>
            </a:r>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8</a:t>
            </a:fld>
            <a:endParaRPr lang="en-US" altLang="zh-TW"/>
          </a:p>
        </p:txBody>
      </p:sp>
      <p:graphicFrame>
        <p:nvGraphicFramePr>
          <p:cNvPr id="5" name="表格 4"/>
          <p:cNvGraphicFramePr>
            <a:graphicFrameLocks noGrp="1"/>
          </p:cNvGraphicFramePr>
          <p:nvPr/>
        </p:nvGraphicFramePr>
        <p:xfrm>
          <a:off x="323528" y="1851670"/>
          <a:ext cx="6984776" cy="853440"/>
        </p:xfrm>
        <a:graphic>
          <a:graphicData uri="http://schemas.openxmlformats.org/drawingml/2006/table">
            <a:tbl>
              <a:tblPr/>
              <a:tblGrid>
                <a:gridCol w="742449"/>
                <a:gridCol w="1659591"/>
                <a:gridCol w="2686910"/>
                <a:gridCol w="1895826"/>
              </a:tblGrid>
              <a:tr h="0">
                <a:tc>
                  <a:txBody>
                    <a:bodyPr/>
                    <a:lstStyle/>
                    <a:p>
                      <a:pPr indent="76200">
                        <a:spcAft>
                          <a:spcPts val="0"/>
                        </a:spcAft>
                      </a:pPr>
                      <a:r>
                        <a:rPr lang="en-US" sz="1400" b="1" kern="100" dirty="0">
                          <a:latin typeface="Times New Roman"/>
                          <a:ea typeface="標楷體"/>
                          <a:cs typeface="Times New Roman"/>
                        </a:rPr>
                        <a:t>No.</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Block name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kern="100">
                          <a:latin typeface="Times New Roman"/>
                          <a:ea typeface="標楷體"/>
                          <a:cs typeface="Times New Roman"/>
                        </a:rPr>
                        <a:t>1</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0x000000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Boot loader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400" kern="100">
                          <a:latin typeface="Times New Roman"/>
                          <a:ea typeface="標楷體"/>
                          <a:cs typeface="Times New Roman"/>
                        </a:rPr>
                        <a:t>0x04000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kern="100">
                          <a:latin typeface="Times New Roman"/>
                          <a:ea typeface="標楷體"/>
                          <a:cs typeface="Times New Roman"/>
                        </a:rPr>
                        <a:t>2</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0x004000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Main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400" kern="100" dirty="0">
                          <a:latin typeface="Times New Roman"/>
                          <a:ea typeface="標楷體"/>
                          <a:cs typeface="Times New Roman"/>
                        </a:rPr>
                        <a:t>0x1B000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kern="100">
                          <a:latin typeface="Times New Roman"/>
                          <a:ea typeface="標楷體"/>
                          <a:cs typeface="Times New Roman"/>
                        </a:rPr>
                        <a:t>3</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標楷體"/>
                          <a:cs typeface="Times New Roman"/>
                        </a:rPr>
                        <a:t>0x01f000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Remain section</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US" sz="1400" kern="100" dirty="0">
                          <a:latin typeface="Times New Roman"/>
                          <a:ea typeface="標楷體"/>
                          <a:cs typeface="Times New Roman"/>
                        </a:rPr>
                        <a:t>0x01000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7620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323528" y="3291830"/>
          <a:ext cx="5291455" cy="426720"/>
        </p:xfrm>
        <a:graphic>
          <a:graphicData uri="http://schemas.openxmlformats.org/drawingml/2006/table">
            <a:tbl>
              <a:tblPr/>
              <a:tblGrid>
                <a:gridCol w="864096"/>
                <a:gridCol w="1296144"/>
                <a:gridCol w="1152128"/>
                <a:gridCol w="1979087"/>
              </a:tblGrid>
              <a:tr h="0">
                <a:tc>
                  <a:txBody>
                    <a:bodyPr/>
                    <a:lstStyle/>
                    <a:p>
                      <a:pPr algn="ctr">
                        <a:spcAft>
                          <a:spcPts val="0"/>
                        </a:spcAft>
                      </a:pPr>
                      <a:r>
                        <a:rPr lang="en-US" sz="1400" b="1" kern="100" dirty="0">
                          <a:latin typeface="Times New Roman"/>
                          <a:ea typeface="標楷體"/>
                          <a:cs typeface="Times New Roman"/>
                        </a:rPr>
                        <a:t>name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Length(byte)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Data</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kern="100" dirty="0">
                          <a:latin typeface="Times New Roman"/>
                          <a:ea typeface="標楷體"/>
                          <a:cs typeface="Times New Roman"/>
                        </a:rPr>
                        <a:t>Boot flag</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0x001E000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0x04</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400" kern="100" dirty="0">
                          <a:latin typeface="Times New Roman"/>
                          <a:ea typeface="標楷體"/>
                          <a:cs typeface="Times New Roman"/>
                        </a:rPr>
                        <a:t>0x50383130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Update FW Flow</a:t>
            </a:r>
            <a:endParaRPr lang="zh-TW" altLang="en-US" dirty="0"/>
          </a:p>
        </p:txBody>
      </p:sp>
      <p:sp>
        <p:nvSpPr>
          <p:cNvPr id="3" name="內容版面配置區 2"/>
          <p:cNvSpPr>
            <a:spLocks noGrp="1"/>
          </p:cNvSpPr>
          <p:nvPr>
            <p:ph idx="1"/>
          </p:nvPr>
        </p:nvSpPr>
        <p:spPr>
          <a:xfrm>
            <a:off x="250825" y="1059657"/>
            <a:ext cx="8642350" cy="2808237"/>
          </a:xfrm>
        </p:spPr>
        <p:txBody>
          <a:bodyPr/>
          <a:lstStyle/>
          <a:p>
            <a:r>
              <a:rPr lang="en-US" altLang="zh-TW" dirty="0" smtClean="0"/>
              <a:t>The Update flow not include a boot loader block</a:t>
            </a:r>
          </a:p>
          <a:p>
            <a:endParaRPr lang="en-US" altLang="zh-TW" dirty="0" smtClean="0"/>
          </a:p>
          <a:p>
            <a:endParaRPr lang="en-US" altLang="zh-TW" dirty="0" smtClean="0"/>
          </a:p>
          <a:p>
            <a:endParaRPr lang="en-US" altLang="zh-TW" dirty="0" smtClean="0"/>
          </a:p>
          <a:p>
            <a:r>
              <a:rPr lang="en-US" altLang="zh-TW" dirty="0" smtClean="0"/>
              <a:t>The Update flow include a boot loader block</a:t>
            </a:r>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9</a:t>
            </a:fld>
            <a:endParaRPr lang="en-US" altLang="zh-TW"/>
          </a:p>
        </p:txBody>
      </p:sp>
      <p:graphicFrame>
        <p:nvGraphicFramePr>
          <p:cNvPr id="5" name="表格 4"/>
          <p:cNvGraphicFramePr>
            <a:graphicFrameLocks noGrp="1"/>
          </p:cNvGraphicFramePr>
          <p:nvPr/>
        </p:nvGraphicFramePr>
        <p:xfrm>
          <a:off x="395536" y="1491630"/>
          <a:ext cx="7056785" cy="1219200"/>
        </p:xfrm>
        <a:graphic>
          <a:graphicData uri="http://schemas.openxmlformats.org/drawingml/2006/table">
            <a:tbl>
              <a:tblPr/>
              <a:tblGrid>
                <a:gridCol w="548697"/>
                <a:gridCol w="2754074"/>
                <a:gridCol w="3754014"/>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200" kern="100">
                          <a:latin typeface="Calibri"/>
                          <a:ea typeface="新細明體"/>
                          <a:cs typeface="Times New Roman"/>
                        </a:rPr>
                        <a:t>1</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200" kern="100">
                          <a:latin typeface="Calibri"/>
                          <a:ea typeface="新細明體"/>
                          <a:cs typeface="Times New Roman"/>
                        </a:rPr>
                        <a:t>2</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main code</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0x004000 – 0x01A000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200" kern="100" dirty="0">
                          <a:latin typeface="Calibri"/>
                          <a:ea typeface="新細明體"/>
                          <a:cs typeface="Times New Roman"/>
                        </a:rPr>
                        <a:t>3</a:t>
                      </a:r>
                      <a:endParaRPr lang="zh-TW" sz="12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boot –flag </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467544" y="3363838"/>
          <a:ext cx="6984776" cy="1524000"/>
        </p:xfrm>
        <a:graphic>
          <a:graphicData uri="http://schemas.openxmlformats.org/drawingml/2006/table">
            <a:tbl>
              <a:tblPr/>
              <a:tblGrid>
                <a:gridCol w="539131"/>
                <a:gridCol w="2688374"/>
                <a:gridCol w="3757271"/>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kern="100" dirty="0">
                          <a:latin typeface="Calibri"/>
                          <a:ea typeface="新細明體"/>
                          <a:cs typeface="Times New Roman"/>
                        </a:rPr>
                        <a:t>1</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0x01E000 – 0x001000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kern="100" dirty="0">
                          <a:latin typeface="Calibri"/>
                          <a:ea typeface="新細明體"/>
                          <a:cs typeface="Times New Roman"/>
                        </a:rPr>
                        <a:t>2</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main code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0x004000 – 0x019000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kern="100">
                          <a:latin typeface="Calibri"/>
                          <a:ea typeface="新細明體"/>
                          <a:cs typeface="Times New Roman"/>
                        </a:rPr>
                        <a:t>3</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loader code</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0x000000 – 0x004000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kern="100">
                          <a:latin typeface="Calibri"/>
                          <a:ea typeface="新細明體"/>
                          <a:cs typeface="Times New Roman"/>
                        </a:rPr>
                        <a:t>4</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–flag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cSld>
  <p:clrMapOvr>
    <a:masterClrMapping/>
  </p:clrMapOvr>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Arial"/>
        <a:ea typeface="華康中黑體"/>
        <a:cs typeface="華康中黑體"/>
      </a:majorFont>
      <a:minorFont>
        <a:latin typeface="Arial"/>
        <a:ea typeface="華康中黑體"/>
        <a:cs typeface="華康中黑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5E25AA4411664881AAB8252F4B1912" ma:contentTypeVersion="2" ma:contentTypeDescription="Create a new document." ma:contentTypeScope="" ma:versionID="e291c8185c6549ba9e3ca5f0501cd9a3">
  <xsd:schema xmlns:xsd="http://www.w3.org/2001/XMLSchema" xmlns:xs="http://www.w3.org/2001/XMLSchema" xmlns:p="http://schemas.microsoft.com/office/2006/metadata/properties" targetNamespace="http://schemas.microsoft.com/office/2006/metadata/properties" ma:root="true" ma:fieldsID="945b1eb723395c1f2f5ab635b757cc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3532EA-21B3-4EAE-AEA8-E6EB5F8E2FE5}">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50191E7-57FA-4781-B22F-4EA38F252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B82B64-C3A1-46D8-A589-1BC9359C47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3050</TotalTime>
  <Words>819</Words>
  <Application>Microsoft Office PowerPoint</Application>
  <PresentationFormat>如螢幕大小 (16:9)</PresentationFormat>
  <Paragraphs>208</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預設簡報設計</vt:lpstr>
      <vt:lpstr>SiS Update Firmware Flow 說明（I2C）</vt:lpstr>
      <vt:lpstr>SiS Commands Table</vt:lpstr>
      <vt:lpstr>Command 85</vt:lpstr>
      <vt:lpstr>Command 83</vt:lpstr>
      <vt:lpstr>Command 84</vt:lpstr>
      <vt:lpstr>Command 81</vt:lpstr>
      <vt:lpstr>Command 82</vt:lpstr>
      <vt:lpstr>Flash ROM map</vt:lpstr>
      <vt:lpstr>Update FW Flow</vt:lpstr>
      <vt:lpstr>Update Flow Chart</vt:lpstr>
      <vt:lpstr>Update Flow Chart (not include a boot loader block)</vt:lpstr>
      <vt:lpstr>Update Flow Example…1/3</vt:lpstr>
      <vt:lpstr>Update Flow Example…2/3</vt:lpstr>
      <vt:lpstr>Update Flow Example…3/3</vt:lpstr>
      <vt:lpstr>CRC</vt:lpstr>
      <vt:lpstr>I2C 時序(I2C INT Pin)</vt:lpstr>
      <vt:lpstr>I2C 時序(No I2C INT Pin)</vt:lpstr>
      <vt:lpstr>Legal Disclaimer</vt:lpstr>
      <vt:lpstr>投影片 19</vt:lpstr>
    </vt:vector>
  </TitlesOfParts>
  <Company>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 PowerPoint Template B</dc:title>
  <dc:creator>SiS</dc:creator>
  <cp:lastModifiedBy>Windows 使用者</cp:lastModifiedBy>
  <cp:revision>156</cp:revision>
  <dcterms:created xsi:type="dcterms:W3CDTF">2002-05-20T11:17:34Z</dcterms:created>
  <dcterms:modified xsi:type="dcterms:W3CDTF">2023-03-06T01:44:37Z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0x0101002C5E25AA4411664881AAB8252F4B1912</vt:lpwstr>
  </property>
</Properties>
</file>