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56" r:id="rId5"/>
    <p:sldId id="257" r:id="rId6"/>
    <p:sldId id="284" r:id="rId7"/>
    <p:sldId id="278" r:id="rId8"/>
    <p:sldId id="279" r:id="rId9"/>
    <p:sldId id="281" r:id="rId10"/>
    <p:sldId id="282" r:id="rId11"/>
    <p:sldId id="283" r:id="rId12"/>
    <p:sldId id="269" r:id="rId13"/>
    <p:sldId id="270" r:id="rId14"/>
    <p:sldId id="271" r:id="rId15"/>
    <p:sldId id="272" r:id="rId16"/>
    <p:sldId id="273" r:id="rId17"/>
    <p:sldId id="276" r:id="rId18"/>
    <p:sldId id="277" r:id="rId19"/>
    <p:sldId id="280" r:id="rId20"/>
    <p:sldId id="260" r:id="rId21"/>
    <p:sldId id="258" r:id="rId22"/>
  </p:sldIdLst>
  <p:sldSz cx="9144000" cy="5143500" type="screen16x9"/>
  <p:notesSz cx="6858000" cy="9144000"/>
  <p:defaultTex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E82"/>
    <a:srgbClr val="000066"/>
    <a:srgbClr val="5F5F5F"/>
    <a:srgbClr val="003300"/>
    <a:srgbClr val="FE7D19"/>
    <a:srgbClr val="4D4D4D"/>
    <a:srgbClr val="777777"/>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83" autoAdjust="0"/>
  </p:normalViewPr>
  <p:slideViewPr>
    <p:cSldViewPr>
      <p:cViewPr varScale="1">
        <p:scale>
          <a:sx n="143" d="100"/>
          <a:sy n="143" d="100"/>
        </p:scale>
        <p:origin x="68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1024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1024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1024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B09F36A-E6FF-4166-83AB-562ADD2B63A4}" type="slidenum">
              <a:rPr lang="en-US" altLang="zh-TW"/>
              <a:pPr/>
              <a:t>‹#›</a:t>
            </a:fld>
            <a:endParaRPr lang="en-US" altLang="zh-TW"/>
          </a:p>
        </p:txBody>
      </p:sp>
    </p:spTree>
    <p:extLst>
      <p:ext uri="{BB962C8B-B14F-4D97-AF65-F5344CB8AC3E}">
        <p14:creationId xmlns:p14="http://schemas.microsoft.com/office/powerpoint/2010/main" val="3801746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1229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1229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696ACE2-E4E6-4902-B5AF-2BD3D8F95AAD}" type="slidenum">
              <a:rPr lang="en-US" altLang="zh-TW"/>
              <a:pPr/>
              <a:t>‹#›</a:t>
            </a:fld>
            <a:endParaRPr lang="en-US" altLang="zh-TW"/>
          </a:p>
        </p:txBody>
      </p:sp>
    </p:spTree>
    <p:extLst>
      <p:ext uri="{BB962C8B-B14F-4D97-AF65-F5344CB8AC3E}">
        <p14:creationId xmlns:p14="http://schemas.microsoft.com/office/powerpoint/2010/main" val="16811537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155" name="Picture 59"/>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0"/>
            <a:ext cx="9143998" cy="5143499"/>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ctrTitle"/>
          </p:nvPr>
        </p:nvSpPr>
        <p:spPr>
          <a:xfrm>
            <a:off x="539751" y="1006079"/>
            <a:ext cx="4968875" cy="1619250"/>
          </a:xfrm>
          <a:extLst>
            <a:ext uri="{AF507438-7753-43E0-B8FC-AC1667EBCBE1}">
              <a14:hiddenEffects xmlns:a14="http://schemas.microsoft.com/office/drawing/2010/main">
                <a:effectLst>
                  <a:outerShdw dist="35921" dir="2700000" algn="ctr" rotWithShape="0">
                    <a:srgbClr val="003300"/>
                  </a:outerShdw>
                </a:effectLst>
              </a14:hiddenEffects>
            </a:ext>
          </a:extLst>
        </p:spPr>
        <p:txBody>
          <a:bodyPr anchor="t"/>
          <a:lstStyle>
            <a:lvl1pPr>
              <a:defRPr sz="3400">
                <a:solidFill>
                  <a:schemeClr val="bg1"/>
                </a:solidFill>
              </a:defRPr>
            </a:lvl1pPr>
          </a:lstStyle>
          <a:p>
            <a:pPr lvl="0"/>
            <a:r>
              <a:rPr lang="en-US" altLang="zh-TW" noProof="0"/>
              <a:t>Click to edit Master title style</a:t>
            </a:r>
          </a:p>
        </p:txBody>
      </p:sp>
      <p:sp>
        <p:nvSpPr>
          <p:cNvPr id="4100" name="Rectangle 4"/>
          <p:cNvSpPr>
            <a:spLocks noGrp="1" noChangeArrowheads="1"/>
          </p:cNvSpPr>
          <p:nvPr>
            <p:ph type="subTitle" idx="1"/>
          </p:nvPr>
        </p:nvSpPr>
        <p:spPr>
          <a:xfrm>
            <a:off x="539750" y="2733675"/>
            <a:ext cx="4032250" cy="1187054"/>
          </a:xfrm>
        </p:spPr>
        <p:txBody>
          <a:bodyPr/>
          <a:lstStyle>
            <a:lvl1pPr>
              <a:defRPr sz="1800">
                <a:solidFill>
                  <a:schemeClr val="bg1"/>
                </a:solidFill>
              </a:defRPr>
            </a:lvl1pPr>
          </a:lstStyle>
          <a:p>
            <a:pPr lvl="0"/>
            <a:r>
              <a:rPr lang="en-US" altLang="zh-TW" noProof="0"/>
              <a:t>Click to edit Master subtitle style</a:t>
            </a:r>
          </a:p>
          <a:p>
            <a:pPr lvl="0"/>
            <a:endParaRPr lang="en-US" altLang="zh-TW" noProof="0"/>
          </a:p>
          <a:p>
            <a:pPr lvl="0"/>
            <a:endParaRPr lang="en-US" altLang="zh-TW"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p:txBody>
          <a:bodyPr/>
          <a:lstStyle>
            <a:lvl1pPr>
              <a:defRPr/>
            </a:lvl1pPr>
          </a:lstStyle>
          <a:p>
            <a:fld id="{431A04BC-6DF5-45FA-B7C9-861D83307577}" type="slidenum">
              <a:rPr lang="en-US" altLang="zh-TW"/>
              <a:pPr/>
              <a:t>‹#›</a:t>
            </a:fld>
            <a:endParaRPr lang="en-US" altLang="zh-TW"/>
          </a:p>
        </p:txBody>
      </p:sp>
    </p:spTree>
    <p:extLst>
      <p:ext uri="{BB962C8B-B14F-4D97-AF65-F5344CB8AC3E}">
        <p14:creationId xmlns:p14="http://schemas.microsoft.com/office/powerpoint/2010/main" val="136210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32589" y="88107"/>
            <a:ext cx="2160587" cy="4698206"/>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50826" y="88107"/>
            <a:ext cx="6329363" cy="4698206"/>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p:txBody>
          <a:bodyPr/>
          <a:lstStyle>
            <a:lvl1pPr>
              <a:defRPr/>
            </a:lvl1pPr>
          </a:lstStyle>
          <a:p>
            <a:fld id="{3FAEFD6F-EEC9-4789-A2FB-37B307DD98DC}" type="slidenum">
              <a:rPr lang="en-US" altLang="zh-TW"/>
              <a:pPr/>
              <a:t>‹#›</a:t>
            </a:fld>
            <a:endParaRPr lang="en-US" altLang="zh-TW"/>
          </a:p>
        </p:txBody>
      </p:sp>
    </p:spTree>
    <p:extLst>
      <p:ext uri="{BB962C8B-B14F-4D97-AF65-F5344CB8AC3E}">
        <p14:creationId xmlns:p14="http://schemas.microsoft.com/office/powerpoint/2010/main" val="14911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p:txBody>
          <a:bodyPr/>
          <a:lstStyle>
            <a:lvl1pPr>
              <a:defRPr/>
            </a:lvl1pPr>
          </a:lstStyle>
          <a:p>
            <a:fld id="{C7BF6D79-5587-4DA5-BD2F-E2730ED0EB64}" type="slidenum">
              <a:rPr lang="en-US" altLang="zh-TW"/>
              <a:pPr/>
              <a:t>‹#›</a:t>
            </a:fld>
            <a:endParaRPr lang="en-US" altLang="zh-TW"/>
          </a:p>
        </p:txBody>
      </p:sp>
    </p:spTree>
    <p:extLst>
      <p:ext uri="{BB962C8B-B14F-4D97-AF65-F5344CB8AC3E}">
        <p14:creationId xmlns:p14="http://schemas.microsoft.com/office/powerpoint/2010/main" val="418476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投影片編號版面配置區 3"/>
          <p:cNvSpPr>
            <a:spLocks noGrp="1"/>
          </p:cNvSpPr>
          <p:nvPr>
            <p:ph type="sldNum" sz="quarter" idx="10"/>
          </p:nvPr>
        </p:nvSpPr>
        <p:spPr/>
        <p:txBody>
          <a:bodyPr/>
          <a:lstStyle>
            <a:lvl1pPr>
              <a:defRPr/>
            </a:lvl1pPr>
          </a:lstStyle>
          <a:p>
            <a:fld id="{1083708F-F568-421A-B347-7DA9FC707EE4}" type="slidenum">
              <a:rPr lang="en-US" altLang="zh-TW"/>
              <a:pPr/>
              <a:t>‹#›</a:t>
            </a:fld>
            <a:endParaRPr lang="en-US" altLang="zh-TW"/>
          </a:p>
        </p:txBody>
      </p:sp>
    </p:spTree>
    <p:extLst>
      <p:ext uri="{BB962C8B-B14F-4D97-AF65-F5344CB8AC3E}">
        <p14:creationId xmlns:p14="http://schemas.microsoft.com/office/powerpoint/2010/main" val="96232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250826" y="1059657"/>
            <a:ext cx="4244975" cy="37266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1" y="1059657"/>
            <a:ext cx="4244975" cy="37266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lvl1pPr>
              <a:defRPr/>
            </a:lvl1pPr>
          </a:lstStyle>
          <a:p>
            <a:fld id="{3926AEBE-1DA5-491F-9548-ED7400FAB9E0}" type="slidenum">
              <a:rPr lang="en-US" altLang="zh-TW"/>
              <a:pPr/>
              <a:t>‹#›</a:t>
            </a:fld>
            <a:endParaRPr lang="en-US" altLang="zh-TW"/>
          </a:p>
        </p:txBody>
      </p:sp>
    </p:spTree>
    <p:extLst>
      <p:ext uri="{BB962C8B-B14F-4D97-AF65-F5344CB8AC3E}">
        <p14:creationId xmlns:p14="http://schemas.microsoft.com/office/powerpoint/2010/main" val="308824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9"/>
            <a:ext cx="8229600" cy="85725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lvl1pPr>
              <a:defRPr/>
            </a:lvl1pPr>
          </a:lstStyle>
          <a:p>
            <a:fld id="{B302AFF1-3A68-4C4E-BBC2-890C2BD5D806}" type="slidenum">
              <a:rPr lang="en-US" altLang="zh-TW"/>
              <a:pPr/>
              <a:t>‹#›</a:t>
            </a:fld>
            <a:endParaRPr lang="en-US" altLang="zh-TW"/>
          </a:p>
        </p:txBody>
      </p:sp>
    </p:spTree>
    <p:extLst>
      <p:ext uri="{BB962C8B-B14F-4D97-AF65-F5344CB8AC3E}">
        <p14:creationId xmlns:p14="http://schemas.microsoft.com/office/powerpoint/2010/main" val="249264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投影片編號版面配置區 2"/>
          <p:cNvSpPr>
            <a:spLocks noGrp="1"/>
          </p:cNvSpPr>
          <p:nvPr>
            <p:ph type="sldNum" sz="quarter" idx="10"/>
          </p:nvPr>
        </p:nvSpPr>
        <p:spPr/>
        <p:txBody>
          <a:bodyPr/>
          <a:lstStyle>
            <a:lvl1pPr>
              <a:defRPr/>
            </a:lvl1pPr>
          </a:lstStyle>
          <a:p>
            <a:fld id="{D9F2616F-D1C4-4B53-93FD-5C2267E2DFAC}" type="slidenum">
              <a:rPr lang="en-US" altLang="zh-TW"/>
              <a:pPr/>
              <a:t>‹#›</a:t>
            </a:fld>
            <a:endParaRPr lang="en-US" altLang="zh-TW"/>
          </a:p>
        </p:txBody>
      </p:sp>
    </p:spTree>
    <p:extLst>
      <p:ext uri="{BB962C8B-B14F-4D97-AF65-F5344CB8AC3E}">
        <p14:creationId xmlns:p14="http://schemas.microsoft.com/office/powerpoint/2010/main" val="138852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lstStyle>
            <a:lvl1pPr>
              <a:defRPr/>
            </a:lvl1pPr>
          </a:lstStyle>
          <a:p>
            <a:fld id="{83D3187F-F726-463E-A3D0-C01BAFD1DCC3}" type="slidenum">
              <a:rPr lang="en-US" altLang="zh-TW"/>
              <a:pPr/>
              <a:t>‹#›</a:t>
            </a:fld>
            <a:endParaRPr lang="en-US" altLang="zh-TW"/>
          </a:p>
        </p:txBody>
      </p:sp>
    </p:spTree>
    <p:extLst>
      <p:ext uri="{BB962C8B-B14F-4D97-AF65-F5344CB8AC3E}">
        <p14:creationId xmlns:p14="http://schemas.microsoft.com/office/powerpoint/2010/main" val="403909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p:txBody>
          <a:bodyPr/>
          <a:lstStyle>
            <a:lvl1pPr>
              <a:defRPr/>
            </a:lvl1pPr>
          </a:lstStyle>
          <a:p>
            <a:fld id="{3C05731D-B2AF-4118-91E4-F925DB5F0514}" type="slidenum">
              <a:rPr lang="en-US" altLang="zh-TW"/>
              <a:pPr/>
              <a:t>‹#›</a:t>
            </a:fld>
            <a:endParaRPr lang="en-US" altLang="zh-TW"/>
          </a:p>
        </p:txBody>
      </p:sp>
    </p:spTree>
    <p:extLst>
      <p:ext uri="{BB962C8B-B14F-4D97-AF65-F5344CB8AC3E}">
        <p14:creationId xmlns:p14="http://schemas.microsoft.com/office/powerpoint/2010/main" val="387329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p:txBody>
          <a:bodyPr/>
          <a:lstStyle>
            <a:lvl1pPr>
              <a:defRPr/>
            </a:lvl1pPr>
          </a:lstStyle>
          <a:p>
            <a:fld id="{DE66596E-1B2F-4499-B127-6F748A5BC44F}" type="slidenum">
              <a:rPr lang="en-US" altLang="zh-TW"/>
              <a:pPr/>
              <a:t>‹#›</a:t>
            </a:fld>
            <a:endParaRPr lang="en-US" altLang="zh-TW"/>
          </a:p>
        </p:txBody>
      </p:sp>
    </p:spTree>
    <p:extLst>
      <p:ext uri="{BB962C8B-B14F-4D97-AF65-F5344CB8AC3E}">
        <p14:creationId xmlns:p14="http://schemas.microsoft.com/office/powerpoint/2010/main" val="400381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pic>
        <p:nvPicPr>
          <p:cNvPr id="1084" name="Picture 60"/>
          <p:cNvPicPr>
            <a:picLocks noChangeAspect="1" noChangeArrowheads="1"/>
          </p:cNvPicPr>
          <p:nvPr userDrawn="1"/>
        </p:nvPicPr>
        <p:blipFill>
          <a:blip r:embed="rId14" cstate="print">
            <a:extLst>
              <a:ext uri="{28A0092B-C50C-407E-A947-70E740481C1C}">
                <a14:useLocalDpi xmlns:a14="http://schemas.microsoft.com/office/drawing/2010/main" val="0"/>
              </a:ext>
            </a:extLst>
          </a:blip>
          <a:stretch>
            <a:fillRect/>
          </a:stretch>
        </p:blipFill>
        <p:spPr bwMode="auto">
          <a:xfrm>
            <a:off x="1" y="0"/>
            <a:ext cx="9143998" cy="5143499"/>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250825" y="88106"/>
            <a:ext cx="72009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1"/>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250825" y="1059657"/>
            <a:ext cx="8642350" cy="372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60" name="Rectangle 36"/>
          <p:cNvSpPr>
            <a:spLocks noGrp="1" noChangeArrowheads="1"/>
          </p:cNvSpPr>
          <p:nvPr>
            <p:ph type="sldNum" sz="quarter" idx="4"/>
          </p:nvPr>
        </p:nvSpPr>
        <p:spPr bwMode="auto">
          <a:xfrm>
            <a:off x="7119938" y="4913710"/>
            <a:ext cx="1700212" cy="250031"/>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000" b="1">
                <a:solidFill>
                  <a:srgbClr val="5F5F5F"/>
                </a:solidFill>
                <a:latin typeface="+mn-lt"/>
              </a:defRPr>
            </a:lvl1pPr>
          </a:lstStyle>
          <a:p>
            <a:fld id="{03D31385-495A-4B9A-B1DD-BA73791B16AB}" type="slidenum">
              <a:rPr lang="en-US" altLang="zh-TW"/>
              <a:pPr/>
              <a:t>‹#›</a:t>
            </a:fld>
            <a:endParaRPr lang="en-US" altLang="zh-TW"/>
          </a:p>
        </p:txBody>
      </p:sp>
      <p:sp>
        <p:nvSpPr>
          <p:cNvPr id="1069" name="Text Box 45"/>
          <p:cNvSpPr txBox="1">
            <a:spLocks noChangeArrowheads="1"/>
          </p:cNvSpPr>
          <p:nvPr userDrawn="1"/>
        </p:nvSpPr>
        <p:spPr bwMode="auto">
          <a:xfrm>
            <a:off x="250826" y="4800600"/>
            <a:ext cx="1173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zh-TW"/>
          </a:p>
        </p:txBody>
      </p:sp>
      <p:sp>
        <p:nvSpPr>
          <p:cNvPr id="1070" name="Text Box 46"/>
          <p:cNvSpPr txBox="1">
            <a:spLocks noChangeArrowheads="1"/>
          </p:cNvSpPr>
          <p:nvPr userDrawn="1"/>
        </p:nvSpPr>
        <p:spPr bwMode="auto">
          <a:xfrm>
            <a:off x="139700" y="4926807"/>
            <a:ext cx="116570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000" b="1">
                <a:solidFill>
                  <a:srgbClr val="808080"/>
                </a:solidFill>
                <a:latin typeface="Arial" charset="0"/>
              </a:rPr>
              <a:t>SiS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kumimoji="1" sz="2500" b="1">
          <a:solidFill>
            <a:srgbClr val="292929"/>
          </a:solidFill>
          <a:latin typeface="+mj-lt"/>
          <a:ea typeface="+mj-ea"/>
          <a:cs typeface="+mj-cs"/>
        </a:defRPr>
      </a:lvl1pPr>
      <a:lvl2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2pPr>
      <a:lvl3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3pPr>
      <a:lvl4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4pPr>
      <a:lvl5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5pPr>
      <a:lvl6pPr marL="4572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6pPr>
      <a:lvl7pPr marL="9144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7pPr>
      <a:lvl8pPr marL="13716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8pPr>
      <a:lvl9pPr marL="18288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9pPr>
    </p:titleStyle>
    <p:bodyStyle>
      <a:lvl1pPr algn="l" rtl="0" fontAlgn="base">
        <a:lnSpc>
          <a:spcPct val="115000"/>
        </a:lnSpc>
        <a:spcBef>
          <a:spcPct val="25000"/>
        </a:spcBef>
        <a:spcAft>
          <a:spcPct val="0"/>
        </a:spcAft>
        <a:defRPr kumimoji="1" sz="2200" b="1">
          <a:solidFill>
            <a:srgbClr val="003366"/>
          </a:solidFill>
          <a:latin typeface="+mn-lt"/>
          <a:ea typeface="+mn-ea"/>
          <a:cs typeface="+mn-cs"/>
        </a:defRPr>
      </a:lvl1pPr>
      <a:lvl2pPr marL="571500" indent="-190500" algn="l" rtl="0" fontAlgn="base">
        <a:lnSpc>
          <a:spcPct val="120000"/>
        </a:lnSpc>
        <a:spcBef>
          <a:spcPct val="30000"/>
        </a:spcBef>
        <a:spcAft>
          <a:spcPct val="0"/>
        </a:spcAft>
        <a:buClr>
          <a:srgbClr val="5F5F5F"/>
        </a:buClr>
        <a:buChar char="•"/>
        <a:defRPr kumimoji="1">
          <a:solidFill>
            <a:schemeClr val="tx1"/>
          </a:solidFill>
          <a:latin typeface="+mn-lt"/>
          <a:ea typeface="+mn-ea"/>
          <a:cs typeface="+mn-cs"/>
        </a:defRPr>
      </a:lvl2pPr>
      <a:lvl3pPr marL="1047750" indent="-285750" algn="l" rtl="0" fontAlgn="base">
        <a:lnSpc>
          <a:spcPct val="120000"/>
        </a:lnSpc>
        <a:spcBef>
          <a:spcPct val="30000"/>
        </a:spcBef>
        <a:spcAft>
          <a:spcPct val="0"/>
        </a:spcAft>
        <a:buChar char="–"/>
        <a:defRPr>
          <a:solidFill>
            <a:schemeClr val="tx1"/>
          </a:solidFill>
          <a:latin typeface="+mn-lt"/>
          <a:ea typeface="+mn-ea"/>
          <a:cs typeface="+mn-cs"/>
        </a:defRPr>
      </a:lvl3pPr>
      <a:lvl4pPr marL="1466850" indent="-228600" algn="l" rtl="0" fontAlgn="base">
        <a:lnSpc>
          <a:spcPct val="120000"/>
        </a:lnSpc>
        <a:spcBef>
          <a:spcPct val="30000"/>
        </a:spcBef>
        <a:spcAft>
          <a:spcPct val="0"/>
        </a:spcAft>
        <a:buChar char="–"/>
        <a:defRPr kumimoji="1">
          <a:solidFill>
            <a:schemeClr val="tx1"/>
          </a:solidFill>
          <a:latin typeface="+mn-lt"/>
          <a:ea typeface="+mn-ea"/>
          <a:cs typeface="+mn-cs"/>
        </a:defRPr>
      </a:lvl4pPr>
      <a:lvl5pPr marL="2057400" indent="-228600" algn="l" rtl="0" fontAlgn="base">
        <a:lnSpc>
          <a:spcPct val="120000"/>
        </a:lnSpc>
        <a:spcBef>
          <a:spcPct val="30000"/>
        </a:spcBef>
        <a:spcAft>
          <a:spcPct val="0"/>
        </a:spcAft>
        <a:defRPr kumimoji="1">
          <a:solidFill>
            <a:schemeClr val="tx1"/>
          </a:solidFill>
          <a:latin typeface="+mn-lt"/>
          <a:ea typeface="+mn-ea"/>
          <a:cs typeface="+mn-cs"/>
        </a:defRPr>
      </a:lvl5pPr>
      <a:lvl6pPr marL="2514600" indent="-228600" algn="l" rtl="0" fontAlgn="base">
        <a:lnSpc>
          <a:spcPct val="120000"/>
        </a:lnSpc>
        <a:spcBef>
          <a:spcPct val="30000"/>
        </a:spcBef>
        <a:spcAft>
          <a:spcPct val="0"/>
        </a:spcAft>
        <a:defRPr kumimoji="1">
          <a:solidFill>
            <a:schemeClr val="tx1"/>
          </a:solidFill>
          <a:latin typeface="+mn-lt"/>
          <a:ea typeface="+mn-ea"/>
          <a:cs typeface="+mn-cs"/>
        </a:defRPr>
      </a:lvl6pPr>
      <a:lvl7pPr marL="2971800" indent="-228600" algn="l" rtl="0" fontAlgn="base">
        <a:lnSpc>
          <a:spcPct val="120000"/>
        </a:lnSpc>
        <a:spcBef>
          <a:spcPct val="30000"/>
        </a:spcBef>
        <a:spcAft>
          <a:spcPct val="0"/>
        </a:spcAft>
        <a:defRPr kumimoji="1">
          <a:solidFill>
            <a:schemeClr val="tx1"/>
          </a:solidFill>
          <a:latin typeface="+mn-lt"/>
          <a:ea typeface="+mn-ea"/>
          <a:cs typeface="+mn-cs"/>
        </a:defRPr>
      </a:lvl7pPr>
      <a:lvl8pPr marL="3429000" indent="-228600" algn="l" rtl="0" fontAlgn="base">
        <a:lnSpc>
          <a:spcPct val="120000"/>
        </a:lnSpc>
        <a:spcBef>
          <a:spcPct val="30000"/>
        </a:spcBef>
        <a:spcAft>
          <a:spcPct val="0"/>
        </a:spcAft>
        <a:defRPr kumimoji="1">
          <a:solidFill>
            <a:schemeClr val="tx1"/>
          </a:solidFill>
          <a:latin typeface="+mn-lt"/>
          <a:ea typeface="+mn-ea"/>
          <a:cs typeface="+mn-cs"/>
        </a:defRPr>
      </a:lvl8pPr>
      <a:lvl9pPr marL="3886200" indent="-228600" algn="l" rtl="0" fontAlgn="base">
        <a:lnSpc>
          <a:spcPct val="120000"/>
        </a:lnSpc>
        <a:spcBef>
          <a:spcPct val="30000"/>
        </a:spcBef>
        <a:spcAft>
          <a:spcPct val="0"/>
        </a:spcAft>
        <a:defRPr kumimoji="1">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en-US" altLang="zh-TW" sz="3200" dirty="0" err="1"/>
              <a:t>SiS</a:t>
            </a:r>
            <a:r>
              <a:rPr lang="en-US" altLang="zh-TW" sz="3200" dirty="0"/>
              <a:t> Update Firmware Flow </a:t>
            </a:r>
            <a:r>
              <a:rPr lang="zh-TW" altLang="en-US" sz="3200" dirty="0"/>
              <a:t>說明（</a:t>
            </a:r>
            <a:r>
              <a:rPr lang="en-US" altLang="zh-TW" sz="3200" dirty="0"/>
              <a:t>I2C</a:t>
            </a:r>
            <a:r>
              <a:rPr lang="zh-TW" altLang="en-US" sz="3200" dirty="0"/>
              <a:t>）</a:t>
            </a:r>
            <a:endParaRPr lang="en-US" altLang="zh-TW" sz="3200" dirty="0"/>
          </a:p>
        </p:txBody>
      </p:sp>
      <p:sp>
        <p:nvSpPr>
          <p:cNvPr id="114691" name="Rectangle 3"/>
          <p:cNvSpPr>
            <a:spLocks noGrp="1" noChangeArrowheads="1"/>
          </p:cNvSpPr>
          <p:nvPr>
            <p:ph type="subTitle" idx="1"/>
          </p:nvPr>
        </p:nvSpPr>
        <p:spPr/>
        <p:txBody>
          <a:bodyPr/>
          <a:lstStyle/>
          <a:p>
            <a:pPr>
              <a:lnSpc>
                <a:spcPct val="105000"/>
              </a:lnSpc>
            </a:pPr>
            <a:br>
              <a:rPr lang="en-US" altLang="zh-TW" sz="1400" dirty="0"/>
            </a:br>
            <a:endParaRPr lang="en-US" altLang="zh-TW" sz="1400" dirty="0"/>
          </a:p>
          <a:p>
            <a:pPr>
              <a:lnSpc>
                <a:spcPct val="105000"/>
              </a:lnSpc>
            </a:pPr>
            <a:endParaRPr lang="en-US" altLang="zh-TW" sz="1400" dirty="0"/>
          </a:p>
          <a:p>
            <a:pPr>
              <a:lnSpc>
                <a:spcPct val="105000"/>
              </a:lnSpc>
            </a:pPr>
            <a:r>
              <a:rPr lang="en-US" altLang="zh-TW" sz="1400"/>
              <a:t>2022/05/18</a:t>
            </a:r>
            <a:endParaRPr lang="en-US" altLang="zh-TW" sz="1400" dirty="0"/>
          </a:p>
          <a:p>
            <a:pPr>
              <a:lnSpc>
                <a:spcPct val="105000"/>
              </a:lnSpc>
            </a:pPr>
            <a:endParaRPr lang="en-US" altLang="zh-TW"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Update FW Flow</a:t>
            </a:r>
            <a:endParaRPr lang="zh-TW" altLang="en-US" dirty="0"/>
          </a:p>
        </p:txBody>
      </p:sp>
      <p:sp>
        <p:nvSpPr>
          <p:cNvPr id="3" name="內容版面配置區 2"/>
          <p:cNvSpPr>
            <a:spLocks noGrp="1"/>
          </p:cNvSpPr>
          <p:nvPr>
            <p:ph idx="1"/>
          </p:nvPr>
        </p:nvSpPr>
        <p:spPr>
          <a:xfrm>
            <a:off x="250825" y="1059657"/>
            <a:ext cx="8642350" cy="2808237"/>
          </a:xfrm>
        </p:spPr>
        <p:txBody>
          <a:bodyPr/>
          <a:lstStyle/>
          <a:p>
            <a:r>
              <a:rPr lang="en-US" altLang="zh-TW" dirty="0"/>
              <a:t>The Update flow not include a boot loader block</a:t>
            </a:r>
          </a:p>
          <a:p>
            <a:endParaRPr lang="en-US" altLang="zh-TW" dirty="0"/>
          </a:p>
          <a:p>
            <a:endParaRPr lang="en-US" altLang="zh-TW" dirty="0"/>
          </a:p>
          <a:p>
            <a:endParaRPr lang="en-US" altLang="zh-TW" dirty="0"/>
          </a:p>
          <a:p>
            <a:r>
              <a:rPr lang="en-US" altLang="zh-TW" dirty="0"/>
              <a:t>The Update flow include a boot loader block</a:t>
            </a:r>
            <a:endParaRPr lang="zh-TW" altLang="en-US"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10</a:t>
            </a:fld>
            <a:endParaRPr lang="en-US" altLang="zh-TW"/>
          </a:p>
        </p:txBody>
      </p:sp>
      <p:graphicFrame>
        <p:nvGraphicFramePr>
          <p:cNvPr id="5" name="表格 4"/>
          <p:cNvGraphicFramePr>
            <a:graphicFrameLocks noGrp="1"/>
          </p:cNvGraphicFramePr>
          <p:nvPr/>
        </p:nvGraphicFramePr>
        <p:xfrm>
          <a:off x="395536" y="1491630"/>
          <a:ext cx="7056785" cy="1219200"/>
        </p:xfrm>
        <a:graphic>
          <a:graphicData uri="http://schemas.openxmlformats.org/drawingml/2006/table">
            <a:tbl>
              <a:tblPr/>
              <a:tblGrid>
                <a:gridCol w="548697">
                  <a:extLst>
                    <a:ext uri="{9D8B030D-6E8A-4147-A177-3AD203B41FA5}">
                      <a16:colId xmlns:a16="http://schemas.microsoft.com/office/drawing/2014/main" val="20000"/>
                    </a:ext>
                  </a:extLst>
                </a:gridCol>
                <a:gridCol w="2754074">
                  <a:extLst>
                    <a:ext uri="{9D8B030D-6E8A-4147-A177-3AD203B41FA5}">
                      <a16:colId xmlns:a16="http://schemas.microsoft.com/office/drawing/2014/main" val="20001"/>
                    </a:ext>
                  </a:extLst>
                </a:gridCol>
                <a:gridCol w="3754014">
                  <a:extLst>
                    <a:ext uri="{9D8B030D-6E8A-4147-A177-3AD203B41FA5}">
                      <a16:colId xmlns:a16="http://schemas.microsoft.com/office/drawing/2014/main" val="20002"/>
                    </a:ext>
                  </a:extLst>
                </a:gridCol>
              </a:tblGrid>
              <a:tr h="0">
                <a:tc gridSpan="2">
                  <a:txBody>
                    <a:bodyPr/>
                    <a:lstStyle/>
                    <a:p>
                      <a:pPr algn="ctr">
                        <a:spcAft>
                          <a:spcPts val="0"/>
                        </a:spcAft>
                      </a:pPr>
                      <a:r>
                        <a:rPr lang="en-US" sz="2000" kern="100" dirty="0">
                          <a:latin typeface="Calibri"/>
                          <a:ea typeface="新細明體"/>
                          <a:cs typeface="Times New Roman"/>
                        </a:rPr>
                        <a:t>Burn order</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a:txBody>
                    <a:bodyPr/>
                    <a:lstStyle/>
                    <a:p>
                      <a:pPr algn="ctr">
                        <a:spcAft>
                          <a:spcPts val="0"/>
                        </a:spcAft>
                      </a:pPr>
                      <a:r>
                        <a:rPr lang="en-US" sz="2000" kern="100">
                          <a:latin typeface="Calibri"/>
                          <a:ea typeface="新細明體"/>
                          <a:cs typeface="Times New Roman"/>
                        </a:rPr>
                        <a:t>Address – Length</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spcAft>
                          <a:spcPts val="0"/>
                        </a:spcAft>
                      </a:pPr>
                      <a:r>
                        <a:rPr lang="en-US" sz="1200" kern="100">
                          <a:latin typeface="Calibri"/>
                          <a:ea typeface="新細明體"/>
                          <a:cs typeface="Times New Roman"/>
                        </a:rPr>
                        <a:t>1</a:t>
                      </a:r>
                      <a:endParaRPr lang="zh-TW" sz="12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Clear boot –flag is 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0x01E000 – 0x001000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Aft>
                          <a:spcPts val="0"/>
                        </a:spcAft>
                      </a:pPr>
                      <a:r>
                        <a:rPr lang="en-US" sz="1200" kern="100">
                          <a:latin typeface="Calibri"/>
                          <a:ea typeface="新細明體"/>
                          <a:cs typeface="Times New Roman"/>
                        </a:rPr>
                        <a:t>2</a:t>
                      </a:r>
                      <a:endParaRPr lang="zh-TW" sz="12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Burn main code</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0x004000 – 0x01A000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sz="1200" kern="100" dirty="0">
                          <a:latin typeface="Calibri"/>
                          <a:ea typeface="新細明體"/>
                          <a:cs typeface="Times New Roman"/>
                        </a:rPr>
                        <a:t>3</a:t>
                      </a:r>
                      <a:endParaRPr lang="zh-TW" sz="12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Burn boot –flag </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0x01E000 – 0x001000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7" name="表格 6"/>
          <p:cNvGraphicFramePr>
            <a:graphicFrameLocks noGrp="1"/>
          </p:cNvGraphicFramePr>
          <p:nvPr/>
        </p:nvGraphicFramePr>
        <p:xfrm>
          <a:off x="467544" y="3363838"/>
          <a:ext cx="6984776" cy="1524000"/>
        </p:xfrm>
        <a:graphic>
          <a:graphicData uri="http://schemas.openxmlformats.org/drawingml/2006/table">
            <a:tbl>
              <a:tblPr/>
              <a:tblGrid>
                <a:gridCol w="539131">
                  <a:extLst>
                    <a:ext uri="{9D8B030D-6E8A-4147-A177-3AD203B41FA5}">
                      <a16:colId xmlns:a16="http://schemas.microsoft.com/office/drawing/2014/main" val="20000"/>
                    </a:ext>
                  </a:extLst>
                </a:gridCol>
                <a:gridCol w="2688374">
                  <a:extLst>
                    <a:ext uri="{9D8B030D-6E8A-4147-A177-3AD203B41FA5}">
                      <a16:colId xmlns:a16="http://schemas.microsoft.com/office/drawing/2014/main" val="20001"/>
                    </a:ext>
                  </a:extLst>
                </a:gridCol>
                <a:gridCol w="3757271">
                  <a:extLst>
                    <a:ext uri="{9D8B030D-6E8A-4147-A177-3AD203B41FA5}">
                      <a16:colId xmlns:a16="http://schemas.microsoft.com/office/drawing/2014/main" val="20002"/>
                    </a:ext>
                  </a:extLst>
                </a:gridCol>
              </a:tblGrid>
              <a:tr h="0">
                <a:tc gridSpan="2">
                  <a:txBody>
                    <a:bodyPr/>
                    <a:lstStyle/>
                    <a:p>
                      <a:pPr algn="ctr">
                        <a:spcAft>
                          <a:spcPts val="0"/>
                        </a:spcAft>
                      </a:pPr>
                      <a:r>
                        <a:rPr lang="en-US" sz="2000" kern="100" dirty="0">
                          <a:latin typeface="Calibri"/>
                          <a:ea typeface="新細明體"/>
                          <a:cs typeface="Times New Roman"/>
                        </a:rPr>
                        <a:t>Burn order</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a:txBody>
                    <a:bodyPr/>
                    <a:lstStyle/>
                    <a:p>
                      <a:pPr algn="ctr">
                        <a:spcAft>
                          <a:spcPts val="0"/>
                        </a:spcAft>
                      </a:pPr>
                      <a:r>
                        <a:rPr lang="en-US" sz="2000" kern="100">
                          <a:latin typeface="Calibri"/>
                          <a:ea typeface="新細明體"/>
                          <a:cs typeface="Times New Roman"/>
                        </a:rPr>
                        <a:t>Address – Length</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spcAft>
                          <a:spcPts val="0"/>
                        </a:spcAft>
                      </a:pPr>
                      <a:r>
                        <a:rPr lang="en-US" sz="2000" kern="100" dirty="0">
                          <a:latin typeface="Calibri"/>
                          <a:ea typeface="新細明體"/>
                          <a:cs typeface="Times New Roman"/>
                        </a:rPr>
                        <a:t>1</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Clear boot –flag is 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0x01E000 – 0x001000</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Aft>
                          <a:spcPts val="0"/>
                        </a:spcAft>
                      </a:pPr>
                      <a:r>
                        <a:rPr lang="en-US" sz="2000" kern="100" dirty="0">
                          <a:latin typeface="Calibri"/>
                          <a:ea typeface="新細明體"/>
                          <a:cs typeface="Times New Roman"/>
                        </a:rPr>
                        <a:t>2</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Burn main code </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0x004000 – 0x019000</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sz="2000" kern="100">
                          <a:latin typeface="Calibri"/>
                          <a:ea typeface="新細明體"/>
                          <a:cs typeface="Times New Roman"/>
                        </a:rPr>
                        <a:t>3</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Burn boot loader code</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0x000000 – 0x004000</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sz="2000" kern="100">
                          <a:latin typeface="Calibri"/>
                          <a:ea typeface="新細明體"/>
                          <a:cs typeface="Times New Roman"/>
                        </a:rPr>
                        <a:t>4</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Burn boot –flag </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0x01E000 – 0x001000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a:ln>
                <a:noFill/>
              </a:ln>
              <a:solidFill>
                <a:schemeClr val="tx1"/>
              </a:solidFill>
              <a:effectLst/>
              <a:latin typeface="Arial" pitchFamily="34" charset="0"/>
              <a:ea typeface="新細明體" pitchFamily="18" charset="-120"/>
              <a:cs typeface="新細明體"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Update Flow Chart</a:t>
            </a:r>
            <a:endParaRPr lang="zh-TW" altLang="en-US" dirty="0"/>
          </a:p>
        </p:txBody>
      </p:sp>
      <p:sp>
        <p:nvSpPr>
          <p:cNvPr id="3" name="內容版面配置區 2"/>
          <p:cNvSpPr>
            <a:spLocks noGrp="1"/>
          </p:cNvSpPr>
          <p:nvPr>
            <p:ph idx="1"/>
          </p:nvPr>
        </p:nvSpPr>
        <p:spPr>
          <a:xfrm>
            <a:off x="250825" y="1059657"/>
            <a:ext cx="3385071" cy="3726656"/>
          </a:xfrm>
        </p:spPr>
        <p:txBody>
          <a:bodyPr/>
          <a:lstStyle/>
          <a:p>
            <a:r>
              <a:rPr lang="en-US" altLang="zh-TW" sz="1100" dirty="0"/>
              <a:t>Program FW data to ROM flow</a:t>
            </a:r>
            <a:endParaRPr lang="zh-TW" altLang="zh-TW"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11</a:t>
            </a:fld>
            <a:endParaRPr lang="en-US" altLang="zh-TW"/>
          </a:p>
        </p:txBody>
      </p:sp>
      <p:pic>
        <p:nvPicPr>
          <p:cNvPr id="7170" name="Picture 2"/>
          <p:cNvPicPr>
            <a:picLocks noChangeAspect="1" noChangeArrowheads="1"/>
          </p:cNvPicPr>
          <p:nvPr/>
        </p:nvPicPr>
        <p:blipFill>
          <a:blip r:embed="rId2" cstate="print"/>
          <a:srcRect/>
          <a:stretch>
            <a:fillRect/>
          </a:stretch>
        </p:blipFill>
        <p:spPr bwMode="auto">
          <a:xfrm>
            <a:off x="3675818" y="72008"/>
            <a:ext cx="4352566" cy="502002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0824" y="88106"/>
            <a:ext cx="8713664" cy="647700"/>
          </a:xfrm>
        </p:spPr>
        <p:txBody>
          <a:bodyPr/>
          <a:lstStyle/>
          <a:p>
            <a:r>
              <a:rPr lang="en-US" altLang="zh-TW" dirty="0"/>
              <a:t>Update Flow Chart (not include a boot loader block)</a:t>
            </a:r>
            <a:endParaRPr lang="zh-TW" altLang="en-US"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12</a:t>
            </a:fld>
            <a:endParaRPr lang="en-US" altLang="zh-TW"/>
          </a:p>
        </p:txBody>
      </p:sp>
      <p:sp>
        <p:nvSpPr>
          <p:cNvPr id="3175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8194" name="Picture 2"/>
          <p:cNvPicPr>
            <a:picLocks noChangeAspect="1" noChangeArrowheads="1"/>
          </p:cNvPicPr>
          <p:nvPr/>
        </p:nvPicPr>
        <p:blipFill>
          <a:blip r:embed="rId2" cstate="print"/>
          <a:srcRect/>
          <a:stretch>
            <a:fillRect/>
          </a:stretch>
        </p:blipFill>
        <p:spPr bwMode="auto">
          <a:xfrm>
            <a:off x="1638300" y="1131590"/>
            <a:ext cx="6092242" cy="319447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404" y="88106"/>
            <a:ext cx="7200900" cy="647700"/>
          </a:xfrm>
        </p:spPr>
        <p:txBody>
          <a:bodyPr/>
          <a:lstStyle/>
          <a:p>
            <a:r>
              <a:rPr lang="en-US" altLang="zh-TW" sz="2000" dirty="0"/>
              <a:t>Update Flow Example…1/3</a:t>
            </a:r>
            <a:endParaRPr lang="zh-TW" altLang="en-US" sz="2000" dirty="0"/>
          </a:p>
        </p:txBody>
      </p:sp>
      <p:sp>
        <p:nvSpPr>
          <p:cNvPr id="3" name="內容版面配置區 2"/>
          <p:cNvSpPr>
            <a:spLocks noGrp="1"/>
          </p:cNvSpPr>
          <p:nvPr>
            <p:ph idx="1"/>
          </p:nvPr>
        </p:nvSpPr>
        <p:spPr>
          <a:xfrm>
            <a:off x="250825" y="1059657"/>
            <a:ext cx="3169047" cy="3726656"/>
          </a:xfrm>
        </p:spPr>
        <p:txBody>
          <a:bodyPr/>
          <a:lstStyle/>
          <a:p>
            <a:r>
              <a:rPr lang="en-US" altLang="zh-TW" sz="1100" dirty="0"/>
              <a:t>Update FW Flow</a:t>
            </a:r>
          </a:p>
          <a:p>
            <a:r>
              <a:rPr lang="en-US" altLang="zh-TW" sz="1100" dirty="0"/>
              <a:t>(not include a boot loader block)</a:t>
            </a:r>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13</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9218" name="Picture 2"/>
          <p:cNvPicPr>
            <a:picLocks noChangeAspect="1" noChangeArrowheads="1"/>
          </p:cNvPicPr>
          <p:nvPr/>
        </p:nvPicPr>
        <p:blipFill>
          <a:blip r:embed="rId2" cstate="print"/>
          <a:srcRect/>
          <a:stretch>
            <a:fillRect/>
          </a:stretch>
        </p:blipFill>
        <p:spPr bwMode="auto">
          <a:xfrm>
            <a:off x="3419872" y="339502"/>
            <a:ext cx="5616624" cy="460851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504" y="88106"/>
            <a:ext cx="7200900" cy="647700"/>
          </a:xfrm>
        </p:spPr>
        <p:txBody>
          <a:bodyPr/>
          <a:lstStyle/>
          <a:p>
            <a:r>
              <a:rPr lang="en-US" altLang="zh-TW" sz="2000" dirty="0"/>
              <a:t>Update Flow Example…2/3</a:t>
            </a:r>
            <a:endParaRPr lang="zh-TW" altLang="en-US" sz="2000" dirty="0"/>
          </a:p>
        </p:txBody>
      </p:sp>
      <p:sp>
        <p:nvSpPr>
          <p:cNvPr id="3" name="內容版面配置區 2"/>
          <p:cNvSpPr>
            <a:spLocks noGrp="1"/>
          </p:cNvSpPr>
          <p:nvPr>
            <p:ph idx="1"/>
          </p:nvPr>
        </p:nvSpPr>
        <p:spPr>
          <a:xfrm>
            <a:off x="250825" y="1059657"/>
            <a:ext cx="3169047" cy="3726656"/>
          </a:xfrm>
        </p:spPr>
        <p:txBody>
          <a:bodyPr/>
          <a:lstStyle/>
          <a:p>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14</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10242" name="Picture 2"/>
          <p:cNvPicPr>
            <a:picLocks noChangeAspect="1" noChangeArrowheads="1"/>
          </p:cNvPicPr>
          <p:nvPr/>
        </p:nvPicPr>
        <p:blipFill>
          <a:blip r:embed="rId2" cstate="print"/>
          <a:srcRect/>
          <a:stretch>
            <a:fillRect/>
          </a:stretch>
        </p:blipFill>
        <p:spPr bwMode="auto">
          <a:xfrm>
            <a:off x="3664610" y="51470"/>
            <a:ext cx="4363774" cy="507288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504" y="88106"/>
            <a:ext cx="7200900" cy="647700"/>
          </a:xfrm>
        </p:spPr>
        <p:txBody>
          <a:bodyPr/>
          <a:lstStyle/>
          <a:p>
            <a:r>
              <a:rPr lang="en-US" altLang="zh-TW" sz="2000" dirty="0"/>
              <a:t>Update Flow Example…3/3</a:t>
            </a:r>
            <a:endParaRPr lang="zh-TW" altLang="en-US" sz="2000" dirty="0"/>
          </a:p>
        </p:txBody>
      </p:sp>
      <p:sp>
        <p:nvSpPr>
          <p:cNvPr id="3" name="內容版面配置區 2"/>
          <p:cNvSpPr>
            <a:spLocks noGrp="1"/>
          </p:cNvSpPr>
          <p:nvPr>
            <p:ph idx="1"/>
          </p:nvPr>
        </p:nvSpPr>
        <p:spPr>
          <a:xfrm>
            <a:off x="250825" y="1059657"/>
            <a:ext cx="3169047" cy="3726656"/>
          </a:xfrm>
        </p:spPr>
        <p:txBody>
          <a:bodyPr/>
          <a:lstStyle/>
          <a:p>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15</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11266" name="Picture 2"/>
          <p:cNvPicPr>
            <a:picLocks noChangeAspect="1" noChangeArrowheads="1"/>
          </p:cNvPicPr>
          <p:nvPr/>
        </p:nvPicPr>
        <p:blipFill>
          <a:blip r:embed="rId2" cstate="print"/>
          <a:srcRect/>
          <a:stretch>
            <a:fillRect/>
          </a:stretch>
        </p:blipFill>
        <p:spPr bwMode="auto">
          <a:xfrm>
            <a:off x="3563888" y="1081928"/>
            <a:ext cx="5430044" cy="56172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504" y="88106"/>
            <a:ext cx="7200900" cy="647700"/>
          </a:xfrm>
        </p:spPr>
        <p:txBody>
          <a:bodyPr/>
          <a:lstStyle/>
          <a:p>
            <a:r>
              <a:rPr lang="en-US" altLang="zh-TW" sz="2000" dirty="0"/>
              <a:t>CRC</a:t>
            </a:r>
            <a:endParaRPr lang="zh-TW" altLang="en-US" sz="2000" dirty="0"/>
          </a:p>
        </p:txBody>
      </p:sp>
      <p:sp>
        <p:nvSpPr>
          <p:cNvPr id="3" name="內容版面配置區 2"/>
          <p:cNvSpPr>
            <a:spLocks noGrp="1"/>
          </p:cNvSpPr>
          <p:nvPr>
            <p:ph idx="1"/>
          </p:nvPr>
        </p:nvSpPr>
        <p:spPr>
          <a:xfrm>
            <a:off x="250825" y="1059657"/>
            <a:ext cx="6481415" cy="1440085"/>
          </a:xfrm>
        </p:spPr>
        <p:txBody>
          <a:bodyPr/>
          <a:lstStyle/>
          <a:p>
            <a:r>
              <a:rPr lang="en-US" altLang="zh-TW" sz="1100" dirty="0"/>
              <a:t>CRC</a:t>
            </a:r>
            <a:r>
              <a:rPr lang="zh-TW" altLang="en-US" sz="1100" dirty="0"/>
              <a:t>請參考 </a:t>
            </a:r>
            <a:r>
              <a:rPr lang="en-US" altLang="zh-TW" sz="1100" dirty="0" err="1"/>
              <a:t>CRC.h</a:t>
            </a:r>
            <a:r>
              <a:rPr lang="en-US" altLang="zh-TW" sz="1100" dirty="0"/>
              <a:t>  &amp; </a:t>
            </a:r>
            <a:r>
              <a:rPr lang="en-US" altLang="zh-TW" sz="1100" dirty="0" err="1"/>
              <a:t>CRC.c</a:t>
            </a:r>
            <a:endParaRPr lang="en-US" altLang="zh-TW" sz="1100" dirty="0"/>
          </a:p>
          <a:p>
            <a:r>
              <a:rPr lang="en-US" altLang="zh-TW" sz="1100" dirty="0"/>
              <a:t>Output packet CRC16</a:t>
            </a:r>
            <a:r>
              <a:rPr lang="zh-TW" altLang="en-US" sz="1100" dirty="0"/>
              <a:t>計算 </a:t>
            </a:r>
            <a:r>
              <a:rPr lang="en-US" altLang="zh-TW" sz="1100" dirty="0"/>
              <a:t>Byte4~Byte6 Byte8~pack length (</a:t>
            </a:r>
            <a:r>
              <a:rPr lang="zh-TW" altLang="en-US" sz="1100" dirty="0"/>
              <a:t>沒有包含</a:t>
            </a:r>
            <a:r>
              <a:rPr lang="en-US" altLang="zh-TW" sz="1100" dirty="0"/>
              <a:t>byte 7)</a:t>
            </a:r>
            <a:endParaRPr lang="zh-TW" altLang="zh-TW" sz="1100" dirty="0"/>
          </a:p>
          <a:p>
            <a:r>
              <a:rPr lang="en-US" altLang="zh-TW" sz="1100" dirty="0"/>
              <a:t> Input packet CRC16</a:t>
            </a:r>
            <a:r>
              <a:rPr lang="zh-TW" altLang="en-US" sz="1100" dirty="0"/>
              <a:t>計算 </a:t>
            </a:r>
            <a:r>
              <a:rPr lang="en-US" altLang="zh-TW" sz="1100" dirty="0"/>
              <a:t>Byte4~pack length (byte 7)</a:t>
            </a:r>
            <a:endParaRPr lang="zh-TW" altLang="zh-TW" sz="1100" dirty="0"/>
          </a:p>
          <a:p>
            <a:endParaRPr lang="zh-TW" altLang="zh-TW" sz="1100" dirty="0"/>
          </a:p>
          <a:p>
            <a:endParaRPr lang="en-US" altLang="zh-TW" sz="1100" dirty="0"/>
          </a:p>
          <a:p>
            <a:endParaRPr lang="en-US" altLang="zh-TW" sz="1100" dirty="0"/>
          </a:p>
          <a:p>
            <a:r>
              <a:rPr lang="zh-TW" altLang="en-US" sz="1100" dirty="0"/>
              <a:t>例如 </a:t>
            </a:r>
            <a:r>
              <a:rPr lang="en-US" altLang="zh-TW" sz="1100" dirty="0"/>
              <a:t>crc16 = </a:t>
            </a:r>
            <a:r>
              <a:rPr lang="en-US" altLang="zh-TW" sz="1100" dirty="0" err="1"/>
              <a:t>crc_check</a:t>
            </a:r>
            <a:r>
              <a:rPr lang="en-US" altLang="zh-TW" sz="1100" dirty="0"/>
              <a:t>(((unsigned char *)&amp;I2cTxPacket) + 4, </a:t>
            </a:r>
            <a:r>
              <a:rPr lang="en-US" altLang="zh-TW" sz="1100" dirty="0" err="1"/>
              <a:t>m_HostPkgLen</a:t>
            </a:r>
            <a:r>
              <a:rPr lang="en-US" altLang="zh-TW" sz="1100" dirty="0"/>
              <a:t>, 1);</a:t>
            </a:r>
            <a:endParaRPr lang="zh-TW" altLang="zh-TW" sz="1100" dirty="0"/>
          </a:p>
          <a:p>
            <a:r>
              <a:rPr lang="en-US" altLang="zh-TW" sz="1100" dirty="0"/>
              <a:t> </a:t>
            </a:r>
            <a:endParaRPr lang="zh-TW" altLang="zh-TW" sz="1100" dirty="0"/>
          </a:p>
          <a:p>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16</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6866" name="Picture 2"/>
          <p:cNvPicPr>
            <a:picLocks noChangeAspect="1" noChangeArrowheads="1"/>
          </p:cNvPicPr>
          <p:nvPr/>
        </p:nvPicPr>
        <p:blipFill>
          <a:blip r:embed="rId2" cstate="print"/>
          <a:srcRect/>
          <a:stretch>
            <a:fillRect/>
          </a:stretch>
        </p:blipFill>
        <p:spPr bwMode="auto">
          <a:xfrm>
            <a:off x="251520" y="2787774"/>
            <a:ext cx="8352929" cy="604043"/>
          </a:xfrm>
          <a:prstGeom prst="rect">
            <a:avLst/>
          </a:prstGeom>
          <a:noFill/>
          <a:ln w="9525">
            <a:noFill/>
            <a:miter lim="800000"/>
            <a:headEnd/>
            <a:tailEnd/>
          </a:ln>
        </p:spPr>
      </p:pic>
      <p:sp>
        <p:nvSpPr>
          <p:cNvPr id="8" name="矩形 7"/>
          <p:cNvSpPr/>
          <p:nvPr/>
        </p:nvSpPr>
        <p:spPr>
          <a:xfrm>
            <a:off x="3059832" y="2787774"/>
            <a:ext cx="1080120" cy="407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499992" y="2787774"/>
            <a:ext cx="4104456" cy="412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059832" y="3219822"/>
            <a:ext cx="1440160" cy="152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fld id="{3CDBDE70-1CAF-4BA0-A97C-EC5BAE20EC74}" type="slidenum">
              <a:rPr lang="en-US" altLang="zh-TW"/>
              <a:pPr/>
              <a:t>17</a:t>
            </a:fld>
            <a:endParaRPr lang="en-US" altLang="zh-TW"/>
          </a:p>
        </p:txBody>
      </p:sp>
      <p:sp>
        <p:nvSpPr>
          <p:cNvPr id="119810" name="Rectangle 2"/>
          <p:cNvSpPr>
            <a:spLocks noGrp="1" noChangeArrowheads="1"/>
          </p:cNvSpPr>
          <p:nvPr>
            <p:ph type="title"/>
          </p:nvPr>
        </p:nvSpPr>
        <p:spPr/>
        <p:txBody>
          <a:bodyPr/>
          <a:lstStyle/>
          <a:p>
            <a:r>
              <a:rPr lang="en-US" altLang="zh-TW"/>
              <a:t>Legal Disclaimer</a:t>
            </a:r>
          </a:p>
        </p:txBody>
      </p:sp>
      <p:sp>
        <p:nvSpPr>
          <p:cNvPr id="119811" name="Rectangle 3"/>
          <p:cNvSpPr>
            <a:spLocks noGrp="1" noChangeArrowheads="1"/>
          </p:cNvSpPr>
          <p:nvPr>
            <p:ph type="body" idx="1"/>
          </p:nvPr>
        </p:nvSpPr>
        <p:spPr>
          <a:xfrm>
            <a:off x="250825" y="789310"/>
            <a:ext cx="8642350" cy="3726656"/>
          </a:xfrm>
        </p:spPr>
        <p:txBody>
          <a:bodyPr/>
          <a:lstStyle/>
          <a:p>
            <a:pPr>
              <a:lnSpc>
                <a:spcPct val="85000"/>
              </a:lnSpc>
            </a:pPr>
            <a:endParaRPr lang="en-US" altLang="zh-TW" sz="1600" dirty="0">
              <a:solidFill>
                <a:srgbClr val="4D4D4D"/>
              </a:solidFill>
              <a:ea typeface="新細明體" pitchFamily="18" charset="-120"/>
            </a:endParaRPr>
          </a:p>
          <a:p>
            <a:pPr>
              <a:lnSpc>
                <a:spcPct val="85000"/>
              </a:lnSpc>
            </a:pPr>
            <a:r>
              <a:rPr lang="en-US" altLang="zh-TW" sz="1600" dirty="0">
                <a:solidFill>
                  <a:srgbClr val="4D4D4D"/>
                </a:solidFill>
                <a:ea typeface="新細明體" pitchFamily="18" charset="-120"/>
              </a:rPr>
              <a:t>Information in this document is provided for the evaluation of the potential business between Silicon Integrated Systems Corp. and you or other purposes agreed by Silicon Integrated Systems Corp.  No license, express or implied, by estoppel or otherwise, to any rights or interests, including but not limited to intellectual property rights, is granted by this document. </a:t>
            </a:r>
          </a:p>
          <a:p>
            <a:pPr>
              <a:lnSpc>
                <a:spcPct val="85000"/>
              </a:lnSpc>
              <a:spcAft>
                <a:spcPts val="400"/>
              </a:spcAft>
            </a:pPr>
            <a:endParaRPr lang="en-US" altLang="zh-TW" sz="1600" dirty="0">
              <a:solidFill>
                <a:srgbClr val="4D4D4D"/>
              </a:solidFill>
              <a:ea typeface="新細明體" pitchFamily="18" charset="-120"/>
            </a:endParaRPr>
          </a:p>
          <a:p>
            <a:pPr>
              <a:lnSpc>
                <a:spcPct val="85000"/>
              </a:lnSpc>
              <a:spcAft>
                <a:spcPts val="400"/>
              </a:spcAft>
            </a:pPr>
            <a:endParaRPr lang="en-US" altLang="zh-TW" sz="1600" dirty="0">
              <a:solidFill>
                <a:srgbClr val="4D4D4D"/>
              </a:solidFill>
              <a:ea typeface="新細明體" pitchFamily="18" charset="-120"/>
            </a:endParaRPr>
          </a:p>
          <a:p>
            <a:pPr>
              <a:lnSpc>
                <a:spcPct val="85000"/>
              </a:lnSpc>
              <a:spcAft>
                <a:spcPts val="400"/>
              </a:spcAft>
            </a:pPr>
            <a:r>
              <a:rPr lang="en-US" altLang="zh-TW" sz="1600" dirty="0" err="1">
                <a:solidFill>
                  <a:srgbClr val="4D4D4D"/>
                </a:solidFill>
                <a:ea typeface="新細明體" pitchFamily="18" charset="-120"/>
              </a:rPr>
              <a:t>SiS</a:t>
            </a:r>
            <a:r>
              <a:rPr lang="en-US" altLang="zh-TW" sz="1600" dirty="0">
                <a:solidFill>
                  <a:srgbClr val="4D4D4D"/>
                </a:solidFill>
                <a:ea typeface="新細明體" pitchFamily="18" charset="-120"/>
              </a:rPr>
              <a:t>,                  ,                    , </a:t>
            </a:r>
            <a:r>
              <a:rPr lang="en-US" altLang="zh-TW" sz="1600" dirty="0" err="1">
                <a:solidFill>
                  <a:srgbClr val="4D4D4D"/>
                </a:solidFill>
                <a:ea typeface="新細明體" pitchFamily="18" charset="-120"/>
              </a:rPr>
              <a:t>HyperStreaming</a:t>
            </a:r>
            <a:r>
              <a:rPr lang="en-US" altLang="zh-TW" sz="1600" dirty="0">
                <a:solidFill>
                  <a:srgbClr val="4D4D4D"/>
                </a:solidFill>
                <a:ea typeface="新細明體" pitchFamily="18" charset="-120"/>
              </a:rPr>
              <a:t>, Mirage, </a:t>
            </a:r>
            <a:r>
              <a:rPr lang="en-US" altLang="zh-TW" sz="1600" dirty="0" err="1">
                <a:solidFill>
                  <a:srgbClr val="4D4D4D"/>
                </a:solidFill>
                <a:ea typeface="新細明體" pitchFamily="18" charset="-120"/>
              </a:rPr>
              <a:t>MuTIOL</a:t>
            </a:r>
            <a:r>
              <a:rPr lang="en-US" altLang="zh-TW" sz="1600" dirty="0">
                <a:solidFill>
                  <a:srgbClr val="4D4D4D"/>
                </a:solidFill>
                <a:ea typeface="新細明體" pitchFamily="18" charset="-120"/>
              </a:rPr>
              <a:t>, </a:t>
            </a:r>
            <a:r>
              <a:rPr lang="zh-TW" altLang="en-US" sz="1600" dirty="0">
                <a:solidFill>
                  <a:srgbClr val="4D4D4D"/>
                </a:solidFill>
                <a:ea typeface="新細明體" pitchFamily="18" charset="-120"/>
              </a:rPr>
              <a:t>妙渠</a:t>
            </a:r>
            <a:r>
              <a:rPr lang="en-US" altLang="zh-TW" sz="1600" dirty="0">
                <a:solidFill>
                  <a:srgbClr val="4D4D4D"/>
                </a:solidFill>
                <a:ea typeface="新細明體" pitchFamily="18" charset="-120"/>
              </a:rPr>
              <a:t>, </a:t>
            </a:r>
            <a:r>
              <a:rPr lang="en-US" altLang="zh-TW" sz="1600" dirty="0" err="1">
                <a:solidFill>
                  <a:srgbClr val="4D4D4D"/>
                </a:solidFill>
                <a:ea typeface="新細明體" pitchFamily="18" charset="-120"/>
              </a:rPr>
              <a:t>Xabre</a:t>
            </a:r>
            <a:r>
              <a:rPr lang="en-US" altLang="zh-TW" sz="1600" dirty="0">
                <a:solidFill>
                  <a:srgbClr val="4D4D4D"/>
                </a:solidFill>
                <a:ea typeface="新細明體" pitchFamily="18" charset="-120"/>
              </a:rPr>
              <a:t>, </a:t>
            </a:r>
            <a:r>
              <a:rPr lang="en-US" altLang="zh-TW" sz="1600" dirty="0" err="1">
                <a:solidFill>
                  <a:srgbClr val="4D4D4D"/>
                </a:solidFill>
              </a:rPr>
              <a:t>HyperZip</a:t>
            </a:r>
            <a:r>
              <a:rPr lang="en-US" altLang="zh-TW" sz="1600" dirty="0">
                <a:solidFill>
                  <a:srgbClr val="4D4D4D"/>
                </a:solidFill>
              </a:rPr>
              <a:t>,</a:t>
            </a:r>
            <a:r>
              <a:rPr lang="en-US" altLang="zh-TW" sz="1600" dirty="0">
                <a:solidFill>
                  <a:srgbClr val="4D4D4D"/>
                </a:solidFill>
                <a:ea typeface="新細明體" pitchFamily="18" charset="-120"/>
              </a:rPr>
              <a:t> </a:t>
            </a:r>
          </a:p>
          <a:p>
            <a:pPr>
              <a:lnSpc>
                <a:spcPct val="85000"/>
              </a:lnSpc>
              <a:spcAft>
                <a:spcPts val="400"/>
              </a:spcAft>
            </a:pPr>
            <a:r>
              <a:rPr lang="en-US" altLang="zh-TW" sz="1600" dirty="0" err="1">
                <a:solidFill>
                  <a:srgbClr val="4D4D4D"/>
                </a:solidFill>
              </a:rPr>
              <a:t>SiS</a:t>
            </a:r>
            <a:r>
              <a:rPr lang="en-US" altLang="zh-TW" sz="1600" dirty="0">
                <a:solidFill>
                  <a:srgbClr val="4D4D4D"/>
                </a:solidFill>
              </a:rPr>
              <a:t> </a:t>
            </a:r>
            <a:r>
              <a:rPr lang="en-US" altLang="zh-TW" sz="1600" dirty="0" err="1">
                <a:solidFill>
                  <a:srgbClr val="4D4D4D"/>
                </a:solidFill>
              </a:rPr>
              <a:t>HyperZip</a:t>
            </a:r>
            <a:r>
              <a:rPr lang="en-US" altLang="zh-TW" sz="1600" dirty="0">
                <a:solidFill>
                  <a:srgbClr val="4D4D4D"/>
                </a:solidFill>
              </a:rPr>
              <a:t> Connect, </a:t>
            </a:r>
            <a:r>
              <a:rPr lang="en-US" altLang="zh-TW" sz="1600" dirty="0" err="1">
                <a:solidFill>
                  <a:srgbClr val="4D4D4D"/>
                </a:solidFill>
              </a:rPr>
              <a:t>PepLink</a:t>
            </a:r>
            <a:r>
              <a:rPr lang="en-US" altLang="zh-TW" sz="1600" dirty="0">
                <a:solidFill>
                  <a:srgbClr val="4D4D4D"/>
                </a:solidFill>
              </a:rPr>
              <a:t>, </a:t>
            </a:r>
            <a:r>
              <a:rPr lang="en-US" altLang="zh-TW" sz="1600" dirty="0" err="1">
                <a:solidFill>
                  <a:srgbClr val="4D4D4D"/>
                </a:solidFill>
              </a:rPr>
              <a:t>Glamo</a:t>
            </a:r>
            <a:r>
              <a:rPr lang="en-US" altLang="zh-TW" sz="1600" dirty="0">
                <a:solidFill>
                  <a:srgbClr val="4D4D4D"/>
                </a:solidFill>
              </a:rPr>
              <a:t>, </a:t>
            </a:r>
            <a:r>
              <a:rPr lang="en-US" altLang="zh-TW" sz="1600" dirty="0" err="1">
                <a:solidFill>
                  <a:srgbClr val="4D4D4D"/>
                </a:solidFill>
                <a:ea typeface="標楷體" pitchFamily="65" charset="-120"/>
              </a:rPr>
              <a:t>CubicLook</a:t>
            </a:r>
            <a:r>
              <a:rPr lang="en-US" altLang="zh-TW" sz="1600" dirty="0">
                <a:solidFill>
                  <a:srgbClr val="4D4D4D"/>
                </a:solidFill>
                <a:ea typeface="標楷體" pitchFamily="65" charset="-120"/>
              </a:rPr>
              <a:t> and </a:t>
            </a:r>
            <a:r>
              <a:rPr lang="en-US" altLang="zh-TW" sz="1600" dirty="0" err="1">
                <a:solidFill>
                  <a:srgbClr val="4D4D4D"/>
                </a:solidFill>
                <a:ea typeface="標楷體" pitchFamily="65" charset="-120"/>
              </a:rPr>
              <a:t>MotionFixing</a:t>
            </a:r>
            <a:r>
              <a:rPr lang="en-US" altLang="zh-TW" sz="1600" dirty="0">
                <a:solidFill>
                  <a:srgbClr val="4D4D4D"/>
                </a:solidFill>
                <a:ea typeface="標楷體" pitchFamily="65" charset="-120"/>
              </a:rPr>
              <a:t> </a:t>
            </a:r>
            <a:r>
              <a:rPr lang="en-US" altLang="zh-TW" sz="1600" dirty="0">
                <a:solidFill>
                  <a:srgbClr val="4D4D4D"/>
                </a:solidFill>
                <a:ea typeface="新細明體" pitchFamily="18" charset="-120"/>
              </a:rPr>
              <a:t>are trademarks or registered trademarks of Silicon Integrated Systems Corp.</a:t>
            </a:r>
          </a:p>
          <a:p>
            <a:pPr>
              <a:lnSpc>
                <a:spcPct val="85000"/>
              </a:lnSpc>
              <a:spcAft>
                <a:spcPts val="400"/>
              </a:spcAft>
            </a:pPr>
            <a:endParaRPr lang="en-US" altLang="zh-TW" sz="1600" dirty="0">
              <a:solidFill>
                <a:srgbClr val="4D4D4D"/>
              </a:solidFill>
              <a:ea typeface="新細明體" pitchFamily="18" charset="-120"/>
            </a:endParaRPr>
          </a:p>
          <a:p>
            <a:pPr>
              <a:lnSpc>
                <a:spcPct val="85000"/>
              </a:lnSpc>
              <a:spcAft>
                <a:spcPts val="400"/>
              </a:spcAft>
            </a:pPr>
            <a:r>
              <a:rPr lang="en-US" altLang="zh-TW" sz="1600" dirty="0">
                <a:solidFill>
                  <a:srgbClr val="4D4D4D"/>
                </a:solidFill>
                <a:ea typeface="新細明體" pitchFamily="18" charset="-120"/>
              </a:rPr>
              <a:t>Other names and brands may be claimed as the property of others.</a:t>
            </a:r>
          </a:p>
          <a:p>
            <a:pPr>
              <a:lnSpc>
                <a:spcPct val="85000"/>
              </a:lnSpc>
            </a:pPr>
            <a:endParaRPr lang="en-US" altLang="zh-TW" sz="1600" dirty="0">
              <a:solidFill>
                <a:srgbClr val="4D4D4D"/>
              </a:solidFill>
              <a:ea typeface="新細明體" pitchFamily="18" charset="-120"/>
            </a:endParaRPr>
          </a:p>
          <a:p>
            <a:pPr>
              <a:lnSpc>
                <a:spcPct val="85000"/>
              </a:lnSpc>
            </a:pPr>
            <a:r>
              <a:rPr lang="en-US" altLang="zh-TW" sz="1600" dirty="0">
                <a:solidFill>
                  <a:srgbClr val="4D4D4D"/>
                </a:solidFill>
                <a:ea typeface="新細明體" pitchFamily="18" charset="-120"/>
              </a:rPr>
              <a:t>Copyright © (year), Silicon Integrated Systems Corp. All rights reserved.</a:t>
            </a:r>
          </a:p>
          <a:p>
            <a:pPr>
              <a:lnSpc>
                <a:spcPct val="85000"/>
              </a:lnSpc>
            </a:pPr>
            <a:endParaRPr lang="en-US" altLang="zh-TW" sz="1600" dirty="0">
              <a:solidFill>
                <a:srgbClr val="4D4D4D"/>
              </a:solidFill>
              <a:ea typeface="新細明體" pitchFamily="18" charset="-120"/>
            </a:endParaRPr>
          </a:p>
        </p:txBody>
      </p:sp>
      <p:pic>
        <p:nvPicPr>
          <p:cNvPr id="7" name="Picture 4" descr="sis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701156"/>
            <a:ext cx="649287" cy="3746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sis_t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050" y="2743448"/>
            <a:ext cx="792163" cy="26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3"/>
          <p:cNvSpPr>
            <a:spLocks noGrp="1"/>
          </p:cNvSpPr>
          <p:nvPr>
            <p:ph type="sldNum" sz="quarter" idx="10"/>
          </p:nvPr>
        </p:nvSpPr>
        <p:spPr/>
        <p:txBody>
          <a:bodyPr/>
          <a:lstStyle/>
          <a:p>
            <a:fld id="{BEDEE0CA-353D-46A1-A761-B2A3DE9DFE05}" type="slidenum">
              <a:rPr lang="en-US" altLang="zh-TW"/>
              <a:pPr/>
              <a:t>18</a:t>
            </a:fld>
            <a:endParaRPr lang="en-US" altLang="zh-TW"/>
          </a:p>
        </p:txBody>
      </p:sp>
      <p:pic>
        <p:nvPicPr>
          <p:cNvPr id="117770"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 y="0"/>
            <a:ext cx="9143998" cy="514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9417DEC7-BA4E-4080-BA6A-A8B9C30FA17F}" type="slidenum">
              <a:rPr lang="en-US" altLang="zh-TW"/>
              <a:pPr/>
              <a:t>2</a:t>
            </a:fld>
            <a:endParaRPr lang="en-US" altLang="zh-TW"/>
          </a:p>
        </p:txBody>
      </p:sp>
      <p:sp>
        <p:nvSpPr>
          <p:cNvPr id="115714" name="Rectangle 2"/>
          <p:cNvSpPr>
            <a:spLocks noGrp="1" noChangeArrowheads="1"/>
          </p:cNvSpPr>
          <p:nvPr>
            <p:ph type="title"/>
          </p:nvPr>
        </p:nvSpPr>
        <p:spPr/>
        <p:txBody>
          <a:bodyPr/>
          <a:lstStyle/>
          <a:p>
            <a:r>
              <a:rPr lang="en-US" altLang="zh-TW" sz="2400" dirty="0" err="1"/>
              <a:t>SiS</a:t>
            </a:r>
            <a:r>
              <a:rPr lang="en-US" altLang="zh-TW" sz="2400" dirty="0"/>
              <a:t> Commands Table</a:t>
            </a:r>
          </a:p>
        </p:txBody>
      </p:sp>
      <p:sp>
        <p:nvSpPr>
          <p:cNvPr id="115715" name="Rectangle 3"/>
          <p:cNvSpPr>
            <a:spLocks noGrp="1" noChangeArrowheads="1"/>
          </p:cNvSpPr>
          <p:nvPr>
            <p:ph type="body" idx="1"/>
          </p:nvPr>
        </p:nvSpPr>
        <p:spPr/>
        <p:txBody>
          <a:bodyPr/>
          <a:lstStyle/>
          <a:p>
            <a:r>
              <a:rPr lang="zh-TW" altLang="en-US" dirty="0"/>
              <a:t>參考文件</a:t>
            </a:r>
            <a:r>
              <a:rPr lang="en-US" altLang="zh-TW" dirty="0"/>
              <a:t>:</a:t>
            </a:r>
          </a:p>
          <a:p>
            <a:pPr lvl="1"/>
            <a:r>
              <a:rPr lang="en-US" altLang="zh-TW" b="1" i="1" dirty="0"/>
              <a:t>SiS98xx_I2C_Cmd_Table_V01.xls</a:t>
            </a:r>
          </a:p>
          <a:p>
            <a:pPr lvl="2"/>
            <a:r>
              <a:rPr lang="zh-TW" altLang="en-US" dirty="0"/>
              <a:t>使用</a:t>
            </a:r>
            <a:r>
              <a:rPr lang="en-US" altLang="zh-TW" b="1" dirty="0"/>
              <a:t>81, 82, 83, 84, 85, 86</a:t>
            </a:r>
            <a:r>
              <a:rPr lang="zh-TW" altLang="en-US" dirty="0"/>
              <a:t>等</a:t>
            </a:r>
            <a:r>
              <a:rPr lang="en-US" altLang="zh-TW" dirty="0"/>
              <a:t>Commands</a:t>
            </a:r>
            <a:r>
              <a:rPr lang="zh-TW" altLang="en-US" dirty="0"/>
              <a:t>的規格與定義</a:t>
            </a:r>
            <a:endParaRPr lang="en-US" altLang="zh-TW" dirty="0"/>
          </a:p>
          <a:p>
            <a:pPr lvl="1"/>
            <a:r>
              <a:rPr lang="en-US" altLang="zh-TW" b="1" i="1" dirty="0"/>
              <a:t>7501_F321_I2CUpdate_Bootloader.tdc</a:t>
            </a:r>
            <a:r>
              <a:rPr lang="zh-TW" altLang="en-US" dirty="0"/>
              <a:t>  </a:t>
            </a:r>
            <a:r>
              <a:rPr lang="en-US" altLang="zh-TW" dirty="0"/>
              <a:t>(Use the Total Phase Data Center tool)</a:t>
            </a:r>
          </a:p>
          <a:p>
            <a:pPr lvl="2"/>
            <a:r>
              <a:rPr lang="zh-TW" altLang="en-US" dirty="0"/>
              <a:t>包含</a:t>
            </a:r>
            <a:r>
              <a:rPr lang="en-US" altLang="zh-TW" dirty="0"/>
              <a:t>Boot Loader</a:t>
            </a:r>
            <a:r>
              <a:rPr lang="zh-TW" altLang="en-US" dirty="0"/>
              <a:t>的更新程序</a:t>
            </a:r>
            <a:endParaRPr lang="en-US" altLang="zh-TW" dirty="0"/>
          </a:p>
          <a:p>
            <a:pPr lvl="1"/>
            <a:r>
              <a:rPr lang="en-US" altLang="zh-TW" b="1" i="1" dirty="0"/>
              <a:t>7501_F321_I2CUpdate.tdc </a:t>
            </a:r>
            <a:r>
              <a:rPr lang="en-US" altLang="zh-TW" dirty="0"/>
              <a:t>(Use the Total Phase Data Center tool)</a:t>
            </a:r>
          </a:p>
          <a:p>
            <a:pPr lvl="2"/>
            <a:r>
              <a:rPr lang="zh-TW" altLang="en-US" dirty="0"/>
              <a:t>不包含</a:t>
            </a:r>
            <a:r>
              <a:rPr lang="en-US" altLang="zh-TW" dirty="0"/>
              <a:t>Boot Loader</a:t>
            </a:r>
            <a:r>
              <a:rPr lang="zh-TW" altLang="en-US" dirty="0"/>
              <a:t>的更新程序</a:t>
            </a:r>
            <a:endParaRPr lang="en-US" altLang="zh-TW" dirty="0"/>
          </a:p>
          <a:p>
            <a:pPr lvl="1"/>
            <a:r>
              <a:rPr lang="en-US" altLang="zh-TW" dirty="0" err="1"/>
              <a:t>crc.c</a:t>
            </a:r>
            <a:r>
              <a:rPr lang="en-US" altLang="zh-TW" dirty="0"/>
              <a:t>; </a:t>
            </a:r>
            <a:r>
              <a:rPr lang="en-US" altLang="zh-TW" dirty="0" err="1"/>
              <a:t>crc.h</a:t>
            </a:r>
            <a:endParaRPr lang="zh-TW" altLang="en-US" dirty="0"/>
          </a:p>
          <a:p>
            <a:pPr lvl="1"/>
            <a:endParaRPr lang="en-US" altLang="zh-TW" dirty="0"/>
          </a:p>
          <a:p>
            <a:endParaRPr lang="en-US" altLang="zh-TW"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Packet format</a:t>
            </a:r>
            <a:endParaRPr lang="zh-TW" altLang="en-US" dirty="0"/>
          </a:p>
        </p:txBody>
      </p:sp>
      <p:sp>
        <p:nvSpPr>
          <p:cNvPr id="3" name="內容版面配置區 2"/>
          <p:cNvSpPr>
            <a:spLocks noGrp="1"/>
          </p:cNvSpPr>
          <p:nvPr>
            <p:ph idx="1"/>
          </p:nvPr>
        </p:nvSpPr>
        <p:spPr>
          <a:xfrm>
            <a:off x="250825" y="1059657"/>
            <a:ext cx="8642350" cy="2232173"/>
          </a:xfrm>
        </p:spPr>
        <p:txBody>
          <a:bodyPr/>
          <a:lstStyle/>
          <a:p>
            <a:r>
              <a:rPr lang="en-US" altLang="zh-TW" dirty="0"/>
              <a:t>Output packet : master  send to slave</a:t>
            </a:r>
          </a:p>
          <a:p>
            <a:r>
              <a:rPr lang="en-US" altLang="zh-TW" dirty="0"/>
              <a:t>Input packet    : master  receive from slave</a:t>
            </a:r>
          </a:p>
          <a:p>
            <a:pPr marL="0" lvl="1" indent="0">
              <a:lnSpc>
                <a:spcPct val="115000"/>
              </a:lnSpc>
              <a:spcBef>
                <a:spcPct val="25000"/>
              </a:spcBef>
              <a:buClrTx/>
              <a:buNone/>
            </a:pPr>
            <a:r>
              <a:rPr lang="zh-TW" altLang="en-US" sz="2200" b="1" dirty="0">
                <a:solidFill>
                  <a:srgbClr val="003366"/>
                </a:solidFill>
              </a:rPr>
              <a:t>建議設定值</a:t>
            </a:r>
            <a:endParaRPr lang="en-US" altLang="zh-TW" sz="2200" b="1" dirty="0">
              <a:solidFill>
                <a:srgbClr val="003366"/>
              </a:solidFill>
            </a:endParaRPr>
          </a:p>
          <a:p>
            <a:pPr marL="0" lvl="1" indent="0">
              <a:lnSpc>
                <a:spcPct val="115000"/>
              </a:lnSpc>
              <a:spcBef>
                <a:spcPct val="25000"/>
              </a:spcBef>
              <a:buClrTx/>
              <a:buNone/>
            </a:pPr>
            <a:r>
              <a:rPr lang="en-US" altLang="zh-TW" sz="1400" dirty="0"/>
              <a:t>Output Register :0x40 (byte 0 LSB) </a:t>
            </a:r>
            <a:r>
              <a:rPr lang="zh-TW" altLang="en-US" sz="1400" dirty="0"/>
              <a:t>，</a:t>
            </a:r>
            <a:r>
              <a:rPr lang="en-US" altLang="zh-TW" sz="1400" dirty="0"/>
              <a:t>0x01 (byte 1 MSB)</a:t>
            </a:r>
          </a:p>
          <a:p>
            <a:pPr marL="0" lvl="1" indent="0">
              <a:lnSpc>
                <a:spcPct val="115000"/>
              </a:lnSpc>
              <a:spcBef>
                <a:spcPct val="25000"/>
              </a:spcBef>
              <a:buClrTx/>
              <a:buNone/>
            </a:pPr>
            <a:r>
              <a:rPr lang="en-US" altLang="zh-TW" sz="1400" dirty="0"/>
              <a:t>Output Report ID :0x09 (byte 4) </a:t>
            </a:r>
          </a:p>
          <a:p>
            <a:pPr marL="0" lvl="1" indent="0">
              <a:lnSpc>
                <a:spcPct val="115000"/>
              </a:lnSpc>
              <a:spcBef>
                <a:spcPct val="25000"/>
              </a:spcBef>
              <a:buClrTx/>
              <a:buNone/>
            </a:pPr>
            <a:r>
              <a:rPr lang="zh-TW" altLang="en-US" sz="1400" dirty="0"/>
              <a:t> </a:t>
            </a:r>
            <a:r>
              <a:rPr lang="en-US" altLang="zh-TW" sz="1400" dirty="0"/>
              <a:t>Input Report ID :0x0A (byte 2) </a:t>
            </a:r>
          </a:p>
          <a:p>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3</a:t>
            </a:fld>
            <a:endParaRPr lang="en-US" altLang="zh-TW"/>
          </a:p>
        </p:txBody>
      </p:sp>
      <p:pic>
        <p:nvPicPr>
          <p:cNvPr id="1027" name="Picture 3"/>
          <p:cNvPicPr>
            <a:picLocks noChangeAspect="1" noChangeArrowheads="1"/>
          </p:cNvPicPr>
          <p:nvPr/>
        </p:nvPicPr>
        <p:blipFill>
          <a:blip r:embed="rId2" cstate="print"/>
          <a:srcRect/>
          <a:stretch>
            <a:fillRect/>
          </a:stretch>
        </p:blipFill>
        <p:spPr bwMode="auto">
          <a:xfrm>
            <a:off x="251520" y="3616682"/>
            <a:ext cx="8712968" cy="82727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228184" y="1923678"/>
            <a:ext cx="2808312" cy="579725"/>
          </a:xfrm>
          <a:prstGeom prst="rect">
            <a:avLst/>
          </a:prstGeom>
          <a:noFill/>
          <a:ln w="9525">
            <a:noFill/>
            <a:miter lim="800000"/>
            <a:headEnd/>
            <a:tailEnd/>
          </a:ln>
        </p:spPr>
      </p:pic>
      <p:sp>
        <p:nvSpPr>
          <p:cNvPr id="2" name="標題 1">
            <a:extLst>
              <a:ext uri="{FF2B5EF4-FFF2-40B4-BE49-F238E27FC236}">
                <a16:creationId xmlns:a16="http://schemas.microsoft.com/office/drawing/2014/main" id="{3B773485-0A0D-47DD-9BEC-444C28A77E62}"/>
              </a:ext>
            </a:extLst>
          </p:cNvPr>
          <p:cNvSpPr>
            <a:spLocks noGrp="1"/>
          </p:cNvSpPr>
          <p:nvPr>
            <p:ph type="title"/>
          </p:nvPr>
        </p:nvSpPr>
        <p:spPr/>
        <p:txBody>
          <a:bodyPr/>
          <a:lstStyle/>
          <a:p>
            <a:r>
              <a:rPr lang="en-US" altLang="zh-TW" dirty="0"/>
              <a:t>Command 85</a:t>
            </a:r>
            <a:endParaRPr lang="zh-TW" altLang="en-US" dirty="0"/>
          </a:p>
        </p:txBody>
      </p:sp>
      <p:sp>
        <p:nvSpPr>
          <p:cNvPr id="3" name="內容版面配置區 2">
            <a:extLst>
              <a:ext uri="{FF2B5EF4-FFF2-40B4-BE49-F238E27FC236}">
                <a16:creationId xmlns:a16="http://schemas.microsoft.com/office/drawing/2014/main" id="{315F94C3-A0CC-480F-9075-C22A77E71876}"/>
              </a:ext>
            </a:extLst>
          </p:cNvPr>
          <p:cNvSpPr>
            <a:spLocks noGrp="1"/>
          </p:cNvSpPr>
          <p:nvPr>
            <p:ph idx="1"/>
          </p:nvPr>
        </p:nvSpPr>
        <p:spPr>
          <a:xfrm>
            <a:off x="250825" y="1059657"/>
            <a:ext cx="8642350" cy="1872133"/>
          </a:xfrm>
        </p:spPr>
        <p:txBody>
          <a:bodyPr/>
          <a:lstStyle/>
          <a:p>
            <a:r>
              <a:rPr lang="zh-TW" altLang="en-US" dirty="0"/>
              <a:t>設定</a:t>
            </a:r>
            <a:r>
              <a:rPr lang="en-US" altLang="zh-TW" dirty="0"/>
              <a:t>FW </a:t>
            </a:r>
            <a:r>
              <a:rPr lang="zh-TW" altLang="en-US" dirty="0"/>
              <a:t>操作模式</a:t>
            </a:r>
            <a:r>
              <a:rPr lang="zh-TW" altLang="zh-TW" dirty="0"/>
              <a:t>。</a:t>
            </a:r>
            <a:r>
              <a:rPr lang="en-US" altLang="zh-TW" dirty="0"/>
              <a:t> </a:t>
            </a:r>
          </a:p>
          <a:p>
            <a:pPr lvl="1"/>
            <a:r>
              <a:rPr lang="zh-TW" altLang="en-US" dirty="0"/>
              <a:t>執行</a:t>
            </a:r>
            <a:r>
              <a:rPr lang="en-US" altLang="zh-TW" dirty="0"/>
              <a:t>Update FW flow</a:t>
            </a:r>
            <a:r>
              <a:rPr lang="zh-TW" altLang="en-US" dirty="0"/>
              <a:t>前，設定</a:t>
            </a:r>
            <a:r>
              <a:rPr lang="en-US" altLang="zh-TW" dirty="0"/>
              <a:t>FW</a:t>
            </a:r>
            <a:r>
              <a:rPr lang="zh-TW" altLang="en-US" dirty="0"/>
              <a:t>為 </a:t>
            </a:r>
            <a:r>
              <a:rPr lang="en-US" altLang="zh-TW" dirty="0"/>
              <a:t>Update FW mode</a:t>
            </a:r>
          </a:p>
          <a:p>
            <a:pPr lvl="1"/>
            <a:r>
              <a:rPr lang="en-US" altLang="zh-TW" sz="1100" dirty="0"/>
              <a:t>0x85 (byte 6) </a:t>
            </a:r>
            <a:r>
              <a:rPr lang="en-US" altLang="zh-TW" sz="1100" dirty="0">
                <a:solidFill>
                  <a:srgbClr val="FF0000"/>
                </a:solidFill>
              </a:rPr>
              <a:t>0x09 (byte 9) 0x51 (byte 8) </a:t>
            </a:r>
          </a:p>
          <a:p>
            <a:pPr lvl="1"/>
            <a:r>
              <a:rPr lang="en-US" altLang="zh-TW" sz="1100" dirty="0"/>
              <a:t>0x85 (byte 6) </a:t>
            </a:r>
            <a:r>
              <a:rPr lang="en-US" altLang="zh-TW" sz="1100" dirty="0">
                <a:solidFill>
                  <a:srgbClr val="0070C0"/>
                </a:solidFill>
              </a:rPr>
              <a:t>0x01 (byte 9) 0x21 (byte 8)</a:t>
            </a:r>
          </a:p>
        </p:txBody>
      </p:sp>
      <p:sp>
        <p:nvSpPr>
          <p:cNvPr id="4" name="投影片編號版面配置區 3">
            <a:extLst>
              <a:ext uri="{FF2B5EF4-FFF2-40B4-BE49-F238E27FC236}">
                <a16:creationId xmlns:a16="http://schemas.microsoft.com/office/drawing/2014/main" id="{6BABAAA3-E361-466F-AB91-20EC031FE04E}"/>
              </a:ext>
            </a:extLst>
          </p:cNvPr>
          <p:cNvSpPr>
            <a:spLocks noGrp="1"/>
          </p:cNvSpPr>
          <p:nvPr>
            <p:ph type="sldNum" sz="quarter" idx="10"/>
          </p:nvPr>
        </p:nvSpPr>
        <p:spPr/>
        <p:txBody>
          <a:bodyPr/>
          <a:lstStyle/>
          <a:p>
            <a:fld id="{C7BF6D79-5587-4DA5-BD2F-E2730ED0EB64}" type="slidenum">
              <a:rPr lang="en-US" altLang="zh-TW" smtClean="0"/>
              <a:pPr/>
              <a:t>4</a:t>
            </a:fld>
            <a:endParaRPr lang="en-US" altLang="zh-TW"/>
          </a:p>
        </p:txBody>
      </p:sp>
      <p:graphicFrame>
        <p:nvGraphicFramePr>
          <p:cNvPr id="5" name="表格 4"/>
          <p:cNvGraphicFramePr>
            <a:graphicFrameLocks noGrp="1"/>
          </p:cNvGraphicFramePr>
          <p:nvPr/>
        </p:nvGraphicFramePr>
        <p:xfrm>
          <a:off x="323528" y="3579862"/>
          <a:ext cx="2585403" cy="1066800"/>
        </p:xfrm>
        <a:graphic>
          <a:graphicData uri="http://schemas.openxmlformats.org/drawingml/2006/table">
            <a:tbl>
              <a:tblPr firstRow="1" bandRow="1">
                <a:tableStyleId>{5C22544A-7EE6-4342-B048-85BDC9FD1C3A}</a:tableStyleId>
              </a:tblPr>
              <a:tblGrid>
                <a:gridCol w="1629093">
                  <a:extLst>
                    <a:ext uri="{9D8B030D-6E8A-4147-A177-3AD203B41FA5}">
                      <a16:colId xmlns:a16="http://schemas.microsoft.com/office/drawing/2014/main" val="20000"/>
                    </a:ext>
                  </a:extLst>
                </a:gridCol>
                <a:gridCol w="478155">
                  <a:extLst>
                    <a:ext uri="{9D8B030D-6E8A-4147-A177-3AD203B41FA5}">
                      <a16:colId xmlns:a16="http://schemas.microsoft.com/office/drawing/2014/main" val="20001"/>
                    </a:ext>
                  </a:extLst>
                </a:gridCol>
                <a:gridCol w="478155">
                  <a:extLst>
                    <a:ext uri="{9D8B030D-6E8A-4147-A177-3AD203B41FA5}">
                      <a16:colId xmlns:a16="http://schemas.microsoft.com/office/drawing/2014/main" val="20002"/>
                    </a:ext>
                  </a:extLst>
                </a:gridCol>
              </a:tblGrid>
              <a:tr h="126338">
                <a:tc>
                  <a:txBody>
                    <a:bodyPr/>
                    <a:lstStyle/>
                    <a:p>
                      <a:r>
                        <a:rPr lang="en-US" altLang="zh-TW" sz="800" dirty="0" err="1"/>
                        <a:t>ModeType</a:t>
                      </a:r>
                      <a:endParaRPr lang="zh-TW" altLang="en-US" sz="800" dirty="0"/>
                    </a:p>
                  </a:txBody>
                  <a:tcPr/>
                </a:tc>
                <a:tc>
                  <a:txBody>
                    <a:bodyPr/>
                    <a:lstStyle/>
                    <a:p>
                      <a:r>
                        <a:rPr lang="en-US" altLang="zh-TW" sz="800" dirty="0"/>
                        <a:t>byte8</a:t>
                      </a:r>
                      <a:endParaRPr lang="zh-TW" altLang="en-US" sz="800" dirty="0"/>
                    </a:p>
                  </a:txBody>
                  <a:tcPr/>
                </a:tc>
                <a:tc>
                  <a:txBody>
                    <a:bodyPr/>
                    <a:lstStyle/>
                    <a:p>
                      <a:r>
                        <a:rPr lang="en-US" altLang="zh-TW" sz="800" dirty="0"/>
                        <a:t>byte9</a:t>
                      </a:r>
                      <a:endParaRPr lang="zh-TW" altLang="en-US" sz="800" dirty="0"/>
                    </a:p>
                  </a:txBody>
                  <a:tcPr/>
                </a:tc>
                <a:extLst>
                  <a:ext uri="{0D108BD9-81ED-4DB2-BD59-A6C34878D82A}">
                    <a16:rowId xmlns:a16="http://schemas.microsoft.com/office/drawing/2014/main" val="10000"/>
                  </a:ext>
                </a:extLst>
              </a:tr>
              <a:tr h="126338">
                <a:tc>
                  <a:txBody>
                    <a:bodyPr/>
                    <a:lstStyle/>
                    <a:p>
                      <a:r>
                        <a:rPr lang="en-US" altLang="zh-TW" sz="800" dirty="0"/>
                        <a:t>DISABLE_DIAGNOSIS_MODE</a:t>
                      </a:r>
                      <a:endParaRPr lang="zh-TW" altLang="en-US" sz="800" dirty="0"/>
                    </a:p>
                  </a:txBody>
                  <a:tcPr/>
                </a:tc>
                <a:tc>
                  <a:txBody>
                    <a:bodyPr/>
                    <a:lstStyle/>
                    <a:p>
                      <a:r>
                        <a:rPr lang="en-US" altLang="zh-TW" sz="800" dirty="0"/>
                        <a:t>0x20</a:t>
                      </a:r>
                      <a:endParaRPr lang="zh-TW" altLang="en-US" sz="800" dirty="0"/>
                    </a:p>
                  </a:txBody>
                  <a:tcPr/>
                </a:tc>
                <a:tc>
                  <a:txBody>
                    <a:bodyPr/>
                    <a:lstStyle/>
                    <a:p>
                      <a:r>
                        <a:rPr lang="en-US" altLang="zh-TW" sz="800" dirty="0"/>
                        <a:t>0x01</a:t>
                      </a:r>
                      <a:endParaRPr lang="zh-TW" altLang="en-US" sz="800" dirty="0"/>
                    </a:p>
                  </a:txBody>
                  <a:tcPr/>
                </a:tc>
                <a:extLst>
                  <a:ext uri="{0D108BD9-81ED-4DB2-BD59-A6C34878D82A}">
                    <a16:rowId xmlns:a16="http://schemas.microsoft.com/office/drawing/2014/main" val="10001"/>
                  </a:ext>
                </a:extLst>
              </a:tr>
              <a:tr h="126338">
                <a:tc>
                  <a:txBody>
                    <a:bodyPr/>
                    <a:lstStyle/>
                    <a:p>
                      <a:r>
                        <a:rPr lang="en-US" altLang="zh-TW" sz="800" dirty="0"/>
                        <a:t>ENABLE_DIAGNOSIS_MODE</a:t>
                      </a:r>
                      <a:endParaRPr lang="zh-TW" altLang="en-US" sz="800" dirty="0"/>
                    </a:p>
                  </a:txBody>
                  <a:tcPr/>
                </a:tc>
                <a:tc>
                  <a:txBody>
                    <a:bodyPr/>
                    <a:lstStyle/>
                    <a:p>
                      <a:r>
                        <a:rPr lang="en-US" altLang="zh-TW" sz="800" dirty="0"/>
                        <a:t>0x21</a:t>
                      </a:r>
                      <a:endParaRPr lang="zh-TW" altLang="en-US" sz="800" dirty="0"/>
                    </a:p>
                  </a:txBody>
                  <a:tcPr/>
                </a:tc>
                <a:tc>
                  <a:txBody>
                    <a:bodyPr/>
                    <a:lstStyle/>
                    <a:p>
                      <a:r>
                        <a:rPr lang="en-US" altLang="zh-TW" sz="800" dirty="0"/>
                        <a:t>0x01</a:t>
                      </a:r>
                      <a:endParaRPr lang="zh-TW" altLang="en-US" sz="800" dirty="0"/>
                    </a:p>
                  </a:txBody>
                  <a:tcPr/>
                </a:tc>
                <a:extLst>
                  <a:ext uri="{0D108BD9-81ED-4DB2-BD59-A6C34878D82A}">
                    <a16:rowId xmlns:a16="http://schemas.microsoft.com/office/drawing/2014/main" val="10002"/>
                  </a:ext>
                </a:extLst>
              </a:tr>
              <a:tr h="126338">
                <a:tc>
                  <a:txBody>
                    <a:bodyPr/>
                    <a:lstStyle/>
                    <a:p>
                      <a:r>
                        <a:rPr lang="en-US" altLang="zh-TW" sz="800" dirty="0"/>
                        <a:t>PWR_CMD_FWCTRL </a:t>
                      </a:r>
                      <a:endParaRPr lang="zh-TW" altLang="en-US" sz="800" dirty="0"/>
                    </a:p>
                  </a:txBody>
                  <a:tcPr/>
                </a:tc>
                <a:tc>
                  <a:txBody>
                    <a:bodyPr/>
                    <a:lstStyle/>
                    <a:p>
                      <a:r>
                        <a:rPr lang="en-US" altLang="zh-TW" sz="800" dirty="0"/>
                        <a:t>0x50</a:t>
                      </a:r>
                      <a:endParaRPr lang="zh-TW" altLang="en-US" sz="800" dirty="0"/>
                    </a:p>
                  </a:txBody>
                  <a:tcPr/>
                </a:tc>
                <a:tc>
                  <a:txBody>
                    <a:bodyPr/>
                    <a:lstStyle/>
                    <a:p>
                      <a:r>
                        <a:rPr lang="en-US" altLang="zh-TW" sz="800" dirty="0"/>
                        <a:t>0x09</a:t>
                      </a:r>
                      <a:endParaRPr lang="zh-TW" altLang="en-US" sz="800" dirty="0"/>
                    </a:p>
                  </a:txBody>
                  <a:tcPr/>
                </a:tc>
                <a:extLst>
                  <a:ext uri="{0D108BD9-81ED-4DB2-BD59-A6C34878D82A}">
                    <a16:rowId xmlns:a16="http://schemas.microsoft.com/office/drawing/2014/main" val="10003"/>
                  </a:ext>
                </a:extLst>
              </a:tr>
              <a:tr h="14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a:t>PWR_CMD_ACTIVE</a:t>
                      </a:r>
                      <a:endParaRPr lang="zh-TW" altLang="en-US" sz="800" dirty="0"/>
                    </a:p>
                  </a:txBody>
                  <a:tcPr/>
                </a:tc>
                <a:tc>
                  <a:txBody>
                    <a:bodyPr/>
                    <a:lstStyle/>
                    <a:p>
                      <a:r>
                        <a:rPr lang="en-US" altLang="zh-TW" sz="800" dirty="0"/>
                        <a:t>0x51</a:t>
                      </a:r>
                      <a:endParaRPr lang="zh-TW" altLang="en-US" sz="800" dirty="0"/>
                    </a:p>
                  </a:txBody>
                  <a:tcPr/>
                </a:tc>
                <a:tc>
                  <a:txBody>
                    <a:bodyPr/>
                    <a:lstStyle/>
                    <a:p>
                      <a:r>
                        <a:rPr lang="en-US" altLang="zh-TW" sz="800" dirty="0"/>
                        <a:t>0x09</a:t>
                      </a:r>
                      <a:endParaRPr lang="zh-TW" altLang="en-US" sz="800" dirty="0"/>
                    </a:p>
                  </a:txBody>
                  <a:tcPr/>
                </a:tc>
                <a:extLst>
                  <a:ext uri="{0D108BD9-81ED-4DB2-BD59-A6C34878D82A}">
                    <a16:rowId xmlns:a16="http://schemas.microsoft.com/office/drawing/2014/main" val="10004"/>
                  </a:ext>
                </a:extLst>
              </a:tr>
            </a:tbl>
          </a:graphicData>
        </a:graphic>
      </p:graphicFrame>
      <p:pic>
        <p:nvPicPr>
          <p:cNvPr id="34818" name="Picture 2"/>
          <p:cNvPicPr>
            <a:picLocks noChangeAspect="1" noChangeArrowheads="1"/>
          </p:cNvPicPr>
          <p:nvPr/>
        </p:nvPicPr>
        <p:blipFill>
          <a:blip r:embed="rId3" cstate="print"/>
          <a:srcRect/>
          <a:stretch>
            <a:fillRect/>
          </a:stretch>
        </p:blipFill>
        <p:spPr bwMode="auto">
          <a:xfrm>
            <a:off x="323528" y="2722214"/>
            <a:ext cx="5907178" cy="641624"/>
          </a:xfrm>
          <a:prstGeom prst="rect">
            <a:avLst/>
          </a:prstGeom>
          <a:noFill/>
          <a:ln w="9525">
            <a:noFill/>
            <a:miter lim="800000"/>
            <a:headEnd/>
            <a:tailEnd/>
          </a:ln>
        </p:spPr>
      </p:pic>
      <p:sp>
        <p:nvSpPr>
          <p:cNvPr id="11" name="矩形 10"/>
          <p:cNvSpPr/>
          <p:nvPr/>
        </p:nvSpPr>
        <p:spPr>
          <a:xfrm>
            <a:off x="8676456" y="1923678"/>
            <a:ext cx="36004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8676456" y="2211710"/>
            <a:ext cx="360040" cy="14401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602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436096" y="2571750"/>
            <a:ext cx="3522737" cy="956505"/>
          </a:xfrm>
          <a:prstGeom prst="rect">
            <a:avLst/>
          </a:prstGeom>
          <a:noFill/>
          <a:ln w="9525">
            <a:noFill/>
            <a:miter lim="800000"/>
            <a:headEnd/>
            <a:tailEnd/>
          </a:ln>
        </p:spPr>
      </p:pic>
      <p:sp>
        <p:nvSpPr>
          <p:cNvPr id="2" name="標題 1">
            <a:extLst>
              <a:ext uri="{FF2B5EF4-FFF2-40B4-BE49-F238E27FC236}">
                <a16:creationId xmlns:a16="http://schemas.microsoft.com/office/drawing/2014/main" id="{3B773485-0A0D-47DD-9BEC-444C28A77E62}"/>
              </a:ext>
            </a:extLst>
          </p:cNvPr>
          <p:cNvSpPr>
            <a:spLocks noGrp="1"/>
          </p:cNvSpPr>
          <p:nvPr>
            <p:ph type="title"/>
          </p:nvPr>
        </p:nvSpPr>
        <p:spPr/>
        <p:txBody>
          <a:bodyPr/>
          <a:lstStyle/>
          <a:p>
            <a:r>
              <a:rPr lang="en-US" altLang="zh-TW" dirty="0"/>
              <a:t>Command 83</a:t>
            </a:r>
            <a:endParaRPr lang="zh-TW" altLang="en-US" dirty="0"/>
          </a:p>
        </p:txBody>
      </p:sp>
      <p:sp>
        <p:nvSpPr>
          <p:cNvPr id="3" name="內容版面配置區 2">
            <a:extLst>
              <a:ext uri="{FF2B5EF4-FFF2-40B4-BE49-F238E27FC236}">
                <a16:creationId xmlns:a16="http://schemas.microsoft.com/office/drawing/2014/main" id="{315F94C3-A0CC-480F-9075-C22A77E71876}"/>
              </a:ext>
            </a:extLst>
          </p:cNvPr>
          <p:cNvSpPr>
            <a:spLocks noGrp="1"/>
          </p:cNvSpPr>
          <p:nvPr>
            <p:ph idx="1"/>
          </p:nvPr>
        </p:nvSpPr>
        <p:spPr>
          <a:xfrm>
            <a:off x="250825" y="1059657"/>
            <a:ext cx="8642350" cy="3744341"/>
          </a:xfrm>
        </p:spPr>
        <p:txBody>
          <a:bodyPr/>
          <a:lstStyle/>
          <a:p>
            <a:r>
              <a:rPr lang="zh-TW" altLang="en-US" dirty="0"/>
              <a:t>指定燒錄</a:t>
            </a:r>
            <a:r>
              <a:rPr lang="en-US" altLang="zh-TW" dirty="0"/>
              <a:t>ROM</a:t>
            </a:r>
            <a:r>
              <a:rPr lang="zh-TW" altLang="en-US" dirty="0"/>
              <a:t> 位置</a:t>
            </a:r>
            <a:r>
              <a:rPr lang="en-US" altLang="zh-TW" dirty="0"/>
              <a:t>&amp;</a:t>
            </a:r>
            <a:r>
              <a:rPr lang="zh-TW" altLang="en-US" dirty="0"/>
              <a:t>長度</a:t>
            </a:r>
            <a:r>
              <a:rPr lang="zh-TW" altLang="zh-TW" dirty="0"/>
              <a:t>。</a:t>
            </a:r>
            <a:endParaRPr lang="en-US" altLang="zh-TW" dirty="0"/>
          </a:p>
          <a:p>
            <a:endParaRPr lang="en-US" altLang="zh-TW" dirty="0"/>
          </a:p>
          <a:p>
            <a:endParaRPr lang="zh-TW" altLang="zh-TW" dirty="0"/>
          </a:p>
          <a:p>
            <a:pPr lvl="1"/>
            <a:r>
              <a:rPr lang="en-US" altLang="zh-TW" sz="1600" dirty="0"/>
              <a:t>ROM</a:t>
            </a:r>
            <a:r>
              <a:rPr lang="zh-TW" altLang="en-US" sz="1600" dirty="0"/>
              <a:t> 位置</a:t>
            </a:r>
            <a:r>
              <a:rPr lang="en-US" altLang="zh-TW" sz="1600" dirty="0"/>
              <a:t> </a:t>
            </a:r>
            <a:r>
              <a:rPr lang="zh-TW" altLang="en-US" sz="1600" dirty="0"/>
              <a:t>需</a:t>
            </a:r>
            <a:r>
              <a:rPr lang="en-US" altLang="zh-TW" sz="1600" dirty="0"/>
              <a:t>align 4Kbyte</a:t>
            </a:r>
            <a:r>
              <a:rPr lang="zh-TW" altLang="en-US" sz="1600" dirty="0"/>
              <a:t>，</a:t>
            </a:r>
            <a:r>
              <a:rPr lang="en-US" altLang="zh-TW" sz="1600" dirty="0"/>
              <a:t>little-endian  </a:t>
            </a:r>
          </a:p>
          <a:p>
            <a:pPr lvl="1"/>
            <a:r>
              <a:rPr lang="zh-TW" altLang="en-US" sz="1000" dirty="0"/>
              <a:t>例如</a:t>
            </a:r>
            <a:r>
              <a:rPr lang="en-US" altLang="zh-TW" sz="1000" dirty="0"/>
              <a:t>:0x00 00 40 00 -&gt; </a:t>
            </a:r>
            <a:r>
              <a:rPr lang="en-US" altLang="zh-TW" sz="1000" dirty="0">
                <a:solidFill>
                  <a:srgbClr val="FF0000"/>
                </a:solidFill>
              </a:rPr>
              <a:t>0x00(byte 8) 0x40 (byte 9) 0x00 (byte 10) 0x00 (byte 11) </a:t>
            </a:r>
          </a:p>
          <a:p>
            <a:pPr lvl="1"/>
            <a:r>
              <a:rPr lang="zh-TW" altLang="en-US" sz="1600" dirty="0"/>
              <a:t>長度是</a:t>
            </a:r>
            <a:r>
              <a:rPr lang="en-US" altLang="zh-TW" sz="1600" dirty="0"/>
              <a:t>total 0x84 packet number</a:t>
            </a:r>
            <a:r>
              <a:rPr lang="zh-TW" altLang="en-US" sz="1600" dirty="0"/>
              <a:t>，</a:t>
            </a:r>
            <a:r>
              <a:rPr lang="en-US" altLang="zh-TW" sz="1600" dirty="0"/>
              <a:t> little-endian</a:t>
            </a:r>
          </a:p>
          <a:p>
            <a:pPr lvl="1">
              <a:buNone/>
            </a:pPr>
            <a:r>
              <a:rPr lang="zh-TW" altLang="en-US" sz="1100" dirty="0"/>
              <a:t>例如</a:t>
            </a:r>
            <a:r>
              <a:rPr lang="zh-TW" altLang="zh-TW" sz="1100" dirty="0"/>
              <a:t>燒入</a:t>
            </a:r>
            <a:r>
              <a:rPr lang="en-US" altLang="zh-TW" sz="1100" dirty="0"/>
              <a:t>4K</a:t>
            </a:r>
            <a:r>
              <a:rPr lang="zh-TW" altLang="zh-TW" sz="1100" dirty="0"/>
              <a:t>的資料</a:t>
            </a:r>
            <a:endParaRPr lang="en-US" altLang="zh-TW" sz="1100" dirty="0"/>
          </a:p>
          <a:p>
            <a:pPr lvl="1">
              <a:buNone/>
            </a:pPr>
            <a:r>
              <a:rPr lang="zh-TW" altLang="en-US" sz="1100" dirty="0"/>
              <a:t>  長度 </a:t>
            </a:r>
            <a:r>
              <a:rPr lang="en-US" altLang="zh-TW" sz="1100" dirty="0"/>
              <a:t>(4*1024)/52=78packet…40byte  =&gt;78+1=79(</a:t>
            </a:r>
            <a:r>
              <a:rPr lang="en-US" altLang="zh-TW" sz="1100" dirty="0">
                <a:solidFill>
                  <a:srgbClr val="0070C0"/>
                </a:solidFill>
              </a:rPr>
              <a:t>0x4F</a:t>
            </a:r>
            <a:r>
              <a:rPr lang="en-US" altLang="zh-TW" sz="1100" dirty="0"/>
              <a:t>)</a:t>
            </a:r>
          </a:p>
        </p:txBody>
      </p:sp>
      <p:sp>
        <p:nvSpPr>
          <p:cNvPr id="4" name="投影片編號版面配置區 3">
            <a:extLst>
              <a:ext uri="{FF2B5EF4-FFF2-40B4-BE49-F238E27FC236}">
                <a16:creationId xmlns:a16="http://schemas.microsoft.com/office/drawing/2014/main" id="{6BABAAA3-E361-466F-AB91-20EC031FE04E}"/>
              </a:ext>
            </a:extLst>
          </p:cNvPr>
          <p:cNvSpPr>
            <a:spLocks noGrp="1"/>
          </p:cNvSpPr>
          <p:nvPr>
            <p:ph type="sldNum" sz="quarter" idx="10"/>
          </p:nvPr>
        </p:nvSpPr>
        <p:spPr/>
        <p:txBody>
          <a:bodyPr/>
          <a:lstStyle/>
          <a:p>
            <a:fld id="{C7BF6D79-5587-4DA5-BD2F-E2730ED0EB64}" type="slidenum">
              <a:rPr lang="en-US" altLang="zh-TW" smtClean="0"/>
              <a:pPr/>
              <a:t>5</a:t>
            </a:fld>
            <a:endParaRPr lang="en-US" altLang="zh-TW"/>
          </a:p>
        </p:txBody>
      </p:sp>
      <p:pic>
        <p:nvPicPr>
          <p:cNvPr id="35842" name="Picture 2"/>
          <p:cNvPicPr>
            <a:picLocks noChangeAspect="1" noChangeArrowheads="1"/>
          </p:cNvPicPr>
          <p:nvPr/>
        </p:nvPicPr>
        <p:blipFill>
          <a:blip r:embed="rId3" cstate="print"/>
          <a:srcRect/>
          <a:stretch>
            <a:fillRect/>
          </a:stretch>
        </p:blipFill>
        <p:spPr bwMode="auto">
          <a:xfrm>
            <a:off x="323528" y="1635646"/>
            <a:ext cx="8049592" cy="712253"/>
          </a:xfrm>
          <a:prstGeom prst="rect">
            <a:avLst/>
          </a:prstGeom>
          <a:noFill/>
          <a:ln w="9525">
            <a:noFill/>
            <a:miter lim="800000"/>
            <a:headEnd/>
            <a:tailEnd/>
          </a:ln>
        </p:spPr>
      </p:pic>
      <p:sp>
        <p:nvSpPr>
          <p:cNvPr id="9" name="矩形 8"/>
          <p:cNvSpPr/>
          <p:nvPr/>
        </p:nvSpPr>
        <p:spPr>
          <a:xfrm>
            <a:off x="7452320" y="2859782"/>
            <a:ext cx="72008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8172400" y="2859782"/>
            <a:ext cx="360040" cy="14401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602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773485-0A0D-47DD-9BEC-444C28A77E62}"/>
              </a:ext>
            </a:extLst>
          </p:cNvPr>
          <p:cNvSpPr>
            <a:spLocks noGrp="1"/>
          </p:cNvSpPr>
          <p:nvPr>
            <p:ph type="title"/>
          </p:nvPr>
        </p:nvSpPr>
        <p:spPr/>
        <p:txBody>
          <a:bodyPr/>
          <a:lstStyle/>
          <a:p>
            <a:r>
              <a:rPr lang="en-US" altLang="zh-TW" dirty="0"/>
              <a:t>Command 84</a:t>
            </a:r>
            <a:endParaRPr lang="zh-TW" altLang="en-US" dirty="0"/>
          </a:p>
        </p:txBody>
      </p:sp>
      <p:sp>
        <p:nvSpPr>
          <p:cNvPr id="3" name="內容版面配置區 2">
            <a:extLst>
              <a:ext uri="{FF2B5EF4-FFF2-40B4-BE49-F238E27FC236}">
                <a16:creationId xmlns:a16="http://schemas.microsoft.com/office/drawing/2014/main" id="{315F94C3-A0CC-480F-9075-C22A77E71876}"/>
              </a:ext>
            </a:extLst>
          </p:cNvPr>
          <p:cNvSpPr>
            <a:spLocks noGrp="1"/>
          </p:cNvSpPr>
          <p:nvPr>
            <p:ph idx="1"/>
          </p:nvPr>
        </p:nvSpPr>
        <p:spPr>
          <a:xfrm>
            <a:off x="250825" y="1059657"/>
            <a:ext cx="8642350" cy="3744341"/>
          </a:xfrm>
        </p:spPr>
        <p:txBody>
          <a:bodyPr/>
          <a:lstStyle/>
          <a:p>
            <a:r>
              <a:rPr lang="zh-TW" altLang="en-US" dirty="0"/>
              <a:t>傳送</a:t>
            </a:r>
            <a:r>
              <a:rPr lang="en-US" altLang="zh-TW" dirty="0"/>
              <a:t>FW data</a:t>
            </a:r>
          </a:p>
          <a:p>
            <a:endParaRPr lang="zh-TW" altLang="zh-TW" dirty="0"/>
          </a:p>
          <a:p>
            <a:pPr lvl="1"/>
            <a:endParaRPr lang="en-US" altLang="zh-TW" sz="1200" dirty="0"/>
          </a:p>
          <a:p>
            <a:pPr lvl="1"/>
            <a:r>
              <a:rPr lang="en-US" altLang="zh-TW" sz="1100" dirty="0"/>
              <a:t>Length field (byte 2)=6 bytes header(byte 2~byte7) + payload(byte8~byte n)</a:t>
            </a:r>
          </a:p>
          <a:p>
            <a:pPr lvl="1">
              <a:buNone/>
            </a:pPr>
            <a:r>
              <a:rPr lang="en-US" altLang="zh-TW" sz="1100" dirty="0"/>
              <a:t>     (</a:t>
            </a:r>
            <a:r>
              <a:rPr lang="zh-TW" altLang="en-US" sz="1100" dirty="0"/>
              <a:t>例 </a:t>
            </a:r>
            <a:r>
              <a:rPr lang="en-US" altLang="zh-TW" sz="1100" dirty="0">
                <a:solidFill>
                  <a:srgbClr val="00B050"/>
                </a:solidFill>
              </a:rPr>
              <a:t>0x3A</a:t>
            </a:r>
            <a:r>
              <a:rPr lang="en-US" altLang="zh-TW" sz="1100" dirty="0"/>
              <a:t> = 0x06 + 0x34 payload)</a:t>
            </a:r>
          </a:p>
          <a:p>
            <a:pPr lvl="1"/>
            <a:r>
              <a:rPr lang="zh-TW" altLang="en-US" sz="1100" dirty="0"/>
              <a:t>可帶入</a:t>
            </a:r>
            <a:r>
              <a:rPr lang="en-US" altLang="zh-TW" sz="1100" dirty="0"/>
              <a:t>FW bin data </a:t>
            </a:r>
            <a:r>
              <a:rPr lang="zh-TW" altLang="en-US" sz="1100" dirty="0"/>
              <a:t>長度</a:t>
            </a:r>
            <a:r>
              <a:rPr lang="en-US" altLang="zh-TW" sz="1100" dirty="0"/>
              <a:t>4Bytes ~52Bytes (</a:t>
            </a:r>
            <a:r>
              <a:rPr lang="zh-TW" altLang="en-US" sz="1100" dirty="0"/>
              <a:t>例 </a:t>
            </a:r>
            <a:r>
              <a:rPr lang="en-US" altLang="zh-TW" sz="1100" dirty="0">
                <a:solidFill>
                  <a:srgbClr val="00B0F0"/>
                </a:solidFill>
              </a:rPr>
              <a:t>0x34 </a:t>
            </a:r>
            <a:r>
              <a:rPr lang="en-US" altLang="zh-TW" sz="1100" dirty="0"/>
              <a:t>payload-FW bin data )</a:t>
            </a:r>
          </a:p>
          <a:p>
            <a:pPr lvl="1"/>
            <a:r>
              <a:rPr lang="en-US" altLang="zh-TW" sz="1100" dirty="0"/>
              <a:t>Input packet </a:t>
            </a:r>
            <a:r>
              <a:rPr lang="zh-TW" altLang="en-US" sz="1100" dirty="0"/>
              <a:t>會回傳已接收幾個</a:t>
            </a:r>
            <a:r>
              <a:rPr lang="en-US" altLang="zh-TW" sz="1100" dirty="0"/>
              <a:t>0x84 packets </a:t>
            </a:r>
            <a:r>
              <a:rPr lang="en-US" altLang="zh-TW" sz="1100" dirty="0">
                <a:solidFill>
                  <a:srgbClr val="7030A0"/>
                </a:solidFill>
              </a:rPr>
              <a:t>Byte 6 ,Byte 7 </a:t>
            </a:r>
            <a:r>
              <a:rPr lang="en-US" altLang="zh-TW" sz="1100" dirty="0"/>
              <a:t>(little-endian)</a:t>
            </a:r>
          </a:p>
          <a:p>
            <a:pPr lvl="1">
              <a:buNone/>
            </a:pPr>
            <a:r>
              <a:rPr lang="en-US" altLang="zh-TW" sz="1100" dirty="0"/>
              <a:t>     (</a:t>
            </a:r>
            <a:r>
              <a:rPr lang="zh-TW" altLang="en-US" sz="1100" dirty="0"/>
              <a:t>例 接收一個</a:t>
            </a:r>
            <a:r>
              <a:rPr lang="en-US" altLang="zh-TW" sz="1100" dirty="0"/>
              <a:t>0x84 packet </a:t>
            </a:r>
            <a:r>
              <a:rPr lang="en-US" altLang="zh-TW" sz="1100" dirty="0">
                <a:solidFill>
                  <a:srgbClr val="7030A0"/>
                </a:solidFill>
              </a:rPr>
              <a:t>0x00 </a:t>
            </a:r>
            <a:r>
              <a:rPr lang="en-US" altLang="zh-TW" sz="1100" dirty="0" err="1">
                <a:solidFill>
                  <a:srgbClr val="7030A0"/>
                </a:solidFill>
              </a:rPr>
              <a:t>0x00</a:t>
            </a:r>
            <a:r>
              <a:rPr lang="zh-TW" altLang="en-US" sz="1100" dirty="0">
                <a:solidFill>
                  <a:srgbClr val="7030A0"/>
                </a:solidFill>
              </a:rPr>
              <a:t>，</a:t>
            </a:r>
            <a:r>
              <a:rPr lang="zh-TW" altLang="en-US" sz="1100" dirty="0"/>
              <a:t>接收二個</a:t>
            </a:r>
            <a:r>
              <a:rPr lang="en-US" altLang="zh-TW" sz="1100" dirty="0"/>
              <a:t>0x84 packet </a:t>
            </a:r>
            <a:r>
              <a:rPr lang="en-US" altLang="zh-TW" sz="1100" dirty="0">
                <a:solidFill>
                  <a:srgbClr val="7030A0"/>
                </a:solidFill>
              </a:rPr>
              <a:t>0x01 0x00 </a:t>
            </a:r>
            <a:r>
              <a:rPr lang="en-US" altLang="zh-TW" sz="1100" dirty="0"/>
              <a:t>)</a:t>
            </a:r>
          </a:p>
        </p:txBody>
      </p:sp>
      <p:sp>
        <p:nvSpPr>
          <p:cNvPr id="4" name="投影片編號版面配置區 3">
            <a:extLst>
              <a:ext uri="{FF2B5EF4-FFF2-40B4-BE49-F238E27FC236}">
                <a16:creationId xmlns:a16="http://schemas.microsoft.com/office/drawing/2014/main" id="{6BABAAA3-E361-466F-AB91-20EC031FE04E}"/>
              </a:ext>
            </a:extLst>
          </p:cNvPr>
          <p:cNvSpPr>
            <a:spLocks noGrp="1"/>
          </p:cNvSpPr>
          <p:nvPr>
            <p:ph type="sldNum" sz="quarter" idx="10"/>
          </p:nvPr>
        </p:nvSpPr>
        <p:spPr/>
        <p:txBody>
          <a:bodyPr/>
          <a:lstStyle/>
          <a:p>
            <a:fld id="{C7BF6D79-5587-4DA5-BD2F-E2730ED0EB64}" type="slidenum">
              <a:rPr lang="en-US" altLang="zh-TW" smtClean="0"/>
              <a:pPr/>
              <a:t>6</a:t>
            </a:fld>
            <a:endParaRPr lang="en-US" altLang="zh-TW" dirty="0"/>
          </a:p>
        </p:txBody>
      </p:sp>
      <p:pic>
        <p:nvPicPr>
          <p:cNvPr id="37890" name="Picture 2"/>
          <p:cNvPicPr>
            <a:picLocks noChangeAspect="1" noChangeArrowheads="1"/>
          </p:cNvPicPr>
          <p:nvPr/>
        </p:nvPicPr>
        <p:blipFill>
          <a:blip r:embed="rId2" cstate="print"/>
          <a:srcRect/>
          <a:stretch>
            <a:fillRect/>
          </a:stretch>
        </p:blipFill>
        <p:spPr bwMode="auto">
          <a:xfrm>
            <a:off x="251520" y="1504414"/>
            <a:ext cx="8784976" cy="635287"/>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5926713" y="2283718"/>
            <a:ext cx="3109783" cy="2448272"/>
          </a:xfrm>
          <a:prstGeom prst="rect">
            <a:avLst/>
          </a:prstGeom>
          <a:noFill/>
          <a:ln w="9525">
            <a:noFill/>
            <a:miter lim="800000"/>
            <a:headEnd/>
            <a:tailEnd/>
          </a:ln>
        </p:spPr>
      </p:pic>
    </p:spTree>
    <p:extLst>
      <p:ext uri="{BB962C8B-B14F-4D97-AF65-F5344CB8AC3E}">
        <p14:creationId xmlns:p14="http://schemas.microsoft.com/office/powerpoint/2010/main" val="102602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773485-0A0D-47DD-9BEC-444C28A77E62}"/>
              </a:ext>
            </a:extLst>
          </p:cNvPr>
          <p:cNvSpPr>
            <a:spLocks noGrp="1"/>
          </p:cNvSpPr>
          <p:nvPr>
            <p:ph type="title"/>
          </p:nvPr>
        </p:nvSpPr>
        <p:spPr/>
        <p:txBody>
          <a:bodyPr/>
          <a:lstStyle/>
          <a:p>
            <a:r>
              <a:rPr lang="en-US" altLang="zh-TW" dirty="0"/>
              <a:t>Command 81</a:t>
            </a:r>
            <a:endParaRPr lang="zh-TW" altLang="en-US" dirty="0"/>
          </a:p>
        </p:txBody>
      </p:sp>
      <p:sp>
        <p:nvSpPr>
          <p:cNvPr id="3" name="內容版面配置區 2">
            <a:extLst>
              <a:ext uri="{FF2B5EF4-FFF2-40B4-BE49-F238E27FC236}">
                <a16:creationId xmlns:a16="http://schemas.microsoft.com/office/drawing/2014/main" id="{315F94C3-A0CC-480F-9075-C22A77E71876}"/>
              </a:ext>
            </a:extLst>
          </p:cNvPr>
          <p:cNvSpPr>
            <a:spLocks noGrp="1"/>
          </p:cNvSpPr>
          <p:nvPr>
            <p:ph idx="1"/>
          </p:nvPr>
        </p:nvSpPr>
        <p:spPr>
          <a:xfrm>
            <a:off x="250825" y="1059657"/>
            <a:ext cx="8642350" cy="3744341"/>
          </a:xfrm>
        </p:spPr>
        <p:txBody>
          <a:bodyPr/>
          <a:lstStyle/>
          <a:p>
            <a:r>
              <a:rPr lang="zh-TW" altLang="en-US" sz="2000" dirty="0"/>
              <a:t>燒錄</a:t>
            </a:r>
            <a:r>
              <a:rPr lang="en-US" altLang="zh-TW" sz="2000" dirty="0"/>
              <a:t> FW data </a:t>
            </a:r>
            <a:r>
              <a:rPr lang="zh-TW" altLang="en-US" sz="2000" dirty="0"/>
              <a:t>到</a:t>
            </a:r>
            <a:r>
              <a:rPr lang="en-US" altLang="zh-TW" sz="2000" dirty="0"/>
              <a:t>ROM</a:t>
            </a:r>
            <a:endParaRPr lang="en-US" altLang="zh-TW" sz="3600" dirty="0"/>
          </a:p>
          <a:p>
            <a:endParaRPr lang="zh-TW" altLang="zh-TW" dirty="0"/>
          </a:p>
          <a:p>
            <a:pPr lvl="1"/>
            <a:endParaRPr lang="en-US" altLang="zh-TW" sz="1200" dirty="0"/>
          </a:p>
          <a:p>
            <a:pPr lvl="1"/>
            <a:endParaRPr lang="en-US" altLang="zh-TW" sz="1100" dirty="0"/>
          </a:p>
          <a:p>
            <a:pPr lvl="1"/>
            <a:r>
              <a:rPr lang="zh-TW" altLang="en-US" sz="1100" dirty="0"/>
              <a:t>將多個</a:t>
            </a:r>
            <a:r>
              <a:rPr lang="en-US" altLang="zh-TW" sz="1100" dirty="0"/>
              <a:t>0x84 packets </a:t>
            </a:r>
            <a:r>
              <a:rPr lang="zh-TW" altLang="en-US" sz="1100" dirty="0"/>
              <a:t>傳送的</a:t>
            </a:r>
            <a:r>
              <a:rPr lang="en-US" altLang="zh-TW" sz="1100" dirty="0"/>
              <a:t>FW bin data </a:t>
            </a:r>
            <a:r>
              <a:rPr lang="zh-TW" altLang="en-US" sz="1100" dirty="0"/>
              <a:t>燒錄到</a:t>
            </a:r>
            <a:r>
              <a:rPr lang="en-US" altLang="zh-TW" sz="1100" dirty="0"/>
              <a:t>ROM</a:t>
            </a:r>
            <a:r>
              <a:rPr lang="en-US" altLang="zh-TW" sz="1100" dirty="0">
                <a:solidFill>
                  <a:srgbClr val="0070C0"/>
                </a:solidFill>
              </a:rPr>
              <a:t> </a:t>
            </a:r>
          </a:p>
        </p:txBody>
      </p:sp>
      <p:sp>
        <p:nvSpPr>
          <p:cNvPr id="4" name="投影片編號版面配置區 3">
            <a:extLst>
              <a:ext uri="{FF2B5EF4-FFF2-40B4-BE49-F238E27FC236}">
                <a16:creationId xmlns:a16="http://schemas.microsoft.com/office/drawing/2014/main" id="{6BABAAA3-E361-466F-AB91-20EC031FE04E}"/>
              </a:ext>
            </a:extLst>
          </p:cNvPr>
          <p:cNvSpPr>
            <a:spLocks noGrp="1"/>
          </p:cNvSpPr>
          <p:nvPr>
            <p:ph type="sldNum" sz="quarter" idx="10"/>
          </p:nvPr>
        </p:nvSpPr>
        <p:spPr/>
        <p:txBody>
          <a:bodyPr/>
          <a:lstStyle/>
          <a:p>
            <a:fld id="{C7BF6D79-5587-4DA5-BD2F-E2730ED0EB64}" type="slidenum">
              <a:rPr lang="en-US" altLang="zh-TW" smtClean="0"/>
              <a:pPr/>
              <a:t>7</a:t>
            </a:fld>
            <a:endParaRPr lang="en-US" altLang="zh-TW" dirty="0"/>
          </a:p>
        </p:txBody>
      </p:sp>
      <p:pic>
        <p:nvPicPr>
          <p:cNvPr id="38914" name="Picture 2"/>
          <p:cNvPicPr>
            <a:picLocks noChangeAspect="1" noChangeArrowheads="1"/>
          </p:cNvPicPr>
          <p:nvPr/>
        </p:nvPicPr>
        <p:blipFill>
          <a:blip r:embed="rId2" cstate="print"/>
          <a:srcRect/>
          <a:stretch>
            <a:fillRect/>
          </a:stretch>
        </p:blipFill>
        <p:spPr bwMode="auto">
          <a:xfrm>
            <a:off x="395536" y="1635646"/>
            <a:ext cx="5616624" cy="726441"/>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5508104" y="2575540"/>
            <a:ext cx="3456384" cy="932314"/>
          </a:xfrm>
          <a:prstGeom prst="rect">
            <a:avLst/>
          </a:prstGeom>
          <a:noFill/>
          <a:ln w="9525">
            <a:noFill/>
            <a:miter lim="800000"/>
            <a:headEnd/>
            <a:tailEnd/>
          </a:ln>
        </p:spPr>
      </p:pic>
      <p:sp>
        <p:nvSpPr>
          <p:cNvPr id="7" name="矩形 6"/>
          <p:cNvSpPr/>
          <p:nvPr/>
        </p:nvSpPr>
        <p:spPr>
          <a:xfrm>
            <a:off x="7092280" y="2859782"/>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602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773485-0A0D-47DD-9BEC-444C28A77E62}"/>
              </a:ext>
            </a:extLst>
          </p:cNvPr>
          <p:cNvSpPr>
            <a:spLocks noGrp="1"/>
          </p:cNvSpPr>
          <p:nvPr>
            <p:ph type="title"/>
          </p:nvPr>
        </p:nvSpPr>
        <p:spPr/>
        <p:txBody>
          <a:bodyPr/>
          <a:lstStyle/>
          <a:p>
            <a:r>
              <a:rPr lang="en-US" altLang="zh-TW" dirty="0"/>
              <a:t>Command 82</a:t>
            </a:r>
            <a:endParaRPr lang="zh-TW" altLang="en-US" dirty="0"/>
          </a:p>
        </p:txBody>
      </p:sp>
      <p:sp>
        <p:nvSpPr>
          <p:cNvPr id="3" name="內容版面配置區 2">
            <a:extLst>
              <a:ext uri="{FF2B5EF4-FFF2-40B4-BE49-F238E27FC236}">
                <a16:creationId xmlns:a16="http://schemas.microsoft.com/office/drawing/2014/main" id="{315F94C3-A0CC-480F-9075-C22A77E71876}"/>
              </a:ext>
            </a:extLst>
          </p:cNvPr>
          <p:cNvSpPr>
            <a:spLocks noGrp="1"/>
          </p:cNvSpPr>
          <p:nvPr>
            <p:ph idx="1"/>
          </p:nvPr>
        </p:nvSpPr>
        <p:spPr>
          <a:xfrm>
            <a:off x="250825" y="1059657"/>
            <a:ext cx="8642350" cy="3744341"/>
          </a:xfrm>
        </p:spPr>
        <p:txBody>
          <a:bodyPr/>
          <a:lstStyle/>
          <a:p>
            <a:r>
              <a:rPr lang="en-US" altLang="zh-TW" sz="2000" dirty="0"/>
              <a:t>FW </a:t>
            </a:r>
            <a:r>
              <a:rPr lang="zh-TW" altLang="en-US" sz="2000" dirty="0"/>
              <a:t>重置</a:t>
            </a:r>
            <a:r>
              <a:rPr lang="en-US" altLang="zh-TW" sz="2000" dirty="0"/>
              <a:t> </a:t>
            </a:r>
            <a:endParaRPr lang="en-US" altLang="zh-TW" sz="3600" dirty="0"/>
          </a:p>
          <a:p>
            <a:endParaRPr lang="zh-TW" altLang="zh-TW" dirty="0"/>
          </a:p>
          <a:p>
            <a:pPr lvl="1"/>
            <a:endParaRPr lang="en-US" altLang="zh-TW" sz="1200" dirty="0"/>
          </a:p>
          <a:p>
            <a:pPr lvl="1"/>
            <a:endParaRPr lang="en-US" altLang="zh-TW" sz="1100" dirty="0"/>
          </a:p>
          <a:p>
            <a:pPr lvl="1"/>
            <a:r>
              <a:rPr lang="en-US" altLang="zh-TW" sz="1100" dirty="0"/>
              <a:t>FW </a:t>
            </a:r>
            <a:r>
              <a:rPr lang="zh-TW" altLang="en-US" sz="1100" dirty="0"/>
              <a:t>燒錄更新完後，需執行</a:t>
            </a:r>
            <a:r>
              <a:rPr lang="en-US" altLang="zh-TW" sz="1100" dirty="0"/>
              <a:t>FW</a:t>
            </a:r>
            <a:r>
              <a:rPr lang="zh-TW" altLang="en-US" sz="1100" dirty="0"/>
              <a:t>重置。</a:t>
            </a:r>
            <a:endParaRPr lang="en-US" altLang="zh-TW" sz="1100" dirty="0"/>
          </a:p>
          <a:p>
            <a:pPr lvl="1"/>
            <a:r>
              <a:rPr lang="zh-TW" altLang="en-US" sz="1100" dirty="0"/>
              <a:t>因為</a:t>
            </a:r>
            <a:r>
              <a:rPr lang="en-US" altLang="zh-TW" sz="1100" dirty="0"/>
              <a:t>FW </a:t>
            </a:r>
            <a:r>
              <a:rPr lang="zh-TW" altLang="en-US" sz="1100" dirty="0"/>
              <a:t>收到</a:t>
            </a:r>
            <a:r>
              <a:rPr lang="en-US" altLang="zh-TW" sz="1100" dirty="0"/>
              <a:t>82 CMD</a:t>
            </a:r>
            <a:r>
              <a:rPr lang="zh-TW" altLang="en-US" sz="1100" dirty="0"/>
              <a:t>會馬上執行重置，所以會有接收不到</a:t>
            </a:r>
            <a:r>
              <a:rPr lang="en-US" altLang="zh-TW" sz="1100" dirty="0"/>
              <a:t>input packet</a:t>
            </a:r>
            <a:r>
              <a:rPr lang="zh-TW" altLang="en-US" sz="1100" dirty="0"/>
              <a:t>現象</a:t>
            </a:r>
            <a:endParaRPr lang="en-US" altLang="zh-TW" sz="1100" dirty="0"/>
          </a:p>
        </p:txBody>
      </p:sp>
      <p:sp>
        <p:nvSpPr>
          <p:cNvPr id="4" name="投影片編號版面配置區 3">
            <a:extLst>
              <a:ext uri="{FF2B5EF4-FFF2-40B4-BE49-F238E27FC236}">
                <a16:creationId xmlns:a16="http://schemas.microsoft.com/office/drawing/2014/main" id="{6BABAAA3-E361-466F-AB91-20EC031FE04E}"/>
              </a:ext>
            </a:extLst>
          </p:cNvPr>
          <p:cNvSpPr>
            <a:spLocks noGrp="1"/>
          </p:cNvSpPr>
          <p:nvPr>
            <p:ph type="sldNum" sz="quarter" idx="10"/>
          </p:nvPr>
        </p:nvSpPr>
        <p:spPr/>
        <p:txBody>
          <a:bodyPr/>
          <a:lstStyle/>
          <a:p>
            <a:fld id="{C7BF6D79-5587-4DA5-BD2F-E2730ED0EB64}" type="slidenum">
              <a:rPr lang="en-US" altLang="zh-TW" smtClean="0"/>
              <a:pPr/>
              <a:t>8</a:t>
            </a:fld>
            <a:endParaRPr lang="en-US" altLang="zh-TW" dirty="0"/>
          </a:p>
        </p:txBody>
      </p:sp>
      <p:pic>
        <p:nvPicPr>
          <p:cNvPr id="39938" name="Picture 2"/>
          <p:cNvPicPr>
            <a:picLocks noChangeAspect="1" noChangeArrowheads="1"/>
          </p:cNvPicPr>
          <p:nvPr/>
        </p:nvPicPr>
        <p:blipFill>
          <a:blip r:embed="rId2" cstate="print"/>
          <a:srcRect/>
          <a:stretch>
            <a:fillRect/>
          </a:stretch>
        </p:blipFill>
        <p:spPr bwMode="auto">
          <a:xfrm>
            <a:off x="323527" y="1563638"/>
            <a:ext cx="5538793" cy="792088"/>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5508104" y="2548588"/>
            <a:ext cx="3488829" cy="473320"/>
          </a:xfrm>
          <a:prstGeom prst="rect">
            <a:avLst/>
          </a:prstGeom>
          <a:noFill/>
          <a:ln w="9525">
            <a:noFill/>
            <a:miter lim="800000"/>
            <a:headEnd/>
            <a:tailEnd/>
          </a:ln>
        </p:spPr>
      </p:pic>
      <p:sp>
        <p:nvSpPr>
          <p:cNvPr id="7" name="矩形 6"/>
          <p:cNvSpPr/>
          <p:nvPr/>
        </p:nvSpPr>
        <p:spPr>
          <a:xfrm>
            <a:off x="7092280" y="2859782"/>
            <a:ext cx="216024"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602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Flash ROM map</a:t>
            </a:r>
            <a:endParaRPr lang="zh-TW" altLang="en-US" dirty="0"/>
          </a:p>
        </p:txBody>
      </p:sp>
      <p:sp>
        <p:nvSpPr>
          <p:cNvPr id="3" name="內容版面配置區 2"/>
          <p:cNvSpPr>
            <a:spLocks noGrp="1"/>
          </p:cNvSpPr>
          <p:nvPr>
            <p:ph idx="1"/>
          </p:nvPr>
        </p:nvSpPr>
        <p:spPr/>
        <p:txBody>
          <a:bodyPr/>
          <a:lstStyle/>
          <a:p>
            <a:r>
              <a:rPr lang="en-US" altLang="zh-TW" dirty="0"/>
              <a:t>Flash size :128Kbyte   FW Bin size:124Kbyte</a:t>
            </a:r>
          </a:p>
          <a:p>
            <a:r>
              <a:rPr lang="zh-TW" altLang="en-US" sz="1200" b="0" dirty="0"/>
              <a:t>注意 </a:t>
            </a:r>
            <a:r>
              <a:rPr lang="en-US" altLang="zh-TW" sz="1200" b="0" dirty="0"/>
              <a:t>Update FW</a:t>
            </a:r>
            <a:r>
              <a:rPr lang="zh-TW" altLang="en-US" sz="1200" b="0" dirty="0"/>
              <a:t>只需要更新 </a:t>
            </a:r>
            <a:r>
              <a:rPr lang="en-US" altLang="zh-TW" sz="1200" b="0" dirty="0"/>
              <a:t>0~124K</a:t>
            </a:r>
            <a:r>
              <a:rPr lang="zh-TW" altLang="en-US" sz="1200" b="0" dirty="0"/>
              <a:t>位置。</a:t>
            </a:r>
            <a:endParaRPr lang="en-US" altLang="zh-TW" sz="1200" b="0" dirty="0"/>
          </a:p>
          <a:p>
            <a:endParaRPr lang="en-US" altLang="zh-TW" dirty="0"/>
          </a:p>
          <a:p>
            <a:endParaRPr lang="en-US" altLang="zh-TW" dirty="0"/>
          </a:p>
          <a:p>
            <a:endParaRPr lang="en-US" altLang="zh-TW" sz="1200" b="0" dirty="0"/>
          </a:p>
          <a:p>
            <a:r>
              <a:rPr lang="en-US" altLang="zh-TW" sz="1200" b="0" dirty="0"/>
              <a:t>Boot-flag</a:t>
            </a:r>
            <a:r>
              <a:rPr lang="zh-TW" altLang="en-US" sz="1200" b="0" dirty="0"/>
              <a:t>若</a:t>
            </a:r>
            <a:r>
              <a:rPr lang="zh-TW" altLang="zh-TW" sz="1200" b="0" dirty="0"/>
              <a:t>不為</a:t>
            </a:r>
            <a:r>
              <a:rPr lang="en-US" altLang="zh-TW" sz="1200" b="0" dirty="0"/>
              <a:t>\x50\x38\x31\x30</a:t>
            </a:r>
            <a:r>
              <a:rPr lang="zh-TW" altLang="en-US" sz="1200" b="0" dirty="0"/>
              <a:t>，</a:t>
            </a:r>
            <a:r>
              <a:rPr lang="zh-TW" altLang="zh-TW" sz="1200" b="0" dirty="0"/>
              <a:t>代表燒錄不完整</a:t>
            </a:r>
            <a:r>
              <a:rPr lang="zh-TW" altLang="en-US" sz="1200" b="0" dirty="0"/>
              <a:t>，</a:t>
            </a:r>
            <a:r>
              <a:rPr lang="en-US" altLang="zh-TW" sz="1200" b="0" dirty="0"/>
              <a:t>FW</a:t>
            </a:r>
            <a:r>
              <a:rPr lang="zh-TW" altLang="zh-TW" sz="1200" b="0" dirty="0"/>
              <a:t>停留在</a:t>
            </a:r>
            <a:r>
              <a:rPr lang="en-US" altLang="zh-TW" sz="1200" b="0" dirty="0"/>
              <a:t>boot-loader, </a:t>
            </a:r>
            <a:r>
              <a:rPr lang="zh-TW" altLang="en-US" sz="1200" b="0" dirty="0"/>
              <a:t>等待更新流程，</a:t>
            </a:r>
            <a:r>
              <a:rPr lang="zh-TW" altLang="zh-TW" sz="1200" b="0" dirty="0"/>
              <a:t>此時</a:t>
            </a:r>
            <a:r>
              <a:rPr lang="en-US" altLang="zh-TW" sz="1200" b="0" dirty="0"/>
              <a:t>Main code</a:t>
            </a:r>
            <a:r>
              <a:rPr lang="zh-TW" altLang="zh-TW" sz="1200" b="0" dirty="0"/>
              <a:t>無法</a:t>
            </a:r>
            <a:r>
              <a:rPr lang="zh-TW" altLang="en-US" sz="1200" b="0" dirty="0"/>
              <a:t>操作</a:t>
            </a:r>
            <a:r>
              <a:rPr lang="en-US" altLang="zh-TW" sz="1200" b="0" dirty="0"/>
              <a:t>.</a:t>
            </a:r>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9</a:t>
            </a:fld>
            <a:endParaRPr lang="en-US" altLang="zh-TW"/>
          </a:p>
        </p:txBody>
      </p:sp>
      <p:graphicFrame>
        <p:nvGraphicFramePr>
          <p:cNvPr id="5" name="表格 4"/>
          <p:cNvGraphicFramePr>
            <a:graphicFrameLocks noGrp="1"/>
          </p:cNvGraphicFramePr>
          <p:nvPr/>
        </p:nvGraphicFramePr>
        <p:xfrm>
          <a:off x="323528" y="1851670"/>
          <a:ext cx="6984776" cy="853440"/>
        </p:xfrm>
        <a:graphic>
          <a:graphicData uri="http://schemas.openxmlformats.org/drawingml/2006/table">
            <a:tbl>
              <a:tblPr/>
              <a:tblGrid>
                <a:gridCol w="742449">
                  <a:extLst>
                    <a:ext uri="{9D8B030D-6E8A-4147-A177-3AD203B41FA5}">
                      <a16:colId xmlns:a16="http://schemas.microsoft.com/office/drawing/2014/main" val="20000"/>
                    </a:ext>
                  </a:extLst>
                </a:gridCol>
                <a:gridCol w="1659591">
                  <a:extLst>
                    <a:ext uri="{9D8B030D-6E8A-4147-A177-3AD203B41FA5}">
                      <a16:colId xmlns:a16="http://schemas.microsoft.com/office/drawing/2014/main" val="20001"/>
                    </a:ext>
                  </a:extLst>
                </a:gridCol>
                <a:gridCol w="2686910">
                  <a:extLst>
                    <a:ext uri="{9D8B030D-6E8A-4147-A177-3AD203B41FA5}">
                      <a16:colId xmlns:a16="http://schemas.microsoft.com/office/drawing/2014/main" val="20002"/>
                    </a:ext>
                  </a:extLst>
                </a:gridCol>
                <a:gridCol w="1895826">
                  <a:extLst>
                    <a:ext uri="{9D8B030D-6E8A-4147-A177-3AD203B41FA5}">
                      <a16:colId xmlns:a16="http://schemas.microsoft.com/office/drawing/2014/main" val="20003"/>
                    </a:ext>
                  </a:extLst>
                </a:gridCol>
              </a:tblGrid>
              <a:tr h="0">
                <a:tc>
                  <a:txBody>
                    <a:bodyPr/>
                    <a:lstStyle/>
                    <a:p>
                      <a:pPr indent="76200">
                        <a:spcAft>
                          <a:spcPts val="0"/>
                        </a:spcAft>
                      </a:pPr>
                      <a:r>
                        <a:rPr lang="en-US" sz="1400" b="1" kern="100" dirty="0">
                          <a:latin typeface="Times New Roman"/>
                          <a:ea typeface="標楷體"/>
                          <a:cs typeface="Times New Roman"/>
                        </a:rPr>
                        <a:t>No.</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latin typeface="Times New Roman"/>
                          <a:ea typeface="標楷體"/>
                          <a:cs typeface="Times New Roman"/>
                        </a:rPr>
                        <a:t>Start address</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Block name</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Length</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r>
                        <a:rPr lang="en-US" sz="1400" kern="100">
                          <a:latin typeface="Times New Roman"/>
                          <a:ea typeface="標楷體"/>
                          <a:cs typeface="Times New Roman"/>
                        </a:rPr>
                        <a:t>1</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0x000000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Boot loader code</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400" kern="100">
                          <a:latin typeface="Times New Roman"/>
                          <a:ea typeface="標楷體"/>
                          <a:cs typeface="Times New Roman"/>
                        </a:rPr>
                        <a:t>0x04000</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en-US" sz="1400" kern="100">
                          <a:latin typeface="Times New Roman"/>
                          <a:ea typeface="標楷體"/>
                          <a:cs typeface="Times New Roman"/>
                        </a:rPr>
                        <a:t>2</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0x004000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Main code</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en-US" sz="1400" kern="100" dirty="0">
                          <a:latin typeface="Times New Roman"/>
                          <a:ea typeface="標楷體"/>
                          <a:cs typeface="Times New Roman"/>
                        </a:rPr>
                        <a:t>0x1B000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en-US" sz="1400" kern="100">
                          <a:latin typeface="Times New Roman"/>
                          <a:ea typeface="標楷體"/>
                          <a:cs typeface="Times New Roman"/>
                        </a:rPr>
                        <a:t>3</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標楷體"/>
                          <a:cs typeface="Times New Roman"/>
                        </a:rPr>
                        <a:t>0x01f000</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Remain section</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US" sz="1400" kern="100" dirty="0">
                          <a:latin typeface="Times New Roman"/>
                          <a:ea typeface="標楷體"/>
                          <a:cs typeface="Times New Roman"/>
                        </a:rPr>
                        <a:t>0x01000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0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7620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7" name="表格 6"/>
          <p:cNvGraphicFramePr>
            <a:graphicFrameLocks noGrp="1"/>
          </p:cNvGraphicFramePr>
          <p:nvPr/>
        </p:nvGraphicFramePr>
        <p:xfrm>
          <a:off x="323528" y="3291830"/>
          <a:ext cx="5291455" cy="426720"/>
        </p:xfrm>
        <a:graphic>
          <a:graphicData uri="http://schemas.openxmlformats.org/drawingml/2006/table">
            <a:tbl>
              <a:tblPr/>
              <a:tblGrid>
                <a:gridCol w="864096">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979087">
                  <a:extLst>
                    <a:ext uri="{9D8B030D-6E8A-4147-A177-3AD203B41FA5}">
                      <a16:colId xmlns:a16="http://schemas.microsoft.com/office/drawing/2014/main" val="20003"/>
                    </a:ext>
                  </a:extLst>
                </a:gridCol>
              </a:tblGrid>
              <a:tr h="0">
                <a:tc>
                  <a:txBody>
                    <a:bodyPr/>
                    <a:lstStyle/>
                    <a:p>
                      <a:pPr algn="ctr">
                        <a:spcAft>
                          <a:spcPts val="0"/>
                        </a:spcAft>
                      </a:pPr>
                      <a:r>
                        <a:rPr lang="en-US" sz="1400" b="1" kern="100" dirty="0">
                          <a:latin typeface="Times New Roman"/>
                          <a:ea typeface="標楷體"/>
                          <a:cs typeface="Times New Roman"/>
                        </a:rPr>
                        <a:t>name</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latin typeface="Times New Roman"/>
                          <a:ea typeface="標楷體"/>
                          <a:cs typeface="Times New Roman"/>
                        </a:rPr>
                        <a:t>Start address</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Length(byte)</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Data</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r>
                        <a:rPr lang="en-US" sz="1400" kern="100" dirty="0">
                          <a:latin typeface="Times New Roman"/>
                          <a:ea typeface="標楷體"/>
                          <a:cs typeface="Times New Roman"/>
                        </a:rPr>
                        <a:t>Boot flag</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0x001E000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0x04</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400" kern="100" dirty="0">
                          <a:latin typeface="Times New Roman"/>
                          <a:ea typeface="標楷體"/>
                          <a:cs typeface="Times New Roman"/>
                        </a:rPr>
                        <a:t>0x50383130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Arial"/>
        <a:ea typeface="華康中黑體"/>
        <a:cs typeface="華康中黑體"/>
      </a:majorFont>
      <a:minorFont>
        <a:latin typeface="Arial"/>
        <a:ea typeface="華康中黑體"/>
        <a:cs typeface="華康中黑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5E25AA4411664881AAB8252F4B1912" ma:contentTypeVersion="2" ma:contentTypeDescription="Create a new document." ma:contentTypeScope="" ma:versionID="e291c8185c6549ba9e3ca5f0501cd9a3">
  <xsd:schema xmlns:xsd="http://www.w3.org/2001/XMLSchema" xmlns:xs="http://www.w3.org/2001/XMLSchema" xmlns:p="http://schemas.microsoft.com/office/2006/metadata/properties" targetNamespace="http://schemas.microsoft.com/office/2006/metadata/properties" ma:root="true" ma:fieldsID="945b1eb723395c1f2f5ab635b757cc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3532EA-21B3-4EAE-AEA8-E6EB5F8E2FE5}">
  <ds:schemaRefs>
    <ds:schemaRef ds:uri="http://schemas.microsoft.com/office/2006/metadata/properties"/>
    <ds:schemaRef ds:uri="http://purl.org/dc/dcmitype/"/>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50191E7-57FA-4781-B22F-4EA38F252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8B82B64-C3A1-46D8-A589-1BC9359C47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3306</TotalTime>
  <Words>888</Words>
  <Application>Microsoft Office PowerPoint</Application>
  <PresentationFormat>如螢幕大小 (16:9)</PresentationFormat>
  <Paragraphs>178</Paragraphs>
  <Slides>18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華康中黑體</vt:lpstr>
      <vt:lpstr>新細明體</vt:lpstr>
      <vt:lpstr>標楷體</vt:lpstr>
      <vt:lpstr>Arial</vt:lpstr>
      <vt:lpstr>Calibri</vt:lpstr>
      <vt:lpstr>Times New Roman</vt:lpstr>
      <vt:lpstr>預設簡報設計</vt:lpstr>
      <vt:lpstr>SiS Update Firmware Flow 說明（I2C）</vt:lpstr>
      <vt:lpstr>SiS Commands Table</vt:lpstr>
      <vt:lpstr>Packet format</vt:lpstr>
      <vt:lpstr>Command 85</vt:lpstr>
      <vt:lpstr>Command 83</vt:lpstr>
      <vt:lpstr>Command 84</vt:lpstr>
      <vt:lpstr>Command 81</vt:lpstr>
      <vt:lpstr>Command 82</vt:lpstr>
      <vt:lpstr>Flash ROM map</vt:lpstr>
      <vt:lpstr>Update FW Flow</vt:lpstr>
      <vt:lpstr>Update Flow Chart</vt:lpstr>
      <vt:lpstr>Update Flow Chart (not include a boot loader block)</vt:lpstr>
      <vt:lpstr>Update Flow Example…1/3</vt:lpstr>
      <vt:lpstr>Update Flow Example…2/3</vt:lpstr>
      <vt:lpstr>Update Flow Example…3/3</vt:lpstr>
      <vt:lpstr>CRC</vt:lpstr>
      <vt:lpstr>Legal Disclaimer</vt:lpstr>
      <vt:lpstr>PowerPoint 簡報</vt:lpstr>
    </vt:vector>
  </TitlesOfParts>
  <Company>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 PowerPoint Template B</dc:title>
  <dc:creator>SiS</dc:creator>
  <cp:lastModifiedBy>王肇邦 (chaoban_wang)</cp:lastModifiedBy>
  <cp:revision>164</cp:revision>
  <dcterms:created xsi:type="dcterms:W3CDTF">2002-05-20T11:17:34Z</dcterms:created>
  <dcterms:modified xsi:type="dcterms:W3CDTF">2022-05-19T06:17:28Z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0x0101002C5E25AA4411664881AAB8252F4B1912</vt:lpwstr>
  </property>
</Properties>
</file>