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6" r:id="rId1"/>
  </p:sldMasterIdLst>
  <p:notesMasterIdLst>
    <p:notesMasterId r:id="rId9"/>
  </p:notesMasterIdLst>
  <p:sldIdLst>
    <p:sldId id="283" r:id="rId2"/>
    <p:sldId id="260" r:id="rId3"/>
    <p:sldId id="261" r:id="rId4"/>
    <p:sldId id="258" r:id="rId5"/>
    <p:sldId id="259" r:id="rId6"/>
    <p:sldId id="264" r:id="rId7"/>
    <p:sldId id="25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83"/>
            <p14:sldId id="260"/>
            <p14:sldId id="261"/>
            <p14:sldId id="258"/>
            <p14:sldId id="259"/>
            <p14:sldId id="264"/>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322" autoAdjust="0"/>
    <p:restoredTop sz="94598" autoAdjust="0"/>
  </p:normalViewPr>
  <p:slideViewPr>
    <p:cSldViewPr snapToGrid="0">
      <p:cViewPr varScale="1">
        <p:scale>
          <a:sx n="78" d="100"/>
          <a:sy n="78" d="100"/>
        </p:scale>
        <p:origin x="12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4/2/2020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4/2/2020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
        <p:nvSpPr>
          <p:cNvPr id="8" name="Rectangle 7">
            <a:extLst>
              <a:ext uri="{FF2B5EF4-FFF2-40B4-BE49-F238E27FC236}">
                <a16:creationId xmlns:a16="http://schemas.microsoft.com/office/drawing/2014/main" id="{7D9E551D-34C7-4F0E-9E72-DD1712540C90}"/>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a:extLst>
              <a:ext uri="{FF2B5EF4-FFF2-40B4-BE49-F238E27FC236}">
                <a16:creationId xmlns:a16="http://schemas.microsoft.com/office/drawing/2014/main" id="{4E692C90-8A77-4CED-AD97-B4F63C61A46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313482605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44E560-77BF-4D1A-B6E7-CD55CE12B1B8}" type="datetimeFigureOut">
              <a:rPr lang="en-US" smtClean="0"/>
              <a:t>4/2/2020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3682161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4E560-77BF-4D1A-B6E7-CD55CE12B1B8}"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2456828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4E560-77BF-4D1A-B6E7-CD55CE12B1B8}"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1370258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4E560-77BF-4D1A-B6E7-CD55CE12B1B8}"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2404448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4E560-77BF-4D1A-B6E7-CD55CE12B1B8}"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1818520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4E560-77BF-4D1A-B6E7-CD55CE12B1B8}"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2655211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44E560-77BF-4D1A-B6E7-CD55CE12B1B8}"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96250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44E560-77BF-4D1A-B6E7-CD55CE12B1B8}"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12032946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77365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32407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8" name="Picture 7">
            <a:extLst>
              <a:ext uri="{FF2B5EF4-FFF2-40B4-BE49-F238E27FC236}">
                <a16:creationId xmlns:a16="http://schemas.microsoft.com/office/drawing/2014/main" id="{24D63C98-D0DC-4D40-B094-14DB88342A71}"/>
              </a:ext>
              <a:ext uri="{C183D7F6-B498-43B3-948B-1728B52AA6E4}">
                <adec:decorative xmlns:adec="http://schemas.microsoft.com/office/drawing/2017/decorative" val="1"/>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Tree>
    <p:extLst>
      <p:ext uri="{BB962C8B-B14F-4D97-AF65-F5344CB8AC3E}">
        <p14:creationId xmlns:p14="http://schemas.microsoft.com/office/powerpoint/2010/main" val="33843004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4E560-77BF-4D1A-B6E7-CD55CE12B1B8}"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3751890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44E560-77BF-4D1A-B6E7-CD55CE12B1B8}" type="datetimeFigureOut">
              <a:rPr lang="en-US" smtClean="0"/>
              <a:t>4/2/2020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2390809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44E560-77BF-4D1A-B6E7-CD55CE12B1B8}" type="datetimeFigureOut">
              <a:rPr lang="en-US" smtClean="0"/>
              <a:t>4/2/2020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2023478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a:extLst>
              <a:ext uri="{FF2B5EF4-FFF2-40B4-BE49-F238E27FC236}">
                <a16:creationId xmlns:a16="http://schemas.microsoft.com/office/drawing/2014/main" id="{308733B8-24C2-4122-9303-52BFBC1B2C34}"/>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E84ACAE-EEAD-4C32-86A8-142FACF8CFB9}"/>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0181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4/2/2020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2133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44E560-77BF-4D1A-B6E7-CD55CE12B1B8}" type="datetimeFigureOut">
              <a:rPr lang="en-US" smtClean="0"/>
              <a:t>4/2/2020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1512608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44E560-77BF-4D1A-B6E7-CD55CE12B1B8}" type="datetimeFigureOut">
              <a:rPr lang="en-US" smtClean="0"/>
              <a:t>4/2/2020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4174394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744E560-77BF-4D1A-B6E7-CD55CE12B1B8}" type="datetimeFigureOut">
              <a:rPr lang="en-US" smtClean="0"/>
              <a:t>4/2/2020</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59379A-16E2-4C4A-96D0-A52C442257E7}" type="slidenum">
              <a:rPr lang="en-US" smtClean="0"/>
              <a:t>‹#›</a:t>
            </a:fld>
            <a:endParaRPr lang="en-US"/>
          </a:p>
        </p:txBody>
      </p:sp>
      <p:sp>
        <p:nvSpPr>
          <p:cNvPr id="7" name="Rectangle 6">
            <a:extLst>
              <a:ext uri="{FF2B5EF4-FFF2-40B4-BE49-F238E27FC236}">
                <a16:creationId xmlns:a16="http://schemas.microsoft.com/office/drawing/2014/main" id="{9E3C1869-3ABA-429E-8E8F-883C51A5463C}"/>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3EABC575-4668-4E37-BED8-422ADD08E4D4}"/>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9531991"/>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 id="2147483650" r:id="rId20"/>
    <p:sldLayoutId id="2147483663" r:id="rId21"/>
    <p:sldLayoutId id="2147483662" r:id="rId2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45F67A4-7428-47F3-AE14-8CA43D976E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Freeform 5">
            <a:extLst>
              <a:ext uri="{FF2B5EF4-FFF2-40B4-BE49-F238E27FC236}">
                <a16:creationId xmlns:a16="http://schemas.microsoft.com/office/drawing/2014/main" id="{F4A20210-FA90-4B6D-8D2E-1B90054E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4" name="Freeform 14">
            <a:extLst>
              <a:ext uri="{FF2B5EF4-FFF2-40B4-BE49-F238E27FC236}">
                <a16:creationId xmlns:a16="http://schemas.microsoft.com/office/drawing/2014/main" id="{39213B44-68B7-47E7-B506-5C79FCF80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39084D60-65A6-45F8-8C17-3529E43F1C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7" name="Straight Connector 16">
              <a:extLst>
                <a:ext uri="{FF2B5EF4-FFF2-40B4-BE49-F238E27FC236}">
                  <a16:creationId xmlns:a16="http://schemas.microsoft.com/office/drawing/2014/main" id="{444A2572-2BF1-4C8E-AF59-F3AD411D89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DF3485-B455-470C-8FA8-A1BDE087B8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5E9DCD0-EE49-4CB4-89B6-C25F9861C3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713CF62-C96C-44E9-8C28-E3F2C6E7C6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06558F-07E9-4D78-A6F3-8BCFA9E734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D8773-83C0-4D51-9E1F-046DA7DA0D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880C3FB-3E2E-4054-A6D1-38176D6E2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505591A-6112-4B84-8E9E-923E43C4ED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884290-8E39-4425-BB4F-48D955C1F8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0C383A3-6D77-41CE-8121-498BC3BA51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120A319-4A10-4542-B48C-5FB2714C4A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B15B038-50ED-419D-B142-C96EE418B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BAFF2F4-75B2-4498-8559-BAE80D89B4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56AE167-8087-4A4B-B41D-5658EEBA68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D353E8A-CBA6-44F9-9C00-D0AD27C96C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A2C318A-A79F-4CAD-BA7A-51427BF9ED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F2996E3-5E01-4F22-B23C-7CD0CF72C4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60F6BC4-AB51-4DE7-B83C-E71FE4EC86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F65FC1C-93BF-4ACA-BF17-17372DD108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9F9913C-8CCE-4D56-9D2A-0C2D686676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0EDD18C-1AAD-48E5-AAAD-73F4B5643C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2D7A5C4-18C8-43E9-A50A-F87A362C85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A0C484E-A224-4DB0-8C34-89BE54BD12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9BB438E-A25F-4A7F-B209-8899B7CEC4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F8BA6DC-B1E9-4F32-A5CC-8F61976B69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F6D95B2-1C8D-4156-AB05-523619B4FC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88409AD-A77F-4304-9E8B-08A4891C70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62AD08A-B385-4D18-B948-8D53B39184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32A413E-FF1A-46B1-BF8B-3C1C408B34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CFF4E44-2BEB-4FAE-97C9-BC6E8296D1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0486C0A-9B93-46B8-932F-876BE26CEF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429BF5D-8D5B-4A48-89EE-8B779826E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DC996EE-5EB1-4943-A1E8-70810CBD67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2F833C8-E3CE-4399-B78B-9DD0EEA64C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7C92DB2-78F1-4872-B9C7-C658A78869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F8A2FAA-05E1-448E-A606-FA9D67036C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5AAB5D1-1672-4825-88A7-D93923475E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2CAAFDB-2BA2-4D04-8B8B-1241D5EC0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C381B3C-0009-451B-BCB3-48F7810C1B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A10544C-1EAD-47FB-A17E-52C6222826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2540B37-D854-4525-93F8-410685438F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450DFE8-D07F-435C-B5A2-47D126FD9F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C1A6513-2D5D-458C-B841-D5DD9844B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931CF18-850E-41CD-823E-D311BD5CC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4497A09-1B1C-4EB6-B728-6FC3A1C125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A60DE04-F3E8-437E-A2E4-A8A7BA01C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DBBA541-852C-4AE6-82E8-6BD13AFB4F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FC3362F-AD7E-45D7-BE85-7C8DD81347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CD83E0F-C8AF-4D52-94DB-CD949A2B16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0D5F865-890F-483F-B407-516CE6D222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E6A2505-E617-4419-AB05-10B779B5C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DFF0D66-52FC-4F64-B67F-72D9EFEED1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CC72040-7945-4051-989C-2B728F6D50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6EB6302-2333-45D4-AE20-B0F6D45CC1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ECC1105-D16E-411D-B4B7-80BF039BF9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D2F518-4540-44DE-BC62-7D598EC99B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19566BC-880A-4113-A9C4-0017E5184C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18E7D73-F4E4-4F5D-AFF9-EE491954A0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D0988A2-3571-4C16-BDEF-58254F04E5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550BAC8-41FE-4300-910B-EE7BBD7A0C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8CD175C-18A7-4589-8C46-A61FEF6D99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6BE3031-FD1C-443C-9889-243CEEAEDF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E37BF5D-3732-41F2-B9AF-A56C9214D6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77B6718-917A-4A01-BCF8-5C6E1217B2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C23AB5B-98FB-43F1-B590-BBA79814F2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EEC146-226B-4C83-9C1B-DD5495DE16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C24D094-41EF-4CA2-9834-B04793FA12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DA46AD8-674F-46C3-8A22-280F78F91A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E9D757B-CD9D-447C-8780-79F2FF875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76B76E9-7342-43BC-B629-9180ABF577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F25F68A-2DCB-4183-86F1-3428326E59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BA5FA913-066C-4504-A753-026056454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A6E50AC-CA1E-4DD3-B85F-1720C019E6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224B2B1-DBD8-4BA8-8CEB-BFAC8A15D3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4DEFE1E7-69A3-47F5-B8B8-C0898281B6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6F1F489-762E-4979-9EBC-50A62330B8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27DF22C-20E6-4DED-B405-1B26C5218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36FD8D7-6E0F-468E-B8C4-F4E6707112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4FFD83C-7E88-4358-8A8C-01FD4A7BD7CA}"/>
              </a:ext>
            </a:extLst>
          </p:cNvPr>
          <p:cNvSpPr>
            <a:spLocks noGrp="1"/>
          </p:cNvSpPr>
          <p:nvPr>
            <p:ph type="ctrTitle"/>
          </p:nvPr>
        </p:nvSpPr>
        <p:spPr>
          <a:xfrm>
            <a:off x="241411" y="742298"/>
            <a:ext cx="11435869" cy="2020644"/>
          </a:xfrm>
        </p:spPr>
        <p:txBody>
          <a:bodyPr>
            <a:noAutofit/>
          </a:bodyPr>
          <a:lstStyle/>
          <a:p>
            <a:r>
              <a:rPr lang="en-US" sz="6000" dirty="0">
                <a:solidFill>
                  <a:srgbClr val="FFC000"/>
                </a:solidFill>
              </a:rPr>
              <a:t>What did you say?</a:t>
            </a:r>
            <a:br>
              <a:rPr lang="en-US" sz="6000" dirty="0">
                <a:solidFill>
                  <a:srgbClr val="FFC000"/>
                </a:solidFill>
              </a:rPr>
            </a:br>
            <a:r>
              <a:rPr lang="en-US" sz="6000" dirty="0">
                <a:solidFill>
                  <a:srgbClr val="FFC000"/>
                </a:solidFill>
              </a:rPr>
              <a:t>A Language Translator Website</a:t>
            </a:r>
          </a:p>
        </p:txBody>
      </p:sp>
      <p:sp>
        <p:nvSpPr>
          <p:cNvPr id="96" name="Subtitle 2">
            <a:extLst>
              <a:ext uri="{FF2B5EF4-FFF2-40B4-BE49-F238E27FC236}">
                <a16:creationId xmlns:a16="http://schemas.microsoft.com/office/drawing/2014/main" id="{0271E45F-EA07-4398-AB2B-05B248A82A5D}"/>
              </a:ext>
            </a:extLst>
          </p:cNvPr>
          <p:cNvSpPr>
            <a:spLocks noGrp="1"/>
          </p:cNvSpPr>
          <p:nvPr>
            <p:ph type="subTitle" idx="1"/>
          </p:nvPr>
        </p:nvSpPr>
        <p:spPr>
          <a:xfrm>
            <a:off x="1097401" y="3639860"/>
            <a:ext cx="10435988" cy="2965011"/>
          </a:xfrm>
        </p:spPr>
        <p:txBody>
          <a:bodyPr vert="horz" lIns="91440" tIns="45720" rIns="91440" bIns="45720" rtlCol="0">
            <a:noAutofit/>
          </a:bodyPr>
          <a:lstStyle/>
          <a:p>
            <a:pPr>
              <a:lnSpc>
                <a:spcPct val="100000"/>
              </a:lnSpc>
            </a:pPr>
            <a:r>
              <a:rPr lang="en-US" sz="1600" dirty="0">
                <a:solidFill>
                  <a:srgbClr val="FFC000"/>
                </a:solidFill>
              </a:rPr>
              <a:t>BY</a:t>
            </a:r>
          </a:p>
          <a:p>
            <a:pPr>
              <a:lnSpc>
                <a:spcPct val="100000"/>
              </a:lnSpc>
            </a:pPr>
            <a:r>
              <a:rPr lang="en-US" sz="1600" dirty="0">
                <a:solidFill>
                  <a:srgbClr val="FFC000"/>
                </a:solidFill>
              </a:rPr>
              <a:t>SARAH GILGER</a:t>
            </a:r>
          </a:p>
          <a:p>
            <a:pPr>
              <a:lnSpc>
                <a:spcPct val="100000"/>
              </a:lnSpc>
            </a:pPr>
            <a:r>
              <a:rPr lang="en-US" sz="1600" dirty="0">
                <a:solidFill>
                  <a:srgbClr val="FFC000"/>
                </a:solidFill>
              </a:rPr>
              <a:t>JOSHUA BROOKS</a:t>
            </a:r>
          </a:p>
          <a:p>
            <a:pPr>
              <a:lnSpc>
                <a:spcPct val="100000"/>
              </a:lnSpc>
            </a:pPr>
            <a:r>
              <a:rPr lang="en-US" sz="1600" dirty="0">
                <a:solidFill>
                  <a:srgbClr val="FFC000"/>
                </a:solidFill>
              </a:rPr>
              <a:t>JOHN RADEMAKER</a:t>
            </a:r>
          </a:p>
          <a:p>
            <a:pPr>
              <a:lnSpc>
                <a:spcPct val="100000"/>
              </a:lnSpc>
            </a:pPr>
            <a:r>
              <a:rPr lang="en-US" sz="1600" dirty="0">
                <a:solidFill>
                  <a:srgbClr val="FFC000"/>
                </a:solidFill>
              </a:rPr>
              <a:t>CINDY CHAO</a:t>
            </a:r>
          </a:p>
          <a:p>
            <a:pPr>
              <a:lnSpc>
                <a:spcPct val="100000"/>
              </a:lnSpc>
            </a:pPr>
            <a:endParaRPr lang="en-US" sz="1600" dirty="0">
              <a:solidFill>
                <a:srgbClr val="FFC000"/>
              </a:solidFill>
            </a:endParaRPr>
          </a:p>
          <a:p>
            <a:pPr>
              <a:lnSpc>
                <a:spcPct val="100000"/>
              </a:lnSpc>
            </a:pPr>
            <a:r>
              <a:rPr lang="en-US" sz="1600" dirty="0">
                <a:solidFill>
                  <a:srgbClr val="FFC000"/>
                </a:solidFill>
              </a:rPr>
              <a:t>March 24, 2020 to April 4, 2020</a:t>
            </a:r>
          </a:p>
          <a:p>
            <a:pPr algn="l">
              <a:lnSpc>
                <a:spcPct val="100000"/>
              </a:lnSpc>
            </a:pPr>
            <a:endParaRPr lang="en-US" sz="1600" dirty="0">
              <a:solidFill>
                <a:srgbClr val="EE6E7E"/>
              </a:solidFill>
            </a:endParaRPr>
          </a:p>
          <a:p>
            <a:pPr algn="l">
              <a:lnSpc>
                <a:spcPct val="100000"/>
              </a:lnSpc>
            </a:pPr>
            <a:endParaRPr lang="en-US" sz="1600" dirty="0">
              <a:solidFill>
                <a:srgbClr val="EE6E7E"/>
              </a:solidFill>
            </a:endParaRPr>
          </a:p>
        </p:txBody>
      </p:sp>
    </p:spTree>
    <p:extLst>
      <p:ext uri="{BB962C8B-B14F-4D97-AF65-F5344CB8AC3E}">
        <p14:creationId xmlns:p14="http://schemas.microsoft.com/office/powerpoint/2010/main" val="4256408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a:xfrm>
            <a:off x="1010653" y="432497"/>
            <a:ext cx="9806573" cy="667510"/>
          </a:xfrm>
        </p:spPr>
        <p:txBody>
          <a:bodyPr>
            <a:normAutofit/>
          </a:bodyPr>
          <a:lstStyle/>
          <a:p>
            <a:r>
              <a:rPr lang="en-US" dirty="0">
                <a:solidFill>
                  <a:srgbClr val="E7E6E6">
                    <a:lumMod val="25000"/>
                  </a:srgbClr>
                </a:solidFill>
                <a:latin typeface="Segoe UI Light" panose="020B0502040204020203" pitchFamily="34" charset="0"/>
                <a:cs typeface="Segoe UI Light" panose="020B0502040204020203" pitchFamily="34" charset="0"/>
              </a:rPr>
              <a:t>Group objective</a:t>
            </a:r>
            <a:endParaRPr lang="en-US" dirty="0"/>
          </a:p>
        </p:txBody>
      </p:sp>
      <p:sp>
        <p:nvSpPr>
          <p:cNvPr id="3" name="Rectangle 2">
            <a:extLst>
              <a:ext uri="{FF2B5EF4-FFF2-40B4-BE49-F238E27FC236}">
                <a16:creationId xmlns:a16="http://schemas.microsoft.com/office/drawing/2014/main" id="{6E41D473-73BD-403B-8CC7-EDE9320AD735}"/>
              </a:ext>
              <a:ext uri="{C183D7F6-B498-43B3-948B-1728B52AA6E4}">
                <adec:decorative xmlns:adec="http://schemas.microsoft.com/office/drawing/2017/decorative" val="1"/>
              </a:ext>
            </a:extLst>
          </p:cNvPr>
          <p:cNvSpPr/>
          <p:nvPr/>
        </p:nvSpPr>
        <p:spPr>
          <a:xfrm>
            <a:off x="1010653" y="1518115"/>
            <a:ext cx="10387080" cy="4907388"/>
          </a:xfrm>
          <a:prstGeom prst="rect">
            <a:avLst/>
          </a:prstGeom>
          <a:solidFill>
            <a:srgbClr val="F5F5F5"/>
          </a:solidFill>
          <a:ln>
            <a:noFill/>
          </a:ln>
          <a:effectLst>
            <a:outerShdw blurRad="127000" dist="381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3200" dirty="0">
                <a:solidFill>
                  <a:schemeClr val="tx2">
                    <a:lumMod val="10000"/>
                  </a:schemeClr>
                </a:solidFill>
              </a:rPr>
              <a:t>When we first got together to discuss ideas we stumbled on the topic of language.</a:t>
            </a:r>
          </a:p>
          <a:p>
            <a:endParaRPr lang="en-AU" sz="3200" dirty="0">
              <a:solidFill>
                <a:schemeClr val="tx2">
                  <a:lumMod val="10000"/>
                </a:schemeClr>
              </a:solidFill>
            </a:endParaRPr>
          </a:p>
          <a:p>
            <a:r>
              <a:rPr lang="en-AU" sz="3200" dirty="0">
                <a:solidFill>
                  <a:schemeClr val="tx2">
                    <a:lumMod val="10000"/>
                  </a:schemeClr>
                </a:solidFill>
              </a:rPr>
              <a:t>Cindy shared her own story about needing Google Translate to text with family in California and Hong Kong.</a:t>
            </a:r>
            <a:endParaRPr lang="en-AU" sz="3200" dirty="0"/>
          </a:p>
          <a:p>
            <a:endParaRPr lang="en-AU" sz="3200" dirty="0"/>
          </a:p>
          <a:p>
            <a:r>
              <a:rPr lang="en-AU" sz="3200" dirty="0">
                <a:solidFill>
                  <a:schemeClr val="tx2">
                    <a:lumMod val="10000"/>
                  </a:schemeClr>
                </a:solidFill>
              </a:rPr>
              <a:t>Out Mission is to create a translation app that can copy text easily.  Our app translates both Spanish and Chinese and also suggests books for learning the language. </a:t>
            </a:r>
          </a:p>
        </p:txBody>
      </p:sp>
      <p:sp>
        <p:nvSpPr>
          <p:cNvPr id="15" name="Rectangle 14">
            <a:extLst>
              <a:ext uri="{FF2B5EF4-FFF2-40B4-BE49-F238E27FC236}">
                <a16:creationId xmlns:a16="http://schemas.microsoft.com/office/drawing/2014/main" id="{DA5D818A-6772-4140-9BA1-3E5C4AC85004}"/>
              </a:ext>
              <a:ext uri="{C183D7F6-B498-43B3-948B-1728B52AA6E4}">
                <adec:decorative xmlns:adec="http://schemas.microsoft.com/office/drawing/2017/decorative" val="1"/>
              </a:ext>
            </a:extLst>
          </p:cNvPr>
          <p:cNvSpPr/>
          <p:nvPr/>
        </p:nvSpPr>
        <p:spPr>
          <a:xfrm rot="16200000">
            <a:off x="10017084" y="1839905"/>
            <a:ext cx="1866468" cy="894830"/>
          </a:xfrm>
          <a:prstGeom prst="rect">
            <a:avLst/>
          </a:prstGeom>
          <a:gradFill flip="none" rotWithShape="1">
            <a:gsLst>
              <a:gs pos="0">
                <a:srgbClr val="F5F5F5">
                  <a:alpha val="0"/>
                </a:srgbClr>
              </a:gs>
              <a:gs pos="100000">
                <a:srgbClr val="F5F5F5"/>
              </a:gs>
              <a:gs pos="58000">
                <a:srgbClr val="F5F5F5">
                  <a:alpha val="8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spTree>
    <p:extLst>
      <p:ext uri="{BB962C8B-B14F-4D97-AF65-F5344CB8AC3E}">
        <p14:creationId xmlns:p14="http://schemas.microsoft.com/office/powerpoint/2010/main" val="3665633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a:xfrm>
            <a:off x="669928" y="443038"/>
            <a:ext cx="10131425" cy="602223"/>
          </a:xfrm>
        </p:spPr>
        <p:txBody>
          <a:bodyPr>
            <a:normAutofit fontScale="90000"/>
          </a:bodyPr>
          <a:lstStyle/>
          <a:p>
            <a:r>
              <a:rPr lang="en-US" dirty="0">
                <a:solidFill>
                  <a:schemeClr val="tx2">
                    <a:lumMod val="10000"/>
                  </a:schemeClr>
                </a:solidFill>
              </a:rPr>
              <a:t>Our approach</a:t>
            </a:r>
            <a:endParaRPr lang="en-US" dirty="0"/>
          </a:p>
        </p:txBody>
      </p:sp>
      <p:sp>
        <p:nvSpPr>
          <p:cNvPr id="3" name="Rectangle 2">
            <a:extLst>
              <a:ext uri="{FF2B5EF4-FFF2-40B4-BE49-F238E27FC236}">
                <a16:creationId xmlns:a16="http://schemas.microsoft.com/office/drawing/2014/main" id="{FAEDDAA5-B6E5-49F3-A495-94B7927A69C0}"/>
              </a:ext>
              <a:ext uri="{C183D7F6-B498-43B3-948B-1728B52AA6E4}">
                <adec:decorative xmlns:adec="http://schemas.microsoft.com/office/drawing/2017/decorative" val="1"/>
              </a:ext>
            </a:extLst>
          </p:cNvPr>
          <p:cNvSpPr/>
          <p:nvPr/>
        </p:nvSpPr>
        <p:spPr>
          <a:xfrm rot="16200000">
            <a:off x="4035175" y="4807119"/>
            <a:ext cx="833933" cy="1943095"/>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sp>
        <p:nvSpPr>
          <p:cNvPr id="16" name="Rectangle 15">
            <a:extLst>
              <a:ext uri="{FF2B5EF4-FFF2-40B4-BE49-F238E27FC236}">
                <a16:creationId xmlns:a16="http://schemas.microsoft.com/office/drawing/2014/main" id="{1AB35696-185C-46E0-B7F0-E4C008CA1822}"/>
              </a:ext>
            </a:extLst>
          </p:cNvPr>
          <p:cNvSpPr/>
          <p:nvPr/>
        </p:nvSpPr>
        <p:spPr>
          <a:xfrm>
            <a:off x="631743" y="1808535"/>
            <a:ext cx="10928514" cy="4387098"/>
          </a:xfrm>
          <a:prstGeom prst="rect">
            <a:avLst/>
          </a:prstGeom>
        </p:spPr>
        <p:txBody>
          <a:bodyPr wrap="square">
            <a:spAutoFit/>
          </a:bodyPr>
          <a:lstStyle/>
          <a:p>
            <a:pPr>
              <a:lnSpc>
                <a:spcPct val="107000"/>
              </a:lnSpc>
              <a:spcAft>
                <a:spcPts val="800"/>
              </a:spcAft>
            </a:pPr>
            <a:r>
              <a:rPr lang="en-US" sz="3200" dirty="0">
                <a:solidFill>
                  <a:schemeClr val="tx2">
                    <a:lumMod val="10000"/>
                  </a:schemeClr>
                </a:solidFill>
                <a:latin typeface="Calibri" panose="020F0502020204030204" pitchFamily="34" charset="0"/>
                <a:ea typeface="Calibri" panose="020F0502020204030204" pitchFamily="34" charset="0"/>
                <a:cs typeface="Times New Roman" panose="02020603050405020304" pitchFamily="18" charset="0"/>
              </a:rPr>
              <a:t>Originally, we had tried to assign tasks to one another.  However as time went on, we began to understand each others skill sets more.  Thus the flow became more organic and when we needed to work on something one of us would share our screens and we worked as a team.</a:t>
            </a:r>
          </a:p>
          <a:p>
            <a:pPr>
              <a:lnSpc>
                <a:spcPct val="107000"/>
              </a:lnSpc>
              <a:spcAft>
                <a:spcPts val="800"/>
              </a:spcAft>
            </a:pPr>
            <a:r>
              <a:rPr lang="en-US" sz="3200" dirty="0">
                <a:solidFill>
                  <a:schemeClr val="tx2">
                    <a:lumMod val="10000"/>
                  </a:schemeClr>
                </a:solidFill>
                <a:latin typeface="Calibri" panose="020F0502020204030204" pitchFamily="34" charset="0"/>
                <a:ea typeface="Calibri" panose="020F0502020204030204" pitchFamily="34" charset="0"/>
                <a:cs typeface="Times New Roman" panose="02020603050405020304" pitchFamily="18" charset="0"/>
              </a:rPr>
              <a:t>We checked in with each other and tried to meet outside of class to work as often as possible.  Overall we all learned quiet a bit from each other.</a:t>
            </a:r>
          </a:p>
        </p:txBody>
      </p:sp>
    </p:spTree>
    <p:extLst>
      <p:ext uri="{BB962C8B-B14F-4D97-AF65-F5344CB8AC3E}">
        <p14:creationId xmlns:p14="http://schemas.microsoft.com/office/powerpoint/2010/main" val="1969584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AB49E1-195D-497A-BB31-2158958CA082}"/>
              </a:ext>
            </a:extLst>
          </p:cNvPr>
          <p:cNvSpPr>
            <a:spLocks noGrp="1"/>
          </p:cNvSpPr>
          <p:nvPr>
            <p:ph idx="1"/>
          </p:nvPr>
        </p:nvSpPr>
        <p:spPr/>
        <p:txBody>
          <a:bodyPr/>
          <a:lstStyle/>
          <a:p>
            <a:pPr lvl="0"/>
            <a:r>
              <a:rPr lang="en-US" dirty="0"/>
              <a:t>Microsoft makes it easy to insert a 3D Model!  Simply go to the Insert Ribbon and click on the 3D Models option.  Choose the option for online sources gallery (shown at the right).  Select the model you wish to insert.</a:t>
            </a:r>
          </a:p>
          <a:p>
            <a:pPr lvl="0"/>
            <a:r>
              <a:rPr lang="en-US" dirty="0"/>
              <a:t>3D Models is a subscription-only feature. If you have a subscription, the next slide shows you how it works in a new presentation.</a:t>
            </a:r>
          </a:p>
        </p:txBody>
      </p:sp>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a:xfrm>
            <a:off x="685801" y="609600"/>
            <a:ext cx="10131425" cy="600363"/>
          </a:xfrm>
        </p:spPr>
        <p:txBody>
          <a:bodyPr>
            <a:normAutofit fontScale="90000"/>
          </a:bodyPr>
          <a:lstStyle/>
          <a:p>
            <a:r>
              <a:rPr lang="en-US" dirty="0">
                <a:solidFill>
                  <a:schemeClr val="tx2">
                    <a:lumMod val="10000"/>
                  </a:schemeClr>
                </a:solidFill>
              </a:rPr>
              <a:t>The programming language used:</a:t>
            </a:r>
          </a:p>
        </p:txBody>
      </p:sp>
      <p:pic>
        <p:nvPicPr>
          <p:cNvPr id="3" name="Picture 2">
            <a:extLst>
              <a:ext uri="{FF2B5EF4-FFF2-40B4-BE49-F238E27FC236}">
                <a16:creationId xmlns:a16="http://schemas.microsoft.com/office/drawing/2014/main" id="{3CA04A96-9740-412C-911A-077325702714}"/>
              </a:ext>
            </a:extLst>
          </p:cNvPr>
          <p:cNvPicPr>
            <a:picLocks noChangeAspect="1"/>
          </p:cNvPicPr>
          <p:nvPr/>
        </p:nvPicPr>
        <p:blipFill>
          <a:blip r:embed="rId2"/>
          <a:stretch>
            <a:fillRect/>
          </a:stretch>
        </p:blipFill>
        <p:spPr>
          <a:xfrm>
            <a:off x="816778" y="1542455"/>
            <a:ext cx="1515133" cy="2470309"/>
          </a:xfrm>
          <a:prstGeom prst="rect">
            <a:avLst/>
          </a:prstGeom>
        </p:spPr>
      </p:pic>
      <p:pic>
        <p:nvPicPr>
          <p:cNvPr id="5" name="Picture 4">
            <a:extLst>
              <a:ext uri="{FF2B5EF4-FFF2-40B4-BE49-F238E27FC236}">
                <a16:creationId xmlns:a16="http://schemas.microsoft.com/office/drawing/2014/main" id="{A539BA2E-C322-464F-B5EF-CDFB3C7C174F}"/>
              </a:ext>
            </a:extLst>
          </p:cNvPr>
          <p:cNvPicPr>
            <a:picLocks noChangeAspect="1"/>
          </p:cNvPicPr>
          <p:nvPr/>
        </p:nvPicPr>
        <p:blipFill>
          <a:blip r:embed="rId3"/>
          <a:stretch>
            <a:fillRect/>
          </a:stretch>
        </p:blipFill>
        <p:spPr>
          <a:xfrm>
            <a:off x="2834351" y="3795531"/>
            <a:ext cx="2265720" cy="2381486"/>
          </a:xfrm>
          <a:prstGeom prst="rect">
            <a:avLst/>
          </a:prstGeom>
        </p:spPr>
      </p:pic>
      <p:pic>
        <p:nvPicPr>
          <p:cNvPr id="9" name="Picture 8">
            <a:extLst>
              <a:ext uri="{FF2B5EF4-FFF2-40B4-BE49-F238E27FC236}">
                <a16:creationId xmlns:a16="http://schemas.microsoft.com/office/drawing/2014/main" id="{33EA61A5-7DEB-42F3-A1F6-F676C6FF53AA}"/>
              </a:ext>
            </a:extLst>
          </p:cNvPr>
          <p:cNvPicPr>
            <a:picLocks noChangeAspect="1"/>
          </p:cNvPicPr>
          <p:nvPr/>
        </p:nvPicPr>
        <p:blipFill>
          <a:blip r:embed="rId4"/>
          <a:stretch>
            <a:fillRect/>
          </a:stretch>
        </p:blipFill>
        <p:spPr>
          <a:xfrm>
            <a:off x="7553841" y="3759978"/>
            <a:ext cx="1937017" cy="2416986"/>
          </a:xfrm>
          <a:prstGeom prst="rect">
            <a:avLst/>
          </a:prstGeom>
        </p:spPr>
      </p:pic>
      <p:pic>
        <p:nvPicPr>
          <p:cNvPr id="10" name="Picture 9">
            <a:extLst>
              <a:ext uri="{FF2B5EF4-FFF2-40B4-BE49-F238E27FC236}">
                <a16:creationId xmlns:a16="http://schemas.microsoft.com/office/drawing/2014/main" id="{37D58320-7409-44E2-A033-D8BD05EC6282}"/>
              </a:ext>
            </a:extLst>
          </p:cNvPr>
          <p:cNvPicPr>
            <a:picLocks noChangeAspect="1"/>
          </p:cNvPicPr>
          <p:nvPr/>
        </p:nvPicPr>
        <p:blipFill>
          <a:blip r:embed="rId5"/>
          <a:stretch>
            <a:fillRect/>
          </a:stretch>
        </p:blipFill>
        <p:spPr>
          <a:xfrm>
            <a:off x="9404021" y="1715810"/>
            <a:ext cx="2016607" cy="2296954"/>
          </a:xfrm>
          <a:prstGeom prst="rect">
            <a:avLst/>
          </a:prstGeom>
        </p:spPr>
      </p:pic>
      <p:pic>
        <p:nvPicPr>
          <p:cNvPr id="11" name="Picture 10">
            <a:extLst>
              <a:ext uri="{FF2B5EF4-FFF2-40B4-BE49-F238E27FC236}">
                <a16:creationId xmlns:a16="http://schemas.microsoft.com/office/drawing/2014/main" id="{D0CB12DC-BEAB-4F42-AD1C-308DE330EA71}"/>
              </a:ext>
            </a:extLst>
          </p:cNvPr>
          <p:cNvPicPr>
            <a:picLocks noChangeAspect="1"/>
          </p:cNvPicPr>
          <p:nvPr/>
        </p:nvPicPr>
        <p:blipFill>
          <a:blip r:embed="rId6"/>
          <a:stretch>
            <a:fillRect/>
          </a:stretch>
        </p:blipFill>
        <p:spPr>
          <a:xfrm>
            <a:off x="4429641" y="1630250"/>
            <a:ext cx="3124200" cy="2129727"/>
          </a:xfrm>
          <a:prstGeom prst="rect">
            <a:avLst/>
          </a:prstGeom>
        </p:spPr>
      </p:pic>
    </p:spTree>
    <p:extLst>
      <p:ext uri="{BB962C8B-B14F-4D97-AF65-F5344CB8AC3E}">
        <p14:creationId xmlns:p14="http://schemas.microsoft.com/office/powerpoint/2010/main" val="225163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a:xfrm>
            <a:off x="802887" y="565831"/>
            <a:ext cx="10131425" cy="565952"/>
          </a:xfrm>
        </p:spPr>
        <p:txBody>
          <a:bodyPr>
            <a:normAutofit fontScale="90000"/>
          </a:bodyPr>
          <a:lstStyle/>
          <a:p>
            <a:r>
              <a:rPr lang="en-US" dirty="0">
                <a:solidFill>
                  <a:schemeClr val="tx2">
                    <a:lumMod val="10000"/>
                  </a:schemeClr>
                </a:solidFill>
              </a:rPr>
              <a:t>API links</a:t>
            </a:r>
          </a:p>
        </p:txBody>
      </p:sp>
      <p:sp>
        <p:nvSpPr>
          <p:cNvPr id="2" name="Content Placeholder 1">
            <a:extLst>
              <a:ext uri="{FF2B5EF4-FFF2-40B4-BE49-F238E27FC236}">
                <a16:creationId xmlns:a16="http://schemas.microsoft.com/office/drawing/2014/main" id="{0E85CDB0-AD30-4DBB-AC55-D824F09CE209}"/>
              </a:ext>
            </a:extLst>
          </p:cNvPr>
          <p:cNvSpPr>
            <a:spLocks noGrp="1"/>
          </p:cNvSpPr>
          <p:nvPr>
            <p:ph idx="1"/>
          </p:nvPr>
        </p:nvSpPr>
        <p:spPr>
          <a:xfrm>
            <a:off x="802887" y="1194371"/>
            <a:ext cx="9694598" cy="4805161"/>
          </a:xfrm>
        </p:spPr>
        <p:txBody>
          <a:bodyPr>
            <a:normAutofit/>
          </a:bodyPr>
          <a:lstStyle/>
          <a:p>
            <a:r>
              <a:rPr lang="en-US" sz="2800" dirty="0">
                <a:solidFill>
                  <a:schemeClr val="tx2">
                    <a:lumMod val="10000"/>
                  </a:schemeClr>
                </a:solidFill>
              </a:rPr>
              <a:t>Server Side API: Yandex</a:t>
            </a:r>
          </a:p>
          <a:p>
            <a:r>
              <a:rPr lang="en-US" sz="2800" dirty="0">
                <a:solidFill>
                  <a:schemeClr val="tx2">
                    <a:lumMod val="10000"/>
                  </a:schemeClr>
                </a:solidFill>
              </a:rPr>
              <a:t>For text translation</a:t>
            </a:r>
          </a:p>
          <a:p>
            <a:endParaRPr lang="en-US" sz="2800" dirty="0">
              <a:solidFill>
                <a:schemeClr val="tx2">
                  <a:lumMod val="10000"/>
                </a:schemeClr>
              </a:solidFill>
            </a:endParaRPr>
          </a:p>
          <a:p>
            <a:r>
              <a:rPr lang="en-US" sz="2800" dirty="0">
                <a:solidFill>
                  <a:schemeClr val="tx2">
                    <a:lumMod val="10000"/>
                  </a:schemeClr>
                </a:solidFill>
              </a:rPr>
              <a:t>Server Side API: Google Books</a:t>
            </a:r>
          </a:p>
          <a:p>
            <a:r>
              <a:rPr lang="en-US" sz="2800" dirty="0">
                <a:solidFill>
                  <a:schemeClr val="tx2">
                    <a:lumMod val="10000"/>
                  </a:schemeClr>
                </a:solidFill>
              </a:rPr>
              <a:t>To provide book recommendations for learning the language</a:t>
            </a:r>
          </a:p>
          <a:p>
            <a:endParaRPr lang="en-US" sz="2800" dirty="0">
              <a:solidFill>
                <a:schemeClr val="tx2">
                  <a:lumMod val="10000"/>
                </a:schemeClr>
              </a:solidFill>
            </a:endParaRPr>
          </a:p>
          <a:p>
            <a:r>
              <a:rPr lang="en-US" sz="2800" dirty="0">
                <a:solidFill>
                  <a:schemeClr val="tx2">
                    <a:lumMod val="10000"/>
                  </a:schemeClr>
                </a:solidFill>
              </a:rPr>
              <a:t>Client Side API: GIPHY API</a:t>
            </a:r>
          </a:p>
          <a:p>
            <a:r>
              <a:rPr lang="en-US" sz="2800" dirty="0">
                <a:solidFill>
                  <a:schemeClr val="tx2">
                    <a:lumMod val="10000"/>
                  </a:schemeClr>
                </a:solidFill>
              </a:rPr>
              <a:t>To provide a fun loading screen while you wait.</a:t>
            </a:r>
          </a:p>
        </p:txBody>
      </p:sp>
      <p:sp>
        <p:nvSpPr>
          <p:cNvPr id="4" name="Oval 3">
            <a:extLst>
              <a:ext uri="{FF2B5EF4-FFF2-40B4-BE49-F238E27FC236}">
                <a16:creationId xmlns:a16="http://schemas.microsoft.com/office/drawing/2014/main" id="{13572B26-98AF-4AA8-9A0F-435FBBFB6E5E}"/>
              </a:ext>
              <a:ext uri="{C183D7F6-B498-43B3-948B-1728B52AA6E4}">
                <adec:decorative xmlns:adec="http://schemas.microsoft.com/office/drawing/2017/decorative" val="1"/>
              </a:ext>
            </a:extLst>
          </p:cNvPr>
          <p:cNvSpPr/>
          <p:nvPr/>
        </p:nvSpPr>
        <p:spPr bwMode="blackWhite">
          <a:xfrm>
            <a:off x="597968" y="155540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5" name="Oval 4">
            <a:extLst>
              <a:ext uri="{FF2B5EF4-FFF2-40B4-BE49-F238E27FC236}">
                <a16:creationId xmlns:a16="http://schemas.microsoft.com/office/drawing/2014/main" id="{C851C4E8-1EC2-4782-B31A-6F082712F3DF}"/>
              </a:ext>
              <a:ext uri="{C183D7F6-B498-43B3-948B-1728B52AA6E4}">
                <adec:decorative xmlns:adec="http://schemas.microsoft.com/office/drawing/2017/decorative" val="1"/>
              </a:ext>
            </a:extLst>
          </p:cNvPr>
          <p:cNvSpPr/>
          <p:nvPr/>
        </p:nvSpPr>
        <p:spPr bwMode="blackWhite">
          <a:xfrm>
            <a:off x="597968" y="3127482"/>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6" name="Oval 5">
            <a:extLst>
              <a:ext uri="{FF2B5EF4-FFF2-40B4-BE49-F238E27FC236}">
                <a16:creationId xmlns:a16="http://schemas.microsoft.com/office/drawing/2014/main" id="{A4D3B53A-9E90-4B19-BA5D-E8F4971E21A9}"/>
              </a:ext>
              <a:ext uri="{C183D7F6-B498-43B3-948B-1728B52AA6E4}">
                <adec:decorative xmlns:adec="http://schemas.microsoft.com/office/drawing/2017/decorative" val="1"/>
              </a:ext>
            </a:extLst>
          </p:cNvPr>
          <p:cNvSpPr/>
          <p:nvPr/>
        </p:nvSpPr>
        <p:spPr bwMode="blackWhite">
          <a:xfrm>
            <a:off x="597968" y="4841215"/>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spTree>
    <p:extLst>
      <p:ext uri="{BB962C8B-B14F-4D97-AF65-F5344CB8AC3E}">
        <p14:creationId xmlns:p14="http://schemas.microsoft.com/office/powerpoint/2010/main" val="1997439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a:xfrm>
            <a:off x="763335" y="633749"/>
            <a:ext cx="10131425" cy="558275"/>
          </a:xfrm>
        </p:spPr>
        <p:txBody>
          <a:bodyPr>
            <a:normAutofit fontScale="90000"/>
          </a:bodyPr>
          <a:lstStyle/>
          <a:p>
            <a:r>
              <a:rPr lang="en-US" dirty="0">
                <a:solidFill>
                  <a:schemeClr val="tx2">
                    <a:lumMod val="10000"/>
                  </a:schemeClr>
                </a:solidFill>
              </a:rPr>
              <a:t>What the future holds</a:t>
            </a:r>
          </a:p>
        </p:txBody>
      </p:sp>
      <p:sp>
        <p:nvSpPr>
          <p:cNvPr id="2" name="Rectangle 1">
            <a:extLst>
              <a:ext uri="{FF2B5EF4-FFF2-40B4-BE49-F238E27FC236}">
                <a16:creationId xmlns:a16="http://schemas.microsoft.com/office/drawing/2014/main" id="{9744B14C-7927-4174-8539-7F123A5B72AB}"/>
              </a:ext>
            </a:extLst>
          </p:cNvPr>
          <p:cNvSpPr/>
          <p:nvPr/>
        </p:nvSpPr>
        <p:spPr>
          <a:xfrm>
            <a:off x="763335" y="1408671"/>
            <a:ext cx="10543097" cy="4031873"/>
          </a:xfrm>
          <a:prstGeom prst="rect">
            <a:avLst/>
          </a:prstGeom>
        </p:spPr>
        <p:txBody>
          <a:bodyPr wrap="square">
            <a:spAutoFit/>
          </a:bodyPr>
          <a:lstStyle/>
          <a:p>
            <a:r>
              <a:rPr lang="en-US" sz="3200" dirty="0">
                <a:solidFill>
                  <a:schemeClr val="tx2">
                    <a:lumMod val="10000"/>
                  </a:schemeClr>
                </a:solidFill>
              </a:rPr>
              <a:t>In the future we would like the site to present even more recourses for learning the language.  Perhaps via YouTube videos or Spotify music/podcasts.</a:t>
            </a:r>
          </a:p>
          <a:p>
            <a:endParaRPr lang="en-US" sz="3200" dirty="0">
              <a:solidFill>
                <a:schemeClr val="tx2">
                  <a:lumMod val="10000"/>
                </a:schemeClr>
              </a:solidFill>
            </a:endParaRPr>
          </a:p>
          <a:p>
            <a:endParaRPr lang="en-US" sz="3200" dirty="0">
              <a:solidFill>
                <a:schemeClr val="tx2">
                  <a:lumMod val="10000"/>
                </a:schemeClr>
              </a:solidFill>
            </a:endParaRPr>
          </a:p>
          <a:p>
            <a:r>
              <a:rPr lang="en-US" sz="3200" dirty="0">
                <a:solidFill>
                  <a:schemeClr val="tx2">
                    <a:lumMod val="10000"/>
                  </a:schemeClr>
                </a:solidFill>
              </a:rPr>
              <a:t>Overall, we want to give the user as many options as possible to continue learning.  We would also like to be able to add more languages to the list.</a:t>
            </a:r>
          </a:p>
        </p:txBody>
      </p:sp>
    </p:spTree>
    <p:extLst>
      <p:ext uri="{BB962C8B-B14F-4D97-AF65-F5344CB8AC3E}">
        <p14:creationId xmlns:p14="http://schemas.microsoft.com/office/powerpoint/2010/main" val="1424314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ctrTitle"/>
          </p:nvPr>
        </p:nvSpPr>
        <p:spPr>
          <a:xfrm>
            <a:off x="1523999" y="525249"/>
            <a:ext cx="9501809" cy="933257"/>
          </a:xfrm>
        </p:spPr>
        <p:txBody>
          <a:bodyPr/>
          <a:lstStyle/>
          <a:p>
            <a:pPr algn="ctr"/>
            <a:r>
              <a:rPr lang="en-US" dirty="0">
                <a:solidFill>
                  <a:schemeClr val="bg2">
                    <a:lumMod val="75000"/>
                  </a:schemeClr>
                </a:solidFill>
              </a:rPr>
              <a:t>PROJECT SCOPE</a:t>
            </a: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1382178" y="1452563"/>
            <a:ext cx="3475038"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1800" dirty="0">
              <a:latin typeface="+mj-lt"/>
              <a:ea typeface="+mj-ea"/>
              <a:cs typeface="+mj-cs"/>
            </a:endParaRPr>
          </a:p>
        </p:txBody>
      </p:sp>
      <p:sp>
        <p:nvSpPr>
          <p:cNvPr id="32" name="Text Placeholder 6" descr="3D Models">
            <a:extLst>
              <a:ext uri="{FF2B5EF4-FFF2-40B4-BE49-F238E27FC236}">
                <a16:creationId xmlns:a16="http://schemas.microsoft.com/office/drawing/2014/main" id="{0D4EB70A-0A14-4B27-B499-59D76007ABA8}"/>
              </a:ext>
            </a:extLst>
          </p:cNvPr>
          <p:cNvSpPr txBox="1">
            <a:spLocks/>
          </p:cNvSpPr>
          <p:nvPr/>
        </p:nvSpPr>
        <p:spPr>
          <a:xfrm>
            <a:off x="6949858" y="1452563"/>
            <a:ext cx="3475038"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1800" dirty="0">
              <a:latin typeface="+mj-lt"/>
              <a:ea typeface="+mj-ea"/>
              <a:cs typeface="+mj-cs"/>
            </a:endParaRPr>
          </a:p>
        </p:txBody>
      </p:sp>
      <p:graphicFrame>
        <p:nvGraphicFramePr>
          <p:cNvPr id="34" name="Table 33">
            <a:extLst>
              <a:ext uri="{FF2B5EF4-FFF2-40B4-BE49-F238E27FC236}">
                <a16:creationId xmlns:a16="http://schemas.microsoft.com/office/drawing/2014/main" id="{8028D782-EEC6-4A33-B974-8F92BE9EE795}"/>
              </a:ext>
            </a:extLst>
          </p:cNvPr>
          <p:cNvGraphicFramePr>
            <a:graphicFrameLocks noGrp="1"/>
          </p:cNvGraphicFramePr>
          <p:nvPr>
            <p:extLst>
              <p:ext uri="{D42A27DB-BD31-4B8C-83A1-F6EECF244321}">
                <p14:modId xmlns:p14="http://schemas.microsoft.com/office/powerpoint/2010/main" val="3628938925"/>
              </p:ext>
            </p:extLst>
          </p:nvPr>
        </p:nvGraphicFramePr>
        <p:xfrm>
          <a:off x="635000" y="1607334"/>
          <a:ext cx="10947399" cy="4847337"/>
        </p:xfrm>
        <a:graphic>
          <a:graphicData uri="http://schemas.openxmlformats.org/drawingml/2006/table">
            <a:tbl>
              <a:tblPr>
                <a:tableStyleId>{5C22544A-7EE6-4342-B048-85BDC9FD1C3A}</a:tableStyleId>
              </a:tblPr>
              <a:tblGrid>
                <a:gridCol w="2550852">
                  <a:extLst>
                    <a:ext uri="{9D8B030D-6E8A-4147-A177-3AD203B41FA5}">
                      <a16:colId xmlns:a16="http://schemas.microsoft.com/office/drawing/2014/main" val="625992740"/>
                    </a:ext>
                  </a:extLst>
                </a:gridCol>
                <a:gridCol w="5357016">
                  <a:extLst>
                    <a:ext uri="{9D8B030D-6E8A-4147-A177-3AD203B41FA5}">
                      <a16:colId xmlns:a16="http://schemas.microsoft.com/office/drawing/2014/main" val="307395949"/>
                    </a:ext>
                  </a:extLst>
                </a:gridCol>
                <a:gridCol w="3039531">
                  <a:extLst>
                    <a:ext uri="{9D8B030D-6E8A-4147-A177-3AD203B41FA5}">
                      <a16:colId xmlns:a16="http://schemas.microsoft.com/office/drawing/2014/main" val="3112979595"/>
                    </a:ext>
                  </a:extLst>
                </a:gridCol>
              </a:tblGrid>
              <a:tr h="552304">
                <a:tc gridSpan="3">
                  <a:txBody>
                    <a:bodyPr/>
                    <a:lstStyle/>
                    <a:p>
                      <a:pPr algn="ctr" fontAlgn="b"/>
                      <a:r>
                        <a:rPr lang="en-US" sz="1600" u="none" strike="noStrike" baseline="0" dirty="0">
                          <a:solidFill>
                            <a:schemeClr val="bg2">
                              <a:lumMod val="75000"/>
                            </a:schemeClr>
                          </a:solidFill>
                          <a:effectLst/>
                        </a:rPr>
                        <a:t>PROJECT SCOPE STATEMENT</a:t>
                      </a:r>
                      <a:endParaRPr lang="en-US" sz="1600" b="0" i="0" u="none" strike="noStrike" baseline="0" dirty="0">
                        <a:solidFill>
                          <a:schemeClr val="bg2">
                            <a:lumMod val="75000"/>
                          </a:schemeClr>
                        </a:solidFill>
                        <a:effectLst/>
                        <a:latin typeface="Calibri" panose="020F0502020204030204" pitchFamily="34" charset="0"/>
                      </a:endParaRPr>
                    </a:p>
                  </a:txBody>
                  <a:tcPr marL="5849" marR="5849" marT="584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alpha val="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95612823"/>
                  </a:ext>
                </a:extLst>
              </a:tr>
              <a:tr h="552304">
                <a:tc>
                  <a:txBody>
                    <a:bodyPr/>
                    <a:lstStyle/>
                    <a:p>
                      <a:pPr algn="l" fontAlgn="b"/>
                      <a:r>
                        <a:rPr lang="en-US" sz="1600" u="none" strike="noStrike" baseline="0" dirty="0">
                          <a:solidFill>
                            <a:schemeClr val="bg2">
                              <a:lumMod val="75000"/>
                            </a:schemeClr>
                          </a:solidFill>
                          <a:effectLst/>
                        </a:rPr>
                        <a:t>TITLE</a:t>
                      </a:r>
                      <a:endParaRPr lang="en-US" sz="1600" b="1" i="0" u="none" strike="noStrike" baseline="0" dirty="0">
                        <a:solidFill>
                          <a:schemeClr val="bg2">
                            <a:lumMod val="75000"/>
                          </a:schemeClr>
                        </a:solidFill>
                        <a:effectLst/>
                        <a:latin typeface="Calibri" panose="020F0502020204030204" pitchFamily="34" charset="0"/>
                      </a:endParaRPr>
                    </a:p>
                  </a:txBody>
                  <a:tcPr marL="5849" marR="5849" marT="584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alpha val="0"/>
                      </a:schemeClr>
                    </a:solidFill>
                  </a:tcPr>
                </a:tc>
                <a:tc>
                  <a:txBody>
                    <a:bodyPr/>
                    <a:lstStyle/>
                    <a:p>
                      <a:pPr algn="l" fontAlgn="b"/>
                      <a:r>
                        <a:rPr lang="en-US" sz="1600" u="none" strike="noStrike" baseline="0" dirty="0">
                          <a:solidFill>
                            <a:schemeClr val="bg2">
                              <a:lumMod val="75000"/>
                            </a:schemeClr>
                          </a:solidFill>
                          <a:effectLst/>
                        </a:rPr>
                        <a:t>LANGUAGE TRANSLATOR</a:t>
                      </a:r>
                      <a:endParaRPr lang="en-US" sz="1600" b="0" i="0" u="none" strike="noStrike" baseline="0" dirty="0">
                        <a:solidFill>
                          <a:schemeClr val="bg2">
                            <a:lumMod val="75000"/>
                          </a:schemeClr>
                        </a:solidFill>
                        <a:effectLst/>
                        <a:latin typeface="Calibri" panose="020F0502020204030204" pitchFamily="34" charset="0"/>
                      </a:endParaRPr>
                    </a:p>
                  </a:txBody>
                  <a:tcPr marL="5849" marR="5849" marT="584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alpha val="0"/>
                      </a:schemeClr>
                    </a:solidFill>
                  </a:tcPr>
                </a:tc>
                <a:tc>
                  <a:txBody>
                    <a:bodyPr/>
                    <a:lstStyle/>
                    <a:p>
                      <a:pPr algn="l" fontAlgn="b"/>
                      <a:r>
                        <a:rPr lang="en-US" sz="1600" u="none" strike="noStrike" baseline="0" dirty="0">
                          <a:solidFill>
                            <a:schemeClr val="bg2">
                              <a:lumMod val="75000"/>
                            </a:schemeClr>
                          </a:solidFill>
                          <a:effectLst/>
                        </a:rPr>
                        <a:t>DATE: Saturday April 4, 2020</a:t>
                      </a:r>
                      <a:endParaRPr lang="en-US" sz="1600" b="0" i="0" u="none" strike="noStrike" baseline="0" dirty="0">
                        <a:solidFill>
                          <a:schemeClr val="bg2">
                            <a:lumMod val="75000"/>
                          </a:schemeClr>
                        </a:solidFill>
                        <a:effectLst/>
                        <a:latin typeface="Calibri" panose="020F0502020204030204" pitchFamily="34" charset="0"/>
                      </a:endParaRPr>
                    </a:p>
                  </a:txBody>
                  <a:tcPr marL="5849" marR="5849" marT="584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alpha val="0"/>
                      </a:schemeClr>
                    </a:solidFill>
                  </a:tcPr>
                </a:tc>
                <a:extLst>
                  <a:ext uri="{0D108BD9-81ED-4DB2-BD59-A6C34878D82A}">
                    <a16:rowId xmlns:a16="http://schemas.microsoft.com/office/drawing/2014/main" val="3688554171"/>
                  </a:ext>
                </a:extLst>
              </a:tr>
              <a:tr h="805775">
                <a:tc>
                  <a:txBody>
                    <a:bodyPr/>
                    <a:lstStyle/>
                    <a:p>
                      <a:pPr algn="l" fontAlgn="b"/>
                      <a:r>
                        <a:rPr lang="en-US" sz="1600" u="none" strike="noStrike" baseline="0" dirty="0">
                          <a:solidFill>
                            <a:schemeClr val="bg2">
                              <a:lumMod val="75000"/>
                            </a:schemeClr>
                          </a:solidFill>
                          <a:effectLst/>
                        </a:rPr>
                        <a:t>GROUP PARTICIPANTS</a:t>
                      </a:r>
                      <a:endParaRPr lang="en-US" sz="1600" b="1" i="0" u="none" strike="noStrike" baseline="0" dirty="0">
                        <a:solidFill>
                          <a:schemeClr val="bg2">
                            <a:lumMod val="75000"/>
                          </a:schemeClr>
                        </a:solidFill>
                        <a:effectLst/>
                        <a:latin typeface="Calibri" panose="020F0502020204030204" pitchFamily="34" charset="0"/>
                      </a:endParaRPr>
                    </a:p>
                  </a:txBody>
                  <a:tcPr marL="5849" marR="5849" marT="584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alpha val="0"/>
                      </a:schemeClr>
                    </a:solidFill>
                  </a:tcPr>
                </a:tc>
                <a:tc gridSpan="2">
                  <a:txBody>
                    <a:bodyPr/>
                    <a:lstStyle/>
                    <a:p>
                      <a:pPr algn="l" fontAlgn="b"/>
                      <a:r>
                        <a:rPr lang="en-US" sz="1600" u="none" strike="noStrike" baseline="0" dirty="0">
                          <a:solidFill>
                            <a:schemeClr val="bg2">
                              <a:lumMod val="75000"/>
                            </a:schemeClr>
                          </a:solidFill>
                          <a:effectLst/>
                        </a:rPr>
                        <a:t>Sarah Wise</a:t>
                      </a:r>
                      <a:br>
                        <a:rPr lang="en-US" sz="1600" u="none" strike="noStrike" baseline="0" dirty="0">
                          <a:solidFill>
                            <a:schemeClr val="bg2">
                              <a:lumMod val="75000"/>
                            </a:schemeClr>
                          </a:solidFill>
                          <a:effectLst/>
                        </a:rPr>
                      </a:br>
                      <a:r>
                        <a:rPr lang="en-US" sz="1600" u="none" strike="noStrike" baseline="0" dirty="0">
                          <a:solidFill>
                            <a:schemeClr val="bg2">
                              <a:lumMod val="75000"/>
                            </a:schemeClr>
                          </a:solidFill>
                          <a:effectLst/>
                        </a:rPr>
                        <a:t>Joshua Brooks</a:t>
                      </a:r>
                      <a:br>
                        <a:rPr lang="en-US" sz="1600" u="none" strike="noStrike" baseline="0" dirty="0">
                          <a:solidFill>
                            <a:schemeClr val="bg2">
                              <a:lumMod val="75000"/>
                            </a:schemeClr>
                          </a:solidFill>
                          <a:effectLst/>
                        </a:rPr>
                      </a:br>
                      <a:r>
                        <a:rPr lang="en-US" sz="1600" u="none" strike="noStrike" baseline="0" dirty="0">
                          <a:solidFill>
                            <a:schemeClr val="bg2">
                              <a:lumMod val="75000"/>
                            </a:schemeClr>
                          </a:solidFill>
                          <a:effectLst/>
                        </a:rPr>
                        <a:t>John </a:t>
                      </a:r>
                      <a:r>
                        <a:rPr lang="en-US" sz="1600" u="none" strike="noStrike" baseline="0" dirty="0" err="1">
                          <a:solidFill>
                            <a:schemeClr val="bg2">
                              <a:lumMod val="75000"/>
                            </a:schemeClr>
                          </a:solidFill>
                          <a:effectLst/>
                        </a:rPr>
                        <a:t>Rademaker</a:t>
                      </a:r>
                      <a:br>
                        <a:rPr lang="en-US" sz="1600" u="none" strike="noStrike" baseline="0" dirty="0">
                          <a:solidFill>
                            <a:schemeClr val="bg2">
                              <a:lumMod val="75000"/>
                            </a:schemeClr>
                          </a:solidFill>
                          <a:effectLst/>
                        </a:rPr>
                      </a:br>
                      <a:r>
                        <a:rPr lang="en-US" sz="1600" u="none" strike="noStrike" baseline="0" dirty="0">
                          <a:solidFill>
                            <a:schemeClr val="bg2">
                              <a:lumMod val="75000"/>
                            </a:schemeClr>
                          </a:solidFill>
                          <a:effectLst/>
                        </a:rPr>
                        <a:t>Cindy Chao</a:t>
                      </a:r>
                      <a:endParaRPr lang="en-US" sz="1600" b="0" i="0" u="none" strike="noStrike" baseline="0" dirty="0">
                        <a:solidFill>
                          <a:schemeClr val="bg2">
                            <a:lumMod val="75000"/>
                          </a:schemeClr>
                        </a:solidFill>
                        <a:effectLst/>
                        <a:latin typeface="Calibri" panose="020F0502020204030204" pitchFamily="34" charset="0"/>
                      </a:endParaRPr>
                    </a:p>
                  </a:txBody>
                  <a:tcPr marL="5849" marR="5849" marT="584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alpha val="0"/>
                      </a:schemeClr>
                    </a:solidFill>
                  </a:tcPr>
                </a:tc>
                <a:tc hMerge="1">
                  <a:txBody>
                    <a:bodyPr/>
                    <a:lstStyle/>
                    <a:p>
                      <a:endParaRPr lang="en-US"/>
                    </a:p>
                  </a:txBody>
                  <a:tcPr/>
                </a:tc>
                <a:extLst>
                  <a:ext uri="{0D108BD9-81ED-4DB2-BD59-A6C34878D82A}">
                    <a16:rowId xmlns:a16="http://schemas.microsoft.com/office/drawing/2014/main" val="1298885008"/>
                  </a:ext>
                </a:extLst>
              </a:tr>
              <a:tr h="552304">
                <a:tc>
                  <a:txBody>
                    <a:bodyPr/>
                    <a:lstStyle/>
                    <a:p>
                      <a:pPr algn="l" fontAlgn="b"/>
                      <a:r>
                        <a:rPr lang="en-US" sz="1600" u="none" strike="noStrike" baseline="0" dirty="0">
                          <a:solidFill>
                            <a:schemeClr val="bg2">
                              <a:lumMod val="75000"/>
                            </a:schemeClr>
                          </a:solidFill>
                          <a:effectLst/>
                        </a:rPr>
                        <a:t>PROJECT SCOPE DESCRIPTION</a:t>
                      </a:r>
                      <a:endParaRPr lang="en-US" sz="1600" b="1" i="0" u="none" strike="noStrike" baseline="0" dirty="0">
                        <a:solidFill>
                          <a:schemeClr val="bg2">
                            <a:lumMod val="75000"/>
                          </a:schemeClr>
                        </a:solidFill>
                        <a:effectLst/>
                        <a:latin typeface="Calibri" panose="020F0502020204030204" pitchFamily="34" charset="0"/>
                      </a:endParaRPr>
                    </a:p>
                  </a:txBody>
                  <a:tcPr marL="5849" marR="5849" marT="584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alpha val="0"/>
                      </a:schemeClr>
                    </a:solidFill>
                  </a:tcPr>
                </a:tc>
                <a:tc gridSpan="2">
                  <a:txBody>
                    <a:bodyPr/>
                    <a:lstStyle/>
                    <a:p>
                      <a:pPr algn="l" fontAlgn="b"/>
                      <a:r>
                        <a:rPr lang="en-US" sz="1600" u="none" strike="noStrike" baseline="0" dirty="0">
                          <a:solidFill>
                            <a:schemeClr val="bg2">
                              <a:lumMod val="75000"/>
                            </a:schemeClr>
                          </a:solidFill>
                          <a:effectLst/>
                        </a:rPr>
                        <a:t>“What did you say?” is language translation website, translating from English to Spanish and Chinese.  It can expand to other foreign language as well in the future.</a:t>
                      </a:r>
                      <a:endParaRPr lang="en-US" sz="1600" b="0" i="0" u="none" strike="noStrike" baseline="0" dirty="0">
                        <a:solidFill>
                          <a:schemeClr val="bg2">
                            <a:lumMod val="75000"/>
                          </a:schemeClr>
                        </a:solidFill>
                        <a:effectLst/>
                        <a:latin typeface="Calibri" panose="020F0502020204030204" pitchFamily="34" charset="0"/>
                      </a:endParaRPr>
                    </a:p>
                  </a:txBody>
                  <a:tcPr marL="5849" marR="5849" marT="584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alpha val="0"/>
                      </a:schemeClr>
                    </a:solidFill>
                  </a:tcPr>
                </a:tc>
                <a:tc hMerge="1">
                  <a:txBody>
                    <a:bodyPr/>
                    <a:lstStyle/>
                    <a:p>
                      <a:endParaRPr lang="en-US"/>
                    </a:p>
                  </a:txBody>
                  <a:tcPr/>
                </a:tc>
                <a:extLst>
                  <a:ext uri="{0D108BD9-81ED-4DB2-BD59-A6C34878D82A}">
                    <a16:rowId xmlns:a16="http://schemas.microsoft.com/office/drawing/2014/main" val="1847622854"/>
                  </a:ext>
                </a:extLst>
              </a:tr>
              <a:tr h="552304">
                <a:tc>
                  <a:txBody>
                    <a:bodyPr/>
                    <a:lstStyle/>
                    <a:p>
                      <a:pPr algn="l" fontAlgn="b"/>
                      <a:r>
                        <a:rPr lang="en-US" sz="1600" u="none" strike="noStrike" baseline="0" dirty="0">
                          <a:solidFill>
                            <a:schemeClr val="bg2">
                              <a:lumMod val="75000"/>
                            </a:schemeClr>
                          </a:solidFill>
                          <a:effectLst/>
                        </a:rPr>
                        <a:t>PROJECT OBJECTIVE</a:t>
                      </a:r>
                      <a:endParaRPr lang="en-US" sz="1600" b="1" i="0" u="none" strike="noStrike" baseline="0" dirty="0">
                        <a:solidFill>
                          <a:schemeClr val="bg2">
                            <a:lumMod val="75000"/>
                          </a:schemeClr>
                        </a:solidFill>
                        <a:effectLst/>
                        <a:latin typeface="Calibri" panose="020F0502020204030204" pitchFamily="34" charset="0"/>
                      </a:endParaRPr>
                    </a:p>
                  </a:txBody>
                  <a:tcPr marL="5849" marR="5849" marT="584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alpha val="0"/>
                      </a:schemeClr>
                    </a:solidFill>
                  </a:tcPr>
                </a:tc>
                <a:tc gridSpan="2">
                  <a:txBody>
                    <a:bodyPr/>
                    <a:lstStyle/>
                    <a:p>
                      <a:pPr algn="l" fontAlgn="b"/>
                      <a:r>
                        <a:rPr lang="en-US" sz="1600" u="none" strike="noStrike" baseline="0" dirty="0">
                          <a:solidFill>
                            <a:schemeClr val="bg2">
                              <a:lumMod val="75000"/>
                            </a:schemeClr>
                          </a:solidFill>
                          <a:effectLst/>
                        </a:rPr>
                        <a:t>To create a tool to provide language translator</a:t>
                      </a:r>
                      <a:endParaRPr lang="en-US" sz="1600" b="0" i="0" u="none" strike="noStrike" baseline="0" dirty="0">
                        <a:solidFill>
                          <a:schemeClr val="bg2">
                            <a:lumMod val="75000"/>
                          </a:schemeClr>
                        </a:solidFill>
                        <a:effectLst/>
                        <a:latin typeface="Calibri" panose="020F0502020204030204" pitchFamily="34" charset="0"/>
                      </a:endParaRPr>
                    </a:p>
                  </a:txBody>
                  <a:tcPr marL="5849" marR="5849" marT="584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alpha val="0"/>
                      </a:schemeClr>
                    </a:solidFill>
                  </a:tcPr>
                </a:tc>
                <a:tc hMerge="1">
                  <a:txBody>
                    <a:bodyPr/>
                    <a:lstStyle/>
                    <a:p>
                      <a:endParaRPr lang="en-US"/>
                    </a:p>
                  </a:txBody>
                  <a:tcPr/>
                </a:tc>
                <a:extLst>
                  <a:ext uri="{0D108BD9-81ED-4DB2-BD59-A6C34878D82A}">
                    <a16:rowId xmlns:a16="http://schemas.microsoft.com/office/drawing/2014/main" val="1516623599"/>
                  </a:ext>
                </a:extLst>
              </a:tr>
              <a:tr h="552304">
                <a:tc>
                  <a:txBody>
                    <a:bodyPr/>
                    <a:lstStyle/>
                    <a:p>
                      <a:pPr algn="l" fontAlgn="b"/>
                      <a:r>
                        <a:rPr lang="en-US" sz="1600" u="none" strike="noStrike" baseline="0">
                          <a:solidFill>
                            <a:schemeClr val="bg2">
                              <a:lumMod val="75000"/>
                            </a:schemeClr>
                          </a:solidFill>
                          <a:effectLst/>
                        </a:rPr>
                        <a:t>HIGH LEVEL REQUIREMENTS</a:t>
                      </a:r>
                      <a:endParaRPr lang="en-US" sz="1600" b="1" i="0" u="none" strike="noStrike" baseline="0">
                        <a:solidFill>
                          <a:schemeClr val="bg2">
                            <a:lumMod val="75000"/>
                          </a:schemeClr>
                        </a:solidFill>
                        <a:effectLst/>
                        <a:latin typeface="Calibri" panose="020F0502020204030204" pitchFamily="34" charset="0"/>
                      </a:endParaRPr>
                    </a:p>
                  </a:txBody>
                  <a:tcPr marL="5849" marR="5849" marT="584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alpha val="0"/>
                      </a:schemeClr>
                    </a:solidFill>
                  </a:tcPr>
                </a:tc>
                <a:tc gridSpan="2">
                  <a:txBody>
                    <a:bodyPr/>
                    <a:lstStyle/>
                    <a:p>
                      <a:pPr algn="l" fontAlgn="b"/>
                      <a:r>
                        <a:rPr lang="en-US" sz="1600" u="none" strike="noStrike" baseline="0" dirty="0">
                          <a:solidFill>
                            <a:schemeClr val="bg2">
                              <a:lumMod val="75000"/>
                            </a:schemeClr>
                          </a:solidFill>
                          <a:effectLst/>
                        </a:rPr>
                        <a:t>- Translate English to Spanish and Chinese</a:t>
                      </a:r>
                      <a:br>
                        <a:rPr lang="en-US" sz="1600" u="none" strike="noStrike" baseline="0" dirty="0">
                          <a:solidFill>
                            <a:schemeClr val="bg2">
                              <a:lumMod val="75000"/>
                            </a:schemeClr>
                          </a:solidFill>
                          <a:effectLst/>
                        </a:rPr>
                      </a:br>
                      <a:r>
                        <a:rPr lang="en-US" sz="1600" u="none" strike="noStrike" baseline="0" dirty="0">
                          <a:solidFill>
                            <a:schemeClr val="bg2">
                              <a:lumMod val="75000"/>
                            </a:schemeClr>
                          </a:solidFill>
                          <a:effectLst/>
                        </a:rPr>
                        <a:t>- Use </a:t>
                      </a:r>
                      <a:r>
                        <a:rPr lang="en-US" sz="1600" u="none" strike="noStrike" baseline="0" dirty="0" err="1">
                          <a:solidFill>
                            <a:schemeClr val="bg2">
                              <a:lumMod val="75000"/>
                            </a:schemeClr>
                          </a:solidFill>
                          <a:effectLst/>
                        </a:rPr>
                        <a:t>Giphy</a:t>
                      </a:r>
                      <a:r>
                        <a:rPr lang="en-US" sz="1600" u="none" strike="noStrike" baseline="0" dirty="0">
                          <a:solidFill>
                            <a:schemeClr val="bg2">
                              <a:lumMod val="75000"/>
                            </a:schemeClr>
                          </a:solidFill>
                          <a:effectLst/>
                        </a:rPr>
                        <a:t> and APIs to show graphics and provide foreign language book suggestions</a:t>
                      </a:r>
                      <a:endParaRPr lang="en-US" sz="1600" b="0" i="0" u="none" strike="noStrike" baseline="0" dirty="0">
                        <a:solidFill>
                          <a:schemeClr val="bg2">
                            <a:lumMod val="75000"/>
                          </a:schemeClr>
                        </a:solidFill>
                        <a:effectLst/>
                        <a:latin typeface="Calibri" panose="020F0502020204030204" pitchFamily="34" charset="0"/>
                      </a:endParaRPr>
                    </a:p>
                  </a:txBody>
                  <a:tcPr marL="5849" marR="5849" marT="584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alpha val="0"/>
                      </a:schemeClr>
                    </a:solidFill>
                  </a:tcPr>
                </a:tc>
                <a:tc hMerge="1">
                  <a:txBody>
                    <a:bodyPr/>
                    <a:lstStyle/>
                    <a:p>
                      <a:endParaRPr lang="en-US"/>
                    </a:p>
                  </a:txBody>
                  <a:tcPr/>
                </a:tc>
                <a:extLst>
                  <a:ext uri="{0D108BD9-81ED-4DB2-BD59-A6C34878D82A}">
                    <a16:rowId xmlns:a16="http://schemas.microsoft.com/office/drawing/2014/main" val="1213136360"/>
                  </a:ext>
                </a:extLst>
              </a:tr>
              <a:tr h="552304">
                <a:tc>
                  <a:txBody>
                    <a:bodyPr/>
                    <a:lstStyle/>
                    <a:p>
                      <a:pPr algn="l" fontAlgn="b"/>
                      <a:r>
                        <a:rPr lang="en-US" sz="1600" u="none" strike="noStrike" baseline="0">
                          <a:solidFill>
                            <a:schemeClr val="bg2">
                              <a:lumMod val="75000"/>
                            </a:schemeClr>
                          </a:solidFill>
                          <a:effectLst/>
                        </a:rPr>
                        <a:t>IN SCOPE</a:t>
                      </a:r>
                      <a:endParaRPr lang="en-US" sz="1600" b="1" i="0" u="none" strike="noStrike" baseline="0">
                        <a:solidFill>
                          <a:schemeClr val="bg2">
                            <a:lumMod val="75000"/>
                          </a:schemeClr>
                        </a:solidFill>
                        <a:effectLst/>
                        <a:latin typeface="Calibri" panose="020F0502020204030204" pitchFamily="34" charset="0"/>
                      </a:endParaRPr>
                    </a:p>
                  </a:txBody>
                  <a:tcPr marL="5849" marR="5849" marT="584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alpha val="0"/>
                      </a:schemeClr>
                    </a:solidFill>
                  </a:tcPr>
                </a:tc>
                <a:tc gridSpan="2">
                  <a:txBody>
                    <a:bodyPr/>
                    <a:lstStyle/>
                    <a:p>
                      <a:pPr algn="l" fontAlgn="b"/>
                      <a:r>
                        <a:rPr lang="en-US" sz="1600" u="none" strike="noStrike" baseline="0" dirty="0">
                          <a:solidFill>
                            <a:schemeClr val="bg2">
                              <a:lumMod val="75000"/>
                            </a:schemeClr>
                          </a:solidFill>
                          <a:effectLst/>
                        </a:rPr>
                        <a:t>- English, Spanish, and Chinese</a:t>
                      </a:r>
                      <a:br>
                        <a:rPr lang="en-US" sz="1600" u="none" strike="noStrike" baseline="0" dirty="0">
                          <a:solidFill>
                            <a:schemeClr val="bg2">
                              <a:lumMod val="75000"/>
                            </a:schemeClr>
                          </a:solidFill>
                          <a:effectLst/>
                        </a:rPr>
                      </a:br>
                      <a:r>
                        <a:rPr lang="en-US" sz="1600" u="none" strike="noStrike" baseline="0" dirty="0">
                          <a:solidFill>
                            <a:schemeClr val="bg2">
                              <a:lumMod val="75000"/>
                            </a:schemeClr>
                          </a:solidFill>
                          <a:effectLst/>
                        </a:rPr>
                        <a:t>- Use 2 server APIs and 1 vendor API</a:t>
                      </a:r>
                      <a:endParaRPr lang="en-US" sz="1600" b="0" i="0" u="none" strike="noStrike" baseline="0" dirty="0">
                        <a:solidFill>
                          <a:schemeClr val="bg2">
                            <a:lumMod val="75000"/>
                          </a:schemeClr>
                        </a:solidFill>
                        <a:effectLst/>
                        <a:latin typeface="Calibri" panose="020F0502020204030204" pitchFamily="34" charset="0"/>
                      </a:endParaRPr>
                    </a:p>
                  </a:txBody>
                  <a:tcPr marL="5849" marR="5849" marT="584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alpha val="0"/>
                      </a:schemeClr>
                    </a:solidFill>
                  </a:tcPr>
                </a:tc>
                <a:tc hMerge="1">
                  <a:txBody>
                    <a:bodyPr/>
                    <a:lstStyle/>
                    <a:p>
                      <a:endParaRPr lang="en-US"/>
                    </a:p>
                  </a:txBody>
                  <a:tcPr/>
                </a:tc>
                <a:extLst>
                  <a:ext uri="{0D108BD9-81ED-4DB2-BD59-A6C34878D82A}">
                    <a16:rowId xmlns:a16="http://schemas.microsoft.com/office/drawing/2014/main" val="4095628945"/>
                  </a:ext>
                </a:extLst>
              </a:tr>
              <a:tr h="552304">
                <a:tc>
                  <a:txBody>
                    <a:bodyPr/>
                    <a:lstStyle/>
                    <a:p>
                      <a:pPr algn="l" fontAlgn="b"/>
                      <a:r>
                        <a:rPr lang="en-US" sz="1600" u="none" strike="noStrike" baseline="0">
                          <a:solidFill>
                            <a:schemeClr val="bg2">
                              <a:lumMod val="75000"/>
                            </a:schemeClr>
                          </a:solidFill>
                          <a:effectLst/>
                        </a:rPr>
                        <a:t>OUT OF SCOPE</a:t>
                      </a:r>
                      <a:endParaRPr lang="en-US" sz="1600" b="1" i="0" u="none" strike="noStrike" baseline="0">
                        <a:solidFill>
                          <a:schemeClr val="bg2">
                            <a:lumMod val="75000"/>
                          </a:schemeClr>
                        </a:solidFill>
                        <a:effectLst/>
                        <a:latin typeface="Calibri" panose="020F0502020204030204" pitchFamily="34" charset="0"/>
                      </a:endParaRPr>
                    </a:p>
                  </a:txBody>
                  <a:tcPr marL="5849" marR="5849" marT="584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alpha val="0"/>
                      </a:schemeClr>
                    </a:solidFill>
                  </a:tcPr>
                </a:tc>
                <a:tc gridSpan="2">
                  <a:txBody>
                    <a:bodyPr/>
                    <a:lstStyle/>
                    <a:p>
                      <a:pPr algn="l" fontAlgn="b"/>
                      <a:r>
                        <a:rPr lang="en-US" sz="1600" u="none" strike="noStrike" baseline="0" dirty="0">
                          <a:solidFill>
                            <a:schemeClr val="bg2">
                              <a:lumMod val="75000"/>
                            </a:schemeClr>
                          </a:solidFill>
                          <a:effectLst/>
                        </a:rPr>
                        <a:t>-all other languages for this presentation</a:t>
                      </a:r>
                      <a:endParaRPr lang="en-US" sz="1600" b="0" i="0" u="none" strike="noStrike" baseline="0" dirty="0">
                        <a:solidFill>
                          <a:schemeClr val="bg2">
                            <a:lumMod val="75000"/>
                          </a:schemeClr>
                        </a:solidFill>
                        <a:effectLst/>
                        <a:latin typeface="Calibri" panose="020F0502020204030204" pitchFamily="34" charset="0"/>
                      </a:endParaRPr>
                    </a:p>
                  </a:txBody>
                  <a:tcPr marL="5849" marR="5849" marT="584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alpha val="0"/>
                      </a:schemeClr>
                    </a:solidFill>
                  </a:tcPr>
                </a:tc>
                <a:tc hMerge="1">
                  <a:txBody>
                    <a:bodyPr/>
                    <a:lstStyle/>
                    <a:p>
                      <a:endParaRPr lang="en-US"/>
                    </a:p>
                  </a:txBody>
                  <a:tcPr/>
                </a:tc>
                <a:extLst>
                  <a:ext uri="{0D108BD9-81ED-4DB2-BD59-A6C34878D82A}">
                    <a16:rowId xmlns:a16="http://schemas.microsoft.com/office/drawing/2014/main" val="3060318299"/>
                  </a:ext>
                </a:extLst>
              </a:tr>
            </a:tbl>
          </a:graphicData>
        </a:graphic>
      </p:graphicFrame>
    </p:spTree>
    <p:extLst>
      <p:ext uri="{BB962C8B-B14F-4D97-AF65-F5344CB8AC3E}">
        <p14:creationId xmlns:p14="http://schemas.microsoft.com/office/powerpoint/2010/main" val="38551081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0</TotalTime>
  <Words>494</Words>
  <Application>Microsoft Office PowerPoint</Application>
  <PresentationFormat>Widescreen</PresentationFormat>
  <Paragraphs>54</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Segoe UI</vt:lpstr>
      <vt:lpstr>Segoe UI Light</vt:lpstr>
      <vt:lpstr>Segoe UI Semibold</vt:lpstr>
      <vt:lpstr>Celestial</vt:lpstr>
      <vt:lpstr>What did you say? A Language Translator Website</vt:lpstr>
      <vt:lpstr>Group objective</vt:lpstr>
      <vt:lpstr>Our approach</vt:lpstr>
      <vt:lpstr>The programming language used:</vt:lpstr>
      <vt:lpstr>API links</vt:lpstr>
      <vt:lpstr>What the future holds</vt:lpstr>
      <vt:lpstr>PROJECT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2020-03-24T23:29:46Z</dcterms:created>
  <dcterms:modified xsi:type="dcterms:W3CDTF">2020-04-03T23:00:31Z</dcterms:modified>
</cp:coreProperties>
</file>