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14" r:id="rId4"/>
    <p:sldId id="318" r:id="rId5"/>
    <p:sldId id="319" r:id="rId6"/>
    <p:sldId id="320" r:id="rId7"/>
    <p:sldId id="321" r:id="rId8"/>
    <p:sldId id="322" r:id="rId9"/>
    <p:sldId id="341" r:id="rId10"/>
    <p:sldId id="315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0" r:id="rId27"/>
    <p:sldId id="316" r:id="rId28"/>
    <p:sldId id="317" r:id="rId29"/>
    <p:sldId id="312" r:id="rId30"/>
  </p:sldIdLst>
  <p:sldSz cx="13681075" cy="7921625"/>
  <p:notesSz cx="6858000" cy="9144000"/>
  <p:custDataLst>
    <p:tags r:id="rId32"/>
  </p:custDataLst>
  <p:defaultTextStyle>
    <a:defPPr>
      <a:defRPr lang="zh-CN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00000"/>
    <a:srgbClr val="FFB329"/>
    <a:srgbClr val="00B0F0"/>
    <a:srgbClr val="E83828"/>
    <a:srgbClr val="92D050"/>
    <a:srgbClr val="FF9900"/>
    <a:srgbClr val="217BFF"/>
    <a:srgbClr val="1574FF"/>
    <a:srgbClr val="017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86266" autoAdjust="0"/>
  </p:normalViewPr>
  <p:slideViewPr>
    <p:cSldViewPr>
      <p:cViewPr varScale="1">
        <p:scale>
          <a:sx n="41" d="100"/>
          <a:sy n="41" d="100"/>
        </p:scale>
        <p:origin x="1070" y="48"/>
      </p:cViewPr>
      <p:guideLst>
        <p:guide orient="horz" pos="249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685800"/>
            <a:ext cx="5921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0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5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8313" y="685800"/>
            <a:ext cx="59213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8313" y="685800"/>
            <a:ext cx="59213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8313" y="685800"/>
            <a:ext cx="59213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8313" y="685800"/>
            <a:ext cx="59213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关注公众号：壹课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5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586" y="5545137"/>
            <a:ext cx="8208645" cy="65463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1586" y="707812"/>
            <a:ext cx="8208645" cy="4752975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1586" y="6199772"/>
            <a:ext cx="8208645" cy="929690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840167" y="366742"/>
            <a:ext cx="4605488" cy="78079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3707" y="366742"/>
            <a:ext cx="13588442" cy="78079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3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10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248020" y="1599706"/>
            <a:ext cx="2600449" cy="267437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923260" y="1611559"/>
            <a:ext cx="5268613" cy="541839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568400" y="4355580"/>
            <a:ext cx="2600449" cy="267438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65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711" y="5090378"/>
            <a:ext cx="11628914" cy="1573323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711" y="3357523"/>
            <a:ext cx="11628914" cy="173285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3707" y="2134438"/>
            <a:ext cx="9096965" cy="604023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348690" y="2134438"/>
            <a:ext cx="9096965" cy="604023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5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54" y="317232"/>
            <a:ext cx="12312968" cy="13202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773198"/>
            <a:ext cx="6044851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054" y="2512182"/>
            <a:ext cx="6044851" cy="45641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9797" y="1773198"/>
            <a:ext cx="6047225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9797" y="2512182"/>
            <a:ext cx="6047225" cy="45641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6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 userDrawn="1"/>
        </p:nvCxnSpPr>
        <p:spPr>
          <a:xfrm>
            <a:off x="1151905" y="995737"/>
            <a:ext cx="125291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079897" y="432420"/>
            <a:ext cx="4752528" cy="576064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527007" y="373550"/>
            <a:ext cx="439257" cy="439257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59000" sy="5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775920" y="494338"/>
            <a:ext cx="326231" cy="326231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29000" sy="2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C2AF1D4-DD38-4FBB-9DB9-70BAE6EE1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17" y="221417"/>
            <a:ext cx="2232248" cy="6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55" y="315398"/>
            <a:ext cx="4500979" cy="134227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8920" y="315399"/>
            <a:ext cx="7648101" cy="6760887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055" y="1657674"/>
            <a:ext cx="4500979" cy="5418612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4054" y="317232"/>
            <a:ext cx="12312968" cy="1320271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848380"/>
            <a:ext cx="12312968" cy="5227906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4054" y="7342173"/>
            <a:ext cx="3192251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4368" y="7342173"/>
            <a:ext cx="4332340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04770" y="7342173"/>
            <a:ext cx="3192251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654D6B-CC6A-40BE-AD65-D58785AFC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11" y="3384748"/>
            <a:ext cx="13715286" cy="2981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36D6EA-2175-4742-8894-B0C85F1ADB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81"/>
            <a:ext cx="3384153" cy="9770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08980" y="6593428"/>
            <a:ext cx="45015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团队名称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&amp;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成员：刘进益 张皓为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软件学院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792" y="1080492"/>
            <a:ext cx="134233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面向对象程序设计</a:t>
            </a:r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项目报告</a:t>
            </a:r>
          </a:p>
        </p:txBody>
      </p:sp>
      <p:sp>
        <p:nvSpPr>
          <p:cNvPr id="4" name="矩形 3"/>
          <p:cNvSpPr/>
          <p:nvPr/>
        </p:nvSpPr>
        <p:spPr>
          <a:xfrm>
            <a:off x="10152905" y="7424425"/>
            <a:ext cx="3636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879986" y="209728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项目名称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editor Master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723534-0440-4175-9D8E-E6E09EF07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3185" y="261665"/>
            <a:ext cx="622470" cy="5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2.</a:t>
            </a:r>
            <a:r>
              <a:rPr lang="zh-CN" altLang="en-US" sz="3600" dirty="0"/>
              <a:t>项目设计</a:t>
            </a: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97549" y="2009272"/>
            <a:ext cx="9759412" cy="331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6822" tIns="68411" rIns="136822" bIns="6841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1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）框架构建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）文件操作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3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）进阶功能（</a:t>
            </a: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tools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4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Settings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5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）快捷键操作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6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）文本操作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7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9326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F95F-2175-4043-AE83-12531326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框架构建</a:t>
            </a:r>
            <a:r>
              <a:rPr lang="en-US" altLang="zh-CN" dirty="0"/>
              <a:t>--Menu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07EAC0-C489-4B85-92A4-C5FD4C67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" y="1368524"/>
            <a:ext cx="13537504" cy="1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90C78-883A-4640-9474-59BEB7A5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97" y="432420"/>
            <a:ext cx="6408712" cy="57606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框架构建</a:t>
            </a:r>
            <a:r>
              <a:rPr lang="en-US" altLang="zh-CN" dirty="0"/>
              <a:t>--WorkingManager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F3E5FF-CD21-44B1-B609-1C2916C6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41" y="1512540"/>
            <a:ext cx="8366626" cy="54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0E901-40ED-4677-B1FD-A03E8F93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zh-CN" sz="24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框架构建</a:t>
            </a:r>
            <a:r>
              <a:rPr lang="en-US" altLang="zh-CN" sz="24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en-US" altLang="zh-CN" sz="2800" dirty="0"/>
              <a:t> StatusBar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43F2DF-BFC9-476F-B0C8-1BDD56E6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5169267"/>
            <a:ext cx="10565990" cy="7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6B9EB-19A2-49B3-9BE4-A1F40F8C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框架构建</a:t>
            </a:r>
            <a:r>
              <a:rPr lang="en-US" altLang="zh-CN" dirty="0"/>
              <a:t>--Tray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3C3B4F-9EE4-4CC7-B098-C57E3D5A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25" y="1280628"/>
            <a:ext cx="8589023" cy="48404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D63CDB-FFFA-4CF4-A5A7-A1582104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17" y="6481092"/>
            <a:ext cx="348145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4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D61A-82A9-46AB-843E-A17E8005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文件操作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EACEC5-CC96-40BF-8C9E-779A2816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37" y="1077442"/>
            <a:ext cx="11377264" cy="64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3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7165-D6CD-4D55-BA31-4039B9AC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Tools--Calculate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049C7D-1A61-4AB6-8CE6-D4AE2688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3" y="1656556"/>
            <a:ext cx="4511431" cy="3962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6C49B1-0BB9-4736-8BFC-93AA4CE1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25" y="2285260"/>
            <a:ext cx="7856901" cy="2705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2F633D-C008-4C03-9A21-9DFB038E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17" y="2931301"/>
            <a:ext cx="8583206" cy="4500845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3F2C41F-5177-473A-893C-D1F8EA032B47}"/>
              </a:ext>
            </a:extLst>
          </p:cNvPr>
          <p:cNvSpPr txBox="1">
            <a:spLocks/>
          </p:cNvSpPr>
          <p:nvPr/>
        </p:nvSpPr>
        <p:spPr>
          <a:xfrm>
            <a:off x="1583953" y="1304367"/>
            <a:ext cx="10880951" cy="584775"/>
          </a:xfrm>
          <a:prstGeom prst="rect">
            <a:avLst/>
          </a:prstGeom>
        </p:spPr>
        <p:txBody>
          <a:bodyPr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策略模式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Calculate </a:t>
            </a:r>
            <a:r>
              <a:rPr lang="zh-CN" altLang="en-US" dirty="0"/>
              <a:t>中 答案格式的选取</a:t>
            </a:r>
          </a:p>
        </p:txBody>
      </p:sp>
    </p:spTree>
    <p:extLst>
      <p:ext uri="{BB962C8B-B14F-4D97-AF65-F5344CB8AC3E}">
        <p14:creationId xmlns:p14="http://schemas.microsoft.com/office/powerpoint/2010/main" val="33551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7F970-BEC6-410D-9C0F-741297F9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Tools-- Terminal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46A6D8-BB88-4F8C-8CAB-5ABE2BEC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5" y="3137927"/>
            <a:ext cx="11233570" cy="32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C497B-6425-4BDD-ABFB-810D1A19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97" y="432420"/>
            <a:ext cx="6912768" cy="504056"/>
          </a:xfrm>
        </p:spPr>
        <p:txBody>
          <a:bodyPr/>
          <a:lstStyle/>
          <a:p>
            <a:r>
              <a:rPr lang="en-US" altLang="zh-CN" dirty="0"/>
              <a:t>2.3 Tools-- MarkDownPreview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DA339-A6A5-4B22-BD31-A78ED5AC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4" y="1800572"/>
            <a:ext cx="13393266" cy="46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0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1EB18-A73A-4AD8-93D3-7CF703FE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Settings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26832A-D8A8-4FAC-A49B-825B1A92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95" y="1728564"/>
            <a:ext cx="4755292" cy="54259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6A1414-88E2-40AB-B7B7-06D6CA42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617" y="1728564"/>
            <a:ext cx="4755292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2701998" y="0"/>
            <a:ext cx="0" cy="79216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309766" y="2325250"/>
            <a:ext cx="2784464" cy="2784464"/>
            <a:chOff x="12529169" y="3967390"/>
            <a:chExt cx="1680496" cy="1680496"/>
          </a:xfrm>
        </p:grpSpPr>
        <p:grpSp>
          <p:nvGrpSpPr>
            <p:cNvPr id="49" name="组合 48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0672509" y="1247547"/>
                <a:ext cx="1365718" cy="1365718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2884843" y="4542717"/>
              <a:ext cx="1010287" cy="55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+mj-ea"/>
                </a:rPr>
                <a:t>目录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82194" y="6498522"/>
            <a:ext cx="439608" cy="439608"/>
            <a:chOff x="10515120" y="1090158"/>
            <a:chExt cx="1680496" cy="1680496"/>
          </a:xfrm>
        </p:grpSpPr>
        <p:sp>
          <p:nvSpPr>
            <p:cNvPr id="59" name="椭圆 58"/>
            <p:cNvSpPr/>
            <p:nvPr/>
          </p:nvSpPr>
          <p:spPr>
            <a:xfrm>
              <a:off x="10515120" y="1090158"/>
              <a:ext cx="1680496" cy="1680496"/>
            </a:xfrm>
            <a:prstGeom prst="ellipse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  <a:headEnd/>
              <a:tailEnd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650383" y="1225421"/>
              <a:ext cx="1409970" cy="1409970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82194" y="976880"/>
            <a:ext cx="439608" cy="439608"/>
            <a:chOff x="10515120" y="1090158"/>
            <a:chExt cx="1680496" cy="1680496"/>
          </a:xfrm>
        </p:grpSpPr>
        <p:sp>
          <p:nvSpPr>
            <p:cNvPr id="62" name="椭圆 61"/>
            <p:cNvSpPr/>
            <p:nvPr/>
          </p:nvSpPr>
          <p:spPr>
            <a:xfrm>
              <a:off x="10515120" y="1090158"/>
              <a:ext cx="1680496" cy="1680496"/>
            </a:xfrm>
            <a:prstGeom prst="ellipse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  <a:headEnd/>
              <a:tailEnd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0650383" y="1225421"/>
              <a:ext cx="1409970" cy="1409970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03672" y="1352717"/>
            <a:ext cx="1537897" cy="641728"/>
            <a:chOff x="4246958" y="2731461"/>
            <a:chExt cx="1537897" cy="641728"/>
          </a:xfrm>
        </p:grpSpPr>
        <p:sp>
          <p:nvSpPr>
            <p:cNvPr id="69" name="TextBox 68"/>
            <p:cNvSpPr txBox="1"/>
            <p:nvPr/>
          </p:nvSpPr>
          <p:spPr>
            <a:xfrm>
              <a:off x="4246958" y="2731461"/>
              <a:ext cx="153789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accent3"/>
                  </a:solidFill>
                  <a:latin typeface="+mj-ea"/>
                  <a:ea typeface="+mj-ea"/>
                </a:rPr>
                <a:t>项目简介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35082" y="3111579"/>
              <a:ext cx="128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977704" y="3016936"/>
            <a:ext cx="1537897" cy="672208"/>
            <a:chOff x="5982926" y="4927865"/>
            <a:chExt cx="1537897" cy="672208"/>
          </a:xfrm>
        </p:grpSpPr>
        <p:sp>
          <p:nvSpPr>
            <p:cNvPr id="72" name="TextBox 71"/>
            <p:cNvSpPr txBox="1"/>
            <p:nvPr/>
          </p:nvSpPr>
          <p:spPr>
            <a:xfrm>
              <a:off x="5982926" y="4927865"/>
              <a:ext cx="153789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accent3"/>
                  </a:solidFill>
                  <a:latin typeface="+mj-ea"/>
                  <a:ea typeface="+mj-ea"/>
                </a:rPr>
                <a:t>项目设计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71050" y="5338463"/>
              <a:ext cx="128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425894" y="6291732"/>
            <a:ext cx="1537897" cy="621408"/>
            <a:chOff x="9752962" y="4978665"/>
            <a:chExt cx="1537897" cy="621408"/>
          </a:xfrm>
        </p:grpSpPr>
        <p:sp>
          <p:nvSpPr>
            <p:cNvPr id="79" name="TextBox 78"/>
            <p:cNvSpPr txBox="1"/>
            <p:nvPr/>
          </p:nvSpPr>
          <p:spPr>
            <a:xfrm>
              <a:off x="9752962" y="4978665"/>
              <a:ext cx="153789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accent3"/>
                  </a:solidFill>
                  <a:latin typeface="+mj-ea"/>
                  <a:ea typeface="+mj-ea"/>
                </a:rPr>
                <a:t>参考资料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841086" y="5338463"/>
              <a:ext cx="128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057968" y="4343688"/>
            <a:ext cx="1031269" cy="1031269"/>
            <a:chOff x="12529169" y="3967390"/>
            <a:chExt cx="1680496" cy="1680496"/>
          </a:xfrm>
        </p:grpSpPr>
        <p:grpSp>
          <p:nvGrpSpPr>
            <p:cNvPr id="83" name="组合 82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0660159" y="1235197"/>
                <a:ext cx="1390418" cy="1390418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3083986" y="4381313"/>
              <a:ext cx="1010287" cy="85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071641" y="6019246"/>
            <a:ext cx="1031269" cy="1031269"/>
            <a:chOff x="12529169" y="3967390"/>
            <a:chExt cx="1680496" cy="1680496"/>
          </a:xfrm>
        </p:grpSpPr>
        <p:grpSp>
          <p:nvGrpSpPr>
            <p:cNvPr id="88" name="组合 87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644507" y="1219545"/>
                <a:ext cx="1421722" cy="1421722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3110632" y="4454079"/>
              <a:ext cx="1010287" cy="85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023509" y="2657875"/>
            <a:ext cx="1031269" cy="1031269"/>
            <a:chOff x="12529169" y="3967390"/>
            <a:chExt cx="1680496" cy="1680496"/>
          </a:xfrm>
        </p:grpSpPr>
        <p:grpSp>
          <p:nvGrpSpPr>
            <p:cNvPr id="94" name="组合 93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0648377" y="1223415"/>
                <a:ext cx="1413982" cy="1413982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3058027" y="4425889"/>
              <a:ext cx="1010287" cy="85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18349" y="1012264"/>
            <a:ext cx="1031269" cy="1031269"/>
            <a:chOff x="12529169" y="3967390"/>
            <a:chExt cx="1680496" cy="1680496"/>
          </a:xfrm>
        </p:grpSpPr>
        <p:grpSp>
          <p:nvGrpSpPr>
            <p:cNvPr id="99" name="组合 98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0650383" y="1225421"/>
                <a:ext cx="1409970" cy="1409970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3012336" y="4384354"/>
              <a:ext cx="1010287" cy="85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97" y="288404"/>
            <a:ext cx="3384153" cy="977011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5317F414-4631-4261-9167-7A582DCBF08B}"/>
              </a:ext>
            </a:extLst>
          </p:cNvPr>
          <p:cNvGrpSpPr/>
          <p:nvPr/>
        </p:nvGrpSpPr>
        <p:grpSpPr>
          <a:xfrm>
            <a:off x="7660745" y="4681155"/>
            <a:ext cx="1909130" cy="982005"/>
            <a:chOff x="4335082" y="2391184"/>
            <a:chExt cx="1909130" cy="982005"/>
          </a:xfrm>
        </p:grpSpPr>
        <p:sp>
          <p:nvSpPr>
            <p:cNvPr id="58" name="TextBox 68">
              <a:extLst>
                <a:ext uri="{FF2B5EF4-FFF2-40B4-BE49-F238E27FC236}">
                  <a16:creationId xmlns:a16="http://schemas.microsoft.com/office/drawing/2014/main" id="{AC6918A9-0BE3-4DF2-8006-00E816D3A94E}"/>
                </a:ext>
              </a:extLst>
            </p:cNvPr>
            <p:cNvSpPr txBox="1"/>
            <p:nvPr/>
          </p:nvSpPr>
          <p:spPr>
            <a:xfrm>
              <a:off x="4706315" y="2391184"/>
              <a:ext cx="153789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accent3"/>
                  </a:solidFill>
                  <a:latin typeface="+mj-ea"/>
                  <a:ea typeface="+mj-ea"/>
                </a:rPr>
                <a:t>可拓展性</a:t>
              </a:r>
            </a:p>
          </p:txBody>
        </p:sp>
        <p:sp>
          <p:nvSpPr>
            <p:cNvPr id="76" name="TextBox 69">
              <a:extLst>
                <a:ext uri="{FF2B5EF4-FFF2-40B4-BE49-F238E27FC236}">
                  <a16:creationId xmlns:a16="http://schemas.microsoft.com/office/drawing/2014/main" id="{484515C0-7CD9-4E81-ADF5-2C666FC870D8}"/>
                </a:ext>
              </a:extLst>
            </p:cNvPr>
            <p:cNvSpPr txBox="1"/>
            <p:nvPr/>
          </p:nvSpPr>
          <p:spPr>
            <a:xfrm>
              <a:off x="4335082" y="3111579"/>
              <a:ext cx="128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E6DD8A6-0ABF-48F6-A675-0A3DBD35C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" y="164194"/>
            <a:ext cx="61727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4329D-DCCF-41B0-A139-12B55518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快捷键操作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0914B2-EEC2-401C-920B-FAB4DC88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41" y="2160612"/>
            <a:ext cx="11992992" cy="45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5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E5E29-4706-4536-9A27-FE216F52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快捷键操作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FB6621-6186-4F8E-AF2B-83E2EC63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21" y="1656073"/>
            <a:ext cx="8104575" cy="49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AEDB-66A3-402D-BD35-168B6AFE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961" y="360412"/>
            <a:ext cx="6480720" cy="576064"/>
          </a:xfrm>
        </p:spPr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文本操作</a:t>
            </a:r>
            <a:r>
              <a:rPr lang="en-US" altLang="zh-CN" dirty="0"/>
              <a:t>--CurrentLineInfo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36B3C9-30BD-4AF7-BADB-2DB7D40C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41" y="1962112"/>
            <a:ext cx="5165997" cy="29337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DFC050-7576-49D9-A564-9D676B6B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71" y="1303503"/>
            <a:ext cx="4122345" cy="66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0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76509-C11D-4C15-862E-B0D88BE6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文本操作</a:t>
            </a:r>
            <a:r>
              <a:rPr lang="en-US" altLang="zh-CN" dirty="0"/>
              <a:t>—</a:t>
            </a:r>
            <a:r>
              <a:rPr lang="zh-CN" altLang="en-US" dirty="0"/>
              <a:t>自动补全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FBF256-7333-4280-974B-BC746042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3" y="1516320"/>
            <a:ext cx="4687263" cy="49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565F-EE99-4367-BF0A-B82E4AD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92511" y="576436"/>
            <a:ext cx="9942063" cy="1098100"/>
          </a:xfrm>
        </p:spPr>
        <p:txBody>
          <a:bodyPr/>
          <a:lstStyle/>
          <a:p>
            <a:r>
              <a:rPr lang="en-US" altLang="zh-CN" sz="7200" dirty="0"/>
              <a:t>2.7</a:t>
            </a:r>
            <a:br>
              <a:rPr lang="en-US" altLang="zh-CN" sz="7200" dirty="0"/>
            </a:br>
            <a:r>
              <a:rPr lang="en-US" altLang="zh-CN" sz="7200" dirty="0"/>
              <a:t> </a:t>
            </a:r>
            <a:endParaRPr lang="zh-CN" altLang="en-US" sz="7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33FAD5-5C2E-47F5-8765-8811CEDE6BC0}"/>
              </a:ext>
            </a:extLst>
          </p:cNvPr>
          <p:cNvSpPr/>
          <p:nvPr/>
        </p:nvSpPr>
        <p:spPr>
          <a:xfrm>
            <a:off x="1055268" y="3499147"/>
            <a:ext cx="115705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>
                <a:ln/>
                <a:solidFill>
                  <a:schemeClr val="accent3"/>
                </a:solidFill>
                <a:effectLst/>
              </a:rPr>
              <a:t>The Editor for Programmer</a:t>
            </a:r>
            <a:endParaRPr lang="zh-CN" alt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856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B1A0-AA72-45FA-8DFA-34D68B82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2.7.1--</a:t>
            </a:r>
            <a:r>
              <a:rPr lang="zh-CN" altLang="en-US" dirty="0"/>
              <a:t>代码的补全与高亮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D8D25-836F-45A2-8AB8-CA4A3444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05" y="1134687"/>
            <a:ext cx="5087389" cy="57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EF14-E934-4E46-9B49-792E91A5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2.7.2 Compile&amp;Run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FE0264-10C3-4A16-AE71-2EFAECEE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1751434"/>
            <a:ext cx="11045507" cy="13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7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913" y="415818"/>
            <a:ext cx="4752528" cy="576064"/>
          </a:xfrm>
        </p:spPr>
        <p:txBody>
          <a:bodyPr/>
          <a:lstStyle/>
          <a:p>
            <a:pPr algn="l"/>
            <a:r>
              <a:rPr lang="en-US" altLang="zh-CN" sz="3600" dirty="0"/>
              <a:t>3.</a:t>
            </a:r>
            <a:r>
              <a:rPr lang="zh-CN" altLang="en-US" sz="3600" dirty="0"/>
              <a:t>可拓展性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89A408-3843-4F44-8E72-DED2B3C0E7BE}"/>
              </a:ext>
            </a:extLst>
          </p:cNvPr>
          <p:cNvSpPr txBox="1"/>
          <p:nvPr/>
        </p:nvSpPr>
        <p:spPr>
          <a:xfrm>
            <a:off x="143793" y="1951672"/>
            <a:ext cx="13681520" cy="290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，结合网络相关知识，实现</a:t>
            </a:r>
            <a:r>
              <a:rPr lang="en-US" altLang="zh-CN" sz="3200" dirty="0"/>
              <a:t>Editor Master</a:t>
            </a:r>
            <a:r>
              <a:rPr lang="zh-CN" altLang="en-US" sz="3200" dirty="0"/>
              <a:t>的云端保存与调用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，完善</a:t>
            </a:r>
            <a:r>
              <a:rPr lang="en-US" altLang="zh-CN" sz="3200" dirty="0"/>
              <a:t>Editor Master</a:t>
            </a:r>
            <a:r>
              <a:rPr lang="zh-CN" altLang="en-US" sz="3200" dirty="0"/>
              <a:t>的编译运行功能，实现对多种语言的编译运行 。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，优化和实现更多的快捷操作。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0609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4.</a:t>
            </a:r>
            <a:r>
              <a:rPr lang="zh-CN" altLang="en-US" sz="3600" dirty="0"/>
              <a:t>参考资料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B42AA4-5DAB-496B-BD67-85E786B480C2}"/>
              </a:ext>
            </a:extLst>
          </p:cNvPr>
          <p:cNvSpPr txBox="1"/>
          <p:nvPr/>
        </p:nvSpPr>
        <p:spPr>
          <a:xfrm>
            <a:off x="1065596" y="1440532"/>
            <a:ext cx="6867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Questions and Answers at http://stackoverflow.com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452158-13BB-426F-8D99-4D79AE2F97E0}"/>
              </a:ext>
            </a:extLst>
          </p:cNvPr>
          <p:cNvSpPr txBox="1"/>
          <p:nvPr/>
        </p:nvSpPr>
        <p:spPr>
          <a:xfrm>
            <a:off x="1065596" y="2160612"/>
            <a:ext cx="6867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</a:t>
            </a:r>
            <a:r>
              <a:rPr lang="zh-CN" altLang="en-US" dirty="0"/>
              <a:t>arious sites visited when googling for key concepts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CC0E89-C98A-46AD-AECC-CCB51EB619BF}"/>
              </a:ext>
            </a:extLst>
          </p:cNvPr>
          <p:cNvSpPr txBox="1"/>
          <p:nvPr/>
        </p:nvSpPr>
        <p:spPr>
          <a:xfrm>
            <a:off x="1248045" y="3240732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参考项目：</a:t>
            </a:r>
            <a:endParaRPr lang="en-US" altLang="zh-CN" dirty="0"/>
          </a:p>
          <a:p>
            <a:r>
              <a:rPr lang="en-US" altLang="zh-CN" dirty="0"/>
              <a:t>simple text editor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5C4F4D-C5F1-4DE4-AB82-6529AD08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45" y="3960812"/>
            <a:ext cx="6793874" cy="38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/>
          <p:cNvSpPr/>
          <p:nvPr/>
        </p:nvSpPr>
        <p:spPr>
          <a:xfrm>
            <a:off x="10729919" y="4302839"/>
            <a:ext cx="213095" cy="21317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1477205" y="4302840"/>
            <a:ext cx="165079" cy="165138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3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029282" y="4703498"/>
            <a:ext cx="218742" cy="218821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59" name="椭圆 58"/>
          <p:cNvSpPr/>
          <p:nvPr/>
        </p:nvSpPr>
        <p:spPr>
          <a:xfrm>
            <a:off x="6301046" y="5495295"/>
            <a:ext cx="213095" cy="21317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024720" y="5462314"/>
            <a:ext cx="162963" cy="163020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7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282506" y="4859651"/>
            <a:ext cx="107937" cy="107976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69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747647" y="4342393"/>
            <a:ext cx="218742" cy="218821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63" name="Freeform 21"/>
          <p:cNvSpPr>
            <a:spLocks/>
          </p:cNvSpPr>
          <p:nvPr/>
        </p:nvSpPr>
        <p:spPr bwMode="auto">
          <a:xfrm>
            <a:off x="8421136" y="2740378"/>
            <a:ext cx="116402" cy="165138"/>
          </a:xfrm>
          <a:custGeom>
            <a:avLst/>
            <a:gdLst>
              <a:gd name="T0" fmla="*/ 0 w 23"/>
              <a:gd name="T1" fmla="*/ 0 h 33"/>
              <a:gd name="T2" fmla="*/ 23 w 23"/>
              <a:gd name="T3" fmla="*/ 33 h 33"/>
              <a:gd name="T4" fmla="*/ 0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0"/>
                </a:moveTo>
                <a:cubicBezTo>
                  <a:pt x="7" y="12"/>
                  <a:pt x="14" y="23"/>
                  <a:pt x="23" y="33"/>
                </a:cubicBez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64" name="Freeform 22"/>
          <p:cNvSpPr>
            <a:spLocks/>
          </p:cNvSpPr>
          <p:nvPr/>
        </p:nvSpPr>
        <p:spPr bwMode="auto">
          <a:xfrm>
            <a:off x="5602103" y="2740378"/>
            <a:ext cx="116402" cy="165138"/>
          </a:xfrm>
          <a:custGeom>
            <a:avLst/>
            <a:gdLst>
              <a:gd name="T0" fmla="*/ 0 w 23"/>
              <a:gd name="T1" fmla="*/ 33 h 33"/>
              <a:gd name="T2" fmla="*/ 23 w 23"/>
              <a:gd name="T3" fmla="*/ 0 h 33"/>
              <a:gd name="T4" fmla="*/ 0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33"/>
                </a:moveTo>
                <a:cubicBezTo>
                  <a:pt x="9" y="23"/>
                  <a:pt x="16" y="12"/>
                  <a:pt x="23" y="0"/>
                </a:cubicBezTo>
                <a:lnTo>
                  <a:pt x="0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65" name="Freeform 24"/>
          <p:cNvSpPr>
            <a:spLocks/>
          </p:cNvSpPr>
          <p:nvPr/>
        </p:nvSpPr>
        <p:spPr bwMode="auto">
          <a:xfrm>
            <a:off x="8415190" y="5339519"/>
            <a:ext cx="116402" cy="165138"/>
          </a:xfrm>
          <a:custGeom>
            <a:avLst/>
            <a:gdLst>
              <a:gd name="T0" fmla="*/ 23 w 23"/>
              <a:gd name="T1" fmla="*/ 0 h 33"/>
              <a:gd name="T2" fmla="*/ 0 w 23"/>
              <a:gd name="T3" fmla="*/ 33 h 33"/>
              <a:gd name="T4" fmla="*/ 23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0"/>
                </a:moveTo>
                <a:cubicBezTo>
                  <a:pt x="14" y="11"/>
                  <a:pt x="7" y="21"/>
                  <a:pt x="0" y="33"/>
                </a:cubicBezTo>
                <a:lnTo>
                  <a:pt x="23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5596157" y="5339519"/>
            <a:ext cx="116402" cy="165138"/>
          </a:xfrm>
          <a:custGeom>
            <a:avLst/>
            <a:gdLst>
              <a:gd name="T0" fmla="*/ 23 w 23"/>
              <a:gd name="T1" fmla="*/ 33 h 33"/>
              <a:gd name="T2" fmla="*/ 0 w 23"/>
              <a:gd name="T3" fmla="*/ 0 h 33"/>
              <a:gd name="T4" fmla="*/ 23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33"/>
                </a:moveTo>
                <a:cubicBezTo>
                  <a:pt x="16" y="21"/>
                  <a:pt x="9" y="11"/>
                  <a:pt x="0" y="0"/>
                </a:cubicBezTo>
                <a:lnTo>
                  <a:pt x="23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文本框 29"/>
          <p:cNvSpPr txBox="1"/>
          <p:nvPr/>
        </p:nvSpPr>
        <p:spPr bwMode="auto">
          <a:xfrm>
            <a:off x="3407867" y="1942954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>
              <a:defRPr/>
            </a:pPr>
            <a:r>
              <a:rPr lang="en-US" altLang="zh-CN" sz="18400" dirty="0">
                <a:ln w="38100">
                  <a:noFill/>
                </a:ln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18400" dirty="0">
              <a:ln w="38100">
                <a:noFill/>
              </a:ln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212671" y="4789651"/>
            <a:ext cx="5409781" cy="614226"/>
            <a:chOff x="3078163" y="3596643"/>
            <a:chExt cx="2865437" cy="325223"/>
          </a:xfrm>
        </p:grpSpPr>
        <p:sp>
          <p:nvSpPr>
            <p:cNvPr id="69" name="圆角矩形 68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0" name="文本框 32"/>
            <p:cNvSpPr txBox="1"/>
            <p:nvPr/>
          </p:nvSpPr>
          <p:spPr>
            <a:xfrm>
              <a:off x="3329376" y="3615309"/>
              <a:ext cx="2363011" cy="3065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b="1" dirty="0"/>
                <a:t>汇报人：张皓为  刘进益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4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1.</a:t>
            </a:r>
            <a:r>
              <a:rPr lang="zh-CN" altLang="en-US" sz="3600" dirty="0"/>
              <a:t>项目简介</a:t>
            </a: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97549" y="2009273"/>
            <a:ext cx="6591060" cy="502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6822" tIns="68411" rIns="136822" bIns="6841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1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）项目概述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2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UML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类图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3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）代码行数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4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）分工情况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5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）版本控制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6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r>
              <a:rPr lang="en-US" altLang="zh-CN" sz="3600" dirty="0" err="1">
                <a:latin typeface="微软雅黑"/>
                <a:ea typeface="微软雅黑"/>
                <a:cs typeface="Lato Light" charset="0"/>
                <a:sym typeface="Lato Light" charset="0"/>
              </a:rPr>
              <a:t>Github</a:t>
            </a: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 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网址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E6C0A8-1194-489B-BEB4-C501EB53C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97" y="1312833"/>
            <a:ext cx="4290087" cy="42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6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7F389-41E7-4F86-A214-F1DE0FEB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项目概述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4E36F4-7771-48F0-9D49-9F8ACFC15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8178"/>
              </p:ext>
            </p:extLst>
          </p:nvPr>
        </p:nvGraphicFramePr>
        <p:xfrm>
          <a:off x="298384" y="1147243"/>
          <a:ext cx="13084305" cy="6374318"/>
        </p:xfrm>
        <a:graphic>
          <a:graphicData uri="http://schemas.openxmlformats.org/drawingml/2006/table">
            <a:tbl>
              <a:tblPr firstRow="1" firstCol="1" bandRow="1"/>
              <a:tblGrid>
                <a:gridCol w="2662261">
                  <a:extLst>
                    <a:ext uri="{9D8B030D-6E8A-4147-A177-3AD203B41FA5}">
                      <a16:colId xmlns:a16="http://schemas.microsoft.com/office/drawing/2014/main" val="3981623974"/>
                    </a:ext>
                  </a:extLst>
                </a:gridCol>
                <a:gridCol w="5211022">
                  <a:extLst>
                    <a:ext uri="{9D8B030D-6E8A-4147-A177-3AD203B41FA5}">
                      <a16:colId xmlns:a16="http://schemas.microsoft.com/office/drawing/2014/main" val="3117726327"/>
                    </a:ext>
                  </a:extLst>
                </a:gridCol>
                <a:gridCol w="5211022">
                  <a:extLst>
                    <a:ext uri="{9D8B030D-6E8A-4147-A177-3AD203B41FA5}">
                      <a16:colId xmlns:a16="http://schemas.microsoft.com/office/drawing/2014/main" val="545874670"/>
                    </a:ext>
                  </a:extLst>
                </a:gridCol>
              </a:tblGrid>
              <a:tr h="892253"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项目名称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133350" algn="ctr"/>
                      <a:r>
                        <a:rPr lang="en-US" sz="1400" kern="100" dirty="0">
                          <a:effectLst/>
                        </a:rPr>
                        <a:t>Simple Editor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81299"/>
                  </a:ext>
                </a:extLst>
              </a:tr>
              <a:tr h="319215"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项目成员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刘进益，张皓为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56936"/>
                  </a:ext>
                </a:extLst>
              </a:tr>
              <a:tr h="521353"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项目简介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用</a:t>
                      </a:r>
                      <a:r>
                        <a:rPr lang="en-US" sz="1400" kern="100" dirty="0">
                          <a:effectLst/>
                        </a:rPr>
                        <a:t>Java</a:t>
                      </a:r>
                      <a:r>
                        <a:rPr lang="zh-CN" sz="1400" kern="100" dirty="0">
                          <a:effectLst/>
                        </a:rPr>
                        <a:t>实现一个简单的文本编辑器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37202"/>
                  </a:ext>
                </a:extLst>
              </a:tr>
              <a:tr h="795609">
                <a:tc rowSpan="3"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功能概述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vert="eaVert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l"/>
                      <a:r>
                        <a:rPr lang="zh-CN" sz="1400" kern="100" dirty="0">
                          <a:effectLst/>
                        </a:rPr>
                        <a:t>基础功能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>
                          <a:effectLst/>
                        </a:rPr>
                        <a:t>文件操作：新建，打开，保存，退出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>
                          <a:effectLst/>
                        </a:rPr>
                        <a:t>文本操作：剪切，复制，粘贴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03054"/>
                  </a:ext>
                </a:extLst>
              </a:tr>
              <a:tr h="1994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l"/>
                      <a:r>
                        <a:rPr lang="zh-CN" sz="1400" kern="100" dirty="0">
                          <a:effectLst/>
                        </a:rPr>
                        <a:t>进阶功能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修改编辑界面的颜色和字体大小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增加快捷键操作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如果能自定义快捷键就更好了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文本操作：全选，替换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文本操作：撤销，恢复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优化</a:t>
                      </a:r>
                      <a:r>
                        <a:rPr lang="en-US" sz="1400" kern="100" dirty="0">
                          <a:effectLst/>
                        </a:rPr>
                        <a:t>UI(</a:t>
                      </a:r>
                      <a:r>
                        <a:rPr lang="zh-CN" sz="1400" kern="100" dirty="0">
                          <a:effectLst/>
                        </a:rPr>
                        <a:t>变得更漂亮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实现输入自动换行功能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下方提示栏显示行列数，字符总数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实现对选定词组的翻译功能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07606"/>
                  </a:ext>
                </a:extLst>
              </a:tr>
              <a:tr h="12871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l"/>
                      <a:r>
                        <a:rPr lang="zh-CN" sz="1400" kern="100" dirty="0">
                          <a:effectLst/>
                        </a:rPr>
                        <a:t>终极目标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能够利用电脑上已有的</a:t>
                      </a:r>
                      <a:r>
                        <a:rPr lang="en-US" sz="1400" b="1" kern="100" dirty="0">
                          <a:effectLst/>
                        </a:rPr>
                        <a:t>JDK</a:t>
                      </a:r>
                      <a:r>
                        <a:rPr lang="zh-CN" sz="1400" b="1" kern="100" dirty="0">
                          <a:effectLst/>
                        </a:rPr>
                        <a:t>对目</a:t>
                      </a:r>
                      <a:r>
                        <a:rPr lang="zh-CN" sz="1400" kern="100" dirty="0">
                          <a:effectLst/>
                        </a:rPr>
                        <a:t>前文件进行编译并运行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实现简单的代码高亮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实现简单的代码插入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3001"/>
                  </a:ext>
                </a:extLst>
              </a:tr>
              <a:tr h="564188"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所需知识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Java</a:t>
                      </a:r>
                      <a:r>
                        <a:rPr lang="zh-CN" sz="1400" kern="100" dirty="0">
                          <a:effectLst/>
                        </a:rPr>
                        <a:t>基础知识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Java. swing</a:t>
                      </a:r>
                      <a:r>
                        <a:rPr lang="zh-CN" sz="1400" kern="100" dirty="0">
                          <a:effectLst/>
                        </a:rPr>
                        <a:t>基本操作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5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06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B8A9-103F-4ADF-8E4E-57BE9839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UML</a:t>
            </a:r>
            <a:r>
              <a:rPr lang="zh-CN" altLang="en-US" dirty="0"/>
              <a:t>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8DF23-92EE-4B6A-B7B0-61624B34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6" y="1211277"/>
            <a:ext cx="11642676" cy="67103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A52985-4C9B-4218-A71A-88D101B0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67" y="1255087"/>
            <a:ext cx="11673915" cy="66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83B6-21F1-4C38-BB6F-3652C6C5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代码行数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DECD7E-10F8-4A37-A439-8F13F6D5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3" y="1111433"/>
            <a:ext cx="12989352" cy="63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6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51B97-4893-4FF2-A46F-74A445CD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分工情况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1956DA-0EF4-4731-8CD7-55F09AEE2473}"/>
              </a:ext>
            </a:extLst>
          </p:cNvPr>
          <p:cNvSpPr txBox="1"/>
          <p:nvPr/>
        </p:nvSpPr>
        <p:spPr>
          <a:xfrm>
            <a:off x="2088009" y="2232620"/>
            <a:ext cx="8928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刘进益：完成了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Editor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的整体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设计和基本核心功能的实现。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张皓为：完成和完善了状态栏、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Actions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currentLineInfo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calculate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CalculateInterface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tray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translate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actionsExeManager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等关键组件</a:t>
            </a:r>
          </a:p>
        </p:txBody>
      </p:sp>
    </p:spTree>
    <p:extLst>
      <p:ext uri="{BB962C8B-B14F-4D97-AF65-F5344CB8AC3E}">
        <p14:creationId xmlns:p14="http://schemas.microsoft.com/office/powerpoint/2010/main" val="40773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04BE3-1E1A-4D22-9FE5-4E610F9A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版本控制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0AAB0A-9EC1-4657-B0CC-2AE3F07C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628"/>
            <a:ext cx="1366535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A2F2A-EAB7-468D-8671-430ED232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 </a:t>
            </a:r>
            <a:r>
              <a:rPr lang="zh-CN" altLang="en-US" dirty="0"/>
              <a:t>网址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93A0D-0E73-40D8-8E2E-6459AC2873F3}"/>
              </a:ext>
            </a:extLst>
          </p:cNvPr>
          <p:cNvSpPr txBox="1"/>
          <p:nvPr/>
        </p:nvSpPr>
        <p:spPr>
          <a:xfrm>
            <a:off x="2880097" y="304125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https://github.com/KKKZOZ/Pre_Work_Editor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8A9A8-5C77-4EA0-936E-7BAFBD88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6920BC-A4AC-4010-827E-97A595F2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15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5231303-F8C4-4A6C-A5DC-35F34009B8F1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0202"/>
  <p:tag name="ISPRING_RESOURCE_PATHS_HASH_PRESENTER" val="24e0d5eaa0a6302241a414bb57b90c35e997a55"/>
  <p:tag name="ISPRING_PLAYERS_CUSTOMIZATION" val="UEsDBBQAAgAIALAAeU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sAB5R1BQAwMSAwAAYQsAACcAAAB1bml2ZXJzYWwvZmxhc2hfcHVibGlzaGluZ19zZXR0aW5ncy54bWzVVt1OGkEUvucpJtN4KasWq5IF0wikpgpEaNUrM+wc2ImzM9udWRCv+jR9sD5Jz+wIQrRm1ZrUcAFz5pzv/H9MeHiTSDKFzAitGnS7ukUJqEhzoSYN+m3Y2dynxFimOJNaQYMqTclhsxKm+UgKEw/AWlQ1BGGUqae2QWNr03oQzGazqjBp5m61zC3im2qkkyDNwICykAWpZHP8svMUDG1WKoSEXnSqeS6BCI4hKOGiY7IjmYlp4NVGLLqeZDpX/EhLnZFsMmrQD7sH7rPQ8VAtkYByyZkmCp3Y1hnnwsXD5EDcAolBTGIMfK9GyUxwGzfoTs2hoHbwEKXA9jkwh3KkMRll7+ATsIwzy/zR+7NwY81C4EV8rlgioiHeEJd/g7aGV18u++2zk+Pu16thr3cyPO77IAqbYB0nDNYdhRiQzrMIln5CZi2LYowbbcZMGgiDVdFCbazVWnDuTEZaYu0LK5yHZAS8yxJY6cbgWqgOam5TMsZE5LxBP2eCSUqEZVJES2OTj4wVtuh/Z1WTIBbOGZDTAb1376sTxSwzsBrW4sa4mkfNc51LTuY6J1JcA7GaYP55gr9iIKvNIeNMJ4UUx8cSIwV6nAqYAT8sanoH+DdHl+giydESJzeVYL2HH7m4JSMY6wxxgU1xxlEujMevPgs4Zcbcg7JFjBuDk+NW++q422pfbLgEGZ8yFT0THBsOSWrfAp9h7kqjCyk1VnMFAisTsdxA0R8ueKFWJs3SvmM2LZruGlmAYrsFxuMx8SLC0RQqh7KAEVNEKzknLMIVMm6EpkLnBiV+WDy0eVGA3pQIVYQ6wQ1CZxmHrAza1vbOx9rup739g3o1+P3z1+aTRne00pfMefO8cvQksSzJ5eHOhYHjgsepwWb5/8kM/bP29zJ17bYvhqW62R6UguuV0ep9LaN15qmsv0JjZczOWaaQiN6Fahc5c+IJGllTikRY4P9yHV4w0q/6t/P78DYj/YY5v2aN303K/rR8OK29lMLg0aecu0mEEgkWwrH38v3X3K1t4dvr0atKBdHWn8XNyh9QSwMEFAACAAgAsAB5R8imj0G4AgAAVQoAACEAAAB1bml2ZXJzYWwvZmxhc2hfc2tpbl9zZXR0aW5ncy54bWyVVttu2zAMfd9XBNl73V26rIAaoE0zoEC3FmvRd9lmbCGyZEh0uvz9JFmOpSRO3BAFIvIckqJIpkSvmZh/mkxIJrlUL4DIRKGtptNNWH4zTRtEKS4yKRAEXgipKsqn88+/3IckDnmOJTegxnJWNIM+zMx9xlB8jKuZlSFCJquaiu2jLORFSrN1oWQj8rOpldsaFGdibZCX17PFcjAAZxofEKoop+VPK+MotQKtwab0Y2nlLIvTFHgX6dJ9RnL6UKdvv0fbMM3Q0W6/WBmi1bSAuMhX11aG8cJ4j19lZuU0AeEfGui3r1YGoZxuQX0oG1k39Ud6pFaysAWNOacfccfhkuZm/Azh/tLKWYK9kA109hV8eb7fWwlA/ms498SOq5L82dZ1byHYR085zFE1QJLu1Np0Kd+fGjTzAfMV5doAQlUPejZJP9NGd25iXY/7C+9M5KEvr+khb5I3FSzahAN3sb7HLxZ3bleETne6IEMFG68MUuyVPfKPqesBMlD2yBfOcngSfHuYwb6pJXWPfEf9c56uv7GCoOaYe2t36qw20qMdXR2k6hUdppI5zLVN55VVYN+NJE7XppQc5EQE3bCCIpPit8WlW3cZTZI9g++1451FkCGHYw3ncjRrOiyXO8f96K1xQ7Y/C/3l2vMEzRa/mVJEmpWV+VnS04nnmTExhZkmxxl2Txo4qAexkgHHxR4iVVStQb1KyceGERJBj3Uv2+EagpMkqAFJjleZeCfHyi+aKgW1NK/GQHdVjpUtsGRFyc0fvjF4h3yPMWBtqVgaf4KyXV8GCt8EQFVWdl3bHlpL1XBkHDbQDX+gcFceuhvRpkuHGu4WH2GFYct5zaie9Lui75V4hwT6I/g3k1bkeM8you2RptrdLJr8bg33uUSLuVtntvnCTebOvpcix8Z+WEGjtP9O/gdQSwMEFAACAAgAsAB5R62ZKxLoAgAAcgoAACYAAAB1bml2ZXJzYWwvaHRtbF9wdWJsaXNoaW5nX3NldHRpbmdzLnhtbNVWzU4bMRC+5yksVxzJAoXyo01QBUFE0CSCtMAJTdZO1sJrb21vQjj1afpgfZKO1wQSQaMFQdUqh8TjmW+++Y3j/dtMkjE3VmjVoOv1NUq4SjQTatSgX/tHqzuUWAeKgdSKN6jSlOw3a3FeDKSw6Tl3DlUtQRhl93LXoKlz+V4UTSaTurC58bdaFg7xbT3RWZQbbrly3ES5hCl+uWnOLW3WaoTEQfRFs0JyIhhSUMKzA3nsMkmjoDWA5GZkdKHYgZbaEDMaNOiHrV3/mekEpEORceVjs00UerHbA8aEpwPyXNxxknIxSpH39iYlE8Fc2qAbmx4FtaOnKCV2CAE8yoHGWJS7h8+4AwYOwjH4c/zW2ZkgiNhUQSaSPt4QH36DHvavj696rbPTdufkut/tnvbbvUCitIkWceJo0VGMhHRhEv7gJwbnIEmRN9oMQVoeR/OimdpQqwVy/kwGWmLqSytKhshUThv0sxEgKREOpEgebh2YEXdHQmIM3na9PlSOPgKGeJMUjOXzjmY31mcxaV7oQjIy1QWR4oYTpwlGVGT4K+VkPt1kaHRWSiVYR6wUjJOx4BPO9sss3QP+ydEVusgKtMRWzCV3wcP3QtyRAR9qg7gcxti0KBc24NdfBJyDtY+gMOO4cn7aPmxdtzuHrcsVHyCwMajkheBYQp7l7j3wAWNXGl1IqTGbcxCYmQQKy8v6MMFKtSphVvadwrgsui9kCYrlFsgnYOJFgq0lVMGrAiagiFZySiDBobC+hcZCFxYloVkCtH0VwWBKhCqpjnBBoTPDuKmCtra+8XFz69P2zu5ePfr14+fqUqP7RdGT4L2FTXGwdFU8rIunMxdHfkKfH3Znir81672z1rcqmeq0LvuV6tM6rwTXraLVPamidRaWU29uMVUxuwCjcLX8F6od3IKjsHJxD0qRCcfZWzb4K5p0+T9SaOE3atJ3jGLpqP27QYTTwwNk4cURR88+iWooX3wnNmu/AVBLAwQUAAIACACwAHlHiXhaupcBAAAfBgAAHwAAAHVuaXZlcnNhbC9odG1sX3NraW5fc2V0dGluZ3MuanONlE1vwjAMhu/8iiq7Toh9MMZu02DSJA6Txm3aIS2mVKRJlYQOhvjvq8uAJHUH8YW8PHkdu4q3nahaLGHRU7Stf9f7d39fa4Ca1Su49nXRoueoMyOyGUyzHEQmgQVIeTh6lHcngjJmsjaNNx9oaxw/pvCfORfGxQvCQhOaoQ6XBPhNaGvq8M9R7Dh17WtyGh2vrFWymyhpQdquVDrnNcOuXuvllhjAqgR9Bp3zBDzTQb3ayJNjf4DhconKCy43E5WqbsyTZarVSs7a8i82Bejqky/3QG84eBl7diIz9s1CHiYeP2K0k4UGY+Av78MYg4QFj0E4vr16/YN6xs2CArrMTGYP9PMNhksXPIVGl/pDDB+TlVejmwOMJmdhbffE3S2GRwi+AX1JSlWsigs+YKFVih1poM2eH1Gh+CyT6Z4b9TBIDi+Ltm3dOxV6P8Jg3hNSwRNaUM8vb5sdIWgI0Hpj6ZDXBHknlJ2gREnkUIRGTauSniM2nCO4/4wYt5Yni7waD9VwrNrA9RL0VClR3f7r3D3DXJ3dL1BLAwQUAAIACACwAHl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sAB5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sAB5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sAB5R+lu22TkAwAAdA4AAB0AAAAAAAAAAQAAAAAAAAAAAHVuaXZlcnNhbC9jb21tb25fbWVzc2FnZXMubG5nUEsBAgAAFAACAAgAsAB5R1BQAwMSAwAAYQsAACcAAAAAAAAAAQAAAAAAHwQAAHVuaXZlcnNhbC9mbGFzaF9wdWJsaXNoaW5nX3NldHRpbmdzLnhtbFBLAQIAABQAAgAIALAAeUfIpo9BuAIAAFUKAAAhAAAAAAAAAAEAAAAAAHYHAAB1bml2ZXJzYWwvZmxhc2hfc2tpbl9zZXR0aW5ncy54bWxQSwECAAAUAAIACACwAHlHrZkrEugCAAByCgAAJgAAAAAAAAABAAAAAABtCgAAdW5pdmVyc2FsL2h0bWxfcHVibGlzaGluZ19zZXR0aW5ncy54bWxQSwECAAAUAAIACACwAHlHiXhaupcBAAAfBgAAHwAAAAAAAAABAAAAAACZDQAAdW5pdmVyc2FsL2h0bWxfc2tpbl9zZXR0aW5ncy5qc1BLAQIAABQAAgAIALAAeUca2uo7qgAAAB8BAAAaAAAAAAAAAAEAAAAAAG0PAAB1bml2ZXJzYWwvaTE4bl9wcmVzZXRzLnhtbFBLAQIAABQAAgAIALAAeUew7V1XbgAAAHYAAAAcAAAAAAAAAAEAAAAAAE8QAAB1bml2ZXJzYWwvbG9jYWxfc2V0dGluZ3MueG1sUEsBAgAAFAACAAgAA3TLRM6CCTfsAgAAiAgAABQAAAAAAAAAAQAAAAAA9xAAAHVuaXZlcnNhbC9wbGF5ZXIueG1sUEsBAgAAFAACAAgAsAB5R1xY5FeMAgAAagcAACkAAAAAAAAAAQAAAAAAFRQAAHVuaXZlcnNhbC9za2luX2N1c3RvbWl6YXRpb25fc2V0dGluZ3MueG1sUEsBAgAAFAACAAgAirpzR4LIvt4RCgAA+B4AABcAAAAAAAAAAAAAAAAA6BYAAHVuaXZlcnNhbC91bml2ZXJzYWwucG5nUEsBAgAAFAACAAgAirpzR9IooFJKAAAAawAAABsAAAAAAAAAAQAAAAAALiEAAHVuaXZlcnNhbC91bml2ZXJzYWwucG5nLnhtbFBLBQYAAAAACwALAEkDAACxIQ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ysClr val="windowText" lastClr="000000"/>
      </a:dk1>
      <a:lt1>
        <a:sysClr val="window" lastClr="FFFFFF"/>
      </a:lt1>
      <a:dk2>
        <a:srgbClr val="212745"/>
      </a:dk2>
      <a:lt2>
        <a:srgbClr val="595959"/>
      </a:lt2>
      <a:accent1>
        <a:srgbClr val="C00000"/>
      </a:accent1>
      <a:accent2>
        <a:srgbClr val="FF9600"/>
      </a:accent2>
      <a:accent3>
        <a:srgbClr val="C00000"/>
      </a:accent3>
      <a:accent4>
        <a:srgbClr val="FF9600"/>
      </a:accent4>
      <a:accent5>
        <a:srgbClr val="C00000"/>
      </a:accent5>
      <a:accent6>
        <a:srgbClr val="FF9600"/>
      </a:accent6>
      <a:hlink>
        <a:srgbClr val="56C7AA"/>
      </a:hlink>
      <a:folHlink>
        <a:srgbClr val="59A8D1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501</Words>
  <Application>Microsoft Office PowerPoint</Application>
  <PresentationFormat>自定义</PresentationFormat>
  <Paragraphs>103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DFGothic-EB</vt:lpstr>
      <vt:lpstr>Lato Light</vt:lpstr>
      <vt:lpstr>等线</vt:lpstr>
      <vt:lpstr>黑体</vt:lpstr>
      <vt:lpstr>华文隶书</vt:lpstr>
      <vt:lpstr>华文新魏</vt:lpstr>
      <vt:lpstr>华文行楷</vt:lpstr>
      <vt:lpstr>楷体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1.项目简介</vt:lpstr>
      <vt:lpstr>1.1 项目概述</vt:lpstr>
      <vt:lpstr>1.2 UML类图</vt:lpstr>
      <vt:lpstr>1.3 代码行数</vt:lpstr>
      <vt:lpstr>1.4 分工情况</vt:lpstr>
      <vt:lpstr>1.5 版本控制</vt:lpstr>
      <vt:lpstr>GitHub 网址</vt:lpstr>
      <vt:lpstr>2.项目设计</vt:lpstr>
      <vt:lpstr>2.1 框架构建--Menu</vt:lpstr>
      <vt:lpstr>2.2 框架构建--WorkingManager</vt:lpstr>
      <vt:lpstr>2.1 框架构建-- StatusBar</vt:lpstr>
      <vt:lpstr>2.1 框架构建--Tray</vt:lpstr>
      <vt:lpstr>2.2 文件操作</vt:lpstr>
      <vt:lpstr>2.3 Tools--Calculate</vt:lpstr>
      <vt:lpstr>2.3 Tools-- Terminal</vt:lpstr>
      <vt:lpstr>2.3 Tools-- MarkDownPreview</vt:lpstr>
      <vt:lpstr>2.4 Settings</vt:lpstr>
      <vt:lpstr>2.5 快捷键操作</vt:lpstr>
      <vt:lpstr>2.5 快捷键操作</vt:lpstr>
      <vt:lpstr>2.6 文本操作--CurrentLineInfo</vt:lpstr>
      <vt:lpstr>2.6 文本操作—自动补全</vt:lpstr>
      <vt:lpstr>2.7  </vt:lpstr>
      <vt:lpstr>2.7.1--代码的补全与高亮</vt:lpstr>
      <vt:lpstr>2.7.2 Compile&amp;Run</vt:lpstr>
      <vt:lpstr>3.可拓展性</vt:lpstr>
      <vt:lpstr>4.参考资料</vt:lpstr>
      <vt:lpstr>PowerPoint 演示文稿</vt:lpstr>
    </vt:vector>
  </TitlesOfParts>
  <Company>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</dc:title>
  <dc:creator>plus</dc:creator>
  <cp:lastModifiedBy>1967159434@qq.com</cp:lastModifiedBy>
  <cp:revision>205</cp:revision>
  <dcterms:created xsi:type="dcterms:W3CDTF">2015-11-21T04:10:56Z</dcterms:created>
  <dcterms:modified xsi:type="dcterms:W3CDTF">2021-05-30T15:55:01Z</dcterms:modified>
</cp:coreProperties>
</file>