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1" r:id="rId11"/>
    <p:sldId id="274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3725" y="683046"/>
            <a:ext cx="32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存储</a:t>
            </a:r>
            <a:r>
              <a:rPr lang="en-US" altLang="zh-CN" sz="2400" b="1" dirty="0" smtClean="0"/>
              <a:t>88 – 4Bytes – 32bit</a:t>
            </a:r>
            <a:endParaRPr lang="zh-CN" altLang="en-US" sz="2400" b="1" dirty="0"/>
          </a:p>
        </p:txBody>
      </p:sp>
      <p:sp>
        <p:nvSpPr>
          <p:cNvPr id="5" name="圆角矩形 4"/>
          <p:cNvSpPr/>
          <p:nvPr/>
        </p:nvSpPr>
        <p:spPr>
          <a:xfrm>
            <a:off x="3682745" y="1707614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099550" y="1707614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16355" y="1707614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933160" y="1707614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349965" y="1707614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766770" y="1707614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183575" y="1707614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600380" y="1707614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682745" y="2388824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099550" y="2388824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516355" y="2388824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4933160" y="2388824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349965" y="2388824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766770" y="2388824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183575" y="2388824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6600380" y="2388824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682745" y="3079215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099550" y="3079215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4516355" y="3079215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4933160" y="3079215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349965" y="3079215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5766770" y="3079215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183575" y="3079215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6600380" y="3079215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3682745" y="3760425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4099550" y="3760425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4516355" y="3760425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4933160" y="3760425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5349965" y="3760425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766770" y="3760425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183575" y="3760425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600380" y="3760425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966648" y="1557965"/>
            <a:ext cx="71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0x11</a:t>
            </a:r>
            <a:endParaRPr lang="zh-CN" altLang="en-US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694062" y="2388824"/>
            <a:ext cx="2117075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字节</a:t>
            </a:r>
            <a:r>
              <a:rPr lang="en-US" altLang="zh-CN" sz="2000" b="1" dirty="0" smtClean="0"/>
              <a:t>(byte)</a:t>
            </a:r>
            <a:r>
              <a:rPr lang="zh-CN" altLang="en-US" sz="2000" b="1" dirty="0" smtClean="0"/>
              <a:t>是计算机中最小的寻址单元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308" y="339969"/>
            <a:ext cx="8821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输入两个单调递增的链表，输出两个链表合成后的链表</a:t>
            </a:r>
            <a:endParaRPr lang="zh-CN" altLang="en-US" sz="2800" b="1" dirty="0"/>
          </a:p>
        </p:txBody>
      </p:sp>
      <p:sp>
        <p:nvSpPr>
          <p:cNvPr id="3" name="圆角矩形 2"/>
          <p:cNvSpPr/>
          <p:nvPr/>
        </p:nvSpPr>
        <p:spPr>
          <a:xfrm>
            <a:off x="1247142" y="12201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126526" y="1446960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2566141" y="1241806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cxnSp>
        <p:nvCxnSpPr>
          <p:cNvPr id="65" name="直接箭头连接符 64"/>
          <p:cNvCxnSpPr/>
          <p:nvPr/>
        </p:nvCxnSpPr>
        <p:spPr>
          <a:xfrm>
            <a:off x="3492868" y="1446960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3879731" y="1241806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cxnSp>
        <p:nvCxnSpPr>
          <p:cNvPr id="69" name="直接箭头连接符 68"/>
          <p:cNvCxnSpPr/>
          <p:nvPr/>
        </p:nvCxnSpPr>
        <p:spPr>
          <a:xfrm>
            <a:off x="6025054" y="146224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418792" y="1257087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None</a:t>
            </a:r>
            <a:endParaRPr lang="zh-CN" altLang="en-US" sz="2400" b="1" dirty="0"/>
          </a:p>
        </p:txBody>
      </p:sp>
      <p:cxnSp>
        <p:nvCxnSpPr>
          <p:cNvPr id="71" name="直接箭头连接符 70"/>
          <p:cNvCxnSpPr/>
          <p:nvPr/>
        </p:nvCxnSpPr>
        <p:spPr>
          <a:xfrm flipV="1">
            <a:off x="6847746" y="1630524"/>
            <a:ext cx="0" cy="574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6485729" y="2103912"/>
            <a:ext cx="7372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cur1</a:t>
            </a:r>
            <a:endParaRPr lang="zh-CN" altLang="en-US" sz="2400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222270" y="5036401"/>
            <a:ext cx="8541743" cy="15696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思路</a:t>
            </a:r>
            <a:r>
              <a:rPr lang="en-US" altLang="zh-CN" sz="1600" dirty="0"/>
              <a:t>:</a:t>
            </a:r>
            <a:endParaRPr lang="en-US" altLang="zh-CN" sz="1600" dirty="0"/>
          </a:p>
          <a:p>
            <a:r>
              <a:rPr lang="en-US" altLang="zh-CN" sz="1600" dirty="0"/>
              <a:t>    1. </a:t>
            </a:r>
            <a:r>
              <a:rPr lang="zh-CN" altLang="en-US" sz="1600" dirty="0"/>
              <a:t>先确定新链表的头节点 </a:t>
            </a:r>
            <a:r>
              <a:rPr lang="en-US" altLang="zh-CN" sz="1600" dirty="0"/>
              <a:t>– </a:t>
            </a:r>
            <a:r>
              <a:rPr lang="zh-CN" altLang="en-US" sz="1600" dirty="0"/>
              <a:t>两个链表中头节点小的就是合并后的头节点</a:t>
            </a:r>
            <a:endParaRPr lang="en-US" altLang="zh-CN" sz="1600" dirty="0"/>
          </a:p>
          <a:p>
            <a:r>
              <a:rPr lang="en-US" altLang="zh-CN" sz="1600" dirty="0"/>
              <a:t>    2. </a:t>
            </a:r>
            <a:r>
              <a:rPr lang="zh-CN" altLang="en-US" sz="1600" dirty="0"/>
              <a:t>依次遍历比较，两个游标</a:t>
            </a:r>
            <a:endParaRPr lang="en-US" altLang="zh-CN" sz="1600" dirty="0"/>
          </a:p>
          <a:p>
            <a:r>
              <a:rPr lang="en-US" altLang="zh-CN" sz="1600" dirty="0"/>
              <a:t>         2.1&gt; </a:t>
            </a:r>
            <a:r>
              <a:rPr lang="zh-CN" altLang="en-US" sz="1600" dirty="0"/>
              <a:t>谁小，移动谁的游标</a:t>
            </a:r>
            <a:endParaRPr lang="en-US" altLang="zh-CN" sz="1600" dirty="0"/>
          </a:p>
          <a:p>
            <a:r>
              <a:rPr lang="en-US" altLang="zh-CN" sz="1600" dirty="0"/>
              <a:t>         2.2&gt; </a:t>
            </a:r>
            <a:r>
              <a:rPr lang="zh-CN" altLang="en-US" sz="1600" dirty="0"/>
              <a:t>把小的放到新链表的</a:t>
            </a:r>
            <a:r>
              <a:rPr lang="en-US" altLang="zh-CN" sz="1600" dirty="0"/>
              <a:t>next</a:t>
            </a:r>
            <a:r>
              <a:rPr lang="zh-CN" altLang="en-US" sz="1600" dirty="0"/>
              <a:t>指针指向的节点，同时新链表的游标也要往后移动一个</a:t>
            </a:r>
            <a:endParaRPr lang="en-US" altLang="zh-CN" sz="1600" dirty="0"/>
          </a:p>
          <a:p>
            <a:endParaRPr lang="en-US" altLang="zh-CN" sz="1600" dirty="0" smtClean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788269" y="1446960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5145824" y="1232916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1219202" y="2876604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126526" y="3090687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2566141" y="2885533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492868" y="3090687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879731" y="2885533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6025054" y="3105968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418792" y="2900814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None</a:t>
            </a:r>
            <a:endParaRPr lang="zh-CN" altLang="en-US" sz="2400" b="1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788269" y="3090687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5145824" y="2885533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34459" y="1643537"/>
            <a:ext cx="796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rgbClr val="FF0000"/>
                </a:solidFill>
              </a:rPr>
              <a:t>link1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459" y="2875437"/>
            <a:ext cx="796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rgbClr val="FF0000"/>
                </a:solidFill>
              </a:rPr>
              <a:t>link2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640" y="4404995"/>
            <a:ext cx="984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rgbClr val="FF0000"/>
                </a:solidFill>
              </a:rPr>
              <a:t>merge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19202" y="4455214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969156" y="4865561"/>
            <a:ext cx="0" cy="574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407749" y="5458329"/>
            <a:ext cx="1122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/>
              <a:t>newcur</a:t>
            </a:r>
            <a:endParaRPr lang="en-US" altLang="zh-CN" sz="2400" b="1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309016" y="3335846"/>
            <a:ext cx="0" cy="574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956524" y="3910199"/>
            <a:ext cx="7372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 smtClean="0"/>
              <a:t>cur2</a:t>
            </a:r>
            <a:endParaRPr lang="zh-CN" altLang="en-US" sz="2400" b="1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126526" y="4660060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390811" y="4660060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657001" y="4660060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902871" y="4660060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7143026" y="4660060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021955" y="1009650"/>
            <a:ext cx="4062095" cy="32918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000" b="1" dirty="0" smtClean="0">
                <a:solidFill>
                  <a:srgbClr val="FF0000"/>
                </a:solidFill>
              </a:rPr>
              <a:t>1.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确定新链表头节点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cur1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cur2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newcur</a:t>
            </a:r>
            <a:endParaRPr lang="en-US" altLang="zh-CN" sz="2400" b="1" dirty="0" smtClean="0"/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2.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各种循环比较操作</a:t>
            </a:r>
            <a:endParaRPr lang="zh-CN" altLang="en-US" sz="20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/>
              <a:t>if cur1.value &lt;= cur2.value: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     </a:t>
            </a:r>
            <a:r>
              <a:rPr lang="en-US" altLang="zh-CN" sz="2400" b="1" dirty="0" smtClean="0"/>
              <a:t>newcur.next = cur1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 newcur = newcur.next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 cur1 = cur1.next</a:t>
            </a:r>
            <a:endParaRPr lang="en-US" altLang="zh-CN" sz="2400" b="1" dirty="0" smtClean="0"/>
          </a:p>
        </p:txBody>
      </p:sp>
      <p:sp>
        <p:nvSpPr>
          <p:cNvPr id="47" name="圆角矩形 46"/>
          <p:cNvSpPr/>
          <p:nvPr/>
        </p:nvSpPr>
        <p:spPr>
          <a:xfrm>
            <a:off x="2501267" y="445486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3777721" y="4454906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5043911" y="4455253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6289556" y="4454906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529614" y="4454906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 flipH="1" flipV="1">
            <a:off x="4309110" y="3335655"/>
            <a:ext cx="3615690" cy="1089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3630" y="38424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单向循环链表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495601" y="180025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87689" y="1800256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45332" y="180025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837420" y="1800256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64153" y="180025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56241" y="1800256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4122333" y="2016280"/>
            <a:ext cx="922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6672064" y="201628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23593" y="1440216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数据区    链接区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3280212" y="2245054"/>
            <a:ext cx="7477" cy="527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8"/>
          <p:cNvSpPr txBox="1"/>
          <p:nvPr/>
        </p:nvSpPr>
        <p:spPr>
          <a:xfrm>
            <a:off x="2949833" y="272650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head</a:t>
            </a:r>
            <a:endParaRPr lang="zh-CN" altLang="en-US" b="1" dirty="0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8256241" y="1440216"/>
            <a:ext cx="0" cy="360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5" idx="0"/>
          </p:cNvCxnSpPr>
          <p:nvPr/>
        </p:nvCxnSpPr>
        <p:spPr>
          <a:xfrm>
            <a:off x="3314222" y="1440216"/>
            <a:ext cx="4942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0"/>
            <a:endCxn id="15" idx="2"/>
          </p:cNvCxnSpPr>
          <p:nvPr/>
        </p:nvCxnSpPr>
        <p:spPr>
          <a:xfrm>
            <a:off x="3314222" y="1440216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74925" y="3387090"/>
            <a:ext cx="6420485" cy="1383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单链表：尾节点指向</a:t>
            </a:r>
            <a:r>
              <a:rPr lang="en-US" altLang="zh-CN" sz="2800" b="1" dirty="0"/>
              <a:t>None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单向循环链表：尾节点指向头节点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725" y="269940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双链表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2495601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87689" y="1628800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45444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37532" y="1628800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007257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799345" y="1628800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44250" y="150149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None</a:t>
            </a:r>
            <a:endParaRPr lang="zh-CN" altLang="en-US" b="1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122334" y="1654116"/>
            <a:ext cx="7884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386602" y="1686163"/>
            <a:ext cx="786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0633990" y="1701842"/>
            <a:ext cx="5102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23593" y="126876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数据区    链接区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2951397" y="2060848"/>
            <a:ext cx="7477" cy="527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8"/>
          <p:cNvSpPr txBox="1"/>
          <p:nvPr/>
        </p:nvSpPr>
        <p:spPr>
          <a:xfrm>
            <a:off x="2621018" y="254230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head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1646307" y="1623804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172612" y="1617493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910799" y="1628800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46307" y="3427729"/>
            <a:ext cx="4343164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class Node:</a:t>
            </a:r>
            <a:endParaRPr lang="en-US" altLang="zh-CN" sz="2800" b="1" dirty="0" smtClean="0"/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en-US" altLang="zh-CN" sz="2800" b="1" dirty="0" err="1" smtClean="0"/>
              <a:t>def</a:t>
            </a:r>
            <a:r>
              <a:rPr lang="en-US" altLang="zh-CN" sz="2800" b="1" dirty="0" smtClean="0"/>
              <a:t> __</a:t>
            </a:r>
            <a:r>
              <a:rPr lang="en-US" altLang="zh-CN" sz="2800" b="1" dirty="0" err="1" smtClean="0"/>
              <a:t>init</a:t>
            </a:r>
            <a:r>
              <a:rPr lang="en-US" altLang="zh-CN" sz="2800" b="1" dirty="0" smtClean="0"/>
              <a:t>__(self, value):</a:t>
            </a:r>
            <a:endParaRPr lang="en-US" altLang="zh-CN" sz="2800" b="1" dirty="0" smtClean="0"/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</a:t>
            </a:r>
            <a:r>
              <a:rPr lang="en-US" altLang="zh-CN" sz="2800" b="1" dirty="0" err="1" smtClean="0"/>
              <a:t>self.value</a:t>
            </a:r>
            <a:r>
              <a:rPr lang="en-US" altLang="zh-CN" sz="2800" b="1" dirty="0" smtClean="0"/>
              <a:t> = value</a:t>
            </a:r>
            <a:endParaRPr lang="en-US" altLang="zh-CN" sz="2800" b="1" dirty="0" smtClean="0"/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</a:t>
            </a:r>
            <a:r>
              <a:rPr lang="en-US" altLang="zh-CN" sz="2800" b="1" dirty="0" err="1" smtClean="0"/>
              <a:t>self.next</a:t>
            </a:r>
            <a:r>
              <a:rPr lang="en-US" altLang="zh-CN" sz="2800" b="1" dirty="0" smtClean="0"/>
              <a:t> = None</a:t>
            </a:r>
            <a:endParaRPr lang="en-US" altLang="zh-CN" sz="2800" b="1" dirty="0" smtClean="0"/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</a:t>
            </a:r>
            <a:r>
              <a:rPr lang="en-US" altLang="zh-CN" sz="2800" b="1" dirty="0" err="1" smtClean="0"/>
              <a:t>self.pre</a:t>
            </a:r>
            <a:r>
              <a:rPr lang="en-US" altLang="zh-CN" sz="2800" b="1" dirty="0" smtClean="0"/>
              <a:t> = None</a:t>
            </a:r>
            <a:endParaRPr lang="zh-CN" altLang="en-US" sz="2800" b="1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7372177" y="1986825"/>
            <a:ext cx="800435" cy="11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4103283" y="1962676"/>
            <a:ext cx="800435" cy="11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845872" y="1951369"/>
            <a:ext cx="800435" cy="11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6642" y="178120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None</a:t>
            </a:r>
            <a:endParaRPr lang="zh-CN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290191" y="3427728"/>
            <a:ext cx="4343164" cy="1938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每个节点既有指向下一个节点的指针，又有指向前一个节点的指针</a:t>
            </a:r>
            <a:endParaRPr lang="zh-CN" altLang="en-US" sz="2400" b="1" dirty="0"/>
          </a:p>
          <a:p>
            <a:r>
              <a:rPr lang="zh-CN" altLang="en-US" sz="2400" b="1" dirty="0"/>
              <a:t>头节点前一个指针指向</a:t>
            </a:r>
            <a:r>
              <a:rPr lang="en-US" altLang="zh-CN" sz="2400" b="1" dirty="0"/>
              <a:t>None</a:t>
            </a:r>
            <a:endParaRPr lang="en-US" altLang="zh-CN" sz="2400" b="1" dirty="0"/>
          </a:p>
          <a:p>
            <a:r>
              <a:rPr lang="zh-CN" altLang="en-US" sz="2400" b="1" dirty="0"/>
              <a:t>尾节点后一个指针指向</a:t>
            </a:r>
            <a:r>
              <a:rPr lang="en-US" altLang="zh-CN" sz="2400" b="1" dirty="0"/>
              <a:t>None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725" y="269940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双向循环链表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2495601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87689" y="1628800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45444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37532" y="1628800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007257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799345" y="1628800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122334" y="1654116"/>
            <a:ext cx="7884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386602" y="1686163"/>
            <a:ext cx="786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23593" y="126876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数据区    链接区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2951397" y="2060848"/>
            <a:ext cx="7477" cy="527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8"/>
          <p:cNvSpPr txBox="1"/>
          <p:nvPr/>
        </p:nvSpPr>
        <p:spPr>
          <a:xfrm>
            <a:off x="2621018" y="254230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head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1646307" y="1623804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172612" y="1617493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910799" y="1628800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46307" y="3543299"/>
            <a:ext cx="4343164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class Node:</a:t>
            </a:r>
            <a:endParaRPr lang="en-US" altLang="zh-CN" sz="2800" b="1" dirty="0" smtClean="0"/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en-US" altLang="zh-CN" sz="2800" b="1" dirty="0" err="1" smtClean="0"/>
              <a:t>def</a:t>
            </a:r>
            <a:r>
              <a:rPr lang="en-US" altLang="zh-CN" sz="2800" b="1" dirty="0" smtClean="0"/>
              <a:t> __</a:t>
            </a:r>
            <a:r>
              <a:rPr lang="en-US" altLang="zh-CN" sz="2800" b="1" dirty="0" err="1" smtClean="0"/>
              <a:t>init</a:t>
            </a:r>
            <a:r>
              <a:rPr lang="en-US" altLang="zh-CN" sz="2800" b="1" dirty="0" smtClean="0"/>
              <a:t>__(self, value):</a:t>
            </a:r>
            <a:endParaRPr lang="en-US" altLang="zh-CN" sz="2800" b="1" dirty="0" smtClean="0"/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</a:t>
            </a:r>
            <a:r>
              <a:rPr lang="en-US" altLang="zh-CN" sz="2800" b="1" dirty="0" err="1" smtClean="0"/>
              <a:t>self.value</a:t>
            </a:r>
            <a:r>
              <a:rPr lang="en-US" altLang="zh-CN" sz="2800" b="1" dirty="0" smtClean="0"/>
              <a:t> = value</a:t>
            </a:r>
            <a:endParaRPr lang="en-US" altLang="zh-CN" sz="2800" b="1" dirty="0" smtClean="0"/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</a:t>
            </a:r>
            <a:r>
              <a:rPr lang="en-US" altLang="zh-CN" sz="2800" b="1" dirty="0" err="1" smtClean="0"/>
              <a:t>self.next</a:t>
            </a:r>
            <a:r>
              <a:rPr lang="en-US" altLang="zh-CN" sz="2800" b="1" dirty="0" smtClean="0"/>
              <a:t> = None</a:t>
            </a:r>
            <a:endParaRPr lang="en-US" altLang="zh-CN" sz="2800" b="1" dirty="0" smtClean="0"/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</a:t>
            </a:r>
            <a:r>
              <a:rPr lang="en-US" altLang="zh-CN" sz="2800" b="1" dirty="0" err="1" smtClean="0"/>
              <a:t>self.pre</a:t>
            </a:r>
            <a:r>
              <a:rPr lang="en-US" altLang="zh-CN" sz="2800" b="1" dirty="0" smtClean="0"/>
              <a:t> = None</a:t>
            </a:r>
            <a:endParaRPr lang="zh-CN" altLang="en-US" sz="2800" b="1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7372177" y="1986825"/>
            <a:ext cx="800435" cy="11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4103283" y="1962676"/>
            <a:ext cx="800435" cy="11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90945" y="3543300"/>
            <a:ext cx="4840605" cy="230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+mn-ea"/>
              </a:rPr>
              <a:t>每个节点既有指向下一个节点的指针，又有指向前一个节点的指针</a:t>
            </a:r>
            <a:endParaRPr lang="zh-CN" altLang="en-US" sz="2400" b="1" dirty="0"/>
          </a:p>
          <a:p>
            <a:r>
              <a:rPr lang="zh-CN" altLang="en-US" sz="2400" b="1" dirty="0" smtClean="0"/>
              <a:t>头节点指向前一个节点的指针指向尾节点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尾节点指向下一个节点的指针指向头节点</a:t>
            </a:r>
            <a:endParaRPr lang="zh-CN" altLang="en-US" sz="2400" b="1" dirty="0" smtClean="0"/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10197208" y="1263764"/>
            <a:ext cx="0" cy="360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566536" y="1225996"/>
            <a:ext cx="7650131" cy="42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566536" y="1228818"/>
            <a:ext cx="0" cy="366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063629" y="2449282"/>
            <a:ext cx="7415432" cy="42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7" idx="2"/>
          </p:cNvCxnSpPr>
          <p:nvPr/>
        </p:nvCxnSpPr>
        <p:spPr>
          <a:xfrm flipV="1">
            <a:off x="9424580" y="2060848"/>
            <a:ext cx="0" cy="431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2067983" y="2060848"/>
            <a:ext cx="0" cy="360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053013" y="1243014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295800" y="2276873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734529" y="233915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738588" y="350100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820792" y="350100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538788" y="350100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4771411" y="1743013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5434105" y="1743014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4661999" y="2874950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0" idx="0"/>
            <a:endCxn id="6" idx="4"/>
          </p:cNvCxnSpPr>
          <p:nvPr/>
        </p:nvCxnSpPr>
        <p:spPr>
          <a:xfrm flipV="1">
            <a:off x="5817395" y="2924944"/>
            <a:ext cx="195741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4114198" y="2862659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63553" y="476672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二叉树 </a:t>
            </a:r>
            <a:r>
              <a:rPr lang="en-US" altLang="zh-CN" sz="2800" b="1" dirty="0"/>
              <a:t>- </a:t>
            </a:r>
            <a:r>
              <a:rPr lang="zh-CN" altLang="en-US" sz="2800" b="1" dirty="0"/>
              <a:t>添加元素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37510" y="377737"/>
            <a:ext cx="29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</a:t>
            </a:r>
            <a:endParaRPr lang="en-US" altLang="zh-CN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837680" y="1243330"/>
            <a:ext cx="404685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[D E F] </a:t>
            </a:r>
            <a:endParaRPr lang="en-US" altLang="zh-CN" sz="4800" dirty="0" smtClean="0"/>
          </a:p>
          <a:p>
            <a:r>
              <a:rPr lang="zh-CN" altLang="en-US" sz="4000" dirty="0" smtClean="0"/>
              <a:t>队列</a:t>
            </a:r>
            <a:r>
              <a:rPr lang="en-US" altLang="zh-CN" sz="4000" dirty="0" smtClean="0"/>
              <a:t>(FIFO)</a:t>
            </a:r>
            <a:r>
              <a:rPr lang="zh-CN" altLang="en-US" sz="4000" dirty="0" smtClean="0"/>
              <a:t>的感觉</a:t>
            </a:r>
            <a:endParaRPr lang="zh-CN" alt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053013" y="17058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295800" y="2739680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826820" y="2801965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738588" y="3963816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820792" y="3963816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6528048" y="399534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4771411" y="2205820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5526396" y="2205821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4661999" y="3337757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6193019" y="3387752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4114198" y="3325466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17632" y="476672"/>
            <a:ext cx="4650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二叉树 </a:t>
            </a:r>
            <a:r>
              <a:rPr lang="en-US" altLang="zh-CN" sz="2800" b="1" dirty="0"/>
              <a:t>- </a:t>
            </a:r>
            <a:r>
              <a:rPr lang="zh-CN" altLang="en-US" sz="2800" b="1" dirty="0"/>
              <a:t>广度</a:t>
            </a:r>
            <a:r>
              <a:rPr lang="zh-CN" altLang="en-US" sz="2800" b="1" dirty="0" smtClean="0"/>
              <a:t>遍历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层次遍历</a:t>
            </a:r>
            <a:r>
              <a:rPr lang="en-US" altLang="zh-CN" sz="2800" b="1" dirty="0" smtClean="0"/>
              <a:t>)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085259" y="1274797"/>
            <a:ext cx="450190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rgbClr val="FF0000"/>
                </a:solidFill>
              </a:rPr>
              <a:t>[]</a:t>
            </a:r>
            <a:endParaRPr lang="en-US" altLang="zh-CN" sz="115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40845" y="1243014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783632" y="2276873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314652" y="233915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226420" y="350100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215680" y="350100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015880" y="350100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3259243" y="1743013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4014228" y="1743014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3121686" y="2874950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4680851" y="2924945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602030" y="2862659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17632" y="4766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深度遍历</a:t>
            </a:r>
            <a:endParaRPr lang="zh-CN" altLang="en-US" b="1" dirty="0"/>
          </a:p>
        </p:txBody>
      </p:sp>
      <p:sp>
        <p:nvSpPr>
          <p:cNvPr id="20" name="椭圆 19"/>
          <p:cNvSpPr/>
          <p:nvPr/>
        </p:nvSpPr>
        <p:spPr>
          <a:xfrm>
            <a:off x="3863752" y="350100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4176780" y="2924944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631504" y="471542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2423592" y="471542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24" name="直接连接符 23"/>
          <p:cNvCxnSpPr>
            <a:endCxn id="7" idx="4"/>
          </p:cNvCxnSpPr>
          <p:nvPr/>
        </p:nvCxnSpPr>
        <p:spPr>
          <a:xfrm flipH="1" flipV="1">
            <a:off x="2505027" y="4086796"/>
            <a:ext cx="134591" cy="60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2007114" y="4077072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071664" y="4715422"/>
            <a:ext cx="701228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27" name="直接连接符 26"/>
          <p:cNvCxnSpPr>
            <a:endCxn id="8" idx="4"/>
          </p:cNvCxnSpPr>
          <p:nvPr/>
        </p:nvCxnSpPr>
        <p:spPr>
          <a:xfrm flipV="1">
            <a:off x="3312698" y="4086795"/>
            <a:ext cx="181588" cy="638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98992" y="148253"/>
            <a:ext cx="63367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前序</a:t>
            </a:r>
            <a:r>
              <a:rPr lang="en-US" altLang="zh-CN" sz="2800" b="1" dirty="0">
                <a:solidFill>
                  <a:srgbClr val="FF0000"/>
                </a:solidFill>
              </a:rPr>
              <a:t>: 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中序</a:t>
            </a:r>
            <a:r>
              <a:rPr lang="en-US" altLang="zh-CN" sz="2800" b="1" dirty="0">
                <a:solidFill>
                  <a:srgbClr val="FF0000"/>
                </a:solidFill>
              </a:rPr>
              <a:t>: 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后序</a:t>
            </a:r>
            <a:r>
              <a:rPr lang="en-US" altLang="zh-CN" sz="2800" b="1" dirty="0">
                <a:solidFill>
                  <a:srgbClr val="FF0000"/>
                </a:solidFill>
              </a:rPr>
              <a:t>: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770465" y="1633813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7013252" y="266767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8544272" y="2729957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6456040" y="38918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7538244" y="38918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9245500" y="3923334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40" name="直接连接符 39"/>
          <p:cNvCxnSpPr>
            <a:stCxn id="35" idx="7"/>
            <a:endCxn id="34" idx="3"/>
          </p:cNvCxnSpPr>
          <p:nvPr/>
        </p:nvCxnSpPr>
        <p:spPr>
          <a:xfrm flipV="1">
            <a:off x="7488863" y="2133812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6" idx="1"/>
          </p:cNvCxnSpPr>
          <p:nvPr/>
        </p:nvCxnSpPr>
        <p:spPr>
          <a:xfrm flipH="1" flipV="1">
            <a:off x="8243848" y="2133813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7379451" y="3265749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 flipV="1">
            <a:off x="8910471" y="3315744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6831650" y="3253458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5421" y="25338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顺序表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26027" y="1396847"/>
            <a:ext cx="287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</a:t>
            </a:r>
            <a:r>
              <a:rPr lang="en-US" altLang="zh-CN" sz="2400" b="1" dirty="0" smtClean="0"/>
              <a:t>i = [ 11, 22, 33, 44 ]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1994053" y="2489812"/>
            <a:ext cx="1090670" cy="39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94053" y="2886419"/>
            <a:ext cx="1090670" cy="3966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94053" y="3283026"/>
            <a:ext cx="1090670" cy="396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94053" y="3679633"/>
            <a:ext cx="1090670" cy="3966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44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743431" y="779064"/>
            <a:ext cx="183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基本形式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83417" y="233747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0x11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383417" y="269669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0x15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383417" y="312825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0x19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383417" y="352486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0x23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884891" y="4490105"/>
            <a:ext cx="4094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li[0] = 0x11 = 11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li[3] = 0x11 + 3 * 4 = 0x23 = 44</a:t>
            </a:r>
            <a:endParaRPr lang="en-US" altLang="zh-CN" sz="2400" b="1" dirty="0" smtClean="0"/>
          </a:p>
          <a:p>
            <a:r>
              <a:rPr lang="zh-CN" altLang="en-US" sz="2000" b="1" dirty="0" smtClean="0"/>
              <a:t>时间复杂度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T(n) = O(1)</a:t>
            </a:r>
            <a:endParaRPr lang="zh-CN" altLang="en-US" sz="2400" b="1" dirty="0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5321147" y="0"/>
            <a:ext cx="44067" cy="67643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225298" y="1396847"/>
            <a:ext cx="287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</a:t>
            </a:r>
            <a:r>
              <a:rPr lang="en-US" altLang="zh-CN" sz="2400" b="1" dirty="0" smtClean="0"/>
              <a:t>i = [ 11,</a:t>
            </a:r>
            <a:r>
              <a:rPr lang="zh-CN" altLang="en-US" sz="2400" b="1" dirty="0" smtClean="0"/>
              <a:t>‘</a:t>
            </a:r>
            <a:r>
              <a:rPr lang="en-US" altLang="zh-CN" sz="2400" b="1" dirty="0" smtClean="0"/>
              <a:t>KO</a:t>
            </a:r>
            <a:r>
              <a:rPr lang="zh-CN" altLang="en-US" sz="2400" b="1" dirty="0" smtClean="0"/>
              <a:t>’</a:t>
            </a:r>
            <a:r>
              <a:rPr lang="en-US" altLang="zh-CN" sz="2400" b="1" dirty="0" smtClean="0"/>
              <a:t>, 33]</a:t>
            </a:r>
            <a:endParaRPr lang="zh-CN" altLang="en-US" sz="2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7742702" y="779064"/>
            <a:ext cx="183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元素外置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287918" y="2086963"/>
            <a:ext cx="1090670" cy="39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0287918" y="3211138"/>
            <a:ext cx="1090670" cy="6945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KO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0287918" y="4490105"/>
            <a:ext cx="1090670" cy="396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33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611028" y="190229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0x11</a:t>
            </a:r>
            <a:endParaRPr lang="zh-CN" altLang="en-US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9658654" y="305453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0x66</a:t>
            </a:r>
            <a:endParaRPr lang="zh-CN" altLang="en-US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9658654" y="431907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0x88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7584492" y="2630654"/>
            <a:ext cx="1090670" cy="39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0x11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584492" y="3027261"/>
            <a:ext cx="1090670" cy="3966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0x66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584492" y="3423868"/>
            <a:ext cx="1090670" cy="396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0x88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904537" y="244598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0x01</a:t>
            </a:r>
            <a:endParaRPr lang="zh-CN" altLang="en-US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6904537" y="282895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0x05</a:t>
            </a:r>
            <a:endParaRPr lang="zh-CN" altLang="en-US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6904537" y="325283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0x09</a:t>
            </a:r>
            <a:endParaRPr lang="zh-CN" altLang="en-US" b="1" dirty="0"/>
          </a:p>
        </p:txBody>
      </p:sp>
      <p:cxnSp>
        <p:nvCxnSpPr>
          <p:cNvPr id="33" name="直接箭头连接符 32"/>
          <p:cNvCxnSpPr>
            <a:stCxn id="26" idx="3"/>
            <a:endCxn id="20" idx="1"/>
          </p:cNvCxnSpPr>
          <p:nvPr/>
        </p:nvCxnSpPr>
        <p:spPr>
          <a:xfrm flipV="1">
            <a:off x="8675162" y="2285267"/>
            <a:ext cx="1612756" cy="543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21" idx="1"/>
          </p:cNvCxnSpPr>
          <p:nvPr/>
        </p:nvCxnSpPr>
        <p:spPr>
          <a:xfrm>
            <a:off x="8687420" y="3247555"/>
            <a:ext cx="1600498" cy="310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2" idx="1"/>
          </p:cNvCxnSpPr>
          <p:nvPr/>
        </p:nvCxnSpPr>
        <p:spPr>
          <a:xfrm>
            <a:off x="8675162" y="3610684"/>
            <a:ext cx="1612756" cy="1077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307" y="339969"/>
            <a:ext cx="386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单链表</a:t>
            </a:r>
            <a:endParaRPr lang="zh-CN" altLang="en-US" sz="2800" b="1" dirty="0"/>
          </a:p>
        </p:txBody>
      </p:sp>
      <p:sp>
        <p:nvSpPr>
          <p:cNvPr id="3" name="圆角矩形 2"/>
          <p:cNvSpPr/>
          <p:nvPr/>
        </p:nvSpPr>
        <p:spPr>
          <a:xfrm>
            <a:off x="1301262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180492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33" idx="3"/>
          </p:cNvCxnSpPr>
          <p:nvPr/>
        </p:nvCxnSpPr>
        <p:spPr>
          <a:xfrm>
            <a:off x="3059722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417277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4296507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62" idx="3"/>
          </p:cNvCxnSpPr>
          <p:nvPr/>
        </p:nvCxnSpPr>
        <p:spPr>
          <a:xfrm>
            <a:off x="5175737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5562600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6441830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68" idx="3"/>
          </p:cNvCxnSpPr>
          <p:nvPr/>
        </p:nvCxnSpPr>
        <p:spPr>
          <a:xfrm>
            <a:off x="7321060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714798" y="1512277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None</a:t>
            </a:r>
            <a:endParaRPr lang="zh-CN" altLang="en-US" sz="2400" b="1" dirty="0"/>
          </a:p>
        </p:txBody>
      </p:sp>
      <p:sp>
        <p:nvSpPr>
          <p:cNvPr id="70" name="文本框 69"/>
          <p:cNvSpPr txBox="1"/>
          <p:nvPr/>
        </p:nvSpPr>
        <p:spPr>
          <a:xfrm>
            <a:off x="1148859" y="1050612"/>
            <a:ext cx="216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数据区 链接区</a:t>
            </a:r>
            <a:endParaRPr lang="zh-CN" altLang="en-US" sz="2400" b="1" dirty="0"/>
          </a:p>
        </p:txBody>
      </p:sp>
      <p:cxnSp>
        <p:nvCxnSpPr>
          <p:cNvPr id="71" name="直接箭头连接符 70"/>
          <p:cNvCxnSpPr/>
          <p:nvPr/>
        </p:nvCxnSpPr>
        <p:spPr>
          <a:xfrm flipV="1">
            <a:off x="2180492" y="1922585"/>
            <a:ext cx="0" cy="574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1740877" y="2422212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head</a:t>
            </a:r>
            <a:endParaRPr lang="zh-CN" altLang="en-US" sz="2400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4126010" y="2497558"/>
            <a:ext cx="3752409" cy="34150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生产节点：节点超级工厂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/>
              <a:t>class Node:</a:t>
            </a:r>
            <a:endParaRPr lang="en-US" altLang="zh-CN" sz="2400" b="1" dirty="0"/>
          </a:p>
          <a:p>
            <a:r>
              <a:rPr lang="en-US" altLang="zh-CN" sz="2400" b="1" dirty="0"/>
              <a:t>    def __init__(self, value):</a:t>
            </a:r>
            <a:endParaRPr lang="en-US" altLang="zh-CN" sz="2400" b="1" dirty="0"/>
          </a:p>
          <a:p>
            <a:r>
              <a:rPr lang="en-US" altLang="zh-CN" sz="2400" b="1" dirty="0"/>
              <a:t>          self.value = value</a:t>
            </a:r>
            <a:endParaRPr lang="en-US" altLang="zh-CN" sz="2400" b="1" dirty="0"/>
          </a:p>
          <a:p>
            <a:r>
              <a:rPr lang="en-US" altLang="zh-CN" sz="2400" b="1" dirty="0"/>
              <a:t>          self.next = None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node1 = Node(100)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node2 = Node(200)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node1.next = node2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307" y="339969"/>
            <a:ext cx="386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单</a:t>
            </a:r>
            <a:r>
              <a:rPr lang="zh-CN" altLang="en-US" sz="2800" b="1" dirty="0" smtClean="0"/>
              <a:t>链表 </a:t>
            </a:r>
            <a:r>
              <a:rPr lang="en-US" altLang="zh-CN" sz="2800" b="1" dirty="0" smtClean="0"/>
              <a:t>– </a:t>
            </a:r>
            <a:r>
              <a:rPr lang="zh-CN" altLang="en-US" sz="2800" b="1" dirty="0" smtClean="0"/>
              <a:t>遍历整个链表</a:t>
            </a:r>
            <a:endParaRPr lang="zh-CN" altLang="en-US" sz="2800" b="1" dirty="0"/>
          </a:p>
        </p:txBody>
      </p:sp>
      <p:sp>
        <p:nvSpPr>
          <p:cNvPr id="3" name="圆角矩形 2"/>
          <p:cNvSpPr/>
          <p:nvPr/>
        </p:nvSpPr>
        <p:spPr>
          <a:xfrm>
            <a:off x="1301262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180492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33" idx="3"/>
          </p:cNvCxnSpPr>
          <p:nvPr/>
        </p:nvCxnSpPr>
        <p:spPr>
          <a:xfrm>
            <a:off x="3059722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417277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4296507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62" idx="3"/>
          </p:cNvCxnSpPr>
          <p:nvPr/>
        </p:nvCxnSpPr>
        <p:spPr>
          <a:xfrm>
            <a:off x="5175737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5562600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6441830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68" idx="3"/>
          </p:cNvCxnSpPr>
          <p:nvPr/>
        </p:nvCxnSpPr>
        <p:spPr>
          <a:xfrm>
            <a:off x="7321060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714798" y="1512277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None</a:t>
            </a:r>
            <a:endParaRPr lang="zh-CN" altLang="en-US" sz="2400" b="1" dirty="0"/>
          </a:p>
        </p:txBody>
      </p:sp>
      <p:sp>
        <p:nvSpPr>
          <p:cNvPr id="70" name="文本框 69"/>
          <p:cNvSpPr txBox="1"/>
          <p:nvPr/>
        </p:nvSpPr>
        <p:spPr>
          <a:xfrm>
            <a:off x="1148859" y="1050612"/>
            <a:ext cx="216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数据区 链接区</a:t>
            </a:r>
            <a:endParaRPr lang="zh-CN" altLang="en-US" sz="2400" b="1" dirty="0"/>
          </a:p>
        </p:txBody>
      </p:sp>
      <p:cxnSp>
        <p:nvCxnSpPr>
          <p:cNvPr id="71" name="直接箭头连接符 70"/>
          <p:cNvCxnSpPr/>
          <p:nvPr/>
        </p:nvCxnSpPr>
        <p:spPr>
          <a:xfrm flipV="1">
            <a:off x="2229387" y="1951717"/>
            <a:ext cx="0" cy="574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1935877" y="2432363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cur</a:t>
            </a:r>
            <a:endParaRPr lang="zh-CN" altLang="en-US" sz="2400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3459576" y="3305086"/>
            <a:ext cx="5085403" cy="18148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cur = self.head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print(cur.value)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cur = cur.next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307" y="339969"/>
            <a:ext cx="461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单</a:t>
            </a:r>
            <a:r>
              <a:rPr lang="zh-CN" altLang="en-US" sz="2800" b="1" dirty="0" smtClean="0"/>
              <a:t>链表 </a:t>
            </a:r>
            <a:r>
              <a:rPr lang="en-US" altLang="zh-CN" sz="2800" b="1" dirty="0" smtClean="0"/>
              <a:t>– </a:t>
            </a:r>
            <a:r>
              <a:rPr lang="zh-CN" altLang="en-US" sz="2800" b="1" dirty="0" smtClean="0"/>
              <a:t>链表尾部添加节点</a:t>
            </a:r>
            <a:endParaRPr lang="zh-CN" altLang="en-US" sz="2800" b="1" dirty="0"/>
          </a:p>
        </p:txBody>
      </p:sp>
      <p:sp>
        <p:nvSpPr>
          <p:cNvPr id="3" name="圆角矩形 2"/>
          <p:cNvSpPr/>
          <p:nvPr/>
        </p:nvSpPr>
        <p:spPr>
          <a:xfrm>
            <a:off x="1301262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180492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33" idx="3"/>
          </p:cNvCxnSpPr>
          <p:nvPr/>
        </p:nvCxnSpPr>
        <p:spPr>
          <a:xfrm>
            <a:off x="3059722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417277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4296507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62" idx="3"/>
          </p:cNvCxnSpPr>
          <p:nvPr/>
        </p:nvCxnSpPr>
        <p:spPr>
          <a:xfrm>
            <a:off x="5175737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5562600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6441830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714798" y="1512277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None</a:t>
            </a:r>
            <a:endParaRPr lang="zh-CN" altLang="en-US" sz="2400" b="1" dirty="0"/>
          </a:p>
        </p:txBody>
      </p:sp>
      <p:sp>
        <p:nvSpPr>
          <p:cNvPr id="70" name="文本框 69"/>
          <p:cNvSpPr txBox="1"/>
          <p:nvPr/>
        </p:nvSpPr>
        <p:spPr>
          <a:xfrm>
            <a:off x="1148859" y="1050612"/>
            <a:ext cx="216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数据区 链接区</a:t>
            </a:r>
            <a:endParaRPr lang="zh-CN" altLang="en-US" sz="2400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1790065" y="3336925"/>
            <a:ext cx="3772535" cy="11988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 </a:t>
            </a:r>
            <a:r>
              <a:rPr lang="zh-CN" altLang="en-US" sz="2400" b="1" dirty="0" smtClean="0"/>
              <a:t>找到尾节点</a:t>
            </a:r>
            <a:endParaRPr lang="zh-CN" altLang="en-US" sz="2400" b="1" dirty="0" smtClean="0"/>
          </a:p>
          <a:p>
            <a:r>
              <a:rPr lang="en-US" altLang="zh-CN" sz="2400" b="1" dirty="0" smtClean="0"/>
              <a:t>2. cur.next = Node(666)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 Node(666).next = None</a:t>
            </a:r>
            <a:endParaRPr lang="en-US" altLang="zh-CN" sz="2400" b="1" dirty="0" smtClean="0"/>
          </a:p>
        </p:txBody>
      </p:sp>
      <p:sp>
        <p:nvSpPr>
          <p:cNvPr id="17" name="圆角矩形 16"/>
          <p:cNvSpPr/>
          <p:nvPr/>
        </p:nvSpPr>
        <p:spPr>
          <a:xfrm>
            <a:off x="7079749" y="314593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666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7958979" y="314593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6478270" y="1981835"/>
            <a:ext cx="1532890" cy="1113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6467299" y="1965764"/>
            <a:ext cx="0" cy="574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173789" y="2446410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 smtClean="0"/>
              <a:t>cur</a:t>
            </a:r>
            <a:endParaRPr lang="zh-CN" altLang="en-US" sz="2400" b="1" dirty="0"/>
          </a:p>
        </p:txBody>
      </p:sp>
      <p:cxnSp>
        <p:nvCxnSpPr>
          <p:cNvPr id="8" name="直接箭头连接符 7"/>
          <p:cNvCxnSpPr>
            <a:endCxn id="7" idx="2"/>
          </p:cNvCxnSpPr>
          <p:nvPr/>
        </p:nvCxnSpPr>
        <p:spPr>
          <a:xfrm flipV="1">
            <a:off x="8025765" y="1974215"/>
            <a:ext cx="125095" cy="1063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307" y="339969"/>
            <a:ext cx="386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单</a:t>
            </a:r>
            <a:r>
              <a:rPr lang="zh-CN" altLang="en-US" sz="2800" b="1" dirty="0" smtClean="0"/>
              <a:t>链表 </a:t>
            </a:r>
            <a:r>
              <a:rPr lang="en-US" altLang="zh-CN" sz="2800" b="1" dirty="0" smtClean="0"/>
              <a:t>– </a:t>
            </a:r>
            <a:r>
              <a:rPr lang="zh-CN" altLang="en-US" sz="2800" b="1" dirty="0" smtClean="0"/>
              <a:t>头部添加节点</a:t>
            </a:r>
            <a:endParaRPr lang="zh-CN" altLang="en-US" sz="2800" b="1" dirty="0"/>
          </a:p>
        </p:txBody>
      </p:sp>
      <p:sp>
        <p:nvSpPr>
          <p:cNvPr id="3" name="圆角矩形 2"/>
          <p:cNvSpPr/>
          <p:nvPr/>
        </p:nvSpPr>
        <p:spPr>
          <a:xfrm>
            <a:off x="1301262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180492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33" idx="3"/>
          </p:cNvCxnSpPr>
          <p:nvPr/>
        </p:nvCxnSpPr>
        <p:spPr>
          <a:xfrm>
            <a:off x="3059722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417277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4296507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62" idx="3"/>
          </p:cNvCxnSpPr>
          <p:nvPr/>
        </p:nvCxnSpPr>
        <p:spPr>
          <a:xfrm>
            <a:off x="5175737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5562600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6441830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68" idx="3"/>
          </p:cNvCxnSpPr>
          <p:nvPr/>
        </p:nvCxnSpPr>
        <p:spPr>
          <a:xfrm>
            <a:off x="7321060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714798" y="1512277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None</a:t>
            </a:r>
            <a:endParaRPr lang="zh-CN" altLang="en-US" sz="2400" b="1" dirty="0"/>
          </a:p>
        </p:txBody>
      </p:sp>
      <p:sp>
        <p:nvSpPr>
          <p:cNvPr id="70" name="文本框 69"/>
          <p:cNvSpPr txBox="1"/>
          <p:nvPr/>
        </p:nvSpPr>
        <p:spPr>
          <a:xfrm>
            <a:off x="1148859" y="1050612"/>
            <a:ext cx="216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数据区 链接区</a:t>
            </a:r>
            <a:endParaRPr lang="zh-CN" altLang="en-US" sz="2400" b="1" dirty="0"/>
          </a:p>
        </p:txBody>
      </p:sp>
      <p:sp>
        <p:nvSpPr>
          <p:cNvPr id="72" name="文本框 71"/>
          <p:cNvSpPr txBox="1"/>
          <p:nvPr/>
        </p:nvSpPr>
        <p:spPr>
          <a:xfrm>
            <a:off x="1166257" y="4332174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head</a:t>
            </a:r>
            <a:endParaRPr lang="zh-CN" altLang="en-US" sz="2400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4368800" y="2810510"/>
            <a:ext cx="3455035" cy="18148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node = Node(520)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/>
              <a:t>node.next = self.head</a:t>
            </a:r>
            <a:endParaRPr lang="en-US" altLang="zh-CN" sz="2800" b="1" dirty="0"/>
          </a:p>
          <a:p>
            <a:r>
              <a:rPr lang="en-US" altLang="zh-CN" sz="2800" b="1" dirty="0"/>
              <a:t>self.head = node</a:t>
            </a:r>
            <a:endParaRPr lang="en-US" altLang="zh-CN" sz="2800" b="1" dirty="0"/>
          </a:p>
        </p:txBody>
      </p:sp>
      <p:sp>
        <p:nvSpPr>
          <p:cNvPr id="17" name="圆角矩形 16"/>
          <p:cNvSpPr/>
          <p:nvPr/>
        </p:nvSpPr>
        <p:spPr>
          <a:xfrm>
            <a:off x="580293" y="3358202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520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1459523" y="3358202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1459767" y="3768530"/>
            <a:ext cx="0" cy="574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1459865" y="1938655"/>
            <a:ext cx="694055" cy="1419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307" y="339969"/>
            <a:ext cx="386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单</a:t>
            </a:r>
            <a:r>
              <a:rPr lang="zh-CN" altLang="en-US" sz="2800" b="1" dirty="0" smtClean="0"/>
              <a:t>链表 </a:t>
            </a:r>
            <a:r>
              <a:rPr lang="en-US" altLang="zh-CN" sz="2800" b="1" dirty="0" smtClean="0"/>
              <a:t>– </a:t>
            </a:r>
            <a:r>
              <a:rPr lang="zh-CN" altLang="en-US" sz="2800" b="1" dirty="0"/>
              <a:t>移</a:t>
            </a:r>
            <a:r>
              <a:rPr lang="zh-CN" altLang="en-US" sz="2800" b="1" dirty="0" smtClean="0"/>
              <a:t>除一个节点</a:t>
            </a:r>
            <a:endParaRPr lang="zh-CN" altLang="en-US" sz="2800" b="1" dirty="0"/>
          </a:p>
        </p:txBody>
      </p:sp>
      <p:sp>
        <p:nvSpPr>
          <p:cNvPr id="3" name="圆角矩形 2"/>
          <p:cNvSpPr/>
          <p:nvPr/>
        </p:nvSpPr>
        <p:spPr>
          <a:xfrm>
            <a:off x="1301262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180492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33" idx="3"/>
          </p:cNvCxnSpPr>
          <p:nvPr/>
        </p:nvCxnSpPr>
        <p:spPr>
          <a:xfrm>
            <a:off x="3059722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417277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4296507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62" idx="3"/>
          </p:cNvCxnSpPr>
          <p:nvPr/>
        </p:nvCxnSpPr>
        <p:spPr>
          <a:xfrm>
            <a:off x="5175737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5562600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6441830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9" name="直接箭头连接符 68"/>
          <p:cNvCxnSpPr/>
          <p:nvPr/>
        </p:nvCxnSpPr>
        <p:spPr>
          <a:xfrm>
            <a:off x="9496713" y="1726360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890451" y="1521206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None</a:t>
            </a:r>
            <a:endParaRPr lang="zh-CN" altLang="en-US" sz="2400" b="1" dirty="0"/>
          </a:p>
        </p:txBody>
      </p:sp>
      <p:sp>
        <p:nvSpPr>
          <p:cNvPr id="70" name="文本框 69"/>
          <p:cNvSpPr txBox="1"/>
          <p:nvPr/>
        </p:nvSpPr>
        <p:spPr>
          <a:xfrm>
            <a:off x="1148859" y="1050612"/>
            <a:ext cx="216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数据区 链接区</a:t>
            </a:r>
            <a:endParaRPr lang="zh-CN" altLang="en-US" sz="2400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2754630" y="3028315"/>
            <a:ext cx="3962400" cy="31076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移</a:t>
            </a:r>
            <a:r>
              <a:rPr lang="zh-CN" altLang="en-US" sz="2800" b="1" dirty="0" smtClean="0"/>
              <a:t>除</a:t>
            </a:r>
            <a:r>
              <a:rPr lang="en-US" altLang="zh-CN" sz="2800" b="1" dirty="0" smtClean="0"/>
              <a:t>300</a:t>
            </a:r>
            <a:r>
              <a:rPr lang="zh-CN" altLang="en-US" sz="2800" b="1" dirty="0" smtClean="0"/>
              <a:t>这个</a:t>
            </a:r>
            <a:r>
              <a:rPr lang="zh-CN" altLang="en-US" sz="2800" b="1" dirty="0" smtClean="0"/>
              <a:t>节点</a:t>
            </a:r>
            <a:endParaRPr lang="zh-CN" altLang="en-US" sz="2800" b="1" dirty="0" smtClean="0"/>
          </a:p>
          <a:p>
            <a:r>
              <a:rPr lang="en-US" altLang="zh-CN" sz="2800" b="1" dirty="0" smtClean="0"/>
              <a:t>pre = None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pre = cur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cur = cur.next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pre.next = cur.next</a:t>
            </a:r>
            <a:endParaRPr lang="en-US" altLang="zh-CN" sz="2800" b="1" dirty="0" smtClean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331384" y="1726360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7688939" y="1521206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8568169" y="1521206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1611" y="1460881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 smtClean="0"/>
              <a:t>None</a:t>
            </a:r>
            <a:endParaRPr lang="zh-CN" altLang="en-US" sz="2400" b="1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10420887" y="1992992"/>
            <a:ext cx="0" cy="574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176272" y="2516818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 smtClean="0"/>
              <a:t>cur</a:t>
            </a:r>
            <a:endParaRPr lang="zh-CN" altLang="en-US" sz="2400" b="1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8281572" y="2054587"/>
            <a:ext cx="0" cy="574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979172" y="2568253"/>
            <a:ext cx="6051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/>
              <a:t>pre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307" y="339969"/>
            <a:ext cx="386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单</a:t>
            </a:r>
            <a:r>
              <a:rPr lang="zh-CN" altLang="en-US" sz="2800" b="1" dirty="0" smtClean="0"/>
              <a:t>链表 </a:t>
            </a:r>
            <a:r>
              <a:rPr lang="en-US" altLang="zh-CN" sz="2800" b="1" dirty="0" smtClean="0"/>
              <a:t>– </a:t>
            </a:r>
            <a:r>
              <a:rPr lang="zh-CN" altLang="en-US" sz="2800" b="1" dirty="0" smtClean="0"/>
              <a:t>删除头节点</a:t>
            </a:r>
            <a:endParaRPr lang="zh-CN" altLang="en-US" sz="2800" b="1" dirty="0"/>
          </a:p>
        </p:txBody>
      </p:sp>
      <p:sp>
        <p:nvSpPr>
          <p:cNvPr id="3" name="圆角矩形 2"/>
          <p:cNvSpPr/>
          <p:nvPr/>
        </p:nvSpPr>
        <p:spPr>
          <a:xfrm>
            <a:off x="1219202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098432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33" idx="3"/>
          </p:cNvCxnSpPr>
          <p:nvPr/>
        </p:nvCxnSpPr>
        <p:spPr>
          <a:xfrm>
            <a:off x="2977662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417277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4296507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62" idx="3"/>
          </p:cNvCxnSpPr>
          <p:nvPr/>
        </p:nvCxnSpPr>
        <p:spPr>
          <a:xfrm>
            <a:off x="5175737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5562600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6441830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9" name="直接箭头连接符 68"/>
          <p:cNvCxnSpPr/>
          <p:nvPr/>
        </p:nvCxnSpPr>
        <p:spPr>
          <a:xfrm>
            <a:off x="9496713" y="1726360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890451" y="1521206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None</a:t>
            </a:r>
            <a:endParaRPr lang="zh-CN" altLang="en-US" sz="2400" b="1" dirty="0"/>
          </a:p>
        </p:txBody>
      </p:sp>
      <p:sp>
        <p:nvSpPr>
          <p:cNvPr id="70" name="文本框 69"/>
          <p:cNvSpPr txBox="1"/>
          <p:nvPr/>
        </p:nvSpPr>
        <p:spPr>
          <a:xfrm>
            <a:off x="1148859" y="1050612"/>
            <a:ext cx="216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数据区 链接区</a:t>
            </a:r>
            <a:endParaRPr lang="zh-CN" altLang="en-US" sz="2400" b="1" dirty="0"/>
          </a:p>
        </p:txBody>
      </p:sp>
      <p:cxnSp>
        <p:nvCxnSpPr>
          <p:cNvPr id="71" name="直接箭头连接符 70"/>
          <p:cNvCxnSpPr/>
          <p:nvPr/>
        </p:nvCxnSpPr>
        <p:spPr>
          <a:xfrm flipV="1">
            <a:off x="4278387" y="1982834"/>
            <a:ext cx="0" cy="574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3916370" y="2456222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head</a:t>
            </a:r>
            <a:endParaRPr lang="zh-CN" altLang="en-US" sz="2400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1788160" y="3168015"/>
            <a:ext cx="4138295" cy="5219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self.head = self.head.next</a:t>
            </a:r>
            <a:endParaRPr lang="en-US" altLang="zh-CN" sz="2800" b="1" dirty="0" smtClean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331384" y="1726360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7688939" y="1521206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8568169" y="1521206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210" y="339725"/>
            <a:ext cx="8263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 dirty="0"/>
              <a:t>输入一个链表，反转链表后，输出新链表的表头</a:t>
            </a:r>
            <a:endParaRPr sz="2800" b="1" dirty="0"/>
          </a:p>
        </p:txBody>
      </p:sp>
      <p:sp>
        <p:nvSpPr>
          <p:cNvPr id="3" name="圆角矩形 2"/>
          <p:cNvSpPr/>
          <p:nvPr/>
        </p:nvSpPr>
        <p:spPr>
          <a:xfrm>
            <a:off x="1219202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098432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33" idx="3"/>
          </p:cNvCxnSpPr>
          <p:nvPr/>
        </p:nvCxnSpPr>
        <p:spPr>
          <a:xfrm>
            <a:off x="2977662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417277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4296507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62" idx="3"/>
          </p:cNvCxnSpPr>
          <p:nvPr/>
        </p:nvCxnSpPr>
        <p:spPr>
          <a:xfrm>
            <a:off x="5175737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5562600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6441830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9" name="直接箭头连接符 68"/>
          <p:cNvCxnSpPr/>
          <p:nvPr/>
        </p:nvCxnSpPr>
        <p:spPr>
          <a:xfrm>
            <a:off x="9496713" y="1726360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890451" y="1521206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None</a:t>
            </a:r>
            <a:endParaRPr lang="zh-CN" altLang="en-US" sz="2400" b="1" dirty="0"/>
          </a:p>
        </p:txBody>
      </p:sp>
      <p:sp>
        <p:nvSpPr>
          <p:cNvPr id="70" name="文本框 69"/>
          <p:cNvSpPr txBox="1"/>
          <p:nvPr/>
        </p:nvSpPr>
        <p:spPr>
          <a:xfrm>
            <a:off x="1148859" y="1050612"/>
            <a:ext cx="216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数据区 链接区</a:t>
            </a:r>
            <a:endParaRPr lang="zh-CN" altLang="en-US" sz="2400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6569075" y="2306320"/>
            <a:ext cx="4138295" cy="22453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nextnode</a:t>
            </a:r>
            <a:r>
              <a:rPr lang="en-US" altLang="zh-CN" sz="2800" b="1" dirty="0" smtClean="0"/>
              <a:t> = cur.next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cur.next = pre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pre = cur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cur =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nextnode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331384" y="1726360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7688939" y="1521206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8568169" y="1521206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1346202" y="499969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225432" y="499969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544277" y="499969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423507" y="499969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689600" y="499969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568830" y="499969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982980" y="5192395"/>
            <a:ext cx="363220" cy="8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275859" y="4538032"/>
            <a:ext cx="216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 smtClean="0"/>
              <a:t>数据区 链接区</a:t>
            </a:r>
            <a:endParaRPr lang="zh-CN" altLang="en-US" sz="2400" b="1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8673857" y="5470254"/>
            <a:ext cx="0" cy="574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311840" y="5943642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/>
              <a:t>head</a:t>
            </a:r>
            <a:endParaRPr lang="zh-CN" altLang="en-US" sz="2400" b="1" dirty="0"/>
          </a:p>
        </p:txBody>
      </p:sp>
      <p:sp>
        <p:nvSpPr>
          <p:cNvPr id="23" name="圆角矩形 22"/>
          <p:cNvSpPr/>
          <p:nvPr/>
        </p:nvSpPr>
        <p:spPr>
          <a:xfrm>
            <a:off x="7815939" y="5008626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8695169" y="5008626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10181" y="4982591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 smtClean="0"/>
              <a:t>None</a:t>
            </a:r>
            <a:endParaRPr lang="zh-CN" altLang="en-US" sz="2400" b="1" dirty="0"/>
          </a:p>
        </p:txBody>
      </p:sp>
      <p:cxnSp>
        <p:nvCxnSpPr>
          <p:cNvPr id="26" name="直接箭头连接符 25"/>
          <p:cNvCxnSpPr>
            <a:endCxn id="5" idx="3"/>
          </p:cNvCxnSpPr>
          <p:nvPr/>
        </p:nvCxnSpPr>
        <p:spPr>
          <a:xfrm flipH="1">
            <a:off x="3091180" y="5201285"/>
            <a:ext cx="439420" cy="3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5269865" y="5213350"/>
            <a:ext cx="439420" cy="3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7448550" y="5213350"/>
            <a:ext cx="360680" cy="13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38756" y="1460881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 smtClean="0"/>
              <a:t>None</a:t>
            </a:r>
            <a:endParaRPr lang="zh-CN" altLang="en-US" sz="2400" b="1" dirty="0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441717" y="1966324"/>
            <a:ext cx="0" cy="574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38755" y="2439712"/>
            <a:ext cx="6051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/>
              <a:t>pre</a:t>
            </a:r>
            <a:endParaRPr lang="en-US" altLang="zh-CN" sz="2400" b="1" dirty="0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1978417" y="2026649"/>
            <a:ext cx="0" cy="574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686885" y="2541312"/>
            <a:ext cx="582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/>
              <a:t>cur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2143</Words>
  <Application>WPS 演示</Application>
  <PresentationFormat>宽屏</PresentationFormat>
  <Paragraphs>584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Python</cp:lastModifiedBy>
  <cp:revision>56</cp:revision>
  <dcterms:created xsi:type="dcterms:W3CDTF">2021-02-24T09:47:00Z</dcterms:created>
  <dcterms:modified xsi:type="dcterms:W3CDTF">2021-02-25T09:49:24Z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