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74" r:id="rId12"/>
    <p:sldId id="267" r:id="rId13"/>
    <p:sldId id="268" r:id="rId14"/>
    <p:sldId id="269" r:id="rId15"/>
    <p:sldId id="270" r:id="rId16"/>
    <p:sldId id="271" r:id="rId17"/>
    <p:sldId id="272" r:id="rId18"/>
    <p:sldId id="289" r:id="rId19"/>
    <p:sldId id="290" r:id="rId20"/>
    <p:sldId id="294" r:id="rId21"/>
    <p:sldId id="296" r:id="rId22"/>
    <p:sldId id="29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3725" y="683046"/>
            <a:ext cx="32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存储</a:t>
            </a:r>
            <a:r>
              <a:rPr lang="en-US" altLang="zh-CN" sz="2400" b="1" dirty="0" smtClean="0"/>
              <a:t>88 – 4Bytes – 32bit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3682745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99550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16355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33160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349965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766770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183575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600380" y="170761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682745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099550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516355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933160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349965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766770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183575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600380" y="2388824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682745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099550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516355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933160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349965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766770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183575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600380" y="307921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682745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099550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4516355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4933160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349965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766770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183575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600380" y="3760425"/>
            <a:ext cx="305361" cy="58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66648" y="1557965"/>
            <a:ext cx="71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0x11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694062" y="2388824"/>
            <a:ext cx="2117075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字节</a:t>
            </a:r>
            <a:r>
              <a:rPr lang="en-US" altLang="zh-CN" sz="2000" b="1" dirty="0" smtClean="0"/>
              <a:t>(byte)</a:t>
            </a:r>
            <a:r>
              <a:rPr lang="zh-CN" altLang="en-US" sz="2000" b="1" dirty="0" smtClean="0"/>
              <a:t>是计算机中最小的寻址单元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8" y="339969"/>
            <a:ext cx="882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输入两个单调递增的链表，输出两个链表合成后的链表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247142" y="12201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26526" y="14469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566141" y="12418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492868" y="14469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3879731" y="12418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6025054" y="146224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18792" y="1257087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6847746" y="1630524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485729" y="2103912"/>
            <a:ext cx="737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cur1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222270" y="5036401"/>
            <a:ext cx="8541743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思路</a:t>
            </a:r>
            <a:r>
              <a:rPr lang="en-US" altLang="zh-CN" sz="1600" dirty="0"/>
              <a:t>:</a:t>
            </a:r>
            <a:endParaRPr lang="en-US" altLang="zh-CN" sz="1600" dirty="0"/>
          </a:p>
          <a:p>
            <a:r>
              <a:rPr lang="en-US" altLang="zh-CN" sz="1600" dirty="0"/>
              <a:t>    1. </a:t>
            </a:r>
            <a:r>
              <a:rPr lang="zh-CN" altLang="en-US" sz="1600" dirty="0"/>
              <a:t>先确定新链表的头节点 </a:t>
            </a:r>
            <a:r>
              <a:rPr lang="en-US" altLang="zh-CN" sz="1600" dirty="0"/>
              <a:t>– </a:t>
            </a:r>
            <a:r>
              <a:rPr lang="zh-CN" altLang="en-US" sz="1600" dirty="0"/>
              <a:t>两个链表中头节点小的就是合并后的头节点</a:t>
            </a:r>
            <a:endParaRPr lang="en-US" altLang="zh-CN" sz="1600" dirty="0"/>
          </a:p>
          <a:p>
            <a:r>
              <a:rPr lang="en-US" altLang="zh-CN" sz="1600" dirty="0"/>
              <a:t>    2. </a:t>
            </a:r>
            <a:r>
              <a:rPr lang="zh-CN" altLang="en-US" sz="1600" dirty="0"/>
              <a:t>依次遍历比较，两个游标</a:t>
            </a:r>
            <a:endParaRPr lang="en-US" altLang="zh-CN" sz="1600" dirty="0"/>
          </a:p>
          <a:p>
            <a:r>
              <a:rPr lang="en-US" altLang="zh-CN" sz="1600" dirty="0"/>
              <a:t>         2.1&gt; </a:t>
            </a:r>
            <a:r>
              <a:rPr lang="zh-CN" altLang="en-US" sz="1600" dirty="0"/>
              <a:t>谁小，移动谁的游标</a:t>
            </a:r>
            <a:endParaRPr lang="en-US" altLang="zh-CN" sz="1600" dirty="0"/>
          </a:p>
          <a:p>
            <a:r>
              <a:rPr lang="en-US" altLang="zh-CN" sz="1600" dirty="0"/>
              <a:t>         2.2&gt; </a:t>
            </a:r>
            <a:r>
              <a:rPr lang="zh-CN" altLang="en-US" sz="1600" dirty="0"/>
              <a:t>把小的放到新链表的</a:t>
            </a:r>
            <a:r>
              <a:rPr lang="en-US" altLang="zh-CN" sz="1600" dirty="0"/>
              <a:t>next</a:t>
            </a:r>
            <a:r>
              <a:rPr lang="zh-CN" altLang="en-US" sz="1600" dirty="0"/>
              <a:t>指针指向的节点，同时新链表的游标也要往后移动一个</a:t>
            </a:r>
            <a:endParaRPr lang="en-US" altLang="zh-CN" sz="1600" dirty="0"/>
          </a:p>
          <a:p>
            <a:endParaRPr lang="en-US" altLang="zh-CN" sz="1600" dirty="0" smtClean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88269" y="14469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145824" y="123291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219202" y="2876604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126526" y="3090687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2566141" y="2885533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92868" y="3090687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879731" y="2885533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025054" y="3105968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418792" y="2900814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788269" y="3090687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145824" y="2885533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4459" y="1643537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</a:rPr>
              <a:t>link1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59" y="2875437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</a:rPr>
              <a:t>link2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640" y="4404995"/>
            <a:ext cx="984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</a:rPr>
              <a:t>merge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19202" y="4455214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969156" y="4865561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07749" y="5458329"/>
            <a:ext cx="1122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/>
              <a:t>newcur</a:t>
            </a:r>
            <a:endParaRPr lang="en-US" altLang="zh-CN" sz="2400" b="1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309016" y="3335846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56524" y="3910199"/>
            <a:ext cx="737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/>
              <a:t>cur2</a:t>
            </a:r>
            <a:endParaRPr lang="zh-CN" altLang="en-US" sz="24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26526" y="46600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90811" y="46600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657001" y="46600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902871" y="46600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143026" y="46600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021955" y="1009650"/>
            <a:ext cx="4062095" cy="32918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0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确定新链表头节点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cur1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cur2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newcur</a:t>
            </a:r>
            <a:endParaRPr lang="en-US" altLang="zh-CN" sz="2400" b="1" dirty="0" smtClean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2.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各种循环比较操作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if cur1.value &lt;= cur2.value: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     </a:t>
            </a:r>
            <a:r>
              <a:rPr lang="en-US" altLang="zh-CN" sz="2400" b="1" dirty="0" smtClean="0"/>
              <a:t>newcur.next = cur1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newcur = newcur.next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cur1 = cur1.next</a:t>
            </a:r>
            <a:endParaRPr lang="en-US" altLang="zh-CN" sz="2400" b="1" dirty="0" smtClean="0"/>
          </a:p>
        </p:txBody>
      </p:sp>
      <p:sp>
        <p:nvSpPr>
          <p:cNvPr id="47" name="圆角矩形 46"/>
          <p:cNvSpPr/>
          <p:nvPr/>
        </p:nvSpPr>
        <p:spPr>
          <a:xfrm>
            <a:off x="2501267" y="445486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3777721" y="44549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5043911" y="4455253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289556" y="44549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529614" y="44549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4309110" y="3335655"/>
            <a:ext cx="3615690" cy="1089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630" y="38424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单向循环链表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95601" y="180025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7689" y="1800256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5332" y="180025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37420" y="1800256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64153" y="180025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56241" y="1800256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4122333" y="2016280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6672064" y="201628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3593" y="144021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3280212" y="2245054"/>
            <a:ext cx="7477" cy="52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2949833" y="272650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head</a:t>
            </a:r>
            <a:endParaRPr lang="zh-CN" altLang="en-US" b="1" dirty="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8256241" y="1440216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0"/>
          </p:cNvCxnSpPr>
          <p:nvPr/>
        </p:nvCxnSpPr>
        <p:spPr>
          <a:xfrm>
            <a:off x="3314222" y="1440216"/>
            <a:ext cx="4942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0"/>
            <a:endCxn id="15" idx="2"/>
          </p:cNvCxnSpPr>
          <p:nvPr/>
        </p:nvCxnSpPr>
        <p:spPr>
          <a:xfrm>
            <a:off x="3314222" y="144021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74925" y="3387090"/>
            <a:ext cx="6420485" cy="1383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单链表：尾节点指向</a:t>
            </a:r>
            <a:r>
              <a:rPr lang="en-US" altLang="zh-CN" sz="2800" b="1" dirty="0"/>
              <a:t>None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单向循环链表：尾节点指向头节点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25" y="26994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双链表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249560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768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5444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37532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07257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99345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44250" y="150149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22334" y="1654116"/>
            <a:ext cx="788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386602" y="1686163"/>
            <a:ext cx="786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633990" y="1701842"/>
            <a:ext cx="510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3593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2951397" y="2060848"/>
            <a:ext cx="7477" cy="52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2621018" y="254230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head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1646307" y="1623804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172612" y="1617493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91079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46307" y="3427729"/>
            <a:ext cx="434316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class Node: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en-US" altLang="zh-CN" sz="2800" b="1" dirty="0" err="1" smtClean="0"/>
              <a:t>def</a:t>
            </a:r>
            <a:r>
              <a:rPr lang="en-US" altLang="zh-CN" sz="2800" b="1" dirty="0" smtClean="0"/>
              <a:t> __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__(self, value):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self.value</a:t>
            </a:r>
            <a:r>
              <a:rPr lang="en-US" altLang="zh-CN" sz="2800" b="1" dirty="0" smtClean="0"/>
              <a:t> = value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self.next</a:t>
            </a:r>
            <a:r>
              <a:rPr lang="en-US" altLang="zh-CN" sz="2800" b="1" dirty="0" smtClean="0"/>
              <a:t> = None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self.pre</a:t>
            </a:r>
            <a:r>
              <a:rPr lang="en-US" altLang="zh-CN" sz="2800" b="1" dirty="0" smtClean="0"/>
              <a:t> = None</a:t>
            </a:r>
            <a:endParaRPr lang="zh-CN" altLang="en-US" sz="2800" b="1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7372177" y="1986825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103283" y="1962676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45872" y="1951369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6642" y="17812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90191" y="3427728"/>
            <a:ext cx="4343164" cy="193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每个节点既有指向下一个节点的指针，又有指向前一个节点的指针</a:t>
            </a:r>
            <a:endParaRPr lang="zh-CN" altLang="en-US" sz="2400" b="1" dirty="0"/>
          </a:p>
          <a:p>
            <a:r>
              <a:rPr lang="zh-CN" altLang="en-US" sz="2400" b="1" dirty="0"/>
              <a:t>头节点前一个指针指向</a:t>
            </a:r>
            <a:r>
              <a:rPr lang="en-US" altLang="zh-CN" sz="2400" b="1" dirty="0"/>
              <a:t>None</a:t>
            </a:r>
            <a:endParaRPr lang="en-US" altLang="zh-CN" sz="2400" b="1" dirty="0"/>
          </a:p>
          <a:p>
            <a:r>
              <a:rPr lang="zh-CN" altLang="en-US" sz="2400" b="1" dirty="0"/>
              <a:t>尾节点后一个指针指向</a:t>
            </a:r>
            <a:r>
              <a:rPr lang="en-US" altLang="zh-CN" sz="2400" b="1" dirty="0"/>
              <a:t>None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25" y="26994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双向循环链表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249560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768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5444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37532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07257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99345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22334" y="1654116"/>
            <a:ext cx="788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386602" y="1686163"/>
            <a:ext cx="786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3593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2951397" y="2060848"/>
            <a:ext cx="7477" cy="52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2621018" y="254230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head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1646307" y="1623804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172612" y="1617493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91079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46307" y="3543299"/>
            <a:ext cx="434316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class Node: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en-US" altLang="zh-CN" sz="2800" b="1" dirty="0" err="1" smtClean="0"/>
              <a:t>def</a:t>
            </a:r>
            <a:r>
              <a:rPr lang="en-US" altLang="zh-CN" sz="2800" b="1" dirty="0" smtClean="0"/>
              <a:t> __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__(self, value):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self.value</a:t>
            </a:r>
            <a:r>
              <a:rPr lang="en-US" altLang="zh-CN" sz="2800" b="1" dirty="0" smtClean="0"/>
              <a:t> = value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self.next</a:t>
            </a:r>
            <a:r>
              <a:rPr lang="en-US" altLang="zh-CN" sz="2800" b="1" dirty="0" smtClean="0"/>
              <a:t> = None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self.pre</a:t>
            </a:r>
            <a:r>
              <a:rPr lang="en-US" altLang="zh-CN" sz="2800" b="1" dirty="0" smtClean="0"/>
              <a:t> = None</a:t>
            </a:r>
            <a:endParaRPr lang="zh-CN" altLang="en-US" sz="2800" b="1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7372177" y="1986825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103283" y="1962676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90945" y="3543300"/>
            <a:ext cx="484060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每个节点既有指向下一个节点的指针，又有指向前一个节点的指针</a:t>
            </a:r>
            <a:endParaRPr lang="zh-CN" altLang="en-US" sz="2400" b="1" dirty="0"/>
          </a:p>
          <a:p>
            <a:r>
              <a:rPr lang="zh-CN" altLang="en-US" sz="2400" b="1" dirty="0" smtClean="0"/>
              <a:t>头节点指向前一个节点的指针指向尾节点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尾节点指向下一个节点的指针指向头节点</a:t>
            </a:r>
            <a:endParaRPr lang="zh-CN" altLang="en-US" sz="2400" b="1" dirty="0" smtClean="0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0197208" y="1263764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566536" y="1225996"/>
            <a:ext cx="7650131" cy="42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566536" y="1228818"/>
            <a:ext cx="0" cy="366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063629" y="2449282"/>
            <a:ext cx="7415432" cy="42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7" idx="2"/>
          </p:cNvCxnSpPr>
          <p:nvPr/>
        </p:nvCxnSpPr>
        <p:spPr>
          <a:xfrm flipV="1">
            <a:off x="9424580" y="2060848"/>
            <a:ext cx="0" cy="431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067983" y="2060848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53013" y="124301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95800" y="227687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734529" y="233915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738588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820792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538788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4771411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5434105" y="174301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4661999" y="2874950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0"/>
            <a:endCxn id="6" idx="4"/>
          </p:cNvCxnSpPr>
          <p:nvPr/>
        </p:nvCxnSpPr>
        <p:spPr>
          <a:xfrm flipV="1">
            <a:off x="5817395" y="2924944"/>
            <a:ext cx="195741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114198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63553" y="4766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二叉树 </a:t>
            </a:r>
            <a:r>
              <a:rPr lang="en-US" altLang="zh-CN" sz="2800" b="1" dirty="0"/>
              <a:t>- </a:t>
            </a:r>
            <a:r>
              <a:rPr lang="zh-CN" altLang="en-US" sz="2800" b="1" dirty="0"/>
              <a:t>添加元素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37510" y="377737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</a:t>
            </a:r>
            <a:endParaRPr lang="en-US" altLang="zh-CN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837680" y="1243330"/>
            <a:ext cx="40468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[D E F] </a:t>
            </a:r>
            <a:endParaRPr lang="en-US" altLang="zh-CN" sz="4800" dirty="0" smtClean="0"/>
          </a:p>
          <a:p>
            <a:r>
              <a:rPr lang="zh-CN" altLang="en-US" sz="4000" dirty="0" smtClean="0"/>
              <a:t>队列</a:t>
            </a:r>
            <a:r>
              <a:rPr lang="en-US" altLang="zh-CN" sz="4000" dirty="0" smtClean="0"/>
              <a:t>(FIFO)</a:t>
            </a:r>
            <a:r>
              <a:rPr lang="zh-CN" altLang="en-US" sz="4000" dirty="0" smtClean="0"/>
              <a:t>的感觉</a:t>
            </a:r>
            <a:endParaRPr lang="zh-CN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53013" y="17058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95800" y="273968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826820" y="280196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738588" y="396381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820792" y="396381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528048" y="399534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4771411" y="2205820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5526396" y="2205821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4661999" y="3337757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6193019" y="338775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114198" y="332546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7632" y="476672"/>
            <a:ext cx="4650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二叉树 </a:t>
            </a:r>
            <a:r>
              <a:rPr lang="en-US" altLang="zh-CN" sz="2800" b="1" dirty="0"/>
              <a:t>- </a:t>
            </a:r>
            <a:r>
              <a:rPr lang="zh-CN" altLang="en-US" sz="2800" b="1" dirty="0"/>
              <a:t>广度</a:t>
            </a:r>
            <a:r>
              <a:rPr lang="zh-CN" altLang="en-US" sz="2800" b="1" dirty="0" smtClean="0"/>
              <a:t>遍历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层次遍历</a:t>
            </a:r>
            <a:r>
              <a:rPr lang="en-US" altLang="zh-CN" sz="2800" b="1" dirty="0" smtClean="0"/>
              <a:t>)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85259" y="1274797"/>
            <a:ext cx="4501903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FF0000"/>
                </a:solidFill>
              </a:rPr>
              <a:t>[A]</a:t>
            </a:r>
            <a:endParaRPr lang="en-US" altLang="zh-CN" sz="115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40845" y="124301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83632" y="227687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14652" y="233915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26420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15680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015880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59243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4014228" y="174301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21686" y="2874950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680851" y="2924945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02030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1517" y="28426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深度遍历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3863752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176780" y="292494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631504" y="471542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423592" y="471542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2505027" y="4086796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007114" y="407707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071664" y="4715422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3312698" y="4086795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98992" y="148253"/>
            <a:ext cx="633670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前序</a:t>
            </a:r>
            <a:r>
              <a:rPr lang="en-US" altLang="zh-CN" sz="2800" b="1" dirty="0">
                <a:solidFill>
                  <a:srgbClr val="FF0000"/>
                </a:solidFill>
              </a:rPr>
              <a:t>: 1 2 4 8 9 5 10 3 6 7 | A B D E C F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中序</a:t>
            </a:r>
            <a:r>
              <a:rPr lang="en-US" altLang="zh-CN" sz="2800" b="1" dirty="0">
                <a:solidFill>
                  <a:srgbClr val="FF0000"/>
                </a:solidFill>
              </a:rPr>
              <a:t>: 8 4 9 2 10 5 1 6 3 7 | D B E A C F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后序</a:t>
            </a:r>
            <a:r>
              <a:rPr lang="en-US" altLang="zh-CN" sz="2800" b="1" dirty="0">
                <a:solidFill>
                  <a:srgbClr val="FF0000"/>
                </a:solidFill>
              </a:rPr>
              <a:t>: 8 9 4 10 5 2 6 7 3 1 | D E B F C 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770465" y="16338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7013252" y="26676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8544272" y="27299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456040" y="38918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7538244" y="38918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9245500" y="39233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5" idx="7"/>
            <a:endCxn id="34" idx="3"/>
          </p:cNvCxnSpPr>
          <p:nvPr/>
        </p:nvCxnSpPr>
        <p:spPr>
          <a:xfrm flipV="1">
            <a:off x="7488863" y="213381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1"/>
          </p:cNvCxnSpPr>
          <p:nvPr/>
        </p:nvCxnSpPr>
        <p:spPr>
          <a:xfrm flipH="1" flipV="1">
            <a:off x="8243848" y="21338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7379451" y="32657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8910471" y="331574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6831650" y="3253458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424988" y="8657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667775" y="112043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198795" y="118271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110563" y="234456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192767" y="234456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0900023" y="237609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9143386" y="586570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9898371" y="586571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9033974" y="1718507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10564994" y="176850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486173" y="170621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572" y="379517"/>
            <a:ext cx="2552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深度遍历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递归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869556" y="176264"/>
            <a:ext cx="326707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pre_travel</a:t>
            </a:r>
            <a:r>
              <a:rPr lang="en-US" altLang="zh-CN" sz="2000" dirty="0" smtClean="0"/>
              <a:t>(node):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 if not node: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  return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print(</a:t>
            </a:r>
            <a:r>
              <a:rPr lang="en-US" altLang="zh-CN" sz="2000" dirty="0" err="1" smtClean="0"/>
              <a:t>node.value</a:t>
            </a:r>
            <a:r>
              <a:rPr lang="en-US" altLang="zh-CN" sz="2000" dirty="0" smtClean="0"/>
              <a:t>, end=‘ ‘)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pre_travel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node.left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pre_travel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node.right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314303" y="3130378"/>
            <a:ext cx="160665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print(</a:t>
            </a:r>
            <a:r>
              <a:rPr lang="en-US" altLang="zh-CN" sz="2000" dirty="0" err="1" smtClean="0"/>
              <a:t>A.value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 smtClean="0"/>
              <a:t>pre(B)</a:t>
            </a:r>
            <a:endParaRPr lang="en-US" altLang="zh-CN" sz="2000" dirty="0" smtClean="0"/>
          </a:p>
          <a:p>
            <a:r>
              <a:rPr lang="en-US" altLang="zh-CN" sz="2000" dirty="0" smtClean="0"/>
              <a:t>pre(C)</a:t>
            </a:r>
            <a:endParaRPr lang="zh-CN" altLang="en-US" sz="2000" dirty="0"/>
          </a:p>
        </p:txBody>
      </p:sp>
      <p:cxnSp>
        <p:nvCxnSpPr>
          <p:cNvPr id="11" name="直接箭头连接符 10"/>
          <p:cNvCxnSpPr>
            <a:stCxn id="3" idx="3"/>
            <a:endCxn id="21" idx="1"/>
          </p:cNvCxnSpPr>
          <p:nvPr/>
        </p:nvCxnSpPr>
        <p:spPr>
          <a:xfrm flipV="1">
            <a:off x="2921000" y="3025775"/>
            <a:ext cx="560070" cy="612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22" idx="1"/>
          </p:cNvCxnSpPr>
          <p:nvPr/>
        </p:nvCxnSpPr>
        <p:spPr>
          <a:xfrm>
            <a:off x="2921000" y="3891915"/>
            <a:ext cx="560070" cy="704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80839" y="2517942"/>
            <a:ext cx="159556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print(</a:t>
            </a:r>
            <a:r>
              <a:rPr lang="en-US" altLang="zh-CN" sz="2000" dirty="0" err="1"/>
              <a:t>B</a:t>
            </a:r>
            <a:r>
              <a:rPr lang="en-US" altLang="zh-CN" sz="2000" dirty="0" err="1" smtClean="0"/>
              <a:t>.value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 smtClean="0"/>
              <a:t>pre(D)</a:t>
            </a:r>
            <a:endParaRPr lang="en-US" altLang="zh-CN" sz="2000" dirty="0" smtClean="0"/>
          </a:p>
          <a:p>
            <a:r>
              <a:rPr lang="en-US" altLang="zh-CN" sz="2000" dirty="0" smtClean="0"/>
              <a:t>pre(E)</a:t>
            </a:r>
            <a:endParaRPr lang="zh-CN" altLang="en-US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480838" y="4089269"/>
            <a:ext cx="159235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print(</a:t>
            </a:r>
            <a:r>
              <a:rPr lang="en-US" altLang="zh-CN" sz="2000" dirty="0" err="1" smtClean="0"/>
              <a:t>C.value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 smtClean="0"/>
              <a:t>pre(None)</a:t>
            </a:r>
            <a:endParaRPr lang="en-US" altLang="zh-CN" sz="2000" dirty="0" smtClean="0"/>
          </a:p>
          <a:p>
            <a:r>
              <a:rPr lang="en-US" altLang="zh-CN" sz="2000" dirty="0" smtClean="0"/>
              <a:t>pre(F)</a:t>
            </a:r>
            <a:endParaRPr lang="zh-CN" altLang="en-US" sz="20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102489" y="2786372"/>
            <a:ext cx="472822" cy="30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105985" y="3384293"/>
            <a:ext cx="472822" cy="253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699983" y="2278540"/>
            <a:ext cx="1607171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print(</a:t>
            </a:r>
            <a:r>
              <a:rPr lang="en-US" altLang="zh-CN" sz="2000" dirty="0" err="1" smtClean="0"/>
              <a:t>D.value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 smtClean="0"/>
              <a:t>pre(None)</a:t>
            </a:r>
            <a:endParaRPr lang="en-US" altLang="zh-CN" sz="2000" dirty="0" smtClean="0"/>
          </a:p>
          <a:p>
            <a:r>
              <a:rPr lang="en-US" altLang="zh-CN" sz="2000" dirty="0" smtClean="0"/>
              <a:t>pre(None)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683838" y="3412698"/>
            <a:ext cx="158113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print(</a:t>
            </a:r>
            <a:r>
              <a:rPr lang="en-US" altLang="zh-CN" sz="2000" dirty="0" err="1"/>
              <a:t>E</a:t>
            </a:r>
            <a:r>
              <a:rPr lang="en-US" altLang="zh-CN" sz="2000" dirty="0" err="1" smtClean="0"/>
              <a:t>.value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 smtClean="0"/>
              <a:t>pre(None)</a:t>
            </a:r>
            <a:endParaRPr lang="en-US" altLang="zh-CN" sz="2000" dirty="0" smtClean="0"/>
          </a:p>
          <a:p>
            <a:r>
              <a:rPr lang="en-US" altLang="zh-CN" sz="2000" dirty="0" smtClean="0"/>
              <a:t>pre(None)</a:t>
            </a:r>
            <a:endParaRPr lang="zh-CN" altLang="en-US" sz="20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105985" y="4968618"/>
            <a:ext cx="472822" cy="253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83838" y="4969083"/>
            <a:ext cx="1554480" cy="10147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000" dirty="0" smtClean="0"/>
              <a:t>print(F</a:t>
            </a:r>
            <a:r>
              <a:rPr lang="en-US" altLang="zh-CN" sz="2000" dirty="0" err="1" smtClean="0"/>
              <a:t>.value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 smtClean="0"/>
              <a:t>pre(None)</a:t>
            </a:r>
            <a:endParaRPr lang="en-US" altLang="zh-CN" sz="2000" dirty="0" smtClean="0"/>
          </a:p>
          <a:p>
            <a:r>
              <a:rPr lang="en-US" altLang="zh-CN" sz="2000" dirty="0" smtClean="0"/>
              <a:t>pre(None)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614" y="104795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归并排序 </a:t>
            </a:r>
            <a:r>
              <a:rPr lang="en-US" altLang="zh-CN" sz="3200" b="1" dirty="0"/>
              <a:t>– </a:t>
            </a:r>
            <a:r>
              <a:rPr lang="zh-CN" altLang="en-US" sz="3200" b="1" dirty="0"/>
              <a:t>分而治之</a:t>
            </a:r>
            <a:endParaRPr lang="zh-CN" altLang="en-US" sz="3200" b="1" dirty="0"/>
          </a:p>
        </p:txBody>
      </p:sp>
      <p:sp>
        <p:nvSpPr>
          <p:cNvPr id="5" name="圆角矩形 4"/>
          <p:cNvSpPr/>
          <p:nvPr/>
        </p:nvSpPr>
        <p:spPr>
          <a:xfrm>
            <a:off x="3359696" y="82922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93691" y="82272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27686" y="82741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275758" y="82741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932214" y="82272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580286" y="82272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241117" y="82922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884814" y="82922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3052356" y="140008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556811" y="139803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060631" y="140018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572178" y="139827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947454" y="82272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595526" y="82272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256357" y="82922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900054" y="82922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616109" y="139359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7120036" y="139359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624657" y="140008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128654" y="140008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2855506" y="199000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359961" y="198794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295581" y="199009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800143" y="198628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438944" y="198604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942871" y="198604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774517" y="199000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8278514" y="199000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692946" y="255070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359961" y="255055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123496" y="255080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4855388" y="255080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334804" y="255056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084476" y="255056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7745307" y="255070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8404244" y="255070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230505" y="3153410"/>
            <a:ext cx="11931650" cy="8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65175" y="255079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先分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5175" y="334327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再合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813861" y="336018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317786" y="336033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4309288" y="335725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4816916" y="335725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559966" y="332907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7064419" y="332907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7844367" y="332921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8348364" y="332921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endCxn id="42" idx="2"/>
          </p:cNvCxnSpPr>
          <p:nvPr/>
        </p:nvCxnSpPr>
        <p:spPr>
          <a:xfrm flipH="1" flipV="1">
            <a:off x="3065780" y="3792220"/>
            <a:ext cx="13970" cy="358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 flipV="1">
            <a:off x="5062220" y="3792220"/>
            <a:ext cx="13970" cy="358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3193593" y="435229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3704396" y="435229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4194986" y="435205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4698911" y="435220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H="1" flipV="1">
            <a:off x="6842125" y="3761105"/>
            <a:ext cx="13970" cy="358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8593455" y="3792220"/>
            <a:ext cx="13970" cy="358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785187" y="435220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7289184" y="435220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7809646" y="435205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8314099" y="43520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4944110" y="4784090"/>
            <a:ext cx="13970" cy="358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8054975" y="4784090"/>
            <a:ext cx="13970" cy="358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4088943" y="530416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4600152" y="530406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103936" y="530416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5608339" y="530406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6119671" y="530391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6629946" y="530406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7134006" y="530392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7638459" y="530392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42" y="2887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快速排序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3049571" y="111883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029769" y="111855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66244" y="111889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231651" y="111892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84400" y="112158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330541" y="111855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464232" y="111881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857613" y="113724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936613" y="1550607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217513" y="1582357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66791" y="2320247"/>
            <a:ext cx="68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lcur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13776" y="2351997"/>
            <a:ext cx="609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rcur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93257" y="375942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mid = 47</a:t>
            </a:r>
            <a:endParaRPr lang="zh-CN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168750" y="4546873"/>
            <a:ext cx="8382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left</a:t>
            </a:r>
            <a:r>
              <a:rPr lang="zh-CN" altLang="en-US" sz="2400" b="1" dirty="0">
                <a:solidFill>
                  <a:srgbClr val="FF0000"/>
                </a:solidFill>
              </a:rPr>
              <a:t>找比基准值大的暂停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right</a:t>
            </a:r>
            <a:r>
              <a:rPr lang="zh-CN" altLang="en-US" sz="2400" b="1" dirty="0">
                <a:solidFill>
                  <a:srgbClr val="FF0000"/>
                </a:solidFill>
              </a:rPr>
              <a:t>找比基准值小的暂停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、交换位置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# </a:t>
            </a:r>
            <a:r>
              <a:rPr lang="zh-CN" altLang="en-US" sz="2400" b="1" dirty="0">
                <a:solidFill>
                  <a:srgbClr val="FF0000"/>
                </a:solidFill>
              </a:rPr>
              <a:t>当</a:t>
            </a:r>
            <a:r>
              <a:rPr lang="en-US" altLang="zh-CN" sz="2400" b="1" dirty="0">
                <a:solidFill>
                  <a:srgbClr val="FF0000"/>
                </a:solidFill>
              </a:rPr>
              <a:t>right&lt;left</a:t>
            </a:r>
            <a:r>
              <a:rPr lang="zh-CN" altLang="en-US" sz="2400" b="1" dirty="0">
                <a:solidFill>
                  <a:srgbClr val="FF0000"/>
                </a:solidFill>
              </a:rPr>
              <a:t>时，</a:t>
            </a:r>
            <a:r>
              <a:rPr lang="en-US" altLang="zh-CN" sz="2400" b="1" dirty="0">
                <a:solidFill>
                  <a:srgbClr val="FF0000"/>
                </a:solidFill>
              </a:rPr>
              <a:t>right</a:t>
            </a:r>
            <a:r>
              <a:rPr lang="zh-CN" altLang="en-US" sz="2400" b="1" dirty="0">
                <a:solidFill>
                  <a:srgbClr val="FF0000"/>
                </a:solidFill>
              </a:rPr>
              <a:t>即为基准值的正确位置，最终进行交换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616944" y="50690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47</a:t>
            </a:r>
            <a:endParaRPr lang="zh-CN" altLang="en-US" dirty="0"/>
          </a:p>
        </p:txBody>
      </p:sp>
      <p:sp>
        <p:nvSpPr>
          <p:cNvPr id="26" name="TextBox 14"/>
          <p:cNvSpPr txBox="1"/>
          <p:nvPr/>
        </p:nvSpPr>
        <p:spPr>
          <a:xfrm>
            <a:off x="7977016" y="2381207"/>
            <a:ext cx="609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dirty="0" err="1"/>
              <a:t>rcur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7109708" y="1569022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8281388" y="1582357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13"/>
          <p:cNvSpPr txBox="1"/>
          <p:nvPr/>
        </p:nvSpPr>
        <p:spPr>
          <a:xfrm>
            <a:off x="6839886" y="2338662"/>
            <a:ext cx="68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 err="1"/>
              <a:t>lcur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5421" y="2533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顺序表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26027" y="1396847"/>
            <a:ext cx="287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</a:t>
            </a:r>
            <a:r>
              <a:rPr lang="en-US" altLang="zh-CN" sz="2400" b="1" dirty="0" smtClean="0"/>
              <a:t>i = [ 11, 22, 33, 44 ]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994053" y="2489812"/>
            <a:ext cx="1090670" cy="39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94053" y="2886419"/>
            <a:ext cx="1090670" cy="3966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94053" y="3283026"/>
            <a:ext cx="1090670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94053" y="3679633"/>
            <a:ext cx="1090670" cy="3966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43431" y="779064"/>
            <a:ext cx="183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基本形式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3417" y="233747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0x11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383417" y="269669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0x15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383417" y="312825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0x19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383417" y="35248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0x23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884891" y="4490105"/>
            <a:ext cx="4094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li[0] = 0x11 = 11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li[3] = 0x11 + 3 * 4 = 0x23 = 44</a:t>
            </a:r>
            <a:endParaRPr lang="en-US" altLang="zh-CN" sz="2400" b="1" dirty="0" smtClean="0"/>
          </a:p>
          <a:p>
            <a:r>
              <a:rPr lang="zh-CN" altLang="en-US" sz="2000" b="1" dirty="0" smtClean="0"/>
              <a:t>时间复杂度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T(n) = O(1)</a:t>
            </a:r>
            <a:endParaRPr lang="zh-CN" altLang="en-US" sz="2400" b="1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5321147" y="0"/>
            <a:ext cx="44067" cy="67643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225298" y="1396847"/>
            <a:ext cx="287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</a:t>
            </a:r>
            <a:r>
              <a:rPr lang="en-US" altLang="zh-CN" sz="2400" b="1" dirty="0" smtClean="0"/>
              <a:t>i = [ 11,</a:t>
            </a:r>
            <a:r>
              <a:rPr lang="zh-CN" altLang="en-US" sz="2400" b="1" dirty="0" smtClean="0"/>
              <a:t>‘</a:t>
            </a:r>
            <a:r>
              <a:rPr lang="en-US" altLang="zh-CN" sz="2400" b="1" dirty="0" smtClean="0"/>
              <a:t>KO</a:t>
            </a:r>
            <a:r>
              <a:rPr lang="zh-CN" altLang="en-US" sz="2400" b="1" dirty="0" smtClean="0"/>
              <a:t>’</a:t>
            </a:r>
            <a:r>
              <a:rPr lang="en-US" altLang="zh-CN" sz="2400" b="1" dirty="0" smtClean="0"/>
              <a:t>, 33]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7742702" y="779064"/>
            <a:ext cx="183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元素外置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287918" y="2086963"/>
            <a:ext cx="1090670" cy="39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287918" y="3211138"/>
            <a:ext cx="1090670" cy="6945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KO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287918" y="4490105"/>
            <a:ext cx="1090670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33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611028" y="190229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0x11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9658654" y="305453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0x66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9658654" y="431907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0x88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7584492" y="2630654"/>
            <a:ext cx="1090670" cy="39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0x11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584492" y="3027261"/>
            <a:ext cx="1090670" cy="3966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0x66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584492" y="3423868"/>
            <a:ext cx="1090670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0x88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904537" y="244598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0x01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6904537" y="282895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0x05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6904537" y="325283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0x09</a:t>
            </a:r>
            <a:endParaRPr lang="zh-CN" altLang="en-US" b="1" dirty="0"/>
          </a:p>
        </p:txBody>
      </p:sp>
      <p:cxnSp>
        <p:nvCxnSpPr>
          <p:cNvPr id="33" name="直接箭头连接符 32"/>
          <p:cNvCxnSpPr>
            <a:stCxn id="26" idx="3"/>
            <a:endCxn id="20" idx="1"/>
          </p:cNvCxnSpPr>
          <p:nvPr/>
        </p:nvCxnSpPr>
        <p:spPr>
          <a:xfrm flipV="1">
            <a:off x="8675162" y="2285267"/>
            <a:ext cx="1612756" cy="543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1" idx="1"/>
          </p:cNvCxnSpPr>
          <p:nvPr/>
        </p:nvCxnSpPr>
        <p:spPr>
          <a:xfrm>
            <a:off x="8687420" y="3247555"/>
            <a:ext cx="1600498" cy="310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2" idx="1"/>
          </p:cNvCxnSpPr>
          <p:nvPr/>
        </p:nvCxnSpPr>
        <p:spPr>
          <a:xfrm>
            <a:off x="8675162" y="3610684"/>
            <a:ext cx="1612756" cy="1077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42" y="2887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快速排序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3064176" y="114867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001194" y="114840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37034" y="116715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203076" y="114876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55825" y="115142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301966" y="114840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435657" y="11486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829038" y="116709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908038" y="1580452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8252813" y="1598867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8531" y="2402162"/>
            <a:ext cx="68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lcur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948441" y="2368507"/>
            <a:ext cx="609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rcur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93257" y="375942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mid = 47</a:t>
            </a:r>
            <a:endParaRPr lang="zh-CN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168750" y="4546873"/>
            <a:ext cx="8382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left</a:t>
            </a:r>
            <a:r>
              <a:rPr lang="zh-CN" altLang="en-US" sz="2400" b="1" dirty="0">
                <a:solidFill>
                  <a:srgbClr val="FF0000"/>
                </a:solidFill>
              </a:rPr>
              <a:t>找比基准值大的暂停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right</a:t>
            </a:r>
            <a:r>
              <a:rPr lang="zh-CN" altLang="en-US" sz="2400" b="1" dirty="0">
                <a:solidFill>
                  <a:srgbClr val="FF0000"/>
                </a:solidFill>
              </a:rPr>
              <a:t>找比基准值小的暂停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、交换位置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# </a:t>
            </a:r>
            <a:r>
              <a:rPr lang="zh-CN" altLang="en-US" sz="2400" b="1" dirty="0">
                <a:solidFill>
                  <a:srgbClr val="FF0000"/>
                </a:solidFill>
              </a:rPr>
              <a:t>当</a:t>
            </a:r>
            <a:r>
              <a:rPr lang="en-US" altLang="zh-CN" sz="2400" b="1" dirty="0">
                <a:solidFill>
                  <a:srgbClr val="FF0000"/>
                </a:solidFill>
              </a:rPr>
              <a:t>right&lt;left</a:t>
            </a:r>
            <a:r>
              <a:rPr lang="zh-CN" altLang="en-US" sz="2400" b="1" dirty="0">
                <a:solidFill>
                  <a:srgbClr val="FF0000"/>
                </a:solidFill>
              </a:rPr>
              <a:t>时，</a:t>
            </a:r>
            <a:r>
              <a:rPr lang="en-US" altLang="zh-CN" sz="2400" b="1" dirty="0">
                <a:solidFill>
                  <a:srgbClr val="FF0000"/>
                </a:solidFill>
              </a:rPr>
              <a:t>right</a:t>
            </a:r>
            <a:r>
              <a:rPr lang="zh-CN" altLang="en-US" sz="2400" b="1" dirty="0">
                <a:solidFill>
                  <a:srgbClr val="FF0000"/>
                </a:solidFill>
              </a:rPr>
              <a:t>即为基准值的正确位置，最终进行交换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569319" y="48975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47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188938" y="1598867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4"/>
          <p:cNvSpPr txBox="1"/>
          <p:nvPr/>
        </p:nvSpPr>
        <p:spPr>
          <a:xfrm>
            <a:off x="4904251" y="2368507"/>
            <a:ext cx="609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dirty="0" err="1"/>
              <a:t>rcur</a:t>
            </a:r>
            <a:endParaRPr lang="zh-CN" altLang="en-US" b="1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081133" y="1598867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13"/>
          <p:cNvSpPr txBox="1"/>
          <p:nvPr/>
        </p:nvSpPr>
        <p:spPr>
          <a:xfrm>
            <a:off x="6791626" y="2420577"/>
            <a:ext cx="68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 err="1"/>
              <a:t>lcur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42" y="2887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快速排序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6304581" y="38032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102159" y="36163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121569" y="212664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70311" y="36517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756790" y="36466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536656" y="36163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402897" y="38030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30003" y="38032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009003" y="812102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8353778" y="780352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19496" y="1581742"/>
            <a:ext cx="68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lcur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69091" y="1549992"/>
            <a:ext cx="609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rcur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93257" y="375942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mid = 47</a:t>
            </a:r>
            <a:endParaRPr lang="zh-CN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168750" y="4546873"/>
            <a:ext cx="8382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left</a:t>
            </a:r>
            <a:r>
              <a:rPr lang="zh-CN" altLang="en-US" sz="2400" b="1" dirty="0">
                <a:solidFill>
                  <a:srgbClr val="FF0000"/>
                </a:solidFill>
              </a:rPr>
              <a:t>找比基准值大的暂停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right</a:t>
            </a:r>
            <a:r>
              <a:rPr lang="zh-CN" altLang="en-US" sz="2400" b="1" dirty="0">
                <a:solidFill>
                  <a:srgbClr val="FF0000"/>
                </a:solidFill>
              </a:rPr>
              <a:t>找比基准值小的暂停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、交换位置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# </a:t>
            </a:r>
            <a:r>
              <a:rPr lang="zh-CN" altLang="en-US" sz="2400" b="1" dirty="0">
                <a:solidFill>
                  <a:srgbClr val="FF0000"/>
                </a:solidFill>
              </a:rPr>
              <a:t>当</a:t>
            </a:r>
            <a:r>
              <a:rPr lang="en-US" altLang="zh-CN" sz="2400" b="1" dirty="0">
                <a:solidFill>
                  <a:srgbClr val="FF0000"/>
                </a:solidFill>
              </a:rPr>
              <a:t>right&lt;left</a:t>
            </a:r>
            <a:r>
              <a:rPr lang="zh-CN" altLang="en-US" sz="2400" b="1" dirty="0">
                <a:solidFill>
                  <a:srgbClr val="FF0000"/>
                </a:solidFill>
              </a:rPr>
              <a:t>时，</a:t>
            </a:r>
            <a:r>
              <a:rPr lang="en-US" altLang="zh-CN" sz="2400" b="1" dirty="0">
                <a:solidFill>
                  <a:srgbClr val="FF0000"/>
                </a:solidFill>
              </a:rPr>
              <a:t>right</a:t>
            </a:r>
            <a:r>
              <a:rPr lang="zh-CN" altLang="en-US" sz="2400" b="1" dirty="0">
                <a:solidFill>
                  <a:srgbClr val="FF0000"/>
                </a:solidFill>
              </a:rPr>
              <a:t>即为基准值的正确位置，最终进行交换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121394" y="36466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47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411468" y="2589467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3"/>
          <p:cNvSpPr txBox="1"/>
          <p:nvPr/>
        </p:nvSpPr>
        <p:spPr>
          <a:xfrm>
            <a:off x="2774315" y="3298825"/>
            <a:ext cx="2249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/>
              <a:t>position=0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7" y="339969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单链表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30126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8049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305972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8" idx="3"/>
          </p:cNvCxnSpPr>
          <p:nvPr/>
        </p:nvCxnSpPr>
        <p:spPr>
          <a:xfrm>
            <a:off x="7321060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14798" y="1512277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2180492" y="1922585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740877" y="2422212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head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4126010" y="2497558"/>
            <a:ext cx="3752409" cy="34150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生产节点：节点超级工厂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class Node:</a:t>
            </a:r>
            <a:endParaRPr lang="en-US" altLang="zh-CN" sz="2400" b="1" dirty="0"/>
          </a:p>
          <a:p>
            <a:r>
              <a:rPr lang="en-US" altLang="zh-CN" sz="2400" b="1" dirty="0"/>
              <a:t>    def __init__(self, value):</a:t>
            </a:r>
            <a:endParaRPr lang="en-US" altLang="zh-CN" sz="2400" b="1" dirty="0"/>
          </a:p>
          <a:p>
            <a:r>
              <a:rPr lang="en-US" altLang="zh-CN" sz="2400" b="1" dirty="0"/>
              <a:t>          self.value = value</a:t>
            </a:r>
            <a:endParaRPr lang="en-US" altLang="zh-CN" sz="2400" b="1" dirty="0"/>
          </a:p>
          <a:p>
            <a:r>
              <a:rPr lang="en-US" altLang="zh-CN" sz="2400" b="1" dirty="0"/>
              <a:t>          self.next = None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node1 = Node(100)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node2 = Node(200)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node1.next = node2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7" y="339969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遍历整个链表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30126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8049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305972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8" idx="3"/>
          </p:cNvCxnSpPr>
          <p:nvPr/>
        </p:nvCxnSpPr>
        <p:spPr>
          <a:xfrm>
            <a:off x="7321060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14798" y="1512277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2229387" y="1951717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935877" y="2432363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cur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3459576" y="3305086"/>
            <a:ext cx="5085403" cy="18148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cur = self.head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print(cur.value)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cur = cur.next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7" y="339969"/>
            <a:ext cx="461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链表尾部添加节点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30126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8049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305972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14798" y="1512277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1790065" y="3336925"/>
            <a:ext cx="3772535" cy="11988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找到尾节点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2. cur.next = Node(666)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Node(666).next = None</a:t>
            </a:r>
            <a:endParaRPr lang="en-US" altLang="zh-CN" sz="2400" b="1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7079749" y="314593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666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958979" y="314593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478270" y="1981835"/>
            <a:ext cx="1532890" cy="111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6467299" y="1965764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173789" y="244641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/>
              <a:t>cur</a:t>
            </a:r>
            <a:endParaRPr lang="zh-CN" altLang="en-US" sz="2400" b="1" dirty="0"/>
          </a:p>
        </p:txBody>
      </p:sp>
      <p:cxnSp>
        <p:nvCxnSpPr>
          <p:cNvPr id="8" name="直接箭头连接符 7"/>
          <p:cNvCxnSpPr>
            <a:endCxn id="7" idx="2"/>
          </p:cNvCxnSpPr>
          <p:nvPr/>
        </p:nvCxnSpPr>
        <p:spPr>
          <a:xfrm flipV="1">
            <a:off x="8025765" y="1974215"/>
            <a:ext cx="125095" cy="1063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7" y="339969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头部添加节点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30126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8049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305972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8" idx="3"/>
          </p:cNvCxnSpPr>
          <p:nvPr/>
        </p:nvCxnSpPr>
        <p:spPr>
          <a:xfrm>
            <a:off x="7321060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14798" y="1512277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1166257" y="433217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head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4368800" y="2810510"/>
            <a:ext cx="3455035" cy="18148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node = Node(520)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node.next = self.head</a:t>
            </a:r>
            <a:endParaRPr lang="en-US" altLang="zh-CN" sz="2800" b="1" dirty="0"/>
          </a:p>
          <a:p>
            <a:r>
              <a:rPr lang="en-US" altLang="zh-CN" sz="2800" b="1" dirty="0"/>
              <a:t>self.head = node</a:t>
            </a:r>
            <a:endParaRPr lang="en-US" altLang="zh-CN" sz="2800" b="1" dirty="0"/>
          </a:p>
        </p:txBody>
      </p:sp>
      <p:sp>
        <p:nvSpPr>
          <p:cNvPr id="17" name="圆角矩形 16"/>
          <p:cNvSpPr/>
          <p:nvPr/>
        </p:nvSpPr>
        <p:spPr>
          <a:xfrm>
            <a:off x="580293" y="3358202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520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459523" y="3358202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459767" y="3768530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459865" y="1938655"/>
            <a:ext cx="694055" cy="1419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7" y="339969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/>
              <a:t>移</a:t>
            </a:r>
            <a:r>
              <a:rPr lang="zh-CN" altLang="en-US" sz="2800" b="1" dirty="0" smtClean="0"/>
              <a:t>除一个节点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30126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8049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305972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9496713" y="17263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90451" y="1521206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2754630" y="3028315"/>
            <a:ext cx="3962400" cy="31076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移</a:t>
            </a:r>
            <a:r>
              <a:rPr lang="zh-CN" altLang="en-US" sz="2800" b="1" dirty="0" smtClean="0"/>
              <a:t>除</a:t>
            </a:r>
            <a:r>
              <a:rPr lang="en-US" altLang="zh-CN" sz="2800" b="1" dirty="0" smtClean="0"/>
              <a:t>300</a:t>
            </a:r>
            <a:r>
              <a:rPr lang="zh-CN" altLang="en-US" sz="2800" b="1" dirty="0" smtClean="0"/>
              <a:t>这个</a:t>
            </a:r>
            <a:r>
              <a:rPr lang="zh-CN" altLang="en-US" sz="2800" b="1" dirty="0" smtClean="0"/>
              <a:t>节点</a:t>
            </a:r>
            <a:endParaRPr lang="zh-CN" altLang="en-US" sz="2800" b="1" dirty="0" smtClean="0"/>
          </a:p>
          <a:p>
            <a:r>
              <a:rPr lang="en-US" altLang="zh-CN" sz="2800" b="1" dirty="0" smtClean="0"/>
              <a:t>pre = None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pre = cur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cur = cur.next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pre.next = cur.next</a:t>
            </a:r>
            <a:endParaRPr lang="en-US" altLang="zh-CN" sz="2800" b="1" dirty="0" smtClean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331384" y="17263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7688939" y="15212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568169" y="1521206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611" y="1460881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0420887" y="1992992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76272" y="251681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/>
              <a:t>cur</a:t>
            </a:r>
            <a:endParaRPr lang="zh-CN" altLang="en-US" sz="2400" b="1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281572" y="2054587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979172" y="2568253"/>
            <a:ext cx="6051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/>
              <a:t>pre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307" y="339969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删除头节点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21920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09843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297766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9496713" y="17263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90451" y="1521206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4278387" y="1982834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916370" y="2456222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head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1788160" y="3168015"/>
            <a:ext cx="4138295" cy="5219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self.head = self.head.next</a:t>
            </a:r>
            <a:endParaRPr lang="en-US" altLang="zh-CN" sz="2800" b="1" dirty="0" smtClean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331384" y="17263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7688939" y="15212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568169" y="1521206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210" y="339725"/>
            <a:ext cx="826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/>
              <a:t>输入一个链表，反转链表后，输出新链表的表头</a:t>
            </a:r>
            <a:endParaRPr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219202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098432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3" idx="3"/>
          </p:cNvCxnSpPr>
          <p:nvPr/>
        </p:nvCxnSpPr>
        <p:spPr>
          <a:xfrm>
            <a:off x="2977662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417277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96507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5175737" y="1717431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562600" y="151227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41830" y="151227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9496713" y="17263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90451" y="1521206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148859" y="105061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6569075" y="2306320"/>
            <a:ext cx="4138295" cy="22453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nextnode</a:t>
            </a:r>
            <a:r>
              <a:rPr lang="en-US" altLang="zh-CN" sz="2800" b="1" dirty="0" smtClean="0"/>
              <a:t> = cur.next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cur.next = pre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pre = cur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cur =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nextnode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331384" y="1726360"/>
            <a:ext cx="38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7688939" y="152120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568169" y="1521206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346202" y="499969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25432" y="499969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44277" y="499969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423507" y="499969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689600" y="4999697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568830" y="4999697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982980" y="5192395"/>
            <a:ext cx="363220" cy="8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75859" y="4538032"/>
            <a:ext cx="216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/>
              <a:t>数据区 链接区</a:t>
            </a:r>
            <a:endParaRPr lang="zh-CN" altLang="en-US" sz="2400" b="1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673857" y="5470254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311840" y="5943642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/>
              <a:t>head</a:t>
            </a:r>
            <a:endParaRPr lang="zh-CN" altLang="en-US" sz="2400" b="1" dirty="0"/>
          </a:p>
        </p:txBody>
      </p:sp>
      <p:sp>
        <p:nvSpPr>
          <p:cNvPr id="23" name="圆角矩形 22"/>
          <p:cNvSpPr/>
          <p:nvPr/>
        </p:nvSpPr>
        <p:spPr>
          <a:xfrm>
            <a:off x="7815939" y="5008626"/>
            <a:ext cx="879230" cy="410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695169" y="5008626"/>
            <a:ext cx="879230" cy="4103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10181" y="4982591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cxnSp>
        <p:nvCxnSpPr>
          <p:cNvPr id="26" name="直接箭头连接符 25"/>
          <p:cNvCxnSpPr>
            <a:endCxn id="5" idx="3"/>
          </p:cNvCxnSpPr>
          <p:nvPr/>
        </p:nvCxnSpPr>
        <p:spPr>
          <a:xfrm flipH="1">
            <a:off x="3091180" y="5201285"/>
            <a:ext cx="439420" cy="3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5269865" y="5213350"/>
            <a:ext cx="439420" cy="3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7448550" y="5213350"/>
            <a:ext cx="360680" cy="13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8756" y="1460881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/>
              <a:t>None</a:t>
            </a:r>
            <a:endParaRPr lang="zh-CN" altLang="en-US" sz="2400" b="1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441717" y="1966324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38755" y="2439712"/>
            <a:ext cx="6051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/>
              <a:t>pre</a:t>
            </a:r>
            <a:endParaRPr lang="en-US" altLang="zh-CN" sz="2400" b="1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978417" y="2026649"/>
            <a:ext cx="0" cy="574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686885" y="2541312"/>
            <a:ext cx="582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/>
              <a:t>cur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3012</Words>
  <Application>WPS 演示</Application>
  <PresentationFormat>宽屏</PresentationFormat>
  <Paragraphs>861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Python</cp:lastModifiedBy>
  <cp:revision>77</cp:revision>
  <dcterms:created xsi:type="dcterms:W3CDTF">2021-02-24T09:47:00Z</dcterms:created>
  <dcterms:modified xsi:type="dcterms:W3CDTF">2021-02-26T10:12:47Z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F8628F39F45A493ABB64458FD89D09B3</vt:lpwstr>
  </property>
</Properties>
</file>