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单圆角矩形 3"/>
          <p:cNvSpPr/>
          <p:nvPr/>
        </p:nvSpPr>
        <p:spPr>
          <a:xfrm>
            <a:off x="1932305" y="291465"/>
            <a:ext cx="452120" cy="767715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12620" y="105918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4TB</a:t>
            </a:r>
            <a:endParaRPr lang="en-US" altLang="zh-CN" b="1"/>
          </a:p>
        </p:txBody>
      </p:sp>
      <p:sp>
        <p:nvSpPr>
          <p:cNvPr id="7" name="棱台 6"/>
          <p:cNvSpPr/>
          <p:nvPr/>
        </p:nvSpPr>
        <p:spPr>
          <a:xfrm>
            <a:off x="3152140" y="1910080"/>
            <a:ext cx="472440" cy="65976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棱台 7"/>
          <p:cNvSpPr/>
          <p:nvPr/>
        </p:nvSpPr>
        <p:spPr>
          <a:xfrm>
            <a:off x="3982720" y="1910080"/>
            <a:ext cx="472440" cy="65976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棱台 8"/>
          <p:cNvSpPr/>
          <p:nvPr/>
        </p:nvSpPr>
        <p:spPr>
          <a:xfrm>
            <a:off x="4868545" y="1910080"/>
            <a:ext cx="472440" cy="65976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棱台 9"/>
          <p:cNvSpPr/>
          <p:nvPr/>
        </p:nvSpPr>
        <p:spPr>
          <a:xfrm>
            <a:off x="5725795" y="1910080"/>
            <a:ext cx="472440" cy="65976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757170" y="2684780"/>
            <a:ext cx="1395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datanode</a:t>
            </a:r>
            <a:endParaRPr lang="en-US" altLang="zh-CN" b="1"/>
          </a:p>
        </p:txBody>
      </p:sp>
      <p:sp>
        <p:nvSpPr>
          <p:cNvPr id="15" name="矩形 14"/>
          <p:cNvSpPr/>
          <p:nvPr/>
        </p:nvSpPr>
        <p:spPr>
          <a:xfrm>
            <a:off x="1913255" y="268605"/>
            <a:ext cx="483870" cy="1866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913255" y="501015"/>
            <a:ext cx="483870" cy="186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13255" y="709295"/>
            <a:ext cx="483870" cy="1866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12620" y="868045"/>
            <a:ext cx="483870" cy="1911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140710" y="1910080"/>
            <a:ext cx="483870" cy="1866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971290" y="1914525"/>
            <a:ext cx="483870" cy="186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868545" y="1910080"/>
            <a:ext cx="483870" cy="1866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725795" y="1910080"/>
            <a:ext cx="483870" cy="1911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棱台 19"/>
          <p:cNvSpPr/>
          <p:nvPr/>
        </p:nvSpPr>
        <p:spPr>
          <a:xfrm>
            <a:off x="4495800" y="466090"/>
            <a:ext cx="472440" cy="65976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肘形连接符 20"/>
          <p:cNvCxnSpPr>
            <a:stCxn id="20" idx="2"/>
            <a:endCxn id="16" idx="0"/>
          </p:cNvCxnSpPr>
          <p:nvPr/>
        </p:nvCxnSpPr>
        <p:spPr>
          <a:xfrm rot="5400000">
            <a:off x="3665220" y="854075"/>
            <a:ext cx="784225" cy="1349375"/>
          </a:xfrm>
          <a:prstGeom prst="bentConnector3">
            <a:avLst>
              <a:gd name="adj1" fmla="val 5004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endCxn id="17" idx="0"/>
          </p:cNvCxnSpPr>
          <p:nvPr/>
        </p:nvCxnSpPr>
        <p:spPr>
          <a:xfrm rot="5400000">
            <a:off x="4078605" y="1271270"/>
            <a:ext cx="788670" cy="519430"/>
          </a:xfrm>
          <a:prstGeom prst="bentConnector3">
            <a:avLst>
              <a:gd name="adj1" fmla="val 50081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endCxn id="18" idx="0"/>
          </p:cNvCxnSpPr>
          <p:nvPr/>
        </p:nvCxnSpPr>
        <p:spPr>
          <a:xfrm rot="5400000" flipV="1">
            <a:off x="4514850" y="1325245"/>
            <a:ext cx="788670" cy="401955"/>
          </a:xfrm>
          <a:prstGeom prst="bentConnector3">
            <a:avLst>
              <a:gd name="adj1" fmla="val 5004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20" idx="2"/>
            <a:endCxn id="10" idx="6"/>
          </p:cNvCxnSpPr>
          <p:nvPr/>
        </p:nvCxnSpPr>
        <p:spPr>
          <a:xfrm rot="5400000" flipV="1">
            <a:off x="4954905" y="913765"/>
            <a:ext cx="784225" cy="1229995"/>
          </a:xfrm>
          <a:prstGeom prst="bentConnector3">
            <a:avLst>
              <a:gd name="adj1" fmla="val 5004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056380" y="86995"/>
            <a:ext cx="1270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namenode</a:t>
            </a:r>
            <a:endParaRPr lang="en-US" altLang="zh-CN" b="1"/>
          </a:p>
        </p:txBody>
      </p:sp>
      <p:sp>
        <p:nvSpPr>
          <p:cNvPr id="29" name="文本框 28"/>
          <p:cNvSpPr txBox="1"/>
          <p:nvPr/>
        </p:nvSpPr>
        <p:spPr>
          <a:xfrm>
            <a:off x="5326380" y="167640"/>
            <a:ext cx="63830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作用</a:t>
            </a:r>
            <a:r>
              <a:rPr lang="en-US" altLang="zh-CN" b="1"/>
              <a:t>1</a:t>
            </a:r>
            <a:r>
              <a:rPr lang="zh-CN" altLang="en-US" b="1"/>
              <a:t>：存储了文件的元数据信息，比如文件大小，文件被切成了几块，每块在哪个服务器上，块</a:t>
            </a:r>
            <a:r>
              <a:rPr lang="en-US" altLang="zh-CN" b="1"/>
              <a:t>ID... ...</a:t>
            </a:r>
            <a:endParaRPr lang="en-US" altLang="zh-CN" b="1"/>
          </a:p>
          <a:p>
            <a:r>
              <a:rPr lang="zh-CN" altLang="en-US" b="1"/>
              <a:t>作用</a:t>
            </a:r>
            <a:r>
              <a:rPr lang="en-US" altLang="zh-CN" b="1"/>
              <a:t>2</a:t>
            </a:r>
            <a:r>
              <a:rPr lang="zh-CN" altLang="en-US" b="1"/>
              <a:t>：通过心跳机制检测数据节点的状态</a:t>
            </a:r>
            <a:endParaRPr lang="zh-CN" altLang="en-US" b="1"/>
          </a:p>
        </p:txBody>
      </p:sp>
      <p:sp>
        <p:nvSpPr>
          <p:cNvPr id="30" name="矩形 29"/>
          <p:cNvSpPr/>
          <p:nvPr/>
        </p:nvSpPr>
        <p:spPr>
          <a:xfrm>
            <a:off x="3971290" y="2101215"/>
            <a:ext cx="483870" cy="1866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868545" y="2101215"/>
            <a:ext cx="483870" cy="186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714365" y="2096770"/>
            <a:ext cx="483870" cy="1866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146425" y="2101215"/>
            <a:ext cx="483870" cy="1911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4721225" y="3379470"/>
            <a:ext cx="10795" cy="14624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868545" y="3880485"/>
            <a:ext cx="63830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为了提升数据的高可靠性，引入了</a:t>
            </a:r>
            <a:r>
              <a:rPr lang="zh-CN" altLang="en-US" b="1">
                <a:solidFill>
                  <a:srgbClr val="FF0000"/>
                </a:solidFill>
              </a:rPr>
              <a:t>副本冗余</a:t>
            </a:r>
            <a:r>
              <a:rPr lang="zh-CN" altLang="en-US" b="1"/>
              <a:t>机制</a:t>
            </a:r>
            <a:endParaRPr lang="zh-CN" altLang="en-US" b="1"/>
          </a:p>
          <a:p>
            <a:r>
              <a:rPr lang="zh-CN" altLang="en-US" b="1"/>
              <a:t>但是，降低了磁盘的使用率</a:t>
            </a:r>
            <a:endParaRPr lang="zh-CN" altLang="en-US" b="1"/>
          </a:p>
          <a:p>
            <a:r>
              <a:rPr lang="en-US" altLang="zh-CN" b="1"/>
              <a:t>2</a:t>
            </a:r>
            <a:r>
              <a:rPr lang="zh-CN" altLang="en-US" b="1"/>
              <a:t>副本，磁盘使用率：</a:t>
            </a:r>
            <a:r>
              <a:rPr lang="en-US" altLang="zh-CN" b="1"/>
              <a:t>50%</a:t>
            </a:r>
            <a:endParaRPr lang="en-US" altLang="zh-CN" b="1"/>
          </a:p>
          <a:p>
            <a:r>
              <a:rPr lang="en-US" altLang="zh-CN" b="1"/>
              <a:t>3</a:t>
            </a:r>
            <a:r>
              <a:rPr lang="zh-CN" altLang="en-US" b="1"/>
              <a:t>副本，磁盘使用率：</a:t>
            </a:r>
            <a:r>
              <a:rPr lang="en-US" altLang="zh-CN" b="1"/>
              <a:t>33.33%</a:t>
            </a:r>
            <a:r>
              <a:rPr lang="zh-CN" altLang="en-US" b="1"/>
              <a:t>（默认）</a:t>
            </a:r>
            <a:endParaRPr lang="zh-CN" altLang="en-US" b="1"/>
          </a:p>
        </p:txBody>
      </p:sp>
      <p:sp>
        <p:nvSpPr>
          <p:cNvPr id="39" name="棱台 38"/>
          <p:cNvSpPr/>
          <p:nvPr/>
        </p:nvSpPr>
        <p:spPr>
          <a:xfrm>
            <a:off x="3152140" y="483870"/>
            <a:ext cx="472440" cy="65976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701290" y="-161290"/>
            <a:ext cx="1270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secondarynamenode</a:t>
            </a:r>
            <a:endParaRPr lang="en-US" altLang="zh-CN" b="1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3624580" y="673735"/>
            <a:ext cx="930275" cy="177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3565525" y="899795"/>
            <a:ext cx="930275" cy="177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982720" y="2954655"/>
            <a:ext cx="1343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机架</a:t>
            </a:r>
            <a:r>
              <a:rPr lang="en-US" altLang="zh-CN" b="1">
                <a:solidFill>
                  <a:srgbClr val="FF0000"/>
                </a:solidFill>
              </a:rPr>
              <a:t>1(rack1)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44" name="棱台 43"/>
          <p:cNvSpPr/>
          <p:nvPr/>
        </p:nvSpPr>
        <p:spPr>
          <a:xfrm>
            <a:off x="7571740" y="2025015"/>
            <a:ext cx="472440" cy="65976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棱台 44"/>
          <p:cNvSpPr/>
          <p:nvPr/>
        </p:nvSpPr>
        <p:spPr>
          <a:xfrm>
            <a:off x="8402320" y="2025015"/>
            <a:ext cx="472440" cy="65976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棱台 45"/>
          <p:cNvSpPr/>
          <p:nvPr/>
        </p:nvSpPr>
        <p:spPr>
          <a:xfrm>
            <a:off x="9288145" y="2025015"/>
            <a:ext cx="472440" cy="65976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肘形连接符 47"/>
          <p:cNvCxnSpPr>
            <a:stCxn id="20" idx="2"/>
            <a:endCxn id="44" idx="6"/>
          </p:cNvCxnSpPr>
          <p:nvPr/>
        </p:nvCxnSpPr>
        <p:spPr>
          <a:xfrm rot="5400000" flipV="1">
            <a:off x="5820410" y="48260"/>
            <a:ext cx="899160" cy="307594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20" idx="3"/>
            <a:endCxn id="45" idx="6"/>
          </p:cNvCxnSpPr>
          <p:nvPr/>
        </p:nvCxnSpPr>
        <p:spPr>
          <a:xfrm rot="5400000" flipV="1">
            <a:off x="6206173" y="-396557"/>
            <a:ext cx="958215" cy="3906520"/>
          </a:xfrm>
          <a:prstGeom prst="bentConnector3">
            <a:avLst>
              <a:gd name="adj1" fmla="val 53048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749165" y="1560830"/>
            <a:ext cx="4836795" cy="330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46" idx="6"/>
          </p:cNvCxnSpPr>
          <p:nvPr/>
        </p:nvCxnSpPr>
        <p:spPr>
          <a:xfrm flipH="1">
            <a:off x="9524365" y="1626870"/>
            <a:ext cx="17780" cy="4089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8044180" y="2839720"/>
            <a:ext cx="1343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机架</a:t>
            </a:r>
            <a:r>
              <a:rPr lang="en-US" altLang="zh-CN" b="1">
                <a:solidFill>
                  <a:srgbClr val="FF0000"/>
                </a:solidFill>
              </a:rPr>
              <a:t>2(rack2)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571740" y="2025015"/>
            <a:ext cx="483870" cy="1866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8402320" y="2025015"/>
            <a:ext cx="483870" cy="186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291320" y="2025015"/>
            <a:ext cx="483870" cy="1866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571740" y="2211705"/>
            <a:ext cx="483870" cy="1911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148590" y="221615"/>
            <a:ext cx="931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HDFS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48590" y="2096770"/>
            <a:ext cx="19551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1.</a:t>
            </a:r>
            <a:r>
              <a:rPr lang="zh-CN" altLang="en-US" b="1">
                <a:solidFill>
                  <a:srgbClr val="FF0000"/>
                </a:solidFill>
              </a:rPr>
              <a:t>纵向扩展</a:t>
            </a:r>
            <a:r>
              <a:rPr lang="en-US" altLang="zh-CN" b="1"/>
              <a:t>: </a:t>
            </a:r>
            <a:r>
              <a:rPr lang="zh-CN" altLang="en-US" b="1"/>
              <a:t>硬件扩展，比如加内存，搭建磁盘阵列</a:t>
            </a:r>
            <a:endParaRPr lang="zh-CN" altLang="en-US" b="1"/>
          </a:p>
          <a:p>
            <a:endParaRPr lang="en-US" altLang="zh-CN" b="1"/>
          </a:p>
          <a:p>
            <a:r>
              <a:rPr lang="en-US" altLang="zh-CN" b="1"/>
              <a:t>2.</a:t>
            </a:r>
            <a:r>
              <a:rPr lang="zh-CN" altLang="en-US" b="1">
                <a:solidFill>
                  <a:srgbClr val="FF0000"/>
                </a:solidFill>
              </a:rPr>
              <a:t>横向扩展</a:t>
            </a:r>
            <a:r>
              <a:rPr lang="zh-CN" altLang="en-US" b="1"/>
              <a:t>：分布式思想，增加节点</a:t>
            </a:r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棱台 1"/>
          <p:cNvSpPr/>
          <p:nvPr/>
        </p:nvSpPr>
        <p:spPr>
          <a:xfrm>
            <a:off x="1813560" y="1625600"/>
            <a:ext cx="3308985" cy="333121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5492115" y="2581910"/>
            <a:ext cx="36474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jps - namenode</a:t>
            </a:r>
            <a:endParaRPr lang="en-US" altLang="zh-CN" sz="2400" b="1">
              <a:solidFill>
                <a:srgbClr val="FF0000"/>
              </a:solidFill>
            </a:endParaRPr>
          </a:p>
          <a:p>
            <a:r>
              <a:rPr lang="en-US" altLang="zh-CN" sz="2400" b="1">
                <a:solidFill>
                  <a:srgbClr val="FF0000"/>
                </a:solidFill>
              </a:rPr>
              <a:t>jps - seconddarynamenode</a:t>
            </a:r>
            <a:endParaRPr lang="en-US" altLang="zh-CN" sz="2400" b="1">
              <a:solidFill>
                <a:srgbClr val="FF0000"/>
              </a:solidFill>
            </a:endParaRPr>
          </a:p>
          <a:p>
            <a:r>
              <a:rPr lang="en-US" altLang="zh-CN" sz="2400" b="1">
                <a:solidFill>
                  <a:srgbClr val="FF0000"/>
                </a:solidFill>
              </a:rPr>
              <a:t>jps - datanode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590" y="221615"/>
            <a:ext cx="1525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伪分布式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48590" y="221615"/>
            <a:ext cx="1781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MapReduce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607060" y="1615440"/>
            <a:ext cx="450215" cy="85217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8310" y="2467610"/>
            <a:ext cx="778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258M</a:t>
            </a:r>
            <a:endParaRPr lang="en-US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148590" y="3028315"/>
            <a:ext cx="27463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block1: hello world hello</a:t>
            </a:r>
            <a:endParaRPr lang="en-US" altLang="zh-CN" b="1"/>
          </a:p>
          <a:p>
            <a:r>
              <a:rPr lang="en-US" altLang="zh-CN" b="1"/>
              <a:t>block2: hello aid2010</a:t>
            </a:r>
            <a:endParaRPr lang="en-US" altLang="zh-CN" b="1"/>
          </a:p>
          <a:p>
            <a:r>
              <a:rPr lang="en-US" altLang="zh-CN" b="1"/>
              <a:t>block3: hello aid2010 hello</a:t>
            </a:r>
            <a:endParaRPr lang="en-US" altLang="zh-CN" b="1"/>
          </a:p>
        </p:txBody>
      </p:sp>
      <p:sp>
        <p:nvSpPr>
          <p:cNvPr id="7" name="棱台 6"/>
          <p:cNvSpPr/>
          <p:nvPr/>
        </p:nvSpPr>
        <p:spPr>
          <a:xfrm>
            <a:off x="3987800" y="1943100"/>
            <a:ext cx="472440" cy="65976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棱台 7"/>
          <p:cNvSpPr/>
          <p:nvPr/>
        </p:nvSpPr>
        <p:spPr>
          <a:xfrm>
            <a:off x="5375910" y="1958340"/>
            <a:ext cx="472440" cy="65976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棱台 8"/>
          <p:cNvSpPr/>
          <p:nvPr/>
        </p:nvSpPr>
        <p:spPr>
          <a:xfrm>
            <a:off x="6639560" y="1953895"/>
            <a:ext cx="472440" cy="65976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棱台 19"/>
          <p:cNvSpPr/>
          <p:nvPr/>
        </p:nvSpPr>
        <p:spPr>
          <a:xfrm>
            <a:off x="5375910" y="509905"/>
            <a:ext cx="472440" cy="65976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肘形连接符 20"/>
          <p:cNvCxnSpPr>
            <a:stCxn id="20" idx="2"/>
          </p:cNvCxnSpPr>
          <p:nvPr/>
        </p:nvCxnSpPr>
        <p:spPr>
          <a:xfrm rot="5400000">
            <a:off x="4545330" y="887095"/>
            <a:ext cx="784225" cy="1349375"/>
          </a:xfrm>
          <a:prstGeom prst="bentConnector3">
            <a:avLst>
              <a:gd name="adj1" fmla="val 5004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 rot="5400000">
            <a:off x="5239385" y="1580515"/>
            <a:ext cx="750570" cy="5080"/>
          </a:xfrm>
          <a:prstGeom prst="bentConnector3">
            <a:avLst>
              <a:gd name="adj1" fmla="val 50085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834765" y="2602865"/>
            <a:ext cx="778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128M</a:t>
            </a:r>
            <a:endParaRPr lang="en-US" altLang="zh-CN" b="1"/>
          </a:p>
        </p:txBody>
      </p:sp>
      <p:sp>
        <p:nvSpPr>
          <p:cNvPr id="11" name="文本框 10"/>
          <p:cNvSpPr txBox="1"/>
          <p:nvPr/>
        </p:nvSpPr>
        <p:spPr>
          <a:xfrm>
            <a:off x="5222875" y="2660015"/>
            <a:ext cx="778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128M</a:t>
            </a:r>
            <a:endParaRPr lang="en-US" altLang="zh-CN" b="1"/>
          </a:p>
        </p:txBody>
      </p:sp>
      <p:sp>
        <p:nvSpPr>
          <p:cNvPr id="12" name="文本框 11"/>
          <p:cNvSpPr txBox="1"/>
          <p:nvPr/>
        </p:nvSpPr>
        <p:spPr>
          <a:xfrm>
            <a:off x="6486525" y="2618105"/>
            <a:ext cx="778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2M</a:t>
            </a:r>
            <a:endParaRPr lang="en-US" altLang="zh-CN" b="1"/>
          </a:p>
        </p:txBody>
      </p:sp>
      <p:cxnSp>
        <p:nvCxnSpPr>
          <p:cNvPr id="14" name="直接连接符 13"/>
          <p:cNvCxnSpPr/>
          <p:nvPr/>
        </p:nvCxnSpPr>
        <p:spPr>
          <a:xfrm>
            <a:off x="5639435" y="1548765"/>
            <a:ext cx="1264285" cy="107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9" idx="6"/>
          </p:cNvCxnSpPr>
          <p:nvPr/>
        </p:nvCxnSpPr>
        <p:spPr>
          <a:xfrm>
            <a:off x="6859905" y="1504315"/>
            <a:ext cx="15875" cy="4495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462655" y="3016885"/>
            <a:ext cx="47764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hello   1             hello  1            hello  1        </a:t>
            </a:r>
            <a:endParaRPr lang="en-US" altLang="zh-CN" b="1"/>
          </a:p>
          <a:p>
            <a:r>
              <a:rPr lang="en-US" altLang="zh-CN" b="1"/>
              <a:t>world 1              aid2010  1      aid2010  1</a:t>
            </a:r>
            <a:endParaRPr lang="en-US" altLang="zh-CN" b="1"/>
          </a:p>
          <a:p>
            <a:r>
              <a:rPr lang="en-US" altLang="zh-CN" b="1"/>
              <a:t>hello  1                                        hello  1</a:t>
            </a:r>
            <a:endParaRPr lang="en-US" altLang="zh-CN" b="1"/>
          </a:p>
        </p:txBody>
      </p:sp>
      <p:sp>
        <p:nvSpPr>
          <p:cNvPr id="17" name="文本框 16"/>
          <p:cNvSpPr txBox="1"/>
          <p:nvPr/>
        </p:nvSpPr>
        <p:spPr>
          <a:xfrm>
            <a:off x="7867015" y="3305175"/>
            <a:ext cx="1734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Map</a:t>
            </a:r>
            <a:r>
              <a:rPr lang="zh-CN" altLang="en-US" b="1">
                <a:solidFill>
                  <a:srgbClr val="FF0000"/>
                </a:solidFill>
              </a:rPr>
              <a:t>映射过程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18" name="直接箭头连接符 17"/>
          <p:cNvCxnSpPr>
            <a:stCxn id="16" idx="2"/>
          </p:cNvCxnSpPr>
          <p:nvPr/>
        </p:nvCxnSpPr>
        <p:spPr>
          <a:xfrm>
            <a:off x="5850890" y="3938905"/>
            <a:ext cx="8255" cy="5441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613275" y="4494530"/>
            <a:ext cx="27419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ym typeface="+mn-ea"/>
              </a:rPr>
              <a:t>aid2010 1 1</a:t>
            </a:r>
            <a:endParaRPr lang="en-US" altLang="zh-CN" b="1"/>
          </a:p>
          <a:p>
            <a:r>
              <a:rPr lang="en-US" altLang="zh-CN" b="1"/>
              <a:t>hello  1  1  1  1  1</a:t>
            </a:r>
            <a:endParaRPr lang="en-US" altLang="zh-CN" b="1"/>
          </a:p>
          <a:p>
            <a:r>
              <a:rPr lang="en-US" altLang="zh-CN" b="1"/>
              <a:t>world 1</a:t>
            </a:r>
            <a:endParaRPr lang="en-US" altLang="zh-CN" b="1"/>
          </a:p>
        </p:txBody>
      </p:sp>
      <p:sp>
        <p:nvSpPr>
          <p:cNvPr id="24" name="文本框 23"/>
          <p:cNvSpPr txBox="1"/>
          <p:nvPr/>
        </p:nvSpPr>
        <p:spPr>
          <a:xfrm>
            <a:off x="6000115" y="4037965"/>
            <a:ext cx="1734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shuffle  </a:t>
            </a:r>
            <a:r>
              <a:rPr lang="zh-CN" altLang="en-US" b="1">
                <a:solidFill>
                  <a:srgbClr val="FF0000"/>
                </a:solidFill>
              </a:rPr>
              <a:t>和  </a:t>
            </a:r>
            <a:r>
              <a:rPr lang="en-US" altLang="zh-CN" b="1">
                <a:solidFill>
                  <a:srgbClr val="FF0000"/>
                </a:solidFill>
              </a:rPr>
              <a:t>sort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840095" y="5308600"/>
            <a:ext cx="8255" cy="5441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000115" y="5396230"/>
            <a:ext cx="1734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reduce</a:t>
            </a:r>
            <a:r>
              <a:rPr lang="zh-CN" altLang="en-US" b="1">
                <a:solidFill>
                  <a:srgbClr val="FF0000"/>
                </a:solidFill>
              </a:rPr>
              <a:t>归约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466080" y="5852795"/>
            <a:ext cx="15157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ym typeface="+mn-ea"/>
              </a:rPr>
              <a:t>aid2010   2</a:t>
            </a:r>
            <a:endParaRPr lang="en-US" altLang="zh-CN" b="1"/>
          </a:p>
          <a:p>
            <a:r>
              <a:rPr lang="en-US" altLang="zh-CN" b="1"/>
              <a:t>hello  5</a:t>
            </a:r>
            <a:endParaRPr lang="en-US" altLang="zh-CN" b="1"/>
          </a:p>
          <a:p>
            <a:r>
              <a:rPr lang="en-US" altLang="zh-CN" b="1"/>
              <a:t>world 1</a:t>
            </a:r>
            <a:endParaRPr lang="en-US" altLang="zh-CN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</Words>
  <Application>WPS 演示</Application>
  <PresentationFormat>宽屏</PresentationFormat>
  <Paragraphs>66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方正书宋_GBK</vt:lpstr>
      <vt:lpstr>Wingdings</vt:lpstr>
      <vt:lpstr>Calibri</vt:lpstr>
      <vt:lpstr>Helvetica Neue</vt:lpstr>
      <vt:lpstr>微软雅黑</vt:lpstr>
      <vt:lpstr>汉仪旗黑</vt:lpstr>
      <vt:lpstr>微软雅黑</vt:lpstr>
      <vt:lpstr>宋体</vt:lpstr>
      <vt:lpstr>Arial Unicode MS</vt:lpstr>
      <vt:lpstr>汉仪书宋二KW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Python</dc:creator>
  <cp:lastModifiedBy>aiden_zcf</cp:lastModifiedBy>
  <cp:revision>19</cp:revision>
  <dcterms:created xsi:type="dcterms:W3CDTF">2021-03-21T10:49:55Z</dcterms:created>
  <dcterms:modified xsi:type="dcterms:W3CDTF">2021-03-21T10:49:55Z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