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单圆角矩形 3"/>
          <p:cNvSpPr/>
          <p:nvPr/>
        </p:nvSpPr>
        <p:spPr>
          <a:xfrm>
            <a:off x="1932305" y="291465"/>
            <a:ext cx="452120" cy="76771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620" y="105918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4TB</a:t>
            </a:r>
            <a:endParaRPr lang="en-US" altLang="zh-CN" b="1"/>
          </a:p>
        </p:txBody>
      </p:sp>
      <p:sp>
        <p:nvSpPr>
          <p:cNvPr id="7" name="棱台 6"/>
          <p:cNvSpPr/>
          <p:nvPr/>
        </p:nvSpPr>
        <p:spPr>
          <a:xfrm>
            <a:off x="315214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398272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486854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棱台 9"/>
          <p:cNvSpPr/>
          <p:nvPr/>
        </p:nvSpPr>
        <p:spPr>
          <a:xfrm>
            <a:off x="572579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57170" y="268478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datanode</a:t>
            </a:r>
            <a:endParaRPr lang="en-US" altLang="zh-CN" b="1"/>
          </a:p>
        </p:txBody>
      </p:sp>
      <p:sp>
        <p:nvSpPr>
          <p:cNvPr id="15" name="矩形 14"/>
          <p:cNvSpPr/>
          <p:nvPr/>
        </p:nvSpPr>
        <p:spPr>
          <a:xfrm>
            <a:off x="1913255" y="297180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13255" y="501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13255" y="70929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2620" y="86804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40710" y="1910080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1290" y="191452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8545" y="191008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25795" y="1910080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棱台 19"/>
          <p:cNvSpPr/>
          <p:nvPr/>
        </p:nvSpPr>
        <p:spPr>
          <a:xfrm>
            <a:off x="4495800" y="46609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0" idx="2"/>
            <a:endCxn id="16" idx="0"/>
          </p:cNvCxnSpPr>
          <p:nvPr/>
        </p:nvCxnSpPr>
        <p:spPr>
          <a:xfrm rot="5400000">
            <a:off x="3665220" y="854075"/>
            <a:ext cx="784225" cy="134937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7" idx="0"/>
          </p:cNvCxnSpPr>
          <p:nvPr/>
        </p:nvCxnSpPr>
        <p:spPr>
          <a:xfrm rot="5400000">
            <a:off x="4078605" y="1271270"/>
            <a:ext cx="788670" cy="519430"/>
          </a:xfrm>
          <a:prstGeom prst="bentConnector3">
            <a:avLst>
              <a:gd name="adj1" fmla="val 5008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8" idx="0"/>
          </p:cNvCxnSpPr>
          <p:nvPr/>
        </p:nvCxnSpPr>
        <p:spPr>
          <a:xfrm rot="5400000" flipV="1">
            <a:off x="4514850" y="1325245"/>
            <a:ext cx="788670" cy="40195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0" idx="6"/>
          </p:cNvCxnSpPr>
          <p:nvPr/>
        </p:nvCxnSpPr>
        <p:spPr>
          <a:xfrm rot="5400000" flipV="1">
            <a:off x="4954905" y="913765"/>
            <a:ext cx="784225" cy="122999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56380" y="86995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namenode</a:t>
            </a:r>
            <a:endParaRPr lang="en-US" altLang="zh-CN" b="1"/>
          </a:p>
        </p:txBody>
      </p:sp>
      <p:sp>
        <p:nvSpPr>
          <p:cNvPr id="29" name="文本框 28"/>
          <p:cNvSpPr txBox="1"/>
          <p:nvPr/>
        </p:nvSpPr>
        <p:spPr>
          <a:xfrm>
            <a:off x="5326380" y="16764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作用</a:t>
            </a:r>
            <a:r>
              <a:rPr lang="en-US" altLang="zh-CN" b="1"/>
              <a:t>1</a:t>
            </a:r>
            <a:r>
              <a:rPr lang="zh-CN" altLang="en-US" b="1"/>
              <a:t>：存储了文件的元数据信息，比如文件大小，文件被切成了几块，每块在哪个服务器上，块</a:t>
            </a:r>
            <a:r>
              <a:rPr lang="en-US" altLang="zh-CN" b="1"/>
              <a:t>ID... ...</a:t>
            </a:r>
            <a:endParaRPr lang="en-US" altLang="zh-CN" b="1"/>
          </a:p>
          <a:p>
            <a:r>
              <a:rPr lang="zh-CN" altLang="en-US" b="1"/>
              <a:t>作用</a:t>
            </a:r>
            <a:r>
              <a:rPr lang="en-US" altLang="zh-CN" b="1"/>
              <a:t>2</a:t>
            </a:r>
            <a:r>
              <a:rPr lang="zh-CN" altLang="en-US" b="1"/>
              <a:t>：通过心跳机制检测数据节点的状态</a:t>
            </a:r>
            <a:endParaRPr lang="zh-CN" altLang="en-US" b="1"/>
          </a:p>
        </p:txBody>
      </p:sp>
      <p:sp>
        <p:nvSpPr>
          <p:cNvPr id="30" name="矩形 29"/>
          <p:cNvSpPr/>
          <p:nvPr/>
        </p:nvSpPr>
        <p:spPr>
          <a:xfrm>
            <a:off x="3971290" y="21012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68545" y="21012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14365" y="209677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46425" y="210121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721225" y="3379470"/>
            <a:ext cx="10795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68545" y="3880485"/>
            <a:ext cx="6383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为了提升数据的高可靠性，引入了</a:t>
            </a:r>
            <a:r>
              <a:rPr lang="zh-CN" altLang="en-US" b="1">
                <a:solidFill>
                  <a:srgbClr val="FF0000"/>
                </a:solidFill>
              </a:rPr>
              <a:t>副本冗余</a:t>
            </a:r>
            <a:r>
              <a:rPr lang="zh-CN" altLang="en-US" b="1"/>
              <a:t>机制</a:t>
            </a:r>
            <a:endParaRPr lang="zh-CN" altLang="en-US" b="1"/>
          </a:p>
          <a:p>
            <a:r>
              <a:rPr lang="zh-CN" altLang="en-US" b="1"/>
              <a:t>但是，降低了磁盘的使用率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副本，磁盘使用率：</a:t>
            </a:r>
            <a:r>
              <a:rPr lang="en-US" altLang="zh-CN" b="1"/>
              <a:t>50%</a:t>
            </a:r>
            <a:endParaRPr lang="en-US" altLang="zh-CN" b="1"/>
          </a:p>
          <a:p>
            <a:r>
              <a:rPr lang="en-US" altLang="zh-CN" b="1"/>
              <a:t>3</a:t>
            </a:r>
            <a:r>
              <a:rPr lang="zh-CN" altLang="en-US" b="1"/>
              <a:t>副本，磁盘使用率：</a:t>
            </a:r>
            <a:r>
              <a:rPr lang="en-US" altLang="zh-CN" b="1"/>
              <a:t>33.33%</a:t>
            </a:r>
            <a:r>
              <a:rPr lang="zh-CN" altLang="en-US" b="1"/>
              <a:t>（默认）</a:t>
            </a:r>
            <a:endParaRPr lang="zh-CN" altLang="en-US" b="1"/>
          </a:p>
        </p:txBody>
      </p:sp>
      <p:sp>
        <p:nvSpPr>
          <p:cNvPr id="39" name="棱台 38"/>
          <p:cNvSpPr/>
          <p:nvPr/>
        </p:nvSpPr>
        <p:spPr>
          <a:xfrm>
            <a:off x="3152140" y="48387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701290" y="-161290"/>
            <a:ext cx="127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secondary</a:t>
            </a:r>
            <a:r>
              <a:rPr lang="en-US" altLang="zh-CN" b="1"/>
              <a:t>namenode</a:t>
            </a:r>
            <a:endParaRPr lang="en-US" altLang="zh-CN" b="1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624580" y="67373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565525" y="89979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82720" y="295465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1(rack1)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757174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棱台 44"/>
          <p:cNvSpPr/>
          <p:nvPr/>
        </p:nvSpPr>
        <p:spPr>
          <a:xfrm>
            <a:off x="840232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棱台 45"/>
          <p:cNvSpPr/>
          <p:nvPr/>
        </p:nvSpPr>
        <p:spPr>
          <a:xfrm>
            <a:off x="9288145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20" idx="2"/>
            <a:endCxn id="44" idx="6"/>
          </p:cNvCxnSpPr>
          <p:nvPr/>
        </p:nvCxnSpPr>
        <p:spPr>
          <a:xfrm rot="5400000" flipV="1">
            <a:off x="5820410" y="48260"/>
            <a:ext cx="899160" cy="3075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0" idx="3"/>
            <a:endCxn id="45" idx="6"/>
          </p:cNvCxnSpPr>
          <p:nvPr/>
        </p:nvCxnSpPr>
        <p:spPr>
          <a:xfrm rot="5400000" flipV="1">
            <a:off x="6206173" y="-396557"/>
            <a:ext cx="958215" cy="3906520"/>
          </a:xfrm>
          <a:prstGeom prst="bentConnector3">
            <a:avLst>
              <a:gd name="adj1" fmla="val 5304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749165" y="1560830"/>
            <a:ext cx="4836795" cy="33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6" idx="6"/>
          </p:cNvCxnSpPr>
          <p:nvPr/>
        </p:nvCxnSpPr>
        <p:spPr>
          <a:xfrm flipH="1">
            <a:off x="9524365" y="1626870"/>
            <a:ext cx="17780" cy="408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044180" y="28397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(rack2)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1740" y="20250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402320" y="2025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91320" y="202501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71740" y="221170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8590" y="221615"/>
            <a:ext cx="93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HDFS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8590" y="2096770"/>
            <a:ext cx="1955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>
                <a:solidFill>
                  <a:srgbClr val="FF0000"/>
                </a:solidFill>
              </a:rPr>
              <a:t>纵向扩展</a:t>
            </a:r>
            <a:r>
              <a:rPr lang="en-US" altLang="zh-CN" b="1"/>
              <a:t>: </a:t>
            </a:r>
            <a:r>
              <a:rPr lang="zh-CN" altLang="en-US" b="1"/>
              <a:t>硬件扩展，比如加内存，搭建磁盘阵列</a:t>
            </a:r>
            <a:endParaRPr lang="zh-CN" altLang="en-US" b="1"/>
          </a:p>
          <a:p>
            <a:endParaRPr lang="en-US" altLang="zh-CN" b="1"/>
          </a:p>
          <a:p>
            <a:r>
              <a:rPr lang="en-US" altLang="zh-CN" b="1"/>
              <a:t>2.</a:t>
            </a:r>
            <a:r>
              <a:rPr lang="zh-CN" altLang="en-US" b="1">
                <a:solidFill>
                  <a:srgbClr val="FF0000"/>
                </a:solidFill>
              </a:rPr>
              <a:t>横向扩展</a:t>
            </a:r>
            <a:r>
              <a:rPr lang="zh-CN" altLang="en-US" b="1"/>
              <a:t>：分布式思想，增加节点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棱台 1"/>
          <p:cNvSpPr/>
          <p:nvPr/>
        </p:nvSpPr>
        <p:spPr>
          <a:xfrm>
            <a:off x="1813560" y="1625600"/>
            <a:ext cx="3308985" cy="333121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492115" y="2581910"/>
            <a:ext cx="3647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jps - 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seconddarynamenode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datanode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90" y="221615"/>
            <a:ext cx="152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伪分布式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Python</cp:lastModifiedBy>
  <cp:revision>14</cp:revision>
  <dcterms:created xsi:type="dcterms:W3CDTF">2021-02-22T02:52:00Z</dcterms:created>
  <dcterms:modified xsi:type="dcterms:W3CDTF">2021-02-22T09:38:07Z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