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4"/>
  </p:sldMasterIdLst>
  <p:notesMasterIdLst>
    <p:notesMasterId r:id="rId6"/>
  </p:notesMasterIdLst>
  <p:handoutMasterIdLst>
    <p:handoutMasterId r:id="rId7"/>
  </p:handoutMasterIdLst>
  <p:sldIdLst>
    <p:sldId id="256" r:id="rId5"/>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13824" userDrawn="1">
          <p15:clr>
            <a:srgbClr val="A4A3A4"/>
          </p15:clr>
        </p15:guide>
        <p15:guide id="2" orient="horz" pos="10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89" autoAdjust="0"/>
    <p:restoredTop sz="94660"/>
  </p:normalViewPr>
  <p:slideViewPr>
    <p:cSldViewPr>
      <p:cViewPr>
        <p:scale>
          <a:sx n="50" d="100"/>
          <a:sy n="50" d="100"/>
        </p:scale>
        <p:origin x="-7596" y="-3528"/>
      </p:cViewPr>
      <p:guideLst>
        <p:guide pos="13824"/>
        <p:guide orient="horz" pos="10368"/>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8/6/2017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8/6/2017</a:t>
            </a:fld>
            <a:endParaRP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8/6/2017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Rectangle 6">
            <a:extLst>
              <a:ext uri="{FF2B5EF4-FFF2-40B4-BE49-F238E27FC236}">
                <a16:creationId xmlns:a16="http://schemas.microsoft.com/office/drawing/2014/main" id="{20771118-3AAC-4A56-AB8D-A11965B71243}"/>
              </a:ext>
            </a:extLst>
          </p:cNvPr>
          <p:cNvSpPr/>
          <p:nvPr userDrawn="1"/>
        </p:nvSpPr>
        <p:spPr bwMode="gray">
          <a:xfrm>
            <a:off x="7" y="13560077"/>
            <a:ext cx="43880227" cy="15268464"/>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421"/>
          </a:p>
        </p:txBody>
      </p:sp>
      <p:sp>
        <p:nvSpPr>
          <p:cNvPr id="8" name="Rectangle 7">
            <a:extLst>
              <a:ext uri="{FF2B5EF4-FFF2-40B4-BE49-F238E27FC236}">
                <a16:creationId xmlns:a16="http://schemas.microsoft.com/office/drawing/2014/main" id="{ECD8A410-BDFF-448F-97C1-A04B834598BF}"/>
              </a:ext>
            </a:extLst>
          </p:cNvPr>
          <p:cNvSpPr/>
          <p:nvPr userDrawn="1"/>
        </p:nvSpPr>
        <p:spPr bwMode="black">
          <a:xfrm>
            <a:off x="7" y="14763413"/>
            <a:ext cx="43880227" cy="12668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421"/>
          </a:p>
        </p:txBody>
      </p:sp>
    </p:spTree>
    <p:extLst>
      <p:ext uri="{BB962C8B-B14F-4D97-AF65-F5344CB8AC3E}">
        <p14:creationId xmlns:p14="http://schemas.microsoft.com/office/powerpoint/2010/main" val="2284780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8/6/2017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886527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8/6/2017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702406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809322" y="7680960"/>
            <a:ext cx="11241407" cy="8778240"/>
          </a:xfrm>
        </p:spPr>
        <p:txBody>
          <a:bodyPr anchor="b">
            <a:normAutofit/>
          </a:bodyPr>
          <a:lstStyle>
            <a:lvl1pPr>
              <a:defRPr sz="8160"/>
            </a:lvl1pPr>
          </a:lstStyle>
          <a:p>
            <a:r>
              <a:rPr lang="en-US"/>
              <a:t>Click to edit Master title style</a:t>
            </a:r>
            <a:endParaRPr lang="en-US" dirty="0"/>
          </a:p>
        </p:txBody>
      </p:sp>
      <p:sp>
        <p:nvSpPr>
          <p:cNvPr id="3" name="Content Placeholder 2"/>
          <p:cNvSpPr>
            <a:spLocks noGrp="1"/>
          </p:cNvSpPr>
          <p:nvPr>
            <p:ph idx="1"/>
          </p:nvPr>
        </p:nvSpPr>
        <p:spPr>
          <a:xfrm>
            <a:off x="2737483" y="3657600"/>
            <a:ext cx="23042880" cy="25603200"/>
          </a:xfrm>
        </p:spPr>
        <p:txBody>
          <a:bodyPr>
            <a:normAutofit/>
          </a:bodyPr>
          <a:lstStyle>
            <a:lvl1pPr>
              <a:defRPr sz="4800"/>
            </a:lvl1pPr>
            <a:lvl2pPr>
              <a:defRPr sz="4320"/>
            </a:lvl2pPr>
            <a:lvl3pPr>
              <a:defRPr sz="3840"/>
            </a:lvl3pPr>
            <a:lvl4pPr>
              <a:defRPr sz="3360"/>
            </a:lvl4pPr>
            <a:lvl5pPr>
              <a:defRPr sz="3360"/>
            </a:lvl5pPr>
            <a:lvl6pPr>
              <a:defRPr sz="3360"/>
            </a:lvl6pPr>
            <a:lvl7pPr>
              <a:defRPr sz="3360"/>
            </a:lvl7pPr>
            <a:lvl8pPr>
              <a:defRPr sz="3360"/>
            </a:lvl8pPr>
            <a:lvl9pPr>
              <a:defRPr sz="33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8803743" y="16459200"/>
            <a:ext cx="11246980" cy="8778240"/>
          </a:xfrm>
        </p:spPr>
        <p:txBody>
          <a:bodyPr/>
          <a:lstStyle>
            <a:lvl1pPr marL="0" indent="0">
              <a:spcBef>
                <a:spcPts val="0"/>
              </a:spcBef>
              <a:buNone/>
              <a:defRPr sz="3840"/>
            </a:lvl1pPr>
            <a:lvl2pPr marL="1097390" indent="0">
              <a:buNone/>
              <a:defRPr sz="3360"/>
            </a:lvl2pPr>
            <a:lvl3pPr marL="2194780" indent="0">
              <a:buNone/>
              <a:defRPr sz="2880"/>
            </a:lvl3pPr>
            <a:lvl4pPr marL="3292170" indent="0">
              <a:buNone/>
              <a:defRPr sz="2400"/>
            </a:lvl4pPr>
            <a:lvl5pPr marL="4389559" indent="0">
              <a:buNone/>
              <a:defRPr sz="2400"/>
            </a:lvl5pPr>
            <a:lvl6pPr marL="5486948" indent="0">
              <a:buNone/>
              <a:defRPr sz="2400"/>
            </a:lvl6pPr>
            <a:lvl7pPr marL="6584339" indent="0">
              <a:buNone/>
              <a:defRPr sz="2400"/>
            </a:lvl7pPr>
            <a:lvl8pPr marL="7681728" indent="0">
              <a:buNone/>
              <a:defRPr sz="2400"/>
            </a:lvl8pPr>
            <a:lvl9pPr marL="8779118" indent="0">
              <a:buNone/>
              <a:defRPr sz="24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8/6/2017</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8/6/2017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070756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8/6/2017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14787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8/6/2017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90489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8/6/2017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005315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8/6/2017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935718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8/6/2017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264081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8/6/2017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86836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8/6/2017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8" name="Rectangle 7" descr="An empty placeholder to add an image. Click on the placeholder and select the image that you wish to add.">
            <a:extLst>
              <a:ext uri="{FF2B5EF4-FFF2-40B4-BE49-F238E27FC236}">
                <a16:creationId xmlns:a16="http://schemas.microsoft.com/office/drawing/2014/main" id="{9EEE6199-0F34-4AD0-97B4-374F6BB5B790}"/>
              </a:ext>
            </a:extLst>
          </p:cNvPr>
          <p:cNvSpPr/>
          <p:nvPr userDrawn="1"/>
        </p:nvSpPr>
        <p:spPr bwMode="blackWhite">
          <a:xfrm>
            <a:off x="2318728" y="3072384"/>
            <a:ext cx="24030432" cy="26773632"/>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40" dirty="0"/>
          </a:p>
        </p:txBody>
      </p:sp>
    </p:spTree>
    <p:extLst>
      <p:ext uri="{BB962C8B-B14F-4D97-AF65-F5344CB8AC3E}">
        <p14:creationId xmlns:p14="http://schemas.microsoft.com/office/powerpoint/2010/main" val="425684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37CC0096-1860-4642-9CD2-0079EA5E7CD1}" type="datetimeFigureOut">
              <a:rPr lang="en-US" smtClean="0"/>
              <a:pPr/>
              <a:t>8/6/2017</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255058610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656"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gif"/><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jpg"/><Relationship Id="rId21" Type="http://schemas.openxmlformats.org/officeDocument/2006/relationships/image" Target="../media/image20.jpe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86">
            <a:extLst>
              <a:ext uri="{FF2B5EF4-FFF2-40B4-BE49-F238E27FC236}">
                <a16:creationId xmlns:a16="http://schemas.microsoft.com/office/drawing/2014/main" id="{4B2B5DEF-CF26-4E98-82AA-EE93B703CA03}"/>
              </a:ext>
            </a:extLst>
          </p:cNvPr>
          <p:cNvSpPr/>
          <p:nvPr/>
        </p:nvSpPr>
        <p:spPr>
          <a:xfrm>
            <a:off x="50050583" y="24124367"/>
            <a:ext cx="3583107" cy="1058042"/>
          </a:xfrm>
          <a:prstGeom prst="rect">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5F6F67DD-3E8A-4A4D-A179-F6F542ACEA1A}"/>
              </a:ext>
            </a:extLst>
          </p:cNvPr>
          <p:cNvSpPr/>
          <p:nvPr/>
        </p:nvSpPr>
        <p:spPr>
          <a:xfrm>
            <a:off x="54352564" y="21754900"/>
            <a:ext cx="3532993" cy="1117618"/>
          </a:xfrm>
          <a:prstGeom prst="rect">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FC08A121-B324-4526-BEF3-4FFBAF7D2FD9}"/>
              </a:ext>
            </a:extLst>
          </p:cNvPr>
          <p:cNvSpPr/>
          <p:nvPr/>
        </p:nvSpPr>
        <p:spPr>
          <a:xfrm>
            <a:off x="52433277" y="23010190"/>
            <a:ext cx="3276600" cy="901927"/>
          </a:xfrm>
          <a:prstGeom prst="rect">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A503397A-45CD-4541-9207-2BF20A3F4877}"/>
              </a:ext>
            </a:extLst>
          </p:cNvPr>
          <p:cNvSpPr/>
          <p:nvPr/>
        </p:nvSpPr>
        <p:spPr>
          <a:xfrm>
            <a:off x="12078582" y="3315500"/>
            <a:ext cx="16285277" cy="919123"/>
          </a:xfrm>
          <a:prstGeom prst="rect">
            <a:avLst/>
          </a:prstGeom>
          <a:solidFill>
            <a:srgbClr val="A5002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200"/>
          </a:p>
        </p:txBody>
      </p:sp>
      <p:sp>
        <p:nvSpPr>
          <p:cNvPr id="67" name="Rectangle 66">
            <a:extLst>
              <a:ext uri="{FF2B5EF4-FFF2-40B4-BE49-F238E27FC236}">
                <a16:creationId xmlns:a16="http://schemas.microsoft.com/office/drawing/2014/main" id="{0DE3302C-65D7-4EFE-8CC7-BBF822D01B61}"/>
              </a:ext>
            </a:extLst>
          </p:cNvPr>
          <p:cNvSpPr/>
          <p:nvPr/>
        </p:nvSpPr>
        <p:spPr>
          <a:xfrm>
            <a:off x="29082592" y="3311492"/>
            <a:ext cx="14287517" cy="919123"/>
          </a:xfrm>
          <a:prstGeom prst="rect">
            <a:avLst/>
          </a:prstGeom>
          <a:solidFill>
            <a:srgbClr val="A5002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200"/>
          </a:p>
        </p:txBody>
      </p:sp>
      <p:sp>
        <p:nvSpPr>
          <p:cNvPr id="59" name="Rectangle 58">
            <a:extLst>
              <a:ext uri="{FF2B5EF4-FFF2-40B4-BE49-F238E27FC236}">
                <a16:creationId xmlns:a16="http://schemas.microsoft.com/office/drawing/2014/main" id="{5D1F1F68-363C-4271-8C6E-B31C54EDBE1D}"/>
              </a:ext>
            </a:extLst>
          </p:cNvPr>
          <p:cNvSpPr/>
          <p:nvPr/>
        </p:nvSpPr>
        <p:spPr>
          <a:xfrm>
            <a:off x="626294" y="3311492"/>
            <a:ext cx="10650028" cy="919123"/>
          </a:xfrm>
          <a:prstGeom prst="rect">
            <a:avLst/>
          </a:prstGeom>
          <a:solidFill>
            <a:srgbClr val="A5002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200"/>
          </a:p>
        </p:txBody>
      </p:sp>
      <p:pic>
        <p:nvPicPr>
          <p:cNvPr id="42" name="Picture 41">
            <a:extLst>
              <a:ext uri="{FF2B5EF4-FFF2-40B4-BE49-F238E27FC236}">
                <a16:creationId xmlns:a16="http://schemas.microsoft.com/office/drawing/2014/main" id="{A195138F-2127-49C4-9A2C-3328197330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54840" y="8262241"/>
            <a:ext cx="7834097" cy="5741043"/>
          </a:xfrm>
          <a:prstGeom prst="rect">
            <a:avLst/>
          </a:prstGeom>
        </p:spPr>
      </p:pic>
      <p:sp>
        <p:nvSpPr>
          <p:cNvPr id="57" name="Rectangle 56">
            <a:extLst>
              <a:ext uri="{FF2B5EF4-FFF2-40B4-BE49-F238E27FC236}">
                <a16:creationId xmlns:a16="http://schemas.microsoft.com/office/drawing/2014/main" id="{5E72A9DA-E223-49E1-911C-6EEFA49CFE20}"/>
              </a:ext>
            </a:extLst>
          </p:cNvPr>
          <p:cNvSpPr/>
          <p:nvPr/>
        </p:nvSpPr>
        <p:spPr>
          <a:xfrm>
            <a:off x="651121" y="10830559"/>
            <a:ext cx="10705063" cy="919123"/>
          </a:xfrm>
          <a:prstGeom prst="rect">
            <a:avLst/>
          </a:prstGeom>
          <a:solidFill>
            <a:srgbClr val="A5002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200"/>
          </a:p>
        </p:txBody>
      </p:sp>
      <p:sp>
        <p:nvSpPr>
          <p:cNvPr id="33" name="Title 32">
            <a:extLst>
              <a:ext uri="{FF2B5EF4-FFF2-40B4-BE49-F238E27FC236}">
                <a16:creationId xmlns:a16="http://schemas.microsoft.com/office/drawing/2014/main" id="{3E923644-8AE9-4438-AD41-235DBE4795D6}"/>
              </a:ext>
            </a:extLst>
          </p:cNvPr>
          <p:cNvSpPr>
            <a:spLocks noGrp="1"/>
          </p:cNvSpPr>
          <p:nvPr>
            <p:ph type="ctrTitle"/>
          </p:nvPr>
        </p:nvSpPr>
        <p:spPr>
          <a:xfrm>
            <a:off x="-18050061" y="16692880"/>
            <a:ext cx="11205130" cy="7640320"/>
          </a:xfrm>
        </p:spPr>
        <p:txBody>
          <a:bodyPr/>
          <a:lstStyle/>
          <a:p>
            <a:endParaRPr lang="en-US" dirty="0"/>
          </a:p>
        </p:txBody>
      </p:sp>
      <p:sp>
        <p:nvSpPr>
          <p:cNvPr id="4" name="Rectangle 3">
            <a:extLst>
              <a:ext uri="{FF2B5EF4-FFF2-40B4-BE49-F238E27FC236}">
                <a16:creationId xmlns:a16="http://schemas.microsoft.com/office/drawing/2014/main" id="{7CB17DC8-76C7-4868-8E5A-9FC9F8231D04}"/>
              </a:ext>
            </a:extLst>
          </p:cNvPr>
          <p:cNvSpPr/>
          <p:nvPr/>
        </p:nvSpPr>
        <p:spPr>
          <a:xfrm>
            <a:off x="-38100" y="-77"/>
            <a:ext cx="43891200" cy="3048000"/>
          </a:xfrm>
          <a:prstGeom prst="rect">
            <a:avLst/>
          </a:pr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5" name="TextBox 14">
            <a:extLst>
              <a:ext uri="{FF2B5EF4-FFF2-40B4-BE49-F238E27FC236}">
                <a16:creationId xmlns:a16="http://schemas.microsoft.com/office/drawing/2014/main" id="{02747A5D-DC50-4A40-BA42-16BCE8A12E60}"/>
              </a:ext>
            </a:extLst>
          </p:cNvPr>
          <p:cNvSpPr txBox="1"/>
          <p:nvPr/>
        </p:nvSpPr>
        <p:spPr>
          <a:xfrm>
            <a:off x="3768950" y="371291"/>
            <a:ext cx="37741316" cy="923330"/>
          </a:xfrm>
          <a:prstGeom prst="rect">
            <a:avLst/>
          </a:prstGeom>
          <a:noFill/>
        </p:spPr>
        <p:txBody>
          <a:bodyPr wrap="square" rtlCol="0">
            <a:spAutoFit/>
          </a:bodyPr>
          <a:lstStyle/>
          <a:p>
            <a:pPr algn="ctr"/>
            <a:r>
              <a:rPr lang="en-US" sz="5400" b="1" dirty="0">
                <a:solidFill>
                  <a:schemeClr val="bg1"/>
                </a:solidFill>
                <a:latin typeface="Arial Rounded MT Bold" panose="020F0704030504030204" pitchFamily="34" charset="0"/>
                <a:cs typeface="Times New Roman" panose="02020603050405020304" pitchFamily="18" charset="0"/>
              </a:rPr>
              <a:t>Pipeline for Image Metadata Extraction and Contextualization in Large Scientific Data Repositories</a:t>
            </a:r>
          </a:p>
        </p:txBody>
      </p:sp>
      <p:sp>
        <p:nvSpPr>
          <p:cNvPr id="16" name="TextBox 15">
            <a:extLst>
              <a:ext uri="{FF2B5EF4-FFF2-40B4-BE49-F238E27FC236}">
                <a16:creationId xmlns:a16="http://schemas.microsoft.com/office/drawing/2014/main" id="{18E14617-2738-49B6-918E-EA13385464CB}"/>
              </a:ext>
            </a:extLst>
          </p:cNvPr>
          <p:cNvSpPr txBox="1"/>
          <p:nvPr/>
        </p:nvSpPr>
        <p:spPr>
          <a:xfrm>
            <a:off x="14866625" y="1470342"/>
            <a:ext cx="12374879" cy="707886"/>
          </a:xfrm>
          <a:prstGeom prst="rect">
            <a:avLst/>
          </a:prstGeom>
          <a:noFill/>
        </p:spPr>
        <p:txBody>
          <a:bodyPr wrap="square" rtlCol="0">
            <a:spAutoFit/>
          </a:bodyPr>
          <a:lstStyle/>
          <a:p>
            <a:pPr algn="ctr"/>
            <a:r>
              <a:rPr lang="en-US" sz="4000" dirty="0">
                <a:solidFill>
                  <a:schemeClr val="bg1"/>
                </a:solidFill>
              </a:rPr>
              <a:t>Emily Herron, Kyle Chard, Tyler </a:t>
            </a:r>
            <a:r>
              <a:rPr lang="en-US" sz="4000" dirty="0" err="1">
                <a:solidFill>
                  <a:schemeClr val="bg1"/>
                </a:solidFill>
              </a:rPr>
              <a:t>Skluzacek</a:t>
            </a:r>
            <a:r>
              <a:rPr lang="en-US" sz="4000" dirty="0">
                <a:solidFill>
                  <a:schemeClr val="bg1"/>
                </a:solidFill>
              </a:rPr>
              <a:t>, Ian Foster</a:t>
            </a:r>
          </a:p>
        </p:txBody>
      </p:sp>
      <p:sp>
        <p:nvSpPr>
          <p:cNvPr id="17" name="TextBox 16">
            <a:extLst>
              <a:ext uri="{FF2B5EF4-FFF2-40B4-BE49-F238E27FC236}">
                <a16:creationId xmlns:a16="http://schemas.microsoft.com/office/drawing/2014/main" id="{4E526229-01DA-42B4-AE4A-0D8576FE869E}"/>
              </a:ext>
            </a:extLst>
          </p:cNvPr>
          <p:cNvSpPr txBox="1"/>
          <p:nvPr/>
        </p:nvSpPr>
        <p:spPr>
          <a:xfrm>
            <a:off x="14221460" y="2097732"/>
            <a:ext cx="13665200" cy="707886"/>
          </a:xfrm>
          <a:prstGeom prst="rect">
            <a:avLst/>
          </a:prstGeom>
          <a:noFill/>
        </p:spPr>
        <p:txBody>
          <a:bodyPr wrap="square" rtlCol="0">
            <a:spAutoFit/>
          </a:bodyPr>
          <a:lstStyle/>
          <a:p>
            <a:pPr algn="ctr"/>
            <a:r>
              <a:rPr lang="en-US" sz="4000" dirty="0">
                <a:solidFill>
                  <a:schemeClr val="bg1"/>
                </a:solidFill>
              </a:rPr>
              <a:t>Mercer University; Computation Institute, University of Chicago</a:t>
            </a:r>
          </a:p>
        </p:txBody>
      </p:sp>
      <p:sp>
        <p:nvSpPr>
          <p:cNvPr id="18" name="TextBox 17">
            <a:extLst>
              <a:ext uri="{FF2B5EF4-FFF2-40B4-BE49-F238E27FC236}">
                <a16:creationId xmlns:a16="http://schemas.microsoft.com/office/drawing/2014/main" id="{C529E43E-914D-4E41-96BC-186950250028}"/>
              </a:ext>
            </a:extLst>
          </p:cNvPr>
          <p:cNvSpPr txBox="1"/>
          <p:nvPr/>
        </p:nvSpPr>
        <p:spPr>
          <a:xfrm>
            <a:off x="-663518" y="3410144"/>
            <a:ext cx="13665200" cy="707886"/>
          </a:xfrm>
          <a:prstGeom prst="rect">
            <a:avLst/>
          </a:prstGeom>
          <a:noFill/>
        </p:spPr>
        <p:txBody>
          <a:bodyPr wrap="square" rtlCol="0">
            <a:spAutoFit/>
          </a:bodyPr>
          <a:lstStyle/>
          <a:p>
            <a:pPr algn="ctr"/>
            <a:r>
              <a:rPr lang="en-US" sz="4000" dirty="0">
                <a:solidFill>
                  <a:schemeClr val="bg1"/>
                </a:solidFill>
              </a:rPr>
              <a:t>Introduction</a:t>
            </a:r>
          </a:p>
        </p:txBody>
      </p:sp>
      <p:sp>
        <p:nvSpPr>
          <p:cNvPr id="20" name="TextBox 19">
            <a:extLst>
              <a:ext uri="{FF2B5EF4-FFF2-40B4-BE49-F238E27FC236}">
                <a16:creationId xmlns:a16="http://schemas.microsoft.com/office/drawing/2014/main" id="{1D9CDA98-A44B-42A1-B82A-FA1309C17C93}"/>
              </a:ext>
            </a:extLst>
          </p:cNvPr>
          <p:cNvSpPr txBox="1"/>
          <p:nvPr/>
        </p:nvSpPr>
        <p:spPr>
          <a:xfrm>
            <a:off x="-505416" y="10911423"/>
            <a:ext cx="12913448" cy="711585"/>
          </a:xfrm>
          <a:prstGeom prst="rect">
            <a:avLst/>
          </a:prstGeom>
          <a:noFill/>
        </p:spPr>
        <p:txBody>
          <a:bodyPr wrap="square" rtlCol="0">
            <a:spAutoFit/>
          </a:bodyPr>
          <a:lstStyle/>
          <a:p>
            <a:pPr algn="ctr"/>
            <a:r>
              <a:rPr lang="en-US" sz="4000" dirty="0">
                <a:solidFill>
                  <a:schemeClr val="bg1"/>
                </a:solidFill>
              </a:rPr>
              <a:t>Image Metadata Extraction Pipeline</a:t>
            </a:r>
          </a:p>
        </p:txBody>
      </p:sp>
      <p:sp>
        <p:nvSpPr>
          <p:cNvPr id="22" name="TextBox 21">
            <a:extLst>
              <a:ext uri="{FF2B5EF4-FFF2-40B4-BE49-F238E27FC236}">
                <a16:creationId xmlns:a16="http://schemas.microsoft.com/office/drawing/2014/main" id="{6679A9BB-08EF-45A9-99EF-D5692A23B051}"/>
              </a:ext>
            </a:extLst>
          </p:cNvPr>
          <p:cNvSpPr txBox="1"/>
          <p:nvPr/>
        </p:nvSpPr>
        <p:spPr>
          <a:xfrm>
            <a:off x="13720415" y="3396388"/>
            <a:ext cx="12613937" cy="707886"/>
          </a:xfrm>
          <a:prstGeom prst="rect">
            <a:avLst/>
          </a:prstGeom>
          <a:noFill/>
        </p:spPr>
        <p:txBody>
          <a:bodyPr wrap="square" rtlCol="0">
            <a:spAutoFit/>
          </a:bodyPr>
          <a:lstStyle/>
          <a:p>
            <a:pPr algn="ctr"/>
            <a:r>
              <a:rPr lang="en-US" sz="4000" dirty="0">
                <a:solidFill>
                  <a:schemeClr val="bg1"/>
                </a:solidFill>
              </a:rPr>
              <a:t>File System Data and Header Information</a:t>
            </a:r>
          </a:p>
        </p:txBody>
      </p:sp>
      <p:sp>
        <p:nvSpPr>
          <p:cNvPr id="27" name="TextBox 26">
            <a:extLst>
              <a:ext uri="{FF2B5EF4-FFF2-40B4-BE49-F238E27FC236}">
                <a16:creationId xmlns:a16="http://schemas.microsoft.com/office/drawing/2014/main" id="{AA653348-1E8B-45B9-9DCF-DC2E5D490E16}"/>
              </a:ext>
            </a:extLst>
          </p:cNvPr>
          <p:cNvSpPr txBox="1"/>
          <p:nvPr/>
        </p:nvSpPr>
        <p:spPr>
          <a:xfrm>
            <a:off x="30203428" y="3410144"/>
            <a:ext cx="12864228" cy="707886"/>
          </a:xfrm>
          <a:prstGeom prst="rect">
            <a:avLst/>
          </a:prstGeom>
          <a:noFill/>
        </p:spPr>
        <p:txBody>
          <a:bodyPr wrap="square" rtlCol="0">
            <a:spAutoFit/>
          </a:bodyPr>
          <a:lstStyle/>
          <a:p>
            <a:pPr algn="ctr"/>
            <a:r>
              <a:rPr lang="en-US" sz="4000" dirty="0">
                <a:solidFill>
                  <a:schemeClr val="bg1"/>
                </a:solidFill>
              </a:rPr>
              <a:t>Training an SVM Classification Model </a:t>
            </a:r>
          </a:p>
        </p:txBody>
      </p:sp>
      <p:sp>
        <p:nvSpPr>
          <p:cNvPr id="29" name="TextBox 28">
            <a:extLst>
              <a:ext uri="{FF2B5EF4-FFF2-40B4-BE49-F238E27FC236}">
                <a16:creationId xmlns:a16="http://schemas.microsoft.com/office/drawing/2014/main" id="{C9B4CC79-A9F8-484C-BDD5-C83B376E57C6}"/>
              </a:ext>
            </a:extLst>
          </p:cNvPr>
          <p:cNvSpPr txBox="1"/>
          <p:nvPr/>
        </p:nvSpPr>
        <p:spPr>
          <a:xfrm>
            <a:off x="626294" y="4407999"/>
            <a:ext cx="10650028" cy="6278642"/>
          </a:xfrm>
          <a:prstGeom prst="rect">
            <a:avLst/>
          </a:prstGeom>
          <a:noFill/>
        </p:spPr>
        <p:txBody>
          <a:bodyPr wrap="square" rtlCol="0">
            <a:spAutoFit/>
          </a:bodyPr>
          <a:lstStyle/>
          <a:p>
            <a:pPr marL="190520" indent="-190520">
              <a:buFont typeface="Arial" panose="020B0604020202020204" pitchFamily="34" charset="0"/>
              <a:buChar char="•"/>
            </a:pPr>
            <a:r>
              <a:rPr lang="en-US" sz="3000" dirty="0"/>
              <a:t>Poor organization and clutter in large scientific repositories complicates data discovery and analysis</a:t>
            </a:r>
          </a:p>
          <a:p>
            <a:pPr marL="190520" indent="-190520">
              <a:buFont typeface="Arial" panose="020B0604020202020204" pitchFamily="34" charset="0"/>
              <a:buChar char="•"/>
            </a:pPr>
            <a:r>
              <a:rPr lang="en-US" sz="3000" dirty="0"/>
              <a:t>Automated tool </a:t>
            </a:r>
            <a:r>
              <a:rPr lang="en-US" sz="3000" dirty="0" err="1"/>
              <a:t>Skluma</a:t>
            </a:r>
            <a:r>
              <a:rPr lang="en-US" sz="3000" dirty="0"/>
              <a:t> processes extracting metadata and inferring contextual relationships between files in such repositories, , converting them into indexed, searchable collections. </a:t>
            </a:r>
          </a:p>
          <a:p>
            <a:pPr marL="190520" indent="-190520">
              <a:buFont typeface="Arial" panose="020B0604020202020204" pitchFamily="34" charset="0"/>
              <a:buChar char="•"/>
            </a:pPr>
            <a:r>
              <a:rPr lang="en-US" sz="3000" dirty="0"/>
              <a:t>Metadata extraction from image files is complex problem not yet addressed by </a:t>
            </a:r>
            <a:r>
              <a:rPr lang="en-US" sz="3000" dirty="0" err="1"/>
              <a:t>Skluma</a:t>
            </a:r>
            <a:r>
              <a:rPr lang="en-US" sz="3000" dirty="0"/>
              <a:t>:  image formats vary, represented by one or more matrices of pixel color values and text, and objects within images must be recognized or predicted</a:t>
            </a:r>
          </a:p>
          <a:p>
            <a:pPr marL="190520" indent="-190520">
              <a:buFont typeface="Arial" panose="020B0604020202020204" pitchFamily="34" charset="0"/>
              <a:buChar char="•"/>
            </a:pPr>
            <a:r>
              <a:rPr lang="en-US" sz="3000" dirty="0"/>
              <a:t>We present a module for </a:t>
            </a:r>
            <a:r>
              <a:rPr lang="en-US" sz="3000" dirty="0" err="1"/>
              <a:t>Skluma</a:t>
            </a:r>
            <a:r>
              <a:rPr lang="en-US" sz="3000" dirty="0"/>
              <a:t> containing methods for extracting and processing feature and content-based metadata from image files in large data repositories.</a:t>
            </a:r>
          </a:p>
          <a:p>
            <a:endParaRPr lang="en-US" sz="1200" dirty="0"/>
          </a:p>
        </p:txBody>
      </p:sp>
      <p:sp>
        <p:nvSpPr>
          <p:cNvPr id="30" name="TextBox 29">
            <a:extLst>
              <a:ext uri="{FF2B5EF4-FFF2-40B4-BE49-F238E27FC236}">
                <a16:creationId xmlns:a16="http://schemas.microsoft.com/office/drawing/2014/main" id="{D860F592-1FD3-4560-BC0A-02E7E7113D51}"/>
              </a:ext>
            </a:extLst>
          </p:cNvPr>
          <p:cNvSpPr txBox="1"/>
          <p:nvPr/>
        </p:nvSpPr>
        <p:spPr>
          <a:xfrm>
            <a:off x="805776" y="16332576"/>
            <a:ext cx="10442769" cy="4247317"/>
          </a:xfrm>
          <a:prstGeom prst="rect">
            <a:avLst/>
          </a:prstGeom>
          <a:noFill/>
        </p:spPr>
        <p:txBody>
          <a:bodyPr wrap="square" rtlCol="0">
            <a:spAutoFit/>
          </a:bodyPr>
          <a:lstStyle/>
          <a:p>
            <a:pPr marL="190520" indent="-190520">
              <a:buFont typeface="Arial" panose="020B0604020202020204" pitchFamily="34" charset="0"/>
              <a:buChar char="•"/>
            </a:pPr>
            <a:r>
              <a:rPr lang="en-US" sz="3000" dirty="0"/>
              <a:t>Image feature extraction module designed to crawl repository, locating all files with image extensions </a:t>
            </a:r>
          </a:p>
          <a:p>
            <a:pPr marL="190520" indent="-190520">
              <a:buFont typeface="Arial" panose="020B0604020202020204" pitchFamily="34" charset="0"/>
              <a:buChar char="•"/>
            </a:pPr>
            <a:r>
              <a:rPr lang="en-US" sz="3000" dirty="0"/>
              <a:t>Metadata collected  for each image file from file system data, image headers, text and content recognized using optical character recognition (OCR) and a supervised learning model, and color and feature-based cluster assignments</a:t>
            </a:r>
          </a:p>
          <a:p>
            <a:pPr marL="190520" indent="-190520">
              <a:buFont typeface="Arial" panose="020B0604020202020204" pitchFamily="34" charset="0"/>
              <a:buChar char="•"/>
            </a:pPr>
            <a:r>
              <a:rPr lang="en-US" sz="3000" dirty="0"/>
              <a:t>Result: metadata strings and search tags useful for organizing and querying images in scientific repositories by content and topic.</a:t>
            </a:r>
          </a:p>
        </p:txBody>
      </p:sp>
      <p:sp>
        <p:nvSpPr>
          <p:cNvPr id="31" name="TextBox 30">
            <a:extLst>
              <a:ext uri="{FF2B5EF4-FFF2-40B4-BE49-F238E27FC236}">
                <a16:creationId xmlns:a16="http://schemas.microsoft.com/office/drawing/2014/main" id="{D42895AF-8711-42E1-950F-D4C6083F8F22}"/>
              </a:ext>
            </a:extLst>
          </p:cNvPr>
          <p:cNvSpPr txBox="1"/>
          <p:nvPr/>
        </p:nvSpPr>
        <p:spPr>
          <a:xfrm>
            <a:off x="805777" y="22009304"/>
            <a:ext cx="3888014" cy="9787295"/>
          </a:xfrm>
          <a:prstGeom prst="rect">
            <a:avLst/>
          </a:prstGeom>
          <a:noFill/>
        </p:spPr>
        <p:txBody>
          <a:bodyPr wrap="square" rtlCol="0">
            <a:spAutoFit/>
          </a:bodyPr>
          <a:lstStyle/>
          <a:p>
            <a:pPr marL="457200" indent="-457200">
              <a:buFont typeface="Arial" panose="020B0604020202020204" pitchFamily="34" charset="0"/>
              <a:buChar char="•"/>
            </a:pPr>
            <a:r>
              <a:rPr lang="en-US" sz="3000" dirty="0"/>
              <a:t>US Department of Energy's Carbon Dioxide Information and Analysis Center's climate data repository used to develop and test metadata extraction module.</a:t>
            </a:r>
          </a:p>
          <a:p>
            <a:pPr marL="457200" indent="-457200">
              <a:buFont typeface="Arial" panose="020B0604020202020204" pitchFamily="34" charset="0"/>
              <a:buChar char="•"/>
            </a:pPr>
            <a:r>
              <a:rPr lang="en-US" sz="3000" dirty="0"/>
              <a:t>Script used to crawl repository and download image files including PNGs, JPEGs, and GIFs (among CDIAC’s  35 most common file types) located and downloaded via file transfer protocol and run through pipeline.</a:t>
            </a:r>
          </a:p>
        </p:txBody>
      </p:sp>
      <p:sp>
        <p:nvSpPr>
          <p:cNvPr id="34" name="TextBox 33">
            <a:extLst>
              <a:ext uri="{FF2B5EF4-FFF2-40B4-BE49-F238E27FC236}">
                <a16:creationId xmlns:a16="http://schemas.microsoft.com/office/drawing/2014/main" id="{462819B3-A459-4723-B955-4785BEF7805F}"/>
              </a:ext>
            </a:extLst>
          </p:cNvPr>
          <p:cNvSpPr txBox="1"/>
          <p:nvPr/>
        </p:nvSpPr>
        <p:spPr>
          <a:xfrm>
            <a:off x="12363489" y="4444878"/>
            <a:ext cx="15714106" cy="3170099"/>
          </a:xfrm>
          <a:prstGeom prst="rect">
            <a:avLst/>
          </a:prstGeom>
          <a:noFill/>
        </p:spPr>
        <p:txBody>
          <a:bodyPr wrap="square" rtlCol="0">
            <a:spAutoFit/>
          </a:bodyPr>
          <a:lstStyle/>
          <a:p>
            <a:r>
              <a:rPr lang="en-US" sz="3000" b="1" dirty="0"/>
              <a:t>File System Data: </a:t>
            </a:r>
            <a:r>
              <a:rPr lang="en-US" sz="3000" dirty="0"/>
              <a:t>Collected using Python's OS library. Included file system file names, paths, extensions, sizes. Separate function implemented to parse file names into searchable tags and keywords by separating file names into numbers, dates, character strings, and underscores.</a:t>
            </a:r>
          </a:p>
          <a:p>
            <a:endParaRPr lang="en-US" sz="1400" dirty="0"/>
          </a:p>
          <a:p>
            <a:r>
              <a:rPr lang="en-US" sz="3000" b="1" dirty="0"/>
              <a:t>Image Header Information: </a:t>
            </a:r>
            <a:r>
              <a:rPr lang="en-US" sz="3000" dirty="0"/>
              <a:t>Accessed using the Python Image Library (PIL). Often includes details on image mode or format, resolution, encoding details, creation date, and software. </a:t>
            </a:r>
          </a:p>
          <a:p>
            <a:endParaRPr lang="en-US" sz="1200" dirty="0"/>
          </a:p>
          <a:p>
            <a:endParaRPr lang="en-US" sz="1200" dirty="0"/>
          </a:p>
          <a:p>
            <a:endParaRPr lang="en-US" sz="1200" dirty="0"/>
          </a:p>
        </p:txBody>
      </p:sp>
      <p:sp>
        <p:nvSpPr>
          <p:cNvPr id="37" name="TextBox 36">
            <a:extLst>
              <a:ext uri="{FF2B5EF4-FFF2-40B4-BE49-F238E27FC236}">
                <a16:creationId xmlns:a16="http://schemas.microsoft.com/office/drawing/2014/main" id="{FE523309-508B-4C93-B19D-84936E9C33FC}"/>
              </a:ext>
            </a:extLst>
          </p:cNvPr>
          <p:cNvSpPr txBox="1"/>
          <p:nvPr/>
        </p:nvSpPr>
        <p:spPr>
          <a:xfrm>
            <a:off x="28688437" y="22908663"/>
            <a:ext cx="13985064" cy="1938992"/>
          </a:xfrm>
          <a:prstGeom prst="rect">
            <a:avLst/>
          </a:prstGeom>
          <a:noFill/>
        </p:spPr>
        <p:txBody>
          <a:bodyPr wrap="square" rtlCol="0">
            <a:spAutoFit/>
          </a:bodyPr>
          <a:lstStyle/>
          <a:p>
            <a:r>
              <a:rPr lang="en-US" sz="3000" dirty="0"/>
              <a:t>Sample JSON string containing metadata extracted from BS_Underway_Map.jpg. Includes PIL header information, color statistics, file system data, text extracted from image, search key words extracted from title, tags from SVM classification, and color-based cluster assignments.</a:t>
            </a:r>
          </a:p>
        </p:txBody>
      </p:sp>
      <p:sp>
        <p:nvSpPr>
          <p:cNvPr id="40" name="TextBox 39">
            <a:extLst>
              <a:ext uri="{FF2B5EF4-FFF2-40B4-BE49-F238E27FC236}">
                <a16:creationId xmlns:a16="http://schemas.microsoft.com/office/drawing/2014/main" id="{847609C9-E8A6-42BE-B404-D6BA357F8AD2}"/>
              </a:ext>
            </a:extLst>
          </p:cNvPr>
          <p:cNvSpPr txBox="1"/>
          <p:nvPr/>
        </p:nvSpPr>
        <p:spPr>
          <a:xfrm>
            <a:off x="28622899" y="26152599"/>
            <a:ext cx="14729197" cy="3108543"/>
          </a:xfrm>
          <a:prstGeom prst="rect">
            <a:avLst/>
          </a:prstGeom>
          <a:noFill/>
        </p:spPr>
        <p:txBody>
          <a:bodyPr wrap="square" rtlCol="0">
            <a:spAutoFit/>
          </a:bodyPr>
          <a:lstStyle/>
          <a:p>
            <a:r>
              <a:rPr lang="en-US" sz="2800" dirty="0"/>
              <a:t>[1] P. Beckman, T. J. </a:t>
            </a:r>
            <a:r>
              <a:rPr lang="en-US" sz="2800" dirty="0" err="1"/>
              <a:t>Skluzacek</a:t>
            </a:r>
            <a:r>
              <a:rPr lang="en-US" sz="2800" dirty="0"/>
              <a:t>, K., Chard, I. Foster. </a:t>
            </a:r>
            <a:r>
              <a:rPr lang="en-US" sz="2800" dirty="0" err="1"/>
              <a:t>Skluma</a:t>
            </a:r>
            <a:r>
              <a:rPr lang="en-US" sz="2800" dirty="0"/>
              <a:t>: A Statistical Learning Pipeline for Taming Unkempt Data Repositories. Computation Institute, University of Chicago and Argonne National Laboratory, Chicago, IL. 2017. </a:t>
            </a:r>
          </a:p>
          <a:p>
            <a:r>
              <a:rPr lang="en-US" sz="2800" dirty="0"/>
              <a:t>[2] S. </a:t>
            </a:r>
            <a:r>
              <a:rPr lang="en-US" sz="2800" dirty="0" err="1"/>
              <a:t>Hoffstaetter</a:t>
            </a:r>
            <a:r>
              <a:rPr lang="en-US" sz="2800" dirty="0"/>
              <a:t>, et al. "</a:t>
            </a:r>
            <a:r>
              <a:rPr lang="en-US" sz="2800" dirty="0" err="1"/>
              <a:t>pytesseract</a:t>
            </a:r>
            <a:r>
              <a:rPr lang="en-US" sz="2800" dirty="0"/>
              <a:t> 0.1.7." Python Software Foundation. 1990-2017. https://pypi.python.org/pypi/pytesseract</a:t>
            </a:r>
          </a:p>
          <a:p>
            <a:r>
              <a:rPr lang="en-US" sz="2800" dirty="0"/>
              <a:t>[3] "Carbon Dioxide Information and Analysis Center." U.S. Department of Energy. Oak Ridge National Laboratory. 2017. ftp://cdiac.ornl.gov</a:t>
            </a:r>
          </a:p>
        </p:txBody>
      </p:sp>
      <p:pic>
        <p:nvPicPr>
          <p:cNvPr id="46" name="Picture 45">
            <a:extLst>
              <a:ext uri="{FF2B5EF4-FFF2-40B4-BE49-F238E27FC236}">
                <a16:creationId xmlns:a16="http://schemas.microsoft.com/office/drawing/2014/main" id="{EBC22060-E167-4984-B95B-9AACF3B304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72555" y="220356"/>
            <a:ext cx="2795040" cy="2499101"/>
          </a:xfrm>
          <a:prstGeom prst="rect">
            <a:avLst/>
          </a:prstGeom>
        </p:spPr>
      </p:pic>
      <p:pic>
        <p:nvPicPr>
          <p:cNvPr id="60" name="Picture 59">
            <a:extLst>
              <a:ext uri="{FF2B5EF4-FFF2-40B4-BE49-F238E27FC236}">
                <a16:creationId xmlns:a16="http://schemas.microsoft.com/office/drawing/2014/main" id="{E5D775EF-539C-409B-82CE-57F880E630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9871" y="22062637"/>
            <a:ext cx="5318089" cy="1844490"/>
          </a:xfrm>
          <a:prstGeom prst="rect">
            <a:avLst/>
          </a:prstGeom>
        </p:spPr>
      </p:pic>
      <p:pic>
        <p:nvPicPr>
          <p:cNvPr id="62" name="Picture 61">
            <a:extLst>
              <a:ext uri="{FF2B5EF4-FFF2-40B4-BE49-F238E27FC236}">
                <a16:creationId xmlns:a16="http://schemas.microsoft.com/office/drawing/2014/main" id="{E705B696-3242-4E99-AFC5-6974D3B3EC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06091" y="8490068"/>
            <a:ext cx="6165800" cy="5669360"/>
          </a:xfrm>
          <a:prstGeom prst="rect">
            <a:avLst/>
          </a:prstGeom>
        </p:spPr>
      </p:pic>
      <p:pic>
        <p:nvPicPr>
          <p:cNvPr id="66" name="Picture 65">
            <a:extLst>
              <a:ext uri="{FF2B5EF4-FFF2-40B4-BE49-F238E27FC236}">
                <a16:creationId xmlns:a16="http://schemas.microsoft.com/office/drawing/2014/main" id="{12E75F06-CD98-49B3-8782-5D77CA9652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273442" y="16594718"/>
            <a:ext cx="13766844" cy="6277799"/>
          </a:xfrm>
          <a:prstGeom prst="rect">
            <a:avLst/>
          </a:prstGeom>
        </p:spPr>
      </p:pic>
      <p:sp>
        <p:nvSpPr>
          <p:cNvPr id="32" name="TextBox 31">
            <a:extLst>
              <a:ext uri="{FF2B5EF4-FFF2-40B4-BE49-F238E27FC236}">
                <a16:creationId xmlns:a16="http://schemas.microsoft.com/office/drawing/2014/main" id="{5FB6CF1B-76BC-45E5-A8BD-25163F16A204}"/>
              </a:ext>
            </a:extLst>
          </p:cNvPr>
          <p:cNvSpPr txBox="1"/>
          <p:nvPr/>
        </p:nvSpPr>
        <p:spPr>
          <a:xfrm>
            <a:off x="12226708" y="23757202"/>
            <a:ext cx="16242993" cy="2769989"/>
          </a:xfrm>
          <a:prstGeom prst="rect">
            <a:avLst/>
          </a:prstGeom>
          <a:noFill/>
        </p:spPr>
        <p:txBody>
          <a:bodyPr wrap="square" rtlCol="0">
            <a:spAutoFit/>
          </a:bodyPr>
          <a:lstStyle/>
          <a:p>
            <a:pPr marL="171459" indent="-171459">
              <a:buFont typeface="Arial" panose="020B0604020202020204" pitchFamily="34" charset="0"/>
              <a:buChar char="•"/>
            </a:pPr>
            <a:r>
              <a:rPr lang="en-US" sz="3000" dirty="0"/>
              <a:t>Silhouette analysis used to select optimal number of clusters for mean color-based cluster assignments. </a:t>
            </a:r>
          </a:p>
          <a:p>
            <a:pPr marL="628681" lvl="1" indent="-171459">
              <a:buFont typeface="Arial" panose="020B0604020202020204" pitchFamily="34" charset="0"/>
              <a:buChar char="•"/>
            </a:pPr>
            <a:r>
              <a:rPr lang="en-US" sz="3000" dirty="0"/>
              <a:t>Measures average distances between neighboring clusters, scores ranging from -1 to 1, with 1 indicating clusters farther away from adjacent clusters</a:t>
            </a:r>
          </a:p>
          <a:p>
            <a:pPr marL="171459" indent="-171459">
              <a:buFont typeface="Arial" panose="020B0604020202020204" pitchFamily="34" charset="0"/>
              <a:buChar char="•"/>
            </a:pPr>
            <a:r>
              <a:rPr lang="en-US" sz="3000" dirty="0"/>
              <a:t>Optimal k value of 4 selected based on the high mean silhouette score</a:t>
            </a:r>
          </a:p>
          <a:p>
            <a:pPr marL="171459" indent="-171459">
              <a:buFont typeface="Arial" panose="020B0604020202020204" pitchFamily="34" charset="0"/>
              <a:buChar char="•"/>
            </a:pPr>
            <a:endParaRPr lang="en-US" sz="1200" dirty="0"/>
          </a:p>
          <a:p>
            <a:endParaRPr lang="en-US" sz="1200" dirty="0"/>
          </a:p>
        </p:txBody>
      </p:sp>
      <p:sp>
        <p:nvSpPr>
          <p:cNvPr id="61" name="Rectangle 60">
            <a:extLst>
              <a:ext uri="{FF2B5EF4-FFF2-40B4-BE49-F238E27FC236}">
                <a16:creationId xmlns:a16="http://schemas.microsoft.com/office/drawing/2014/main" id="{D5148B1A-9ADA-43DB-AC12-73D1E0B5794F}"/>
              </a:ext>
            </a:extLst>
          </p:cNvPr>
          <p:cNvSpPr/>
          <p:nvPr/>
        </p:nvSpPr>
        <p:spPr>
          <a:xfrm>
            <a:off x="480197" y="20792847"/>
            <a:ext cx="10875987" cy="919123"/>
          </a:xfrm>
          <a:prstGeom prst="rect">
            <a:avLst/>
          </a:prstGeom>
          <a:solidFill>
            <a:srgbClr val="A5002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200"/>
          </a:p>
        </p:txBody>
      </p:sp>
      <p:sp>
        <p:nvSpPr>
          <p:cNvPr id="21" name="TextBox 20">
            <a:extLst>
              <a:ext uri="{FF2B5EF4-FFF2-40B4-BE49-F238E27FC236}">
                <a16:creationId xmlns:a16="http://schemas.microsoft.com/office/drawing/2014/main" id="{83139EEB-3E6A-4492-BBD2-837FD7A5F4AF}"/>
              </a:ext>
            </a:extLst>
          </p:cNvPr>
          <p:cNvSpPr txBox="1"/>
          <p:nvPr/>
        </p:nvSpPr>
        <p:spPr>
          <a:xfrm>
            <a:off x="857488" y="20875254"/>
            <a:ext cx="10623188" cy="707886"/>
          </a:xfrm>
          <a:prstGeom prst="rect">
            <a:avLst/>
          </a:prstGeom>
          <a:noFill/>
        </p:spPr>
        <p:txBody>
          <a:bodyPr wrap="square" rtlCol="0">
            <a:spAutoFit/>
          </a:bodyPr>
          <a:lstStyle/>
          <a:p>
            <a:pPr algn="ctr"/>
            <a:r>
              <a:rPr lang="en-US" sz="4000" dirty="0">
                <a:solidFill>
                  <a:schemeClr val="bg1"/>
                </a:solidFill>
              </a:rPr>
              <a:t>Preparing a Sample Image Repository</a:t>
            </a:r>
          </a:p>
        </p:txBody>
      </p:sp>
      <p:sp>
        <p:nvSpPr>
          <p:cNvPr id="65" name="Rectangle 64">
            <a:extLst>
              <a:ext uri="{FF2B5EF4-FFF2-40B4-BE49-F238E27FC236}">
                <a16:creationId xmlns:a16="http://schemas.microsoft.com/office/drawing/2014/main" id="{5624FA16-963A-4C08-A3A7-C67E12F035EB}"/>
              </a:ext>
            </a:extLst>
          </p:cNvPr>
          <p:cNvSpPr/>
          <p:nvPr/>
        </p:nvSpPr>
        <p:spPr>
          <a:xfrm>
            <a:off x="11885566" y="16625128"/>
            <a:ext cx="16434879" cy="919123"/>
          </a:xfrm>
          <a:prstGeom prst="rect">
            <a:avLst/>
          </a:prstGeom>
          <a:solidFill>
            <a:srgbClr val="A5002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200"/>
          </a:p>
        </p:txBody>
      </p:sp>
      <p:sp>
        <p:nvSpPr>
          <p:cNvPr id="68" name="Rectangle 67">
            <a:extLst>
              <a:ext uri="{FF2B5EF4-FFF2-40B4-BE49-F238E27FC236}">
                <a16:creationId xmlns:a16="http://schemas.microsoft.com/office/drawing/2014/main" id="{0581D045-11F2-4476-82F1-DBA9EB0BD733}"/>
              </a:ext>
            </a:extLst>
          </p:cNvPr>
          <p:cNvSpPr/>
          <p:nvPr/>
        </p:nvSpPr>
        <p:spPr>
          <a:xfrm>
            <a:off x="28825853" y="15364432"/>
            <a:ext cx="14698933" cy="919123"/>
          </a:xfrm>
          <a:prstGeom prst="rect">
            <a:avLst/>
          </a:prstGeom>
          <a:solidFill>
            <a:srgbClr val="A5002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200"/>
          </a:p>
        </p:txBody>
      </p:sp>
      <p:sp>
        <p:nvSpPr>
          <p:cNvPr id="70" name="Rectangle 69">
            <a:extLst>
              <a:ext uri="{FF2B5EF4-FFF2-40B4-BE49-F238E27FC236}">
                <a16:creationId xmlns:a16="http://schemas.microsoft.com/office/drawing/2014/main" id="{BF49DAF2-F11C-4507-B02E-BB97DFA76001}"/>
              </a:ext>
            </a:extLst>
          </p:cNvPr>
          <p:cNvSpPr/>
          <p:nvPr/>
        </p:nvSpPr>
        <p:spPr>
          <a:xfrm>
            <a:off x="28276992" y="25065684"/>
            <a:ext cx="14729197" cy="863006"/>
          </a:xfrm>
          <a:prstGeom prst="rect">
            <a:avLst/>
          </a:prstGeom>
          <a:solidFill>
            <a:srgbClr val="A5002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200"/>
          </a:p>
        </p:txBody>
      </p:sp>
      <p:sp>
        <p:nvSpPr>
          <p:cNvPr id="71" name="Rectangle 70">
            <a:extLst>
              <a:ext uri="{FF2B5EF4-FFF2-40B4-BE49-F238E27FC236}">
                <a16:creationId xmlns:a16="http://schemas.microsoft.com/office/drawing/2014/main" id="{44F6F170-EE48-42DB-8A3E-2575E1D1796C}"/>
              </a:ext>
            </a:extLst>
          </p:cNvPr>
          <p:cNvSpPr/>
          <p:nvPr/>
        </p:nvSpPr>
        <p:spPr>
          <a:xfrm>
            <a:off x="28320446" y="29469754"/>
            <a:ext cx="15031650" cy="926835"/>
          </a:xfrm>
          <a:prstGeom prst="rect">
            <a:avLst/>
          </a:prstGeom>
          <a:solidFill>
            <a:srgbClr val="A5002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200"/>
          </a:p>
        </p:txBody>
      </p:sp>
      <p:sp>
        <p:nvSpPr>
          <p:cNvPr id="26" name="TextBox 25">
            <a:extLst>
              <a:ext uri="{FF2B5EF4-FFF2-40B4-BE49-F238E27FC236}">
                <a16:creationId xmlns:a16="http://schemas.microsoft.com/office/drawing/2014/main" id="{FB98CFA2-A48C-4EA6-833F-80C57B2C50FE}"/>
              </a:ext>
            </a:extLst>
          </p:cNvPr>
          <p:cNvSpPr txBox="1"/>
          <p:nvPr/>
        </p:nvSpPr>
        <p:spPr>
          <a:xfrm>
            <a:off x="13536864" y="16718313"/>
            <a:ext cx="12416359" cy="707886"/>
          </a:xfrm>
          <a:prstGeom prst="rect">
            <a:avLst/>
          </a:prstGeom>
          <a:noFill/>
        </p:spPr>
        <p:txBody>
          <a:bodyPr wrap="square" rtlCol="0">
            <a:spAutoFit/>
          </a:bodyPr>
          <a:lstStyle/>
          <a:p>
            <a:pPr algn="ctr"/>
            <a:r>
              <a:rPr lang="en-US" sz="4000" dirty="0">
                <a:solidFill>
                  <a:schemeClr val="bg1"/>
                </a:solidFill>
              </a:rPr>
              <a:t>Evaluating K-Means Clusters with Silhouette Analysis</a:t>
            </a:r>
          </a:p>
        </p:txBody>
      </p:sp>
      <p:sp>
        <p:nvSpPr>
          <p:cNvPr id="23" name="TextBox 22">
            <a:extLst>
              <a:ext uri="{FF2B5EF4-FFF2-40B4-BE49-F238E27FC236}">
                <a16:creationId xmlns:a16="http://schemas.microsoft.com/office/drawing/2014/main" id="{A4131892-CED0-4581-A8A2-8CFA3F1CD4B6}"/>
              </a:ext>
            </a:extLst>
          </p:cNvPr>
          <p:cNvSpPr txBox="1"/>
          <p:nvPr/>
        </p:nvSpPr>
        <p:spPr>
          <a:xfrm>
            <a:off x="29142455" y="15476030"/>
            <a:ext cx="12864228" cy="707886"/>
          </a:xfrm>
          <a:prstGeom prst="rect">
            <a:avLst/>
          </a:prstGeom>
          <a:noFill/>
        </p:spPr>
        <p:txBody>
          <a:bodyPr wrap="square" rtlCol="0">
            <a:spAutoFit/>
          </a:bodyPr>
          <a:lstStyle/>
          <a:p>
            <a:pPr algn="ctr"/>
            <a:r>
              <a:rPr lang="en-US" sz="4000" dirty="0">
                <a:solidFill>
                  <a:schemeClr val="bg1"/>
                </a:solidFill>
              </a:rPr>
              <a:t>Example Metadata String</a:t>
            </a:r>
          </a:p>
        </p:txBody>
      </p:sp>
      <p:sp>
        <p:nvSpPr>
          <p:cNvPr id="25" name="TextBox 24">
            <a:extLst>
              <a:ext uri="{FF2B5EF4-FFF2-40B4-BE49-F238E27FC236}">
                <a16:creationId xmlns:a16="http://schemas.microsoft.com/office/drawing/2014/main" id="{EB707A80-E657-46A7-83B1-ED9F22F4F4FE}"/>
              </a:ext>
            </a:extLst>
          </p:cNvPr>
          <p:cNvSpPr txBox="1"/>
          <p:nvPr/>
        </p:nvSpPr>
        <p:spPr>
          <a:xfrm>
            <a:off x="29386316" y="25133549"/>
            <a:ext cx="12374879" cy="707886"/>
          </a:xfrm>
          <a:prstGeom prst="rect">
            <a:avLst/>
          </a:prstGeom>
          <a:noFill/>
        </p:spPr>
        <p:txBody>
          <a:bodyPr wrap="square" rtlCol="0">
            <a:spAutoFit/>
          </a:bodyPr>
          <a:lstStyle/>
          <a:p>
            <a:pPr algn="ctr"/>
            <a:r>
              <a:rPr lang="en-US" sz="4000" dirty="0">
                <a:solidFill>
                  <a:schemeClr val="bg1"/>
                </a:solidFill>
              </a:rPr>
              <a:t>References</a:t>
            </a:r>
          </a:p>
        </p:txBody>
      </p:sp>
      <p:sp>
        <p:nvSpPr>
          <p:cNvPr id="28" name="TextBox 27">
            <a:extLst>
              <a:ext uri="{FF2B5EF4-FFF2-40B4-BE49-F238E27FC236}">
                <a16:creationId xmlns:a16="http://schemas.microsoft.com/office/drawing/2014/main" id="{388652ED-FA25-4C37-BFC5-A336818D6C99}"/>
              </a:ext>
            </a:extLst>
          </p:cNvPr>
          <p:cNvSpPr txBox="1"/>
          <p:nvPr/>
        </p:nvSpPr>
        <p:spPr>
          <a:xfrm>
            <a:off x="30076923" y="29579228"/>
            <a:ext cx="11851410" cy="707886"/>
          </a:xfrm>
          <a:prstGeom prst="rect">
            <a:avLst/>
          </a:prstGeom>
          <a:noFill/>
        </p:spPr>
        <p:txBody>
          <a:bodyPr wrap="square" rtlCol="0">
            <a:spAutoFit/>
          </a:bodyPr>
          <a:lstStyle/>
          <a:p>
            <a:pPr algn="ctr"/>
            <a:r>
              <a:rPr lang="en-US" sz="4000" dirty="0">
                <a:solidFill>
                  <a:schemeClr val="bg1"/>
                </a:solidFill>
              </a:rPr>
              <a:t>Acknowledgements</a:t>
            </a:r>
          </a:p>
        </p:txBody>
      </p:sp>
      <p:sp>
        <p:nvSpPr>
          <p:cNvPr id="44" name="TextBox 43">
            <a:extLst>
              <a:ext uri="{FF2B5EF4-FFF2-40B4-BE49-F238E27FC236}">
                <a16:creationId xmlns:a16="http://schemas.microsoft.com/office/drawing/2014/main" id="{EE948D8D-645D-4077-99A0-5B6E35DFAB86}"/>
              </a:ext>
            </a:extLst>
          </p:cNvPr>
          <p:cNvSpPr txBox="1"/>
          <p:nvPr/>
        </p:nvSpPr>
        <p:spPr>
          <a:xfrm>
            <a:off x="12078582" y="14017597"/>
            <a:ext cx="16323768" cy="2400657"/>
          </a:xfrm>
          <a:prstGeom prst="rect">
            <a:avLst/>
          </a:prstGeom>
          <a:noFill/>
        </p:spPr>
        <p:txBody>
          <a:bodyPr wrap="square" rtlCol="0">
            <a:spAutoFit/>
          </a:bodyPr>
          <a:lstStyle/>
          <a:p>
            <a:r>
              <a:rPr lang="en-US" sz="3000" b="1" dirty="0"/>
              <a:t>Color-Based Cluster Assignments: </a:t>
            </a:r>
            <a:r>
              <a:rPr lang="en-US" sz="3000" dirty="0"/>
              <a:t>Method implemented for clustering mean color feature data from test images using K-Means, returning numerical cluster assignment for each image</a:t>
            </a:r>
          </a:p>
          <a:p>
            <a:pPr marL="495350" lvl="1" indent="-190520">
              <a:buFont typeface="Arial" panose="020B0604020202020204" pitchFamily="34" charset="0"/>
              <a:buChar char="•"/>
            </a:pPr>
            <a:r>
              <a:rPr lang="en-US" sz="3000" dirty="0"/>
              <a:t>RGB and RGBA mode images resized, divided into 4 by 4 grids</a:t>
            </a:r>
          </a:p>
          <a:p>
            <a:pPr marL="495350" lvl="1" indent="-190520">
              <a:buFont typeface="Arial" panose="020B0604020202020204" pitchFamily="34" charset="0"/>
              <a:buChar char="•"/>
            </a:pPr>
            <a:r>
              <a:rPr lang="en-US" sz="3000" dirty="0"/>
              <a:t>Mean floating point RGB values calculated grid sections, appended to feature vectors</a:t>
            </a:r>
          </a:p>
          <a:p>
            <a:pPr marL="495350" lvl="1" indent="-190520">
              <a:buFont typeface="Arial" panose="020B0604020202020204" pitchFamily="34" charset="0"/>
              <a:buChar char="•"/>
            </a:pPr>
            <a:r>
              <a:rPr lang="en-US" sz="3000" dirty="0"/>
              <a:t>PCA-reduced feature vectors clustered using </a:t>
            </a:r>
            <a:r>
              <a:rPr lang="en-US" sz="3000" dirty="0" err="1"/>
              <a:t>Scikit-Learn's</a:t>
            </a:r>
            <a:r>
              <a:rPr lang="en-US" sz="3000" dirty="0"/>
              <a:t> K-Means clustering function.</a:t>
            </a:r>
          </a:p>
        </p:txBody>
      </p:sp>
      <p:sp>
        <p:nvSpPr>
          <p:cNvPr id="45" name="TextBox 44">
            <a:extLst>
              <a:ext uri="{FF2B5EF4-FFF2-40B4-BE49-F238E27FC236}">
                <a16:creationId xmlns:a16="http://schemas.microsoft.com/office/drawing/2014/main" id="{D43D258F-61C2-4AFE-B338-F8DEFFCEFAA0}"/>
              </a:ext>
            </a:extLst>
          </p:cNvPr>
          <p:cNvSpPr txBox="1"/>
          <p:nvPr/>
        </p:nvSpPr>
        <p:spPr>
          <a:xfrm>
            <a:off x="29142455" y="9410839"/>
            <a:ext cx="13863734" cy="5632311"/>
          </a:xfrm>
          <a:prstGeom prst="rect">
            <a:avLst/>
          </a:prstGeom>
          <a:noFill/>
        </p:spPr>
        <p:txBody>
          <a:bodyPr wrap="square" rtlCol="0">
            <a:spAutoFit/>
          </a:bodyPr>
          <a:lstStyle/>
          <a:p>
            <a:r>
              <a:rPr lang="en-US" sz="3000" dirty="0"/>
              <a:t>Support vector machine (SVM) model trained to classify and predict content of 3638 images transferred from CDIAC (see Table IV)</a:t>
            </a:r>
          </a:p>
          <a:p>
            <a:pPr marL="457200" indent="-457200">
              <a:buFont typeface="Arial" panose="020B0604020202020204" pitchFamily="34" charset="0"/>
              <a:buChar char="•"/>
            </a:pPr>
            <a:r>
              <a:rPr lang="en-US" sz="3000" dirty="0"/>
              <a:t>RGB mode images given class assignment: identified by number, 0-4.</a:t>
            </a:r>
          </a:p>
          <a:p>
            <a:pPr marL="190520" indent="-190520">
              <a:buFont typeface="Arial" panose="020B0604020202020204" pitchFamily="34" charset="0"/>
              <a:buChar char="•"/>
            </a:pPr>
            <a:r>
              <a:rPr lang="en-US" sz="3000" dirty="0"/>
              <a:t>Images, resized, converted to grayscale arrays</a:t>
            </a:r>
          </a:p>
          <a:p>
            <a:pPr marL="190520" indent="-190520">
              <a:buFont typeface="Arial" panose="020B0604020202020204" pitchFamily="34" charset="0"/>
              <a:buChar char="•"/>
            </a:pPr>
            <a:r>
              <a:rPr lang="en-US" sz="3000" dirty="0"/>
              <a:t>Image arrays with class numbers randomized, split into separate arrays of image arrays and labels, and split into training and validation arrays.</a:t>
            </a:r>
          </a:p>
          <a:p>
            <a:pPr marL="190520" indent="-190520">
              <a:buFont typeface="Arial" panose="020B0604020202020204" pitchFamily="34" charset="0"/>
              <a:buChar char="•"/>
            </a:pPr>
            <a:r>
              <a:rPr lang="en-US" sz="3000" dirty="0"/>
              <a:t>Training and validation image arrays dimensions reduced with PCA, used to train SVM model using </a:t>
            </a:r>
            <a:r>
              <a:rPr lang="en-US" sz="3000" dirty="0" err="1"/>
              <a:t>Scikit-Learn’s</a:t>
            </a:r>
            <a:r>
              <a:rPr lang="en-US" sz="3000" dirty="0"/>
              <a:t> c-support classification model (SVC) function.</a:t>
            </a:r>
          </a:p>
          <a:p>
            <a:pPr marL="190520" indent="-190520">
              <a:buFont typeface="Arial" panose="020B0604020202020204" pitchFamily="34" charset="0"/>
              <a:buChar char="•"/>
            </a:pPr>
            <a:r>
              <a:rPr lang="en-US" sz="3000" dirty="0"/>
              <a:t>Accuracy validated by comparing validation set labels predicted by the model to set true labels. </a:t>
            </a:r>
          </a:p>
          <a:p>
            <a:pPr marL="190520" indent="-190520">
              <a:buFont typeface="Arial" panose="020B0604020202020204" pitchFamily="34" charset="0"/>
              <a:buChar char="•"/>
            </a:pPr>
            <a:r>
              <a:rPr lang="en-US" sz="3000" dirty="0"/>
              <a:t>Precision, recall, F-measure, support scores measured for 2:1 and 1:2 ratio split of test and training sets (see tables II &amp; III).</a:t>
            </a:r>
          </a:p>
        </p:txBody>
      </p:sp>
      <p:sp>
        <p:nvSpPr>
          <p:cNvPr id="73" name="Rectangle 72">
            <a:extLst>
              <a:ext uri="{FF2B5EF4-FFF2-40B4-BE49-F238E27FC236}">
                <a16:creationId xmlns:a16="http://schemas.microsoft.com/office/drawing/2014/main" id="{85C94BA3-EE72-423C-B1F6-DE6133A54915}"/>
              </a:ext>
            </a:extLst>
          </p:cNvPr>
          <p:cNvSpPr/>
          <p:nvPr/>
        </p:nvSpPr>
        <p:spPr>
          <a:xfrm>
            <a:off x="992689" y="306065"/>
            <a:ext cx="3786301" cy="2323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https://www.ci.uchicago.edu/sites/default/files/ci_site_logo.png">
            <a:extLst>
              <a:ext uri="{FF2B5EF4-FFF2-40B4-BE49-F238E27FC236}">
                <a16:creationId xmlns:a16="http://schemas.microsoft.com/office/drawing/2014/main" id="{0B6BDC39-C929-4529-9E15-CBBC6050225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40088" y="358257"/>
            <a:ext cx="1267785" cy="117026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uchicago.edu/i/template/uc_wordmark_hires.gif">
            <a:extLst>
              <a:ext uri="{FF2B5EF4-FFF2-40B4-BE49-F238E27FC236}">
                <a16:creationId xmlns:a16="http://schemas.microsoft.com/office/drawing/2014/main" id="{47A7D96D-27ED-4387-B8AF-497D7A3FF1B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68153" y="1792089"/>
            <a:ext cx="3011652" cy="641417"/>
          </a:xfrm>
          <a:prstGeom prst="rect">
            <a:avLst/>
          </a:prstGeom>
          <a:noFill/>
          <a:extLst>
            <a:ext uri="{909E8E84-426E-40DD-AFC4-6F175D3DCCD1}">
              <a14:hiddenFill xmlns:a14="http://schemas.microsoft.com/office/drawing/2010/main">
                <a:solidFill>
                  <a:srgbClr val="FFFFFF"/>
                </a:solidFill>
              </a14:hiddenFill>
            </a:ext>
          </a:extLst>
        </p:spPr>
      </p:pic>
      <p:sp>
        <p:nvSpPr>
          <p:cNvPr id="74" name="Rectangle 73">
            <a:extLst>
              <a:ext uri="{FF2B5EF4-FFF2-40B4-BE49-F238E27FC236}">
                <a16:creationId xmlns:a16="http://schemas.microsoft.com/office/drawing/2014/main" id="{E1F91BD8-7964-43EB-B379-BD8C4628234C}"/>
              </a:ext>
            </a:extLst>
          </p:cNvPr>
          <p:cNvSpPr/>
          <p:nvPr/>
        </p:nvSpPr>
        <p:spPr>
          <a:xfrm>
            <a:off x="28622899" y="30602247"/>
            <a:ext cx="13954946" cy="1015663"/>
          </a:xfrm>
          <a:prstGeom prst="rect">
            <a:avLst/>
          </a:prstGeom>
        </p:spPr>
        <p:txBody>
          <a:bodyPr wrap="square">
            <a:spAutoFit/>
          </a:bodyPr>
          <a:lstStyle/>
          <a:p>
            <a:r>
              <a:rPr lang="en-US" sz="3000" dirty="0"/>
              <a:t>This work is supported in part by the National Science Foundation grant NSF- 1461260 (</a:t>
            </a:r>
            <a:r>
              <a:rPr lang="en-US" sz="3000" dirty="0" err="1"/>
              <a:t>BigDataX</a:t>
            </a:r>
            <a:r>
              <a:rPr lang="en-US" sz="3000" dirty="0"/>
              <a:t> REU).</a:t>
            </a:r>
          </a:p>
        </p:txBody>
      </p:sp>
      <p:sp>
        <p:nvSpPr>
          <p:cNvPr id="2" name="Flowchart: Process 1">
            <a:extLst>
              <a:ext uri="{FF2B5EF4-FFF2-40B4-BE49-F238E27FC236}">
                <a16:creationId xmlns:a16="http://schemas.microsoft.com/office/drawing/2014/main" id="{F1803F65-5CEA-49AF-AE9B-534A96894D91}"/>
              </a:ext>
            </a:extLst>
          </p:cNvPr>
          <p:cNvSpPr/>
          <p:nvPr/>
        </p:nvSpPr>
        <p:spPr>
          <a:xfrm>
            <a:off x="3480723" y="14955304"/>
            <a:ext cx="2651346" cy="398555"/>
          </a:xfrm>
          <a:prstGeom prst="flowChartProcess">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Color Cluster Assignment</a:t>
            </a:r>
          </a:p>
        </p:txBody>
      </p:sp>
      <p:sp>
        <p:nvSpPr>
          <p:cNvPr id="72" name="Flowchart: Process 71">
            <a:extLst>
              <a:ext uri="{FF2B5EF4-FFF2-40B4-BE49-F238E27FC236}">
                <a16:creationId xmlns:a16="http://schemas.microsoft.com/office/drawing/2014/main" id="{36E87CB3-3EDC-41DE-BABB-80969A74F12E}"/>
              </a:ext>
            </a:extLst>
          </p:cNvPr>
          <p:cNvSpPr/>
          <p:nvPr/>
        </p:nvSpPr>
        <p:spPr>
          <a:xfrm>
            <a:off x="3487949" y="12277496"/>
            <a:ext cx="2651346" cy="398555"/>
          </a:xfrm>
          <a:prstGeom prst="flowChartProcess">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lowchart: Process 74">
            <a:extLst>
              <a:ext uri="{FF2B5EF4-FFF2-40B4-BE49-F238E27FC236}">
                <a16:creationId xmlns:a16="http://schemas.microsoft.com/office/drawing/2014/main" id="{4135269F-62A2-46F1-B660-CC8532E70F3F}"/>
              </a:ext>
            </a:extLst>
          </p:cNvPr>
          <p:cNvSpPr/>
          <p:nvPr/>
        </p:nvSpPr>
        <p:spPr>
          <a:xfrm>
            <a:off x="3480723" y="12946482"/>
            <a:ext cx="2651346" cy="398555"/>
          </a:xfrm>
          <a:prstGeom prst="flowChartProcess">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Header Information</a:t>
            </a:r>
          </a:p>
        </p:txBody>
      </p:sp>
      <p:sp>
        <p:nvSpPr>
          <p:cNvPr id="76" name="Flowchart: Process 75">
            <a:extLst>
              <a:ext uri="{FF2B5EF4-FFF2-40B4-BE49-F238E27FC236}">
                <a16:creationId xmlns:a16="http://schemas.microsoft.com/office/drawing/2014/main" id="{2E423976-6505-45BE-80D4-A9C83669587B}"/>
              </a:ext>
            </a:extLst>
          </p:cNvPr>
          <p:cNvSpPr/>
          <p:nvPr/>
        </p:nvSpPr>
        <p:spPr>
          <a:xfrm>
            <a:off x="3494319" y="13628152"/>
            <a:ext cx="2651346" cy="419100"/>
          </a:xfrm>
          <a:prstGeom prst="flowChartProcess">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Format, Color Statistics</a:t>
            </a:r>
          </a:p>
        </p:txBody>
      </p:sp>
      <p:sp>
        <p:nvSpPr>
          <p:cNvPr id="77" name="Flowchart: Process 76">
            <a:extLst>
              <a:ext uri="{FF2B5EF4-FFF2-40B4-BE49-F238E27FC236}">
                <a16:creationId xmlns:a16="http://schemas.microsoft.com/office/drawing/2014/main" id="{4D0BE16C-2048-47D7-ACF8-5EE8BFDE5AF7}"/>
              </a:ext>
            </a:extLst>
          </p:cNvPr>
          <p:cNvSpPr/>
          <p:nvPr/>
        </p:nvSpPr>
        <p:spPr>
          <a:xfrm>
            <a:off x="3480723" y="14296704"/>
            <a:ext cx="2651346" cy="398555"/>
          </a:xfrm>
          <a:prstGeom prst="flowChartProcess">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 Recognized with OCR</a:t>
            </a:r>
          </a:p>
        </p:txBody>
      </p:sp>
      <p:sp>
        <p:nvSpPr>
          <p:cNvPr id="5" name="Parallelogram 4">
            <a:extLst>
              <a:ext uri="{FF2B5EF4-FFF2-40B4-BE49-F238E27FC236}">
                <a16:creationId xmlns:a16="http://schemas.microsoft.com/office/drawing/2014/main" id="{1109C415-6CA7-4347-A977-63B858C1294F}"/>
              </a:ext>
            </a:extLst>
          </p:cNvPr>
          <p:cNvSpPr/>
          <p:nvPr/>
        </p:nvSpPr>
        <p:spPr>
          <a:xfrm>
            <a:off x="6924711" y="13141581"/>
            <a:ext cx="1903709" cy="1333010"/>
          </a:xfrm>
          <a:prstGeom prst="parallelogram">
            <a:avLst/>
          </a:prstGeom>
          <a:solidFill>
            <a:srgbClr val="FF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Process 5">
            <a:extLst>
              <a:ext uri="{FF2B5EF4-FFF2-40B4-BE49-F238E27FC236}">
                <a16:creationId xmlns:a16="http://schemas.microsoft.com/office/drawing/2014/main" id="{B661755C-CF4E-4861-8166-E9098ECFAE02}"/>
              </a:ext>
            </a:extLst>
          </p:cNvPr>
          <p:cNvSpPr/>
          <p:nvPr/>
        </p:nvSpPr>
        <p:spPr>
          <a:xfrm>
            <a:off x="9490964" y="13141581"/>
            <a:ext cx="1642574" cy="1333010"/>
          </a:xfrm>
          <a:prstGeom prst="flowChartProcess">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Multidocument 6">
            <a:extLst>
              <a:ext uri="{FF2B5EF4-FFF2-40B4-BE49-F238E27FC236}">
                <a16:creationId xmlns:a16="http://schemas.microsoft.com/office/drawing/2014/main" id="{F6822DC6-14E8-428E-8313-9ADEB28930BF}"/>
              </a:ext>
            </a:extLst>
          </p:cNvPr>
          <p:cNvSpPr/>
          <p:nvPr/>
        </p:nvSpPr>
        <p:spPr>
          <a:xfrm>
            <a:off x="704462" y="13200745"/>
            <a:ext cx="1942579" cy="1333011"/>
          </a:xfrm>
          <a:prstGeom prst="flowChartMultidocumen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85E3BC7A-4ADC-428D-9E52-60E79526ED08}"/>
              </a:ext>
            </a:extLst>
          </p:cNvPr>
          <p:cNvSpPr/>
          <p:nvPr/>
        </p:nvSpPr>
        <p:spPr>
          <a:xfrm>
            <a:off x="2797110" y="13681959"/>
            <a:ext cx="563516" cy="294976"/>
          </a:xfrm>
          <a:prstGeom prst="rightArrow">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Arrow: Right 77">
            <a:extLst>
              <a:ext uri="{FF2B5EF4-FFF2-40B4-BE49-F238E27FC236}">
                <a16:creationId xmlns:a16="http://schemas.microsoft.com/office/drawing/2014/main" id="{DB098EE5-4FDC-42F6-9C1B-9837B7FB9974}"/>
              </a:ext>
            </a:extLst>
          </p:cNvPr>
          <p:cNvSpPr/>
          <p:nvPr/>
        </p:nvSpPr>
        <p:spPr>
          <a:xfrm>
            <a:off x="6356218" y="13672587"/>
            <a:ext cx="569155" cy="304348"/>
          </a:xfrm>
          <a:prstGeom prst="rightArrow">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Arrow: Right 78">
            <a:extLst>
              <a:ext uri="{FF2B5EF4-FFF2-40B4-BE49-F238E27FC236}">
                <a16:creationId xmlns:a16="http://schemas.microsoft.com/office/drawing/2014/main" id="{14CF0D07-DE5C-4F2C-8796-3AF9644CAD6E}"/>
              </a:ext>
            </a:extLst>
          </p:cNvPr>
          <p:cNvSpPr/>
          <p:nvPr/>
        </p:nvSpPr>
        <p:spPr>
          <a:xfrm>
            <a:off x="8851998" y="13703629"/>
            <a:ext cx="508357" cy="279236"/>
          </a:xfrm>
          <a:prstGeom prst="rightArrow">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85B3639-CF15-40AB-8196-0991EFA25ADC}"/>
              </a:ext>
            </a:extLst>
          </p:cNvPr>
          <p:cNvSpPr txBox="1"/>
          <p:nvPr/>
        </p:nvSpPr>
        <p:spPr>
          <a:xfrm>
            <a:off x="3688197" y="12282815"/>
            <a:ext cx="2250850" cy="369332"/>
          </a:xfrm>
          <a:prstGeom prst="rect">
            <a:avLst/>
          </a:prstGeom>
          <a:noFill/>
        </p:spPr>
        <p:txBody>
          <a:bodyPr wrap="square" rtlCol="0">
            <a:spAutoFit/>
          </a:bodyPr>
          <a:lstStyle/>
          <a:p>
            <a:pPr algn="ctr"/>
            <a:r>
              <a:rPr lang="en-US" dirty="0"/>
              <a:t>File System Data</a:t>
            </a:r>
          </a:p>
        </p:txBody>
      </p:sp>
      <p:sp>
        <p:nvSpPr>
          <p:cNvPr id="10" name="TextBox 9">
            <a:extLst>
              <a:ext uri="{FF2B5EF4-FFF2-40B4-BE49-F238E27FC236}">
                <a16:creationId xmlns:a16="http://schemas.microsoft.com/office/drawing/2014/main" id="{53D0F056-8632-471F-AAB4-229B826B9A50}"/>
              </a:ext>
            </a:extLst>
          </p:cNvPr>
          <p:cNvSpPr txBox="1"/>
          <p:nvPr/>
        </p:nvSpPr>
        <p:spPr>
          <a:xfrm>
            <a:off x="9469545" y="13200101"/>
            <a:ext cx="1731792" cy="1200329"/>
          </a:xfrm>
          <a:prstGeom prst="rect">
            <a:avLst/>
          </a:prstGeom>
          <a:noFill/>
        </p:spPr>
        <p:txBody>
          <a:bodyPr wrap="square" rtlCol="0">
            <a:spAutoFit/>
          </a:bodyPr>
          <a:lstStyle/>
          <a:p>
            <a:pPr algn="ctr"/>
            <a:r>
              <a:rPr lang="en-US" dirty="0"/>
              <a:t>Tools for Efficient Data Querying and Discovery</a:t>
            </a:r>
          </a:p>
        </p:txBody>
      </p:sp>
      <p:sp>
        <p:nvSpPr>
          <p:cNvPr id="11" name="TextBox 10">
            <a:extLst>
              <a:ext uri="{FF2B5EF4-FFF2-40B4-BE49-F238E27FC236}">
                <a16:creationId xmlns:a16="http://schemas.microsoft.com/office/drawing/2014/main" id="{EAE60E65-9E97-4FBD-B83A-F6F938CB152E}"/>
              </a:ext>
            </a:extLst>
          </p:cNvPr>
          <p:cNvSpPr txBox="1"/>
          <p:nvPr/>
        </p:nvSpPr>
        <p:spPr>
          <a:xfrm>
            <a:off x="7217179" y="13479470"/>
            <a:ext cx="1380731" cy="646331"/>
          </a:xfrm>
          <a:prstGeom prst="rect">
            <a:avLst/>
          </a:prstGeom>
          <a:noFill/>
        </p:spPr>
        <p:txBody>
          <a:bodyPr wrap="square" rtlCol="0">
            <a:spAutoFit/>
          </a:bodyPr>
          <a:lstStyle/>
          <a:p>
            <a:r>
              <a:rPr lang="en-US" dirty="0"/>
              <a:t>Metadata &amp; Search Tags</a:t>
            </a:r>
          </a:p>
        </p:txBody>
      </p:sp>
      <p:sp>
        <p:nvSpPr>
          <p:cNvPr id="12" name="TextBox 11">
            <a:extLst>
              <a:ext uri="{FF2B5EF4-FFF2-40B4-BE49-F238E27FC236}">
                <a16:creationId xmlns:a16="http://schemas.microsoft.com/office/drawing/2014/main" id="{9B3DEAE2-AE12-4A30-BD14-327AA1EE4CDF}"/>
              </a:ext>
            </a:extLst>
          </p:cNvPr>
          <p:cNvSpPr txBox="1"/>
          <p:nvPr/>
        </p:nvSpPr>
        <p:spPr>
          <a:xfrm>
            <a:off x="805776" y="13621593"/>
            <a:ext cx="1445711" cy="646331"/>
          </a:xfrm>
          <a:prstGeom prst="rect">
            <a:avLst/>
          </a:prstGeom>
          <a:noFill/>
        </p:spPr>
        <p:txBody>
          <a:bodyPr wrap="square" rtlCol="0">
            <a:spAutoFit/>
          </a:bodyPr>
          <a:lstStyle/>
          <a:p>
            <a:pPr algn="ctr"/>
            <a:r>
              <a:rPr lang="en-US" dirty="0"/>
              <a:t>Image Files in Repository</a:t>
            </a:r>
          </a:p>
        </p:txBody>
      </p:sp>
      <p:sp>
        <p:nvSpPr>
          <p:cNvPr id="81" name="Flowchart: Process 80">
            <a:extLst>
              <a:ext uri="{FF2B5EF4-FFF2-40B4-BE49-F238E27FC236}">
                <a16:creationId xmlns:a16="http://schemas.microsoft.com/office/drawing/2014/main" id="{F5A48266-7E98-4930-A69F-A97CDEFA4411}"/>
              </a:ext>
            </a:extLst>
          </p:cNvPr>
          <p:cNvSpPr/>
          <p:nvPr/>
        </p:nvSpPr>
        <p:spPr>
          <a:xfrm>
            <a:off x="3494319" y="15564531"/>
            <a:ext cx="2651346" cy="398555"/>
          </a:xfrm>
          <a:prstGeom prst="flowChartProcess">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SVM Image Recognition</a:t>
            </a:r>
          </a:p>
        </p:txBody>
      </p:sp>
      <p:sp>
        <p:nvSpPr>
          <p:cNvPr id="80" name="Rectangle 79">
            <a:extLst>
              <a:ext uri="{FF2B5EF4-FFF2-40B4-BE49-F238E27FC236}">
                <a16:creationId xmlns:a16="http://schemas.microsoft.com/office/drawing/2014/main" id="{872550D0-1041-4CC6-A4D4-76606DF4F59F}"/>
              </a:ext>
            </a:extLst>
          </p:cNvPr>
          <p:cNvSpPr/>
          <p:nvPr/>
        </p:nvSpPr>
        <p:spPr>
          <a:xfrm>
            <a:off x="12038355" y="7343118"/>
            <a:ext cx="16285277" cy="919123"/>
          </a:xfrm>
          <a:prstGeom prst="rect">
            <a:avLst/>
          </a:prstGeom>
          <a:solidFill>
            <a:srgbClr val="A5002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4000" dirty="0"/>
              <a:t>Clustering with K-Means</a:t>
            </a:r>
          </a:p>
        </p:txBody>
      </p:sp>
      <p:pic>
        <p:nvPicPr>
          <p:cNvPr id="13" name="Picture 12">
            <a:extLst>
              <a:ext uri="{FF2B5EF4-FFF2-40B4-BE49-F238E27FC236}">
                <a16:creationId xmlns:a16="http://schemas.microsoft.com/office/drawing/2014/main" id="{0DB509A2-70A1-4B61-967E-EE4E9100FEB2}"/>
              </a:ext>
            </a:extLst>
          </p:cNvPr>
          <p:cNvPicPr>
            <a:picLocks noChangeAspect="1"/>
          </p:cNvPicPr>
          <p:nvPr/>
        </p:nvPicPr>
        <p:blipFill>
          <a:blip r:embed="rId9"/>
          <a:stretch>
            <a:fillRect/>
          </a:stretch>
        </p:blipFill>
        <p:spPr>
          <a:xfrm>
            <a:off x="4879181" y="23526002"/>
            <a:ext cx="6401556" cy="8288534"/>
          </a:xfrm>
          <a:prstGeom prst="rect">
            <a:avLst/>
          </a:prstGeom>
          <a:noFill/>
          <a:ln>
            <a:solidFill>
              <a:srgbClr val="FF0000"/>
            </a:solidFill>
          </a:ln>
        </p:spPr>
      </p:pic>
      <p:sp>
        <p:nvSpPr>
          <p:cNvPr id="82" name="Rectangle 81">
            <a:extLst>
              <a:ext uri="{FF2B5EF4-FFF2-40B4-BE49-F238E27FC236}">
                <a16:creationId xmlns:a16="http://schemas.microsoft.com/office/drawing/2014/main" id="{2F372DB6-1D7E-4C19-880C-C420D2C6FB94}"/>
              </a:ext>
            </a:extLst>
          </p:cNvPr>
          <p:cNvSpPr/>
          <p:nvPr/>
        </p:nvSpPr>
        <p:spPr>
          <a:xfrm>
            <a:off x="12226708" y="26461093"/>
            <a:ext cx="15031650" cy="926835"/>
          </a:xfrm>
          <a:prstGeom prst="rect">
            <a:avLst/>
          </a:prstGeom>
          <a:solidFill>
            <a:srgbClr val="A5002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200"/>
          </a:p>
        </p:txBody>
      </p:sp>
      <p:sp>
        <p:nvSpPr>
          <p:cNvPr id="14" name="Rectangle 13">
            <a:extLst>
              <a:ext uri="{FF2B5EF4-FFF2-40B4-BE49-F238E27FC236}">
                <a16:creationId xmlns:a16="http://schemas.microsoft.com/office/drawing/2014/main" id="{3AE9DCE8-DC0D-489C-A2D3-52ABCBBC37CD}"/>
              </a:ext>
            </a:extLst>
          </p:cNvPr>
          <p:cNvSpPr/>
          <p:nvPr/>
        </p:nvSpPr>
        <p:spPr>
          <a:xfrm>
            <a:off x="12613085" y="27840073"/>
            <a:ext cx="8407909" cy="4247317"/>
          </a:xfrm>
          <a:prstGeom prst="rect">
            <a:avLst/>
          </a:prstGeom>
        </p:spPr>
        <p:txBody>
          <a:bodyPr wrap="square">
            <a:spAutoFit/>
          </a:bodyPr>
          <a:lstStyle/>
          <a:p>
            <a:r>
              <a:rPr lang="en-US" sz="3000" dirty="0"/>
              <a:t>Text extracted from images using Python-tesseract's image to text function, an optical character recognition tool and wrapper for Google's Tesseract-OCR engine. Images are converted to grayscale with PIL and passed to the OCR function. Recognized text is returned as </a:t>
            </a:r>
            <a:r>
              <a:rPr lang="en-US" sz="3000" dirty="0" err="1"/>
              <a:t>unicode</a:t>
            </a:r>
            <a:r>
              <a:rPr lang="en-US" sz="3000" dirty="0"/>
              <a:t> strings which are parsed into metadata strings useful for searching images by text content. E.g. maps, longitude, latitude values in maps.</a:t>
            </a:r>
          </a:p>
        </p:txBody>
      </p:sp>
      <p:sp>
        <p:nvSpPr>
          <p:cNvPr id="19" name="TextBox 18">
            <a:extLst>
              <a:ext uri="{FF2B5EF4-FFF2-40B4-BE49-F238E27FC236}">
                <a16:creationId xmlns:a16="http://schemas.microsoft.com/office/drawing/2014/main" id="{959611F6-6D23-49CC-A4C8-ACF8A037C939}"/>
              </a:ext>
            </a:extLst>
          </p:cNvPr>
          <p:cNvSpPr txBox="1"/>
          <p:nvPr/>
        </p:nvSpPr>
        <p:spPr>
          <a:xfrm>
            <a:off x="17765077" y="26613522"/>
            <a:ext cx="5230488" cy="707886"/>
          </a:xfrm>
          <a:prstGeom prst="rect">
            <a:avLst/>
          </a:prstGeom>
          <a:noFill/>
        </p:spPr>
        <p:txBody>
          <a:bodyPr wrap="square" rtlCol="0">
            <a:spAutoFit/>
          </a:bodyPr>
          <a:lstStyle/>
          <a:p>
            <a:r>
              <a:rPr lang="en-US" sz="4000" dirty="0">
                <a:solidFill>
                  <a:schemeClr val="bg1"/>
                </a:solidFill>
              </a:rPr>
              <a:t>Image Text Recognition</a:t>
            </a:r>
          </a:p>
        </p:txBody>
      </p:sp>
      <p:pic>
        <p:nvPicPr>
          <p:cNvPr id="39" name="Picture 38">
            <a:extLst>
              <a:ext uri="{FF2B5EF4-FFF2-40B4-BE49-F238E27FC236}">
                <a16:creationId xmlns:a16="http://schemas.microsoft.com/office/drawing/2014/main" id="{831E5828-BD15-4365-8025-A941DEB470B1}"/>
              </a:ext>
            </a:extLst>
          </p:cNvPr>
          <p:cNvPicPr>
            <a:picLocks noChangeAspect="1"/>
          </p:cNvPicPr>
          <p:nvPr/>
        </p:nvPicPr>
        <p:blipFill>
          <a:blip r:embed="rId10"/>
          <a:stretch>
            <a:fillRect/>
          </a:stretch>
        </p:blipFill>
        <p:spPr>
          <a:xfrm>
            <a:off x="54483000" y="21853761"/>
            <a:ext cx="3322061" cy="912777"/>
          </a:xfrm>
          <a:prstGeom prst="rect">
            <a:avLst/>
          </a:prstGeom>
        </p:spPr>
      </p:pic>
      <p:pic>
        <p:nvPicPr>
          <p:cNvPr id="38" name="Picture 37">
            <a:extLst>
              <a:ext uri="{FF2B5EF4-FFF2-40B4-BE49-F238E27FC236}">
                <a16:creationId xmlns:a16="http://schemas.microsoft.com/office/drawing/2014/main" id="{34028CA2-2E5F-4BBC-BC57-16C3458D3A6F}"/>
              </a:ext>
            </a:extLst>
          </p:cNvPr>
          <p:cNvPicPr>
            <a:picLocks noChangeAspect="1"/>
          </p:cNvPicPr>
          <p:nvPr/>
        </p:nvPicPr>
        <p:blipFill>
          <a:blip r:embed="rId11"/>
          <a:stretch>
            <a:fillRect/>
          </a:stretch>
        </p:blipFill>
        <p:spPr>
          <a:xfrm>
            <a:off x="52523764" y="23100411"/>
            <a:ext cx="3095625" cy="704850"/>
          </a:xfrm>
          <a:prstGeom prst="rect">
            <a:avLst/>
          </a:prstGeom>
        </p:spPr>
      </p:pic>
      <p:pic>
        <p:nvPicPr>
          <p:cNvPr id="47" name="Picture 46">
            <a:extLst>
              <a:ext uri="{FF2B5EF4-FFF2-40B4-BE49-F238E27FC236}">
                <a16:creationId xmlns:a16="http://schemas.microsoft.com/office/drawing/2014/main" id="{DB38E789-2ADC-433D-B780-E89C5ABFE100}"/>
              </a:ext>
            </a:extLst>
          </p:cNvPr>
          <p:cNvPicPr>
            <a:picLocks noChangeAspect="1"/>
          </p:cNvPicPr>
          <p:nvPr/>
        </p:nvPicPr>
        <p:blipFill>
          <a:blip r:embed="rId12"/>
          <a:stretch>
            <a:fillRect/>
          </a:stretch>
        </p:blipFill>
        <p:spPr>
          <a:xfrm>
            <a:off x="50159952" y="24215252"/>
            <a:ext cx="3352800" cy="885141"/>
          </a:xfrm>
          <a:prstGeom prst="rect">
            <a:avLst/>
          </a:prstGeom>
        </p:spPr>
      </p:pic>
      <p:sp>
        <p:nvSpPr>
          <p:cNvPr id="55" name="Rectangle 54">
            <a:extLst>
              <a:ext uri="{FF2B5EF4-FFF2-40B4-BE49-F238E27FC236}">
                <a16:creationId xmlns:a16="http://schemas.microsoft.com/office/drawing/2014/main" id="{8F720CC3-39DA-43C0-BD02-9F91C1DA57EC}"/>
              </a:ext>
            </a:extLst>
          </p:cNvPr>
          <p:cNvSpPr/>
          <p:nvPr/>
        </p:nvSpPr>
        <p:spPr>
          <a:xfrm>
            <a:off x="50050583" y="21779745"/>
            <a:ext cx="3620746" cy="1092773"/>
          </a:xfrm>
          <a:prstGeom prst="rect">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FF0894C6-D92A-4696-99DF-60438416B119}"/>
              </a:ext>
            </a:extLst>
          </p:cNvPr>
          <p:cNvSpPr/>
          <p:nvPr/>
        </p:nvSpPr>
        <p:spPr>
          <a:xfrm>
            <a:off x="54621529" y="24049789"/>
            <a:ext cx="3485135" cy="1201875"/>
          </a:xfrm>
          <a:prstGeom prst="rect">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extLst>
              <a:ext uri="{FF2B5EF4-FFF2-40B4-BE49-F238E27FC236}">
                <a16:creationId xmlns:a16="http://schemas.microsoft.com/office/drawing/2014/main" id="{0BE8FB74-5CAA-429B-B240-2AAEAB2355E2}"/>
              </a:ext>
            </a:extLst>
          </p:cNvPr>
          <p:cNvPicPr>
            <a:picLocks noChangeAspect="1"/>
          </p:cNvPicPr>
          <p:nvPr/>
        </p:nvPicPr>
        <p:blipFill>
          <a:blip r:embed="rId13"/>
          <a:stretch>
            <a:fillRect/>
          </a:stretch>
        </p:blipFill>
        <p:spPr>
          <a:xfrm>
            <a:off x="50165185" y="21921681"/>
            <a:ext cx="3400425" cy="828675"/>
          </a:xfrm>
          <a:prstGeom prst="rect">
            <a:avLst/>
          </a:prstGeom>
        </p:spPr>
      </p:pic>
      <p:pic>
        <p:nvPicPr>
          <p:cNvPr id="41" name="Picture 40">
            <a:extLst>
              <a:ext uri="{FF2B5EF4-FFF2-40B4-BE49-F238E27FC236}">
                <a16:creationId xmlns:a16="http://schemas.microsoft.com/office/drawing/2014/main" id="{F8FF7E71-2000-4432-A620-72A6CA816626}"/>
              </a:ext>
            </a:extLst>
          </p:cNvPr>
          <p:cNvPicPr>
            <a:picLocks noChangeAspect="1"/>
          </p:cNvPicPr>
          <p:nvPr/>
        </p:nvPicPr>
        <p:blipFill>
          <a:blip r:embed="rId14"/>
          <a:stretch>
            <a:fillRect/>
          </a:stretch>
        </p:blipFill>
        <p:spPr>
          <a:xfrm>
            <a:off x="54705986" y="24147916"/>
            <a:ext cx="3342927" cy="1022906"/>
          </a:xfrm>
          <a:prstGeom prst="rect">
            <a:avLst/>
          </a:prstGeom>
        </p:spPr>
      </p:pic>
      <p:pic>
        <p:nvPicPr>
          <p:cNvPr id="36" name="Picture 35">
            <a:extLst>
              <a:ext uri="{FF2B5EF4-FFF2-40B4-BE49-F238E27FC236}">
                <a16:creationId xmlns:a16="http://schemas.microsoft.com/office/drawing/2014/main" id="{8539FADC-98E5-435A-A6B7-46EC8100C3E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9921371" y="8526646"/>
            <a:ext cx="7538421" cy="5645877"/>
          </a:xfrm>
          <a:prstGeom prst="rect">
            <a:avLst/>
          </a:prstGeom>
        </p:spPr>
      </p:pic>
      <p:pic>
        <p:nvPicPr>
          <p:cNvPr id="51" name="Picture 50">
            <a:extLst>
              <a:ext uri="{FF2B5EF4-FFF2-40B4-BE49-F238E27FC236}">
                <a16:creationId xmlns:a16="http://schemas.microsoft.com/office/drawing/2014/main" id="{3F71745A-9F9C-4EC9-B80A-401C45664187}"/>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9887066" y="18559227"/>
            <a:ext cx="8167060" cy="4112322"/>
          </a:xfrm>
          <a:prstGeom prst="rect">
            <a:avLst/>
          </a:prstGeom>
        </p:spPr>
      </p:pic>
      <p:pic>
        <p:nvPicPr>
          <p:cNvPr id="58" name="Picture 57">
            <a:extLst>
              <a:ext uri="{FF2B5EF4-FFF2-40B4-BE49-F238E27FC236}">
                <a16:creationId xmlns:a16="http://schemas.microsoft.com/office/drawing/2014/main" id="{36CDA5BD-372D-4422-A13F-AFAAB1E2E4B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811133" y="17710828"/>
            <a:ext cx="8476729" cy="5809120"/>
          </a:xfrm>
          <a:prstGeom prst="rect">
            <a:avLst/>
          </a:prstGeom>
        </p:spPr>
      </p:pic>
      <p:pic>
        <p:nvPicPr>
          <p:cNvPr id="69" name="Picture 68">
            <a:extLst>
              <a:ext uri="{FF2B5EF4-FFF2-40B4-BE49-F238E27FC236}">
                <a16:creationId xmlns:a16="http://schemas.microsoft.com/office/drawing/2014/main" id="{C4FFE0B8-74AE-4317-AB38-3C0DB2A79B8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5575252" y="4533937"/>
            <a:ext cx="6612433" cy="2393957"/>
          </a:xfrm>
          <a:prstGeom prst="rect">
            <a:avLst/>
          </a:prstGeom>
        </p:spPr>
      </p:pic>
      <p:pic>
        <p:nvPicPr>
          <p:cNvPr id="88" name="Picture 87">
            <a:extLst>
              <a:ext uri="{FF2B5EF4-FFF2-40B4-BE49-F238E27FC236}">
                <a16:creationId xmlns:a16="http://schemas.microsoft.com/office/drawing/2014/main" id="{BFFDB361-5640-4E2C-B1E0-ADE8B9045DEC}"/>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5573755" y="6921840"/>
            <a:ext cx="6613930" cy="2138292"/>
          </a:xfrm>
          <a:prstGeom prst="rect">
            <a:avLst/>
          </a:prstGeom>
        </p:spPr>
      </p:pic>
      <p:pic>
        <p:nvPicPr>
          <p:cNvPr id="90" name="Picture 89">
            <a:extLst>
              <a:ext uri="{FF2B5EF4-FFF2-40B4-BE49-F238E27FC236}">
                <a16:creationId xmlns:a16="http://schemas.microsoft.com/office/drawing/2014/main" id="{96EC2868-FF9A-47E7-9E6F-8D6969BE4478}"/>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694188" y="6838559"/>
            <a:ext cx="5263308" cy="2294811"/>
          </a:xfrm>
          <a:prstGeom prst="rect">
            <a:avLst/>
          </a:prstGeom>
        </p:spPr>
      </p:pic>
      <p:pic>
        <p:nvPicPr>
          <p:cNvPr id="49" name="Picture 48">
            <a:extLst>
              <a:ext uri="{FF2B5EF4-FFF2-40B4-BE49-F238E27FC236}">
                <a16:creationId xmlns:a16="http://schemas.microsoft.com/office/drawing/2014/main" id="{5D167084-5B53-446C-9351-D70B78AB1FFA}"/>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21945600" y="27573688"/>
            <a:ext cx="4513702" cy="4513702"/>
          </a:xfrm>
          <a:prstGeom prst="rect">
            <a:avLst/>
          </a:prstGeom>
        </p:spPr>
      </p:pic>
      <p:sp>
        <p:nvSpPr>
          <p:cNvPr id="54" name="Rectangle 53">
            <a:extLst>
              <a:ext uri="{FF2B5EF4-FFF2-40B4-BE49-F238E27FC236}">
                <a16:creationId xmlns:a16="http://schemas.microsoft.com/office/drawing/2014/main" id="{518D7FFC-7E40-421B-9609-857F2677E75A}"/>
              </a:ext>
            </a:extLst>
          </p:cNvPr>
          <p:cNvSpPr/>
          <p:nvPr/>
        </p:nvSpPr>
        <p:spPr>
          <a:xfrm>
            <a:off x="23088600" y="28884500"/>
            <a:ext cx="2438400" cy="1506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139DED30-DDD2-4466-B8DA-ED36E13B6EB2}"/>
              </a:ext>
            </a:extLst>
          </p:cNvPr>
          <p:cNvSpPr/>
          <p:nvPr/>
        </p:nvSpPr>
        <p:spPr>
          <a:xfrm>
            <a:off x="24000749" y="28727909"/>
            <a:ext cx="381001" cy="1215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837866EA-249B-47A8-9D64-0E06C07C49DB}"/>
              </a:ext>
            </a:extLst>
          </p:cNvPr>
          <p:cNvSpPr/>
          <p:nvPr/>
        </p:nvSpPr>
        <p:spPr>
          <a:xfrm>
            <a:off x="24000750" y="28225203"/>
            <a:ext cx="381001" cy="1211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9ADA7296-CEA8-4CCE-B3FE-2DF7187135B3}"/>
              </a:ext>
            </a:extLst>
          </p:cNvPr>
          <p:cNvSpPr/>
          <p:nvPr/>
        </p:nvSpPr>
        <p:spPr>
          <a:xfrm>
            <a:off x="24000751" y="27741891"/>
            <a:ext cx="381001" cy="981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0C51DD44-593E-48FA-8C68-8567B225EF01}"/>
              </a:ext>
            </a:extLst>
          </p:cNvPr>
          <p:cNvSpPr/>
          <p:nvPr/>
        </p:nvSpPr>
        <p:spPr>
          <a:xfrm>
            <a:off x="24002999" y="27612843"/>
            <a:ext cx="381001" cy="1093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C937CAFA-F479-43DD-AD9E-5ED4D2AB8979}"/>
              </a:ext>
            </a:extLst>
          </p:cNvPr>
          <p:cNvSpPr/>
          <p:nvPr/>
        </p:nvSpPr>
        <p:spPr>
          <a:xfrm flipV="1">
            <a:off x="21945600" y="29680607"/>
            <a:ext cx="220392" cy="3428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FE625302-4F64-482C-9108-FDAC27C1C273}"/>
              </a:ext>
            </a:extLst>
          </p:cNvPr>
          <p:cNvSpPr/>
          <p:nvPr/>
        </p:nvSpPr>
        <p:spPr>
          <a:xfrm>
            <a:off x="26255335" y="29675412"/>
            <a:ext cx="192768" cy="3350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70C8695E-7502-4C4B-A7AE-088FC3FBFB1A}"/>
              </a:ext>
            </a:extLst>
          </p:cNvPr>
          <p:cNvSpPr/>
          <p:nvPr/>
        </p:nvSpPr>
        <p:spPr>
          <a:xfrm>
            <a:off x="24000749" y="29241401"/>
            <a:ext cx="381001" cy="1461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B5D7A68C-F6AC-4BA4-A404-27FD875A68E4}"/>
              </a:ext>
            </a:extLst>
          </p:cNvPr>
          <p:cNvSpPr/>
          <p:nvPr/>
        </p:nvSpPr>
        <p:spPr>
          <a:xfrm>
            <a:off x="24115048" y="31882511"/>
            <a:ext cx="152401" cy="1652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6AD16C27-005A-4210-957B-D6FD4ADE1817}"/>
              </a:ext>
            </a:extLst>
          </p:cNvPr>
          <p:cNvSpPr/>
          <p:nvPr/>
        </p:nvSpPr>
        <p:spPr>
          <a:xfrm>
            <a:off x="26255334" y="31351006"/>
            <a:ext cx="175711" cy="5767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id="{F0A70FE6-00A8-411A-8289-8DB3336BC46C}"/>
              </a:ext>
            </a:extLst>
          </p:cNvPr>
          <p:cNvPicPr>
            <a:picLocks noChangeAspect="1"/>
          </p:cNvPicPr>
          <p:nvPr/>
        </p:nvPicPr>
        <p:blipFill>
          <a:blip r:embed="rId22"/>
          <a:stretch>
            <a:fillRect/>
          </a:stretch>
        </p:blipFill>
        <p:spPr>
          <a:xfrm>
            <a:off x="29877678" y="4530804"/>
            <a:ext cx="4896329" cy="2330725"/>
          </a:xfrm>
          <a:prstGeom prst="rect">
            <a:avLst/>
          </a:prstGeom>
        </p:spPr>
      </p:pic>
    </p:spTree>
    <p:extLst>
      <p:ext uri="{BB962C8B-B14F-4D97-AF65-F5344CB8AC3E}">
        <p14:creationId xmlns:p14="http://schemas.microsoft.com/office/powerpoint/2010/main" val="2424538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4098515-0C12-46CF-BC7C-69B4A13CD5FA}">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3.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2369</TotalTime>
  <Words>923</Words>
  <Application>Microsoft Office PowerPoint</Application>
  <PresentationFormat>Custom</PresentationFormat>
  <Paragraphs>56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Arial Rounded MT Bold</vt:lpstr>
      <vt:lpstr>Calibri</vt:lpstr>
      <vt:lpstr>Calibri Light</vt:lpstr>
      <vt:lpstr>Candara</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Emily Herron</dc:creator>
  <cp:lastModifiedBy>Emily</cp:lastModifiedBy>
  <cp:revision>96</cp:revision>
  <dcterms:created xsi:type="dcterms:W3CDTF">2017-07-28T07:15:58Z</dcterms:created>
  <dcterms:modified xsi:type="dcterms:W3CDTF">2017-08-07T10:11:23Z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