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4" r:id="rId3"/>
    <p:sldId id="275" r:id="rId4"/>
    <p:sldId id="276" r:id="rId5"/>
    <p:sldId id="277" r:id="rId6"/>
    <p:sldId id="278" r:id="rId7"/>
    <p:sldId id="280" r:id="rId8"/>
    <p:sldId id="264" r:id="rId9"/>
    <p:sldId id="258" r:id="rId10"/>
    <p:sldId id="262" r:id="rId11"/>
    <p:sldId id="261" r:id="rId12"/>
    <p:sldId id="263" r:id="rId13"/>
    <p:sldId id="265" r:id="rId14"/>
    <p:sldId id="266" r:id="rId15"/>
    <p:sldId id="267" r:id="rId16"/>
    <p:sldId id="268" r:id="rId17"/>
    <p:sldId id="281" r:id="rId18"/>
    <p:sldId id="269" r:id="rId19"/>
    <p:sldId id="282" r:id="rId20"/>
    <p:sldId id="270" r:id="rId21"/>
    <p:sldId id="283" r:id="rId22"/>
    <p:sldId id="271" r:id="rId23"/>
    <p:sldId id="272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22" autoAdjust="0"/>
  </p:normalViewPr>
  <p:slideViewPr>
    <p:cSldViewPr snapToGrid="0">
      <p:cViewPr varScale="1">
        <p:scale>
          <a:sx n="57" d="100"/>
          <a:sy n="57" d="100"/>
        </p:scale>
        <p:origin x="9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2C02F-C564-4D8A-9D23-CA6EBCD0D047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D0E0B-D0AB-4BFE-A64D-5004E86E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2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0E0B-D0AB-4BFE-A64D-5004E86E6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7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Epsilon directly control the exploration-exploitation trade-off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0E0B-D0AB-4BFE-A64D-5004E86E68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8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 a good model is hard;</a:t>
            </a:r>
          </a:p>
          <a:p>
            <a:r>
              <a:rPr lang="en-US" dirty="0"/>
              <a:t>Small error leads to disasters;</a:t>
            </a:r>
          </a:p>
          <a:p>
            <a:r>
              <a:rPr lang="en-US" dirty="0"/>
              <a:t>Computational consideration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0E0B-D0AB-4BFE-A64D-5004E86E68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41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 the mean and the variance of the difference first, and the update the state</a:t>
            </a:r>
          </a:p>
          <a:p>
            <a:r>
              <a:rPr lang="en-US" dirty="0"/>
              <a:t>When updating the policy, one can use model-free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0E0B-D0AB-4BFE-A64D-5004E86E68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96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0E0B-D0AB-4BFE-A64D-5004E86E68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50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Infinite/finite horizon MDP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0E0B-D0AB-4BFE-A64D-5004E86E68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00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tasks;</a:t>
            </a:r>
          </a:p>
          <a:p>
            <a:r>
              <a:rPr lang="en-US" dirty="0"/>
              <a:t>Deterministic/stochastic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0E0B-D0AB-4BFE-A64D-5004E86E68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00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一般来说，</a:t>
            </a:r>
            <a:r>
              <a:rPr lang="en-US" altLang="zh-CN" dirty="0"/>
              <a:t>p</a:t>
            </a:r>
            <a:r>
              <a:rPr lang="zh-CN" altLang="en-US" dirty="0"/>
              <a:t>是</a:t>
            </a:r>
            <a:r>
              <a:rPr lang="en-US" altLang="zh-CN" dirty="0"/>
              <a:t>reference distribution</a:t>
            </a:r>
            <a:r>
              <a:rPr lang="zh-CN" altLang="en-US" dirty="0"/>
              <a:t>，</a:t>
            </a:r>
            <a:r>
              <a:rPr lang="en-US" altLang="zh-CN" dirty="0"/>
              <a:t>q</a:t>
            </a:r>
            <a:r>
              <a:rPr lang="zh-CN" altLang="en-US" dirty="0"/>
              <a:t>是待确定的</a:t>
            </a:r>
            <a:r>
              <a:rPr lang="en-US" altLang="zh-CN" dirty="0"/>
              <a:t>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0E0B-D0AB-4BFE-A64D-5004E86E68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6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0E0B-D0AB-4BFE-A64D-5004E86E68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82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Reduce variances</a:t>
            </a:r>
          </a:p>
          <a:p>
            <a:r>
              <a:rPr lang="en-US" dirty="0"/>
              <a:t>Average reward as baseline</a:t>
            </a:r>
          </a:p>
          <a:p>
            <a:r>
              <a:rPr lang="en-US" dirty="0"/>
              <a:t>Still high variance because of the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0E0B-D0AB-4BFE-A64D-5004E86E68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Step-based so need trajectories,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0E0B-D0AB-4BFE-A64D-5004E86E68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9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Policy search: lots of samples; need to tune the learning rate; learning the variance / exploration rate is still difficult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0E0B-D0AB-4BFE-A64D-5004E86E68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22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0E0B-D0AB-4BFE-A64D-5004E86E68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7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36F5CE-F3A3-45F5-BE15-0FFF92F92E9F}"/>
              </a:ext>
            </a:extLst>
          </p:cNvPr>
          <p:cNvCxnSpPr>
            <a:cxnSpLocks/>
          </p:cNvCxnSpPr>
          <p:nvPr userDrawn="1"/>
        </p:nvCxnSpPr>
        <p:spPr>
          <a:xfrm>
            <a:off x="1071155" y="4180115"/>
            <a:ext cx="9910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3F225C0-4697-4198-A271-7D3FAB581988}"/>
              </a:ext>
            </a:extLst>
          </p:cNvPr>
          <p:cNvSpPr txBox="1"/>
          <p:nvPr userDrawn="1"/>
        </p:nvSpPr>
        <p:spPr>
          <a:xfrm>
            <a:off x="0" y="6334780"/>
            <a:ext cx="1219200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9D05AF1-051D-472C-A877-6F26754FED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6476615"/>
            <a:ext cx="12192000" cy="38138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8" name="Content Placeholder 12">
            <a:extLst>
              <a:ext uri="{FF2B5EF4-FFF2-40B4-BE49-F238E27FC236}">
                <a16:creationId xmlns:a16="http://schemas.microsoft.com/office/drawing/2014/main" id="{8B38F876-E704-4DC4-A113-BDA0CEE6E0C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40525" y="3326787"/>
            <a:ext cx="10040984" cy="5791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Content Placeholder 12">
            <a:extLst>
              <a:ext uri="{FF2B5EF4-FFF2-40B4-BE49-F238E27FC236}">
                <a16:creationId xmlns:a16="http://schemas.microsoft.com/office/drawing/2014/main" id="{7FF8D791-D926-40A6-892B-8BC34D5530E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40525" y="4388774"/>
            <a:ext cx="10040984" cy="523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428729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41A55-C32A-4BE6-B2A9-FD483AEE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6BFF3-6FBB-41A2-80C9-51FB65CEB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0A41F-639F-4F8B-A9ED-26530B2B5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EBF18-6A3E-442B-9B3E-27A9C3F97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B9ECA-6BE3-4605-AB97-A0BAB5D0D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0D6EF-0BF5-47B3-89A9-D04A12AD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959FFD-1768-4615-A64F-67A05B68C17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90DB1-C626-49CF-98AA-99E3E23B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6AE3C-7CA0-43D8-B7A9-076AF1E2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210B56-4BD5-4F00-80BF-F1BD2588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7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6051-2DF4-4533-87D1-BCB8CA011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1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744F3-9379-4E57-8D44-92DEEE4B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959FFD-1768-4615-A64F-67A05B68C17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7621F-E3C9-4A90-9C59-7265E808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9F008-3A15-4B21-B558-6EFF7B68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210B56-4BD5-4F00-80BF-F1BD2588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62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9D7EF-7042-4E52-B642-77D3E273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959FFD-1768-4615-A64F-67A05B68C17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BB106-AE70-40DA-A617-095B7B75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F4DD-584F-400D-84B1-471400D9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210B56-4BD5-4F00-80BF-F1BD2588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24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5D96-8263-4EDB-8983-53528BCF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EABE-83BB-434E-A2C7-BEBDDC064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ED1FB-6015-4D25-A434-5A90DAB36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D972A-08D5-455E-BCE9-66C5CDCC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959FFD-1768-4615-A64F-67A05B68C17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268A9-95F6-4FDC-803E-98215014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6798D-4CB2-4CBA-9642-3D38E614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210B56-4BD5-4F00-80BF-F1BD2588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5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777C-A517-42CD-9D80-06DA8C51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F9099D-C666-4FD6-82DF-7AD123266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462C1-283F-4DF0-97EC-2CD975C16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C5F6B-6B4E-4B36-9214-0B49BC06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959FFD-1768-4615-A64F-67A05B68C17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60D2B-6822-4119-9AA9-6BDA14BA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DEB02-0C4E-4F47-BCF9-4F14030C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210B56-4BD5-4F00-80BF-F1BD2588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38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14BE-14EF-4FB3-A945-36799690F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1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A05E1-E5C6-4CB8-9AFD-10D5D2EFB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4A249-53CD-488E-9F68-55679907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959FFD-1768-4615-A64F-67A05B68C17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6F30B-45BA-4AE9-ADA2-65C8239C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77BC7-932D-40B5-B79D-97508D6E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210B56-4BD5-4F00-80BF-F1BD2588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6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6B46C-CC19-4E3D-8AF1-CE81CAB53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86D55-59DD-49BF-BB7D-285A997E4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42378-6A38-4222-9B01-C27E2A98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959FFD-1768-4615-A64F-67A05B68C17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DDA8-0F34-412A-9AF5-D53E5E7A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E03B7-5F9D-4BA6-BA29-1648F82F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210B56-4BD5-4F00-80BF-F1BD2588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03335-EF15-4EF3-809E-36A68BEA0D15}"/>
              </a:ext>
            </a:extLst>
          </p:cNvPr>
          <p:cNvSpPr txBox="1"/>
          <p:nvPr userDrawn="1"/>
        </p:nvSpPr>
        <p:spPr>
          <a:xfrm>
            <a:off x="0" y="6334780"/>
            <a:ext cx="1219200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EDC2E8-0C0B-4DD1-9BD2-BEDE8966E33C}"/>
              </a:ext>
            </a:extLst>
          </p:cNvPr>
          <p:cNvCxnSpPr>
            <a:cxnSpLocks/>
          </p:cNvCxnSpPr>
          <p:nvPr userDrawn="1"/>
        </p:nvCxnSpPr>
        <p:spPr>
          <a:xfrm>
            <a:off x="1219200" y="2142310"/>
            <a:ext cx="9910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0" y="6476615"/>
            <a:ext cx="12192000" cy="38138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82EA7BD-7724-43C0-872F-98349507189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19199" y="1371600"/>
            <a:ext cx="9910353" cy="5791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</a:lstStyle>
          <a:p>
            <a:pPr lvl="0"/>
            <a:r>
              <a:rPr lang="en-US" dirty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0039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03335-EF15-4EF3-809E-36A68BEA0D15}"/>
              </a:ext>
            </a:extLst>
          </p:cNvPr>
          <p:cNvSpPr txBox="1"/>
          <p:nvPr userDrawn="1"/>
        </p:nvSpPr>
        <p:spPr>
          <a:xfrm>
            <a:off x="0" y="6334780"/>
            <a:ext cx="1219200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EDC2E8-0C0B-4DD1-9BD2-BEDE8966E33C}"/>
              </a:ext>
            </a:extLst>
          </p:cNvPr>
          <p:cNvCxnSpPr>
            <a:cxnSpLocks/>
          </p:cNvCxnSpPr>
          <p:nvPr userDrawn="1"/>
        </p:nvCxnSpPr>
        <p:spPr>
          <a:xfrm>
            <a:off x="1219200" y="2142310"/>
            <a:ext cx="9910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0" y="6476615"/>
            <a:ext cx="12192000" cy="38138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82EA7BD-7724-43C0-872F-98349507189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19199" y="1371600"/>
            <a:ext cx="9910353" cy="5791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</a:lstStyle>
          <a:p>
            <a:pPr lvl="0"/>
            <a:r>
              <a:rPr lang="en-US" dirty="0"/>
              <a:t>Edit Subtitle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5F393A-DEE5-4D62-8BD7-D50F6826E45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219200" y="2257425"/>
            <a:ext cx="9910763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710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03335-EF15-4EF3-809E-36A68BEA0D15}"/>
              </a:ext>
            </a:extLst>
          </p:cNvPr>
          <p:cNvSpPr txBox="1"/>
          <p:nvPr userDrawn="1"/>
        </p:nvSpPr>
        <p:spPr>
          <a:xfrm>
            <a:off x="0" y="6334780"/>
            <a:ext cx="1219200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EDC2E8-0C0B-4DD1-9BD2-BEDE8966E33C}"/>
              </a:ext>
            </a:extLst>
          </p:cNvPr>
          <p:cNvCxnSpPr>
            <a:cxnSpLocks/>
          </p:cNvCxnSpPr>
          <p:nvPr userDrawn="1"/>
        </p:nvCxnSpPr>
        <p:spPr>
          <a:xfrm>
            <a:off x="1219200" y="2142310"/>
            <a:ext cx="9910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0" y="6476615"/>
            <a:ext cx="12192000" cy="38138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82EA7BD-7724-43C0-872F-98349507189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19199" y="1371600"/>
            <a:ext cx="9910353" cy="5791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</a:lstStyle>
          <a:p>
            <a:pPr lvl="0"/>
            <a:r>
              <a:rPr lang="en-US" dirty="0"/>
              <a:t>Edit Subtitle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303098-EE74-4BBC-8AF7-16C2CBB64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19351"/>
            <a:ext cx="5181600" cy="37576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77A93F-3CD0-420E-8AAB-20A3C0E7229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172200" y="2419351"/>
            <a:ext cx="5181600" cy="37576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65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A03335-EF15-4EF3-809E-36A68BEA0D15}"/>
              </a:ext>
            </a:extLst>
          </p:cNvPr>
          <p:cNvSpPr txBox="1"/>
          <p:nvPr userDrawn="1"/>
        </p:nvSpPr>
        <p:spPr>
          <a:xfrm>
            <a:off x="10160" y="6477000"/>
            <a:ext cx="121920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2B98A8-BB43-47B1-8905-0721EDFC48A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5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A03335-EF15-4EF3-809E-36A68BEA0D15}"/>
              </a:ext>
            </a:extLst>
          </p:cNvPr>
          <p:cNvSpPr txBox="1"/>
          <p:nvPr userDrawn="1"/>
        </p:nvSpPr>
        <p:spPr>
          <a:xfrm>
            <a:off x="10160" y="6477000"/>
            <a:ext cx="121920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2B98A8-BB43-47B1-8905-0721EDFC48A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1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3343-76C0-4054-8B62-9F509B46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1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6B12-016C-4B7B-8D3D-8FA03B2B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15174-5385-4D06-9763-6E34FD4C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959FFD-1768-4615-A64F-67A05B68C17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73FB5-C359-4888-A7FE-EE25B795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70E88-8477-464B-83F4-B8DE73C9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210B56-4BD5-4F00-80BF-F1BD2588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F7CE-E745-4026-BEC1-CBA2C97C0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C8BBF-FA45-4B71-911B-F24EAF418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92CD2-2380-4861-8C3C-760E3FDC0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959FFD-1768-4615-A64F-67A05B68C17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7FE6-DC81-40E7-A2F9-56DA30A2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1395C-DF98-4757-A951-6A7A5BAF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210B56-4BD5-4F00-80BF-F1BD2588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4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D630-75BD-482A-8CB2-2CE95343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1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33135-CC39-4883-A33C-F8FBDF222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2AD1F-B76C-4E03-B511-F972A22CD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12BA-B6B3-4AB4-B83E-D526573E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959FFD-1768-4615-A64F-67A05B68C17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BAAE8-0C62-479B-8ABC-B0A1F1B5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3B208-2F59-4D17-8F53-157A050C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210B56-4BD5-4F00-80BF-F1BD2588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2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74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3" r:id="rId3"/>
    <p:sldLayoutId id="2147483664" r:id="rId4"/>
    <p:sldLayoutId id="2147483661" r:id="rId5"/>
    <p:sldLayoutId id="2147483662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tmp"/><Relationship Id="rId4" Type="http://schemas.openxmlformats.org/officeDocument/2006/relationships/image" Target="../media/image1.tm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tmp"/><Relationship Id="rId5" Type="http://schemas.openxmlformats.org/officeDocument/2006/relationships/image" Target="../media/image34.tmp"/><Relationship Id="rId4" Type="http://schemas.openxmlformats.org/officeDocument/2006/relationships/image" Target="../media/image33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B99BF2-7390-4F00-B7A7-75DC733DC5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6D7D9-7326-4B51-9BB4-2DFAD581F20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40525" y="3027344"/>
            <a:ext cx="9881446" cy="579116"/>
          </a:xfrm>
        </p:spPr>
        <p:txBody>
          <a:bodyPr/>
          <a:lstStyle/>
          <a:p>
            <a:r>
              <a:rPr lang="en-US" sz="3600" dirty="0"/>
              <a:t>Model-free and </a:t>
            </a:r>
            <a:r>
              <a:rPr lang="en-US" sz="3600"/>
              <a:t>Model-based Methods </a:t>
            </a:r>
            <a:r>
              <a:rPr lang="en-US" altLang="zh-CN" sz="3600" dirty="0"/>
              <a:t>in Policy Search</a:t>
            </a:r>
            <a:r>
              <a:rPr lang="en-US" sz="3600" dirty="0"/>
              <a:t>: </a:t>
            </a:r>
            <a:r>
              <a:rPr lang="en-US" sz="3600"/>
              <a:t>a Brief </a:t>
            </a:r>
            <a:r>
              <a:rPr lang="en-US" sz="3600" dirty="0"/>
              <a:t>S</a:t>
            </a:r>
            <a:r>
              <a:rPr lang="en-US" sz="3600"/>
              <a:t>ummary 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13F36-C5DB-4764-AA11-46728396E3F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0525" y="4388774"/>
            <a:ext cx="6101298" cy="523212"/>
          </a:xfrm>
        </p:spPr>
        <p:txBody>
          <a:bodyPr/>
          <a:lstStyle/>
          <a:p>
            <a:r>
              <a:rPr lang="en-US" dirty="0"/>
              <a:t>Chao NI, Peking University</a:t>
            </a:r>
          </a:p>
        </p:txBody>
      </p:sp>
    </p:spTree>
    <p:extLst>
      <p:ext uri="{BB962C8B-B14F-4D97-AF65-F5344CB8AC3E}">
        <p14:creationId xmlns:p14="http://schemas.microsoft.com/office/powerpoint/2010/main" val="302445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C4D698-58BB-471B-9282-0C5D7B4F28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*</a:t>
            </a:r>
            <a:r>
              <a:rPr lang="en-US" sz="2000" dirty="0" err="1"/>
              <a:t>Sehnke</a:t>
            </a:r>
            <a:r>
              <a:rPr lang="en-US" sz="2000" dirty="0"/>
              <a:t>, Frank, et al. "Parameter-exploring policy gradients." </a:t>
            </a:r>
            <a:r>
              <a:rPr lang="en-US" sz="2000" i="1" dirty="0"/>
              <a:t>Neural Networks</a:t>
            </a:r>
            <a:r>
              <a:rPr lang="en-US" sz="2000" dirty="0"/>
              <a:t> 23.4 (2010): 551-559.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2E03-CC5F-4862-B511-155BDEDEA6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219200" y="1371600"/>
            <a:ext cx="10445578" cy="579116"/>
          </a:xfrm>
        </p:spPr>
        <p:txBody>
          <a:bodyPr/>
          <a:lstStyle/>
          <a:p>
            <a:r>
              <a:rPr lang="en-US" dirty="0"/>
              <a:t>Likelihood Policy gradient</a:t>
            </a:r>
            <a:r>
              <a:rPr lang="zh-CN" altLang="en-US" dirty="0"/>
              <a:t>*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C1310F3-94A0-4A9F-9B47-EDDA40F31791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1219200" y="2257425"/>
                <a:ext cx="10445578" cy="3886200"/>
              </a:xfrm>
            </p:spPr>
            <p:txBody>
              <a:bodyPr/>
              <a:lstStyle/>
              <a:p>
                <a:r>
                  <a:rPr lang="en-US" dirty="0"/>
                  <a:t>Episode-based: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altLang="zh-CN" dirty="0"/>
                  <a:t>Subtract baselines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C1310F3-94A0-4A9F-9B47-EDDA40F317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1219200" y="2257425"/>
                <a:ext cx="10445578" cy="3886200"/>
              </a:xfrm>
              <a:blipFill>
                <a:blip r:embed="rId3"/>
                <a:stretch>
                  <a:fillRect l="-1050" t="-2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9" descr="A picture containing object&#10;&#10;Description automatically generated">
            <a:extLst>
              <a:ext uri="{FF2B5EF4-FFF2-40B4-BE49-F238E27FC236}">
                <a16:creationId xmlns:a16="http://schemas.microsoft.com/office/drawing/2014/main" id="{B0C51986-E450-4BEB-9A6F-45ACD42BF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606" y="2181663"/>
            <a:ext cx="8110448" cy="279630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6A06FB0-5C67-40AA-9A93-933453B7E9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723" y="5052368"/>
            <a:ext cx="5922938" cy="101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0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898936-C3AD-448D-9A2C-1796B62CAC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C7AB1-4AB5-45DD-A065-7FE41B5198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219199" y="1371600"/>
            <a:ext cx="9012195" cy="579116"/>
          </a:xfrm>
        </p:spPr>
        <p:txBody>
          <a:bodyPr/>
          <a:lstStyle/>
          <a:p>
            <a:r>
              <a:rPr lang="en-US" dirty="0"/>
              <a:t>Likelihood Policy Gradient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23F04-D9C4-4CCF-99A1-E8A9E3E950D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Step-based</a:t>
            </a:r>
          </a:p>
          <a:p>
            <a:r>
              <a:rPr lang="en-US" dirty="0"/>
              <a:t>Trajectory distribution: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Return for a single trajectory:</a:t>
            </a:r>
          </a:p>
          <a:p>
            <a:r>
              <a:rPr lang="en-US" dirty="0"/>
              <a:t>Expected long term reward:</a:t>
            </a:r>
          </a:p>
          <a:p>
            <a:endParaRPr lang="en-US" dirty="0"/>
          </a:p>
        </p:txBody>
      </p:sp>
      <p:pic>
        <p:nvPicPr>
          <p:cNvPr id="6" name="Picture 5" descr="A picture containing object&#10;&#10;Description automatically generated">
            <a:extLst>
              <a:ext uri="{FF2B5EF4-FFF2-40B4-BE49-F238E27FC236}">
                <a16:creationId xmlns:a16="http://schemas.microsoft.com/office/drawing/2014/main" id="{4031EE75-8F85-4C96-A213-EBAC8B6F4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632" y="3198048"/>
            <a:ext cx="5719656" cy="941465"/>
          </a:xfrm>
          <a:prstGeom prst="rect">
            <a:avLst/>
          </a:prstGeom>
        </p:spPr>
      </p:pic>
      <p:pic>
        <p:nvPicPr>
          <p:cNvPr id="8" name="Picture 7" descr="A close up of a clock&#10;&#10;Description automatically generated">
            <a:extLst>
              <a:ext uri="{FF2B5EF4-FFF2-40B4-BE49-F238E27FC236}">
                <a16:creationId xmlns:a16="http://schemas.microsoft.com/office/drawing/2014/main" id="{39864C1F-FC68-4977-B742-07CCF2026A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38671"/>
            <a:ext cx="2604051" cy="941465"/>
          </a:xfrm>
          <a:prstGeom prst="rect">
            <a:avLst/>
          </a:prstGeom>
        </p:spPr>
      </p:pic>
      <p:pic>
        <p:nvPicPr>
          <p:cNvPr id="10" name="Picture 9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895AE6E2-AE40-4773-9CB2-10DF843AC7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632" y="5219686"/>
            <a:ext cx="4596636" cy="80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6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00FD76-1CC0-47FC-B92A-106561027B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Sutton, Richard S., et al. "Policy gradient methods for reinforcement learning with function approximation." </a:t>
            </a:r>
            <a:r>
              <a:rPr lang="en-US" sz="1400" i="1" dirty="0"/>
              <a:t>Advances in neural information processing systems</a:t>
            </a:r>
            <a:r>
              <a:rPr lang="en-US" sz="1400" dirty="0"/>
              <a:t>. 2000.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F7F8B-13D3-4650-967B-AFDD94A2E14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Likelihood Policy Gradient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0B4DE-D7E6-4CF0-8EFE-424ED5798F1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Step-based: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Reduce the variance</a:t>
            </a:r>
          </a:p>
          <a:p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263BE1A-C531-484A-8F0A-62EA10C9B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678" y="2283706"/>
            <a:ext cx="5872057" cy="19415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8F2E04-2460-4E8D-BAF5-2E91A1FE5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06" y="4251489"/>
            <a:ext cx="5583164" cy="174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6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9069C1-73A5-4869-981C-4FEF21AE4B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*Amari, Shun-Ichi. "Natural gradient works efficiently in learning." </a:t>
            </a:r>
            <a:r>
              <a:rPr lang="en-US" sz="2000" i="1" dirty="0"/>
              <a:t>Neural computation</a:t>
            </a:r>
            <a:r>
              <a:rPr lang="en-US" sz="2000" dirty="0"/>
              <a:t> 10.2 (1998): 251-276.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1BE12-14EC-448A-8FD4-62CDAFD7366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Natural Gradient*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8AB3C-E69E-4F6D-9C70-405A29E1A0A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Use Fisher information metric: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solution is given by:</a:t>
            </a:r>
          </a:p>
          <a:p>
            <a:endParaRPr lang="en-US" dirty="0"/>
          </a:p>
          <a:p>
            <a:r>
              <a:rPr lang="en-US" dirty="0"/>
              <a:t>Estimate the reward to come by function approximation: 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72DA475-62B8-4E53-ACE0-08D923135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48" y="2663770"/>
            <a:ext cx="5574632" cy="122473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741FFF6-7D7E-4293-A9E7-87D02863A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59" y="4294844"/>
            <a:ext cx="2685554" cy="511934"/>
          </a:xfrm>
          <a:prstGeom prst="rect">
            <a:avLst/>
          </a:prstGeom>
        </p:spPr>
      </p:pic>
      <p:pic>
        <p:nvPicPr>
          <p:cNvPr id="10" name="Picture 9" descr="A close up of a mans face&#10;&#10;Description automatically generated">
            <a:extLst>
              <a:ext uri="{FF2B5EF4-FFF2-40B4-BE49-F238E27FC236}">
                <a16:creationId xmlns:a16="http://schemas.microsoft.com/office/drawing/2014/main" id="{0F6A302A-5CE2-4301-B631-E03962465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710" y="5213122"/>
            <a:ext cx="6011902" cy="66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50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FE131B-BEE3-4839-BBA4-93E4F6C30B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0ECBE-33F3-405E-A96C-E4DE1AD7338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Natural Gradient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6A01D-60F5-4357-B887-FA0FFA5785D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Use function approximation, and one can show the gradient is still unbiased;</a:t>
            </a:r>
          </a:p>
          <a:p>
            <a:pPr marL="0" indent="0">
              <a:buNone/>
            </a:pPr>
            <a:r>
              <a:rPr lang="en-US" dirty="0"/>
              <a:t>The gradient is:</a:t>
            </a:r>
          </a:p>
          <a:p>
            <a:endParaRPr lang="en-US" dirty="0"/>
          </a:p>
          <a:p>
            <a:r>
              <a:rPr lang="en-US" dirty="0"/>
              <a:t>One can show:</a:t>
            </a:r>
          </a:p>
          <a:p>
            <a:endParaRPr lang="en-US" dirty="0"/>
          </a:p>
          <a:p>
            <a:r>
              <a:rPr lang="en-US" dirty="0"/>
              <a:t>And then: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73078-8AAD-4FB0-A3A2-55B87E12F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96" y="2808023"/>
            <a:ext cx="3304939" cy="463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BDC841-EBF1-49F1-90A4-73C0A0788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031" y="3608174"/>
            <a:ext cx="8879769" cy="579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4EAA22-ABBC-4557-A5C1-09E6BE393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599" y="4539457"/>
            <a:ext cx="2326802" cy="5791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B3F799-00B2-4218-B09C-F323338AD6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122" y="5455080"/>
            <a:ext cx="5294764" cy="57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22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B33F14-216D-41D1-93B7-D51FB25A83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BD1D0-A3A2-4355-8A32-C0A394A726D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Natural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FD2A2A5-DC94-4A45-8418-9F8B3A94E30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/>
            <p:txBody>
              <a:bodyPr/>
              <a:lstStyle/>
              <a:p>
                <a:r>
                  <a:rPr lang="en-US" dirty="0"/>
                  <a:t>We don’t know the baseline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Iterate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sum up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FD2A2A5-DC94-4A45-8418-9F8B3A94E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blipFill>
                <a:blip r:embed="rId2"/>
                <a:stretch>
                  <a:fillRect l="-1107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object&#10;&#10;Description automatically generated">
            <a:extLst>
              <a:ext uri="{FF2B5EF4-FFF2-40B4-BE49-F238E27FC236}">
                <a16:creationId xmlns:a16="http://schemas.microsoft.com/office/drawing/2014/main" id="{C5CF5B2D-8578-4A1F-941B-291B8C2B2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07" y="2862938"/>
            <a:ext cx="7538452" cy="13877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0FD79F-C1AA-4B33-8371-C57FCF433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05" y="4856237"/>
            <a:ext cx="6295508" cy="109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0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12FB4A-CB26-4BE2-8758-9D9760774A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CFC2B-ED37-45FD-853F-575C3A185C4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F905C0-64CA-41FC-9AB6-979FB8D0B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918" y="1325935"/>
            <a:ext cx="8496807" cy="48176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43C116-0DDD-4827-A95F-89A5F6E74D13}"/>
              </a:ext>
            </a:extLst>
          </p:cNvPr>
          <p:cNvSpPr txBox="1"/>
          <p:nvPr/>
        </p:nvSpPr>
        <p:spPr>
          <a:xfrm>
            <a:off x="680789" y="2138362"/>
            <a:ext cx="2939741" cy="18158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Using linear regression, the baseline function can be solved.</a:t>
            </a:r>
          </a:p>
        </p:txBody>
      </p:sp>
    </p:spTree>
    <p:extLst>
      <p:ext uri="{BB962C8B-B14F-4D97-AF65-F5344CB8AC3E}">
        <p14:creationId xmlns:p14="http://schemas.microsoft.com/office/powerpoint/2010/main" val="598647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2C1788-27CD-4B6C-90DF-CDB12B6240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C6650-DA85-48A4-8237-44A525302BC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EC82C-8AB1-4F5B-8ADD-C3B26DE2CF3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Model-Free Policy Search Methods</a:t>
            </a:r>
          </a:p>
          <a:p>
            <a:pPr lvl="1"/>
            <a:r>
              <a:rPr lang="en-US" dirty="0"/>
              <a:t>Policy Gradient</a:t>
            </a:r>
          </a:p>
          <a:p>
            <a:pPr lvl="2"/>
            <a:r>
              <a:rPr lang="en-US" dirty="0"/>
              <a:t>Likelihood gradient</a:t>
            </a:r>
          </a:p>
          <a:p>
            <a:pPr lvl="2"/>
            <a:r>
              <a:rPr lang="en-US" dirty="0"/>
              <a:t>Natural Gradients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Weighted Maximum Likelihood Approaches</a:t>
            </a:r>
          </a:p>
          <a:p>
            <a:pPr lvl="2"/>
            <a:r>
              <a:rPr lang="en-US" dirty="0"/>
              <a:t>Success-Matching principle</a:t>
            </a:r>
          </a:p>
          <a:p>
            <a:pPr lvl="2"/>
            <a:r>
              <a:rPr lang="en-US" dirty="0"/>
              <a:t>Information theoretic methods</a:t>
            </a:r>
          </a:p>
          <a:p>
            <a:r>
              <a:rPr lang="en-US" dirty="0"/>
              <a:t>Model-based Policy Search</a:t>
            </a:r>
          </a:p>
          <a:p>
            <a:pPr lvl="1"/>
            <a:r>
              <a:rPr lang="en-US" dirty="0"/>
              <a:t>PILCO</a:t>
            </a:r>
          </a:p>
          <a:p>
            <a:pPr lvl="1"/>
            <a:r>
              <a:rPr lang="en-US" dirty="0"/>
              <a:t>Bounded Updates: Trajectory Optimization…</a:t>
            </a:r>
          </a:p>
        </p:txBody>
      </p:sp>
    </p:spTree>
    <p:extLst>
      <p:ext uri="{BB962C8B-B14F-4D97-AF65-F5344CB8AC3E}">
        <p14:creationId xmlns:p14="http://schemas.microsoft.com/office/powerpoint/2010/main" val="1552144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63847E-8CB7-4FF9-AEA5-B2F7A8C399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261B5-02D1-4819-AB66-CFC7A01B846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Success-matching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F0BBEA1-669B-4113-AB51-AF6DB9CD48ED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/>
            <p:txBody>
              <a:bodyPr/>
              <a:lstStyle/>
              <a:p>
                <a:r>
                  <a:rPr lang="en-US" dirty="0"/>
                  <a:t>Success-matching principle: policy reweighting by success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F0BBEA1-669B-4113-AB51-AF6DB9CD48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blipFill>
                <a:blip r:embed="rId3"/>
                <a:stretch>
                  <a:fillRect l="-1107" t="-2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80ABC02-D1ED-4F24-8D7D-4186BD3D3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134" y="2769004"/>
            <a:ext cx="5503233" cy="869647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1A027806-38D9-4EA6-B8C4-E761A58943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33" y="3649802"/>
            <a:ext cx="8631083" cy="23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04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51C73B-2A2C-4788-BF82-655F5250BA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1B9EF-8C26-46D5-8950-BF3688808AE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Episode-based Success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F0D73C-8A42-4770-A68A-7E202A00D55F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/>
            <p:txBody>
              <a:bodyPr/>
              <a:lstStyle/>
              <a:p>
                <a:r>
                  <a:rPr lang="en-US" dirty="0"/>
                  <a:t>Iterate:</a:t>
                </a:r>
              </a:p>
              <a:p>
                <a:pPr lvl="1"/>
                <a:r>
                  <a:rPr lang="en-US" dirty="0"/>
                  <a:t>Sample and evaluate parameters: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success probability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weighted policy</a:t>
                </a:r>
              </a:p>
              <a:p>
                <a:pPr lvl="1"/>
                <a:r>
                  <a:rPr lang="en-US" dirty="0"/>
                  <a:t>Fit new policy</a:t>
                </a:r>
              </a:p>
              <a:p>
                <a:pPr lvl="2"/>
                <a:r>
                  <a:rPr lang="en-US" dirty="0"/>
                  <a:t>Close form exists if fit new policy by minimize the KL-divergence between initial distribution and the updated distribution </a:t>
                </a:r>
              </a:p>
              <a:p>
                <a:pPr lvl="2"/>
                <a:r>
                  <a:rPr lang="en-US" dirty="0"/>
                  <a:t>Moment projection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F0D73C-8A42-4770-A68A-7E202A00D5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blipFill>
                <a:blip r:embed="rId2"/>
                <a:stretch>
                  <a:fillRect l="-1107" t="-2508" b="-6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4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33329D-28C8-4527-8383-F7AEB0D447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D7AB-4A90-4CCE-B3E2-E5AF5E8F50D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460B570-193A-428A-8665-AED07FDBA6C3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/>
            <p:txBody>
              <a:bodyPr/>
              <a:lstStyle/>
              <a:p>
                <a:r>
                  <a:rPr lang="en-US" dirty="0"/>
                  <a:t>Markov decision process:</a:t>
                </a:r>
              </a:p>
              <a:p>
                <a:pPr lvl="1"/>
                <a:r>
                  <a:rPr lang="en-US" dirty="0"/>
                  <a:t>State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dirty="0"/>
                  <a:t>Action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dirty="0"/>
                  <a:t>Transition dynamics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dirty="0"/>
                  <a:t>Reward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Initial state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Learning: Adapting the </a:t>
                </a:r>
                <a:r>
                  <a:rPr lang="en-US" dirty="0">
                    <a:solidFill>
                      <a:srgbClr val="FF0000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of the agent</a:t>
                </a:r>
              </a:p>
              <a:p>
                <a:r>
                  <a:rPr lang="en-US" dirty="0"/>
                  <a:t>Objective: maximize the long-term reward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460B570-193A-428A-8665-AED07FDBA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blipFill>
                <a:blip r:embed="rId3"/>
                <a:stretch>
                  <a:fillRect l="-1107" t="-2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D21CC72-689E-4847-8082-50EDEFDA90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083" y="2130256"/>
            <a:ext cx="4224830" cy="2597488"/>
          </a:xfrm>
          <a:prstGeom prst="rect">
            <a:avLst/>
          </a:prstGeom>
        </p:spPr>
      </p:pic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20CC12DA-CE44-4725-8753-EA5D7AEDC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017" y="447334"/>
            <a:ext cx="8464880" cy="428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8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95D3AA-2D30-4F28-B83A-16049B591B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2827A-8B73-4E05-8113-90B7CC91ECB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Information Theoretic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3195F-8D62-4C0A-9DA3-3C4198A672B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Information Theoretic methods: directly obtain the policy using relative entropy as metric: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optimization problem has an analytical solution: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987405-1516-4CBC-AC8A-7C83706A3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949" y="3062295"/>
            <a:ext cx="4378737" cy="2122083"/>
          </a:xfrm>
          <a:prstGeom prst="rect">
            <a:avLst/>
          </a:prstGeom>
        </p:spPr>
      </p:pic>
      <p:pic>
        <p:nvPicPr>
          <p:cNvPr id="8" name="Picture 7" descr="A drawing of a face&#10;&#10;Description automatically generated">
            <a:extLst>
              <a:ext uri="{FF2B5EF4-FFF2-40B4-BE49-F238E27FC236}">
                <a16:creationId xmlns:a16="http://schemas.microsoft.com/office/drawing/2014/main" id="{305B2514-D2CF-42E2-9A89-0604308FD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75" y="5648719"/>
            <a:ext cx="2558281" cy="63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53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7527C0-E446-4893-805F-8D7ECBE55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427E1-884B-4E30-84CE-89BFB7BAE8B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Model-based Policy Search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2D46F-3289-4E08-91ED-87CBBD8BA71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Learn dynamics from data-set</a:t>
            </a:r>
          </a:p>
          <a:p>
            <a:endParaRPr lang="en-US" dirty="0"/>
          </a:p>
          <a:p>
            <a:r>
              <a:rPr lang="en-US" dirty="0"/>
              <a:t>More data efficient than model-free methods</a:t>
            </a:r>
          </a:p>
          <a:p>
            <a:r>
              <a:rPr lang="en-US" dirty="0"/>
              <a:t>More complex policies can be optimized:</a:t>
            </a:r>
          </a:p>
          <a:p>
            <a:pPr lvl="1"/>
            <a:r>
              <a:rPr lang="en-US" dirty="0"/>
              <a:t>RBF networks</a:t>
            </a:r>
          </a:p>
          <a:p>
            <a:pPr lvl="1"/>
            <a:r>
              <a:rPr lang="en-US" dirty="0"/>
              <a:t>Gaussian Process</a:t>
            </a:r>
          </a:p>
          <a:p>
            <a:pPr lvl="1"/>
            <a:r>
              <a:rPr lang="en-US" dirty="0"/>
              <a:t>Deep neural network </a:t>
            </a:r>
          </a:p>
          <a:p>
            <a:pPr lvl="1"/>
            <a:r>
              <a:rPr lang="en-US" dirty="0"/>
              <a:t>Time-dependent feedback controllers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B1E676-2911-4CA1-B2F7-80AEB2A20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67" y="2650878"/>
            <a:ext cx="4760127" cy="59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2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010D98-FA1B-4D1E-AA05-C6FB42E049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*</a:t>
            </a:r>
            <a:r>
              <a:rPr lang="en-US" dirty="0" err="1"/>
              <a:t>Deisenroth</a:t>
            </a:r>
            <a:r>
              <a:rPr lang="en-US" dirty="0"/>
              <a:t>, Marc, and Carl E. Rasmussen. "PILCO: A model-based and data-efficient approach to policy search." </a:t>
            </a:r>
            <a:r>
              <a:rPr lang="en-US" i="1" dirty="0"/>
              <a:t>Proceedings of the 28th International Conference on machine learning (ICML-11)</a:t>
            </a:r>
            <a:r>
              <a:rPr lang="en-US" dirty="0"/>
              <a:t>. 2011.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8097A-6FF9-468C-BC49-5CA5D1A7F53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PILCO*: probabilistic inference for learning control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08F0E-8476-45A9-835D-ED706982B60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Learn the dynamic model: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learned model as simulator</a:t>
            </a:r>
          </a:p>
          <a:p>
            <a:pPr lvl="1"/>
            <a:r>
              <a:rPr lang="en-US" dirty="0"/>
              <a:t>Sampling</a:t>
            </a:r>
          </a:p>
          <a:p>
            <a:pPr lvl="1"/>
            <a:r>
              <a:rPr lang="en-US" dirty="0"/>
              <a:t>Probabilistic inference</a:t>
            </a:r>
          </a:p>
          <a:p>
            <a:r>
              <a:rPr lang="en-US" dirty="0"/>
              <a:t>Update policy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91BFA5-1CFD-478B-A91D-F03BBFC61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971" y="2612009"/>
            <a:ext cx="5648057" cy="158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91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48162E-E8E3-4B48-86D2-5E957780B2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A0EB-C721-43B0-AF2B-C2A1190EF4C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PILCO*: probabilistic inference for learning control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1E50D-166C-4ECF-8C9D-130A3445F27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218789" y="2298299"/>
            <a:ext cx="9910763" cy="3886200"/>
          </a:xfrm>
        </p:spPr>
        <p:txBody>
          <a:bodyPr/>
          <a:lstStyle/>
          <a:p>
            <a:r>
              <a:rPr lang="en-US" dirty="0"/>
              <a:t>We need to obtain the distribution of the difference:</a:t>
            </a:r>
          </a:p>
          <a:p>
            <a:endParaRPr lang="en-US" dirty="0"/>
          </a:p>
          <a:p>
            <a:r>
              <a:rPr lang="en-US" dirty="0"/>
              <a:t>Use moment-matching method</a:t>
            </a:r>
          </a:p>
          <a:p>
            <a:r>
              <a:rPr lang="en-US" dirty="0"/>
              <a:t>Update the mean and the covariance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picture containing object&#10;&#10;Description automatically generated">
            <a:extLst>
              <a:ext uri="{FF2B5EF4-FFF2-40B4-BE49-F238E27FC236}">
                <a16:creationId xmlns:a16="http://schemas.microsoft.com/office/drawing/2014/main" id="{FF3E7213-2959-431A-81A6-BC6D02901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297" y="2729629"/>
            <a:ext cx="5306215" cy="692850"/>
          </a:xfrm>
          <a:prstGeom prst="rect">
            <a:avLst/>
          </a:prstGeom>
        </p:spPr>
      </p:pic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A97EC03E-C548-40C2-BFF8-2DCF397A6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68" y="4315191"/>
            <a:ext cx="5810840" cy="797021"/>
          </a:xfrm>
          <a:prstGeom prst="rect">
            <a:avLst/>
          </a:prstGeom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5138DC01-AE34-4D04-B50C-50630349B4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45" y="5133183"/>
            <a:ext cx="2965289" cy="54229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2A5D60F-BDAA-49DF-8F40-5ED4EDE30B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187" y="2963694"/>
            <a:ext cx="6680242" cy="31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5184CF-C9FD-4337-BA72-DB6FB2015A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268A4-AA3A-468F-B6A7-BF317775AE2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PILCO*: probabilistic inference for learning control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23206-EE83-4393-8497-E5617CDDFAE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Unprecedent learning speed compared to state-of-the-art (2011)</a:t>
            </a:r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GP-models are hard to scale to </a:t>
            </a:r>
            <a:r>
              <a:rPr lang="en-US" dirty="0">
                <a:solidFill>
                  <a:srgbClr val="FF0000"/>
                </a:solidFill>
              </a:rPr>
              <a:t>high-D</a:t>
            </a:r>
          </a:p>
          <a:p>
            <a:pPr lvl="1"/>
            <a:r>
              <a:rPr lang="en-US" dirty="0"/>
              <a:t>Computational consideration</a:t>
            </a:r>
          </a:p>
          <a:p>
            <a:pPr lvl="1"/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50FEE5-F320-4BB6-AD29-35CE4E35F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58" y="2790024"/>
            <a:ext cx="3830282" cy="269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4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46BDD4-D1B5-48A5-8CA9-2F81E32E5C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3476E-77FB-4EBE-8F12-22AD32674FD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Robot reinforcement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CF41F-4D74-4DE4-82AC-6C7D408771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Dimensionality</a:t>
            </a:r>
          </a:p>
          <a:p>
            <a:pPr lvl="2"/>
            <a:r>
              <a:rPr lang="en-US" dirty="0"/>
              <a:t>Continuous space</a:t>
            </a:r>
          </a:p>
          <a:p>
            <a:pPr lvl="1"/>
            <a:r>
              <a:rPr lang="en-US" dirty="0"/>
              <a:t>Real world environment</a:t>
            </a:r>
          </a:p>
          <a:p>
            <a:pPr lvl="2"/>
            <a:r>
              <a:rPr lang="en-US" dirty="0"/>
              <a:t>Lack of data</a:t>
            </a:r>
          </a:p>
          <a:p>
            <a:pPr lvl="2"/>
            <a:r>
              <a:rPr lang="en-US" dirty="0"/>
              <a:t>Noisy measurements</a:t>
            </a:r>
          </a:p>
          <a:p>
            <a:pPr lvl="1"/>
            <a:r>
              <a:rPr lang="en-US" dirty="0"/>
              <a:t>Exploration</a:t>
            </a:r>
          </a:p>
          <a:p>
            <a:pPr lvl="2"/>
            <a:r>
              <a:rPr lang="en-US" dirty="0"/>
              <a:t>Trajectory needs to be smooth</a:t>
            </a:r>
          </a:p>
          <a:p>
            <a:pPr lvl="2"/>
            <a:r>
              <a:rPr lang="en-US" dirty="0"/>
              <a:t>Do not damage the robot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5EC8C67-7170-4C7C-ADCE-39C3A4EB3F37}"/>
                  </a:ext>
                </a:extLst>
              </p:cNvPr>
              <p:cNvSpPr>
                <a:spLocks noGrp="1"/>
              </p:cNvSpPr>
              <p:nvPr>
                <p:ph sz="half" idx="15"/>
              </p:nvPr>
            </p:nvSpPr>
            <p:spPr/>
            <p:txBody>
              <a:bodyPr/>
              <a:lstStyle/>
              <a:p>
                <a:r>
                  <a:rPr lang="en-US" dirty="0"/>
                  <a:t>Policy search methods:</a:t>
                </a:r>
              </a:p>
              <a:p>
                <a:pPr lvl="1"/>
                <a:r>
                  <a:rPr lang="en-US" dirty="0"/>
                  <a:t>Use parameterized policy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Prior knowledge is encoded</a:t>
                </a:r>
              </a:p>
              <a:p>
                <a:pPr lvl="1"/>
                <a:r>
                  <a:rPr lang="en-US" dirty="0"/>
                  <a:t>Structure Assumption:</a:t>
                </a:r>
              </a:p>
              <a:p>
                <a:pPr lvl="2"/>
                <a:r>
                  <a:rPr lang="en-US" b="0" dirty="0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Gaussian distribution</a:t>
                </a:r>
              </a:p>
              <a:p>
                <a:pPr lvl="1"/>
                <a:r>
                  <a:rPr lang="en-US" dirty="0"/>
                  <a:t>Policy update: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5EC8C67-7170-4C7C-ADCE-39C3A4EB3F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blipFill>
                <a:blip r:embed="rId3"/>
                <a:stretch>
                  <a:fillRect l="-2118" t="-2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5D909ED-C160-4BF8-A16D-833B0FDAF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054" y="5085555"/>
            <a:ext cx="2475984" cy="62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5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4ED307-10A1-4ED8-A4C0-D69D1A5227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609CE-AC48-4ACA-BF08-21BBB16D8AE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Model-free vs Model-based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A52C48C-62AD-4187-9638-8FC3E46124F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Model-free:</a:t>
                </a:r>
              </a:p>
              <a:p>
                <a:pPr lvl="1"/>
                <a:r>
                  <a:rPr lang="en-US" dirty="0"/>
                  <a:t>Use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to directly update the policy;</a:t>
                </a:r>
              </a:p>
              <a:p>
                <a:pPr lvl="1"/>
                <a:r>
                  <a:rPr lang="en-US" dirty="0"/>
                  <a:t>Samples!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A52C48C-62AD-4187-9638-8FC3E4612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BAD72C99-EC48-4798-B6A2-EC900CD2230F}"/>
                  </a:ext>
                </a:extLst>
              </p:cNvPr>
              <p:cNvSpPr>
                <a:spLocks noGrp="1"/>
              </p:cNvSpPr>
              <p:nvPr>
                <p:ph sz="half" idx="15"/>
              </p:nvPr>
            </p:nvSpPr>
            <p:spPr/>
            <p:txBody>
              <a:bodyPr/>
              <a:lstStyle/>
              <a:p>
                <a:r>
                  <a:rPr lang="en-US" dirty="0"/>
                  <a:t>Model-based:</a:t>
                </a:r>
              </a:p>
              <a:p>
                <a:pPr lvl="1"/>
                <a:r>
                  <a:rPr lang="en-US" dirty="0"/>
                  <a:t>Use 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to estimate the model</a:t>
                </a:r>
              </a:p>
              <a:p>
                <a:pPr lvl="1"/>
                <a:r>
                  <a:rPr lang="en-US" dirty="0"/>
                  <a:t>Data efficient</a:t>
                </a:r>
              </a:p>
              <a:p>
                <a:pPr lvl="1"/>
                <a:r>
                  <a:rPr lang="en-US" dirty="0"/>
                  <a:t>Works if the model is accurate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BAD72C99-EC48-4798-B6A2-EC900CD223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blipFill>
                <a:blip r:embed="rId3"/>
                <a:stretch>
                  <a:fillRect l="-2118" t="-2760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12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F54F31-9C3D-4547-B576-7A4BD44A33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0CAFE-3EB1-412B-87DC-F6138A4D71D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Model-free Policy Search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194B9A-CCD9-4CCE-BBDF-88804AAAE8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07" y="2541614"/>
            <a:ext cx="10741185" cy="3167810"/>
          </a:xfrm>
        </p:spPr>
      </p:pic>
    </p:spTree>
    <p:extLst>
      <p:ext uri="{BB962C8B-B14F-4D97-AF65-F5344CB8AC3E}">
        <p14:creationId xmlns:p14="http://schemas.microsoft.com/office/powerpoint/2010/main" val="222396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82AEE2-5205-48D5-8C89-F7488D9C6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01F74-2306-4D09-9F0D-BB62DCB3ED8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Episode-based &amp; step-based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1DEE158-47C5-4C0D-8E15-C5E29D5EDD4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Episode-based:</a:t>
                </a:r>
              </a:p>
              <a:p>
                <a:pPr lvl="1"/>
                <a:r>
                  <a:rPr lang="en-US" dirty="0"/>
                  <a:t>Explore in parameter space at the beginning of the episode: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Deterministic control policy</a:t>
                </a:r>
              </a:p>
              <a:p>
                <a:pPr lvl="1"/>
                <a:r>
                  <a:rPr lang="en-US" dirty="0"/>
                  <a:t>Evaluate the quality of parameter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by the returns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1DEE158-47C5-4C0D-8E15-C5E29D5EDD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760" r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3ADED29-DFD0-4E6D-A3A5-A6C1DBAA5681}"/>
                  </a:ext>
                </a:extLst>
              </p:cNvPr>
              <p:cNvSpPr>
                <a:spLocks noGrp="1"/>
              </p:cNvSpPr>
              <p:nvPr>
                <p:ph sz="half" idx="15"/>
              </p:nvPr>
            </p:nvSpPr>
            <p:spPr/>
            <p:txBody>
              <a:bodyPr/>
              <a:lstStyle/>
              <a:p>
                <a:r>
                  <a:rPr lang="en-US" dirty="0"/>
                  <a:t>Step-based:</a:t>
                </a:r>
              </a:p>
              <a:p>
                <a:pPr lvl="1"/>
                <a:r>
                  <a:rPr lang="en-US" dirty="0"/>
                  <a:t>Explore in action-space at each time step: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Stochastic control policy</a:t>
                </a:r>
              </a:p>
              <a:p>
                <a:pPr lvl="1"/>
                <a:r>
                  <a:rPr lang="en-US" dirty="0"/>
                  <a:t>Evaluate the quality of state-action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reward to come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b="1" i="1" dirty="0"/>
                  <a:t>Standard RL problem structure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3ADED29-DFD0-4E6D-A3A5-A6C1DBAA5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blipFill>
                <a:blip r:embed="rId3"/>
                <a:stretch>
                  <a:fillRect l="-2118" t="-2760" r="-2941" b="-9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0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145176-921A-465E-92BF-EA85C872C3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A057F-BFA4-49A4-AA98-4AC900C08A2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Desired properties for the Policy update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A882B-6A3F-435A-AFBB-5C6DC0792E5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Invariance to parameter or reward transformations</a:t>
            </a:r>
          </a:p>
          <a:p>
            <a:r>
              <a:rPr lang="en-US" dirty="0"/>
              <a:t>Regularize policy update</a:t>
            </a:r>
          </a:p>
          <a:p>
            <a:pPr lvl="1"/>
            <a:r>
              <a:rPr lang="en-US" dirty="0"/>
              <a:t>Update is computed based on data</a:t>
            </a:r>
          </a:p>
          <a:p>
            <a:r>
              <a:rPr lang="en-US" dirty="0"/>
              <a:t>Controllable </a:t>
            </a:r>
            <a:r>
              <a:rPr lang="en-US" u="sng" dirty="0"/>
              <a:t>exploration-exploitation trade-of</a:t>
            </a:r>
            <a:r>
              <a:rPr lang="en-US" altLang="zh-CN" u="sng" dirty="0"/>
              <a:t>f</a:t>
            </a:r>
          </a:p>
          <a:p>
            <a:pPr lvl="1"/>
            <a:r>
              <a:rPr lang="en-US" u="sng" dirty="0"/>
              <a:t>Metrics</a:t>
            </a:r>
            <a:r>
              <a:rPr lang="en-US" dirty="0"/>
              <a:t> used for the policy update (loss function)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8E6073-271C-4F57-991E-81660F6D9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44" y="588519"/>
            <a:ext cx="9604712" cy="525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5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43D591-30A4-4B78-AE06-8CA84143FC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89A20-9FD5-4F0B-9277-A8E23CEEEB9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Choose metric to measure the distance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CF07E-7BE0-47BA-9611-AEA6D395DC7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Euclidian distance:</a:t>
            </a:r>
          </a:p>
          <a:p>
            <a:r>
              <a:rPr lang="en-US" altLang="zh-CN" dirty="0"/>
              <a:t>KL-divergence (</a:t>
            </a:r>
            <a:r>
              <a:rPr lang="en-US" altLang="zh-CN" dirty="0" err="1"/>
              <a:t>Kullback</a:t>
            </a:r>
            <a:r>
              <a:rPr lang="en-US" altLang="zh-CN" dirty="0"/>
              <a:t> </a:t>
            </a:r>
            <a:r>
              <a:rPr lang="en-US" altLang="zh-CN" dirty="0" err="1"/>
              <a:t>Leibler</a:t>
            </a:r>
            <a:r>
              <a:rPr lang="en-US" altLang="zh-CN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KL divergence can be approximately by the Fisher information matrix (2nd order Tayler approximation) 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7DD26F8-A8A7-4EC0-BE99-FD663DE56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73" y="2257425"/>
            <a:ext cx="4947583" cy="589240"/>
          </a:xfrm>
          <a:prstGeom prst="rect">
            <a:avLst/>
          </a:prstGeom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BF159A63-34EF-4913-8AB8-4B3AC06066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492" y="3273960"/>
            <a:ext cx="3858719" cy="814123"/>
          </a:xfrm>
          <a:prstGeom prst="rect">
            <a:avLst/>
          </a:prstGeom>
        </p:spPr>
      </p:pic>
      <p:pic>
        <p:nvPicPr>
          <p:cNvPr id="12" name="Picture 11" descr="A picture containing object&#10;&#10;Description automatically generated">
            <a:extLst>
              <a:ext uri="{FF2B5EF4-FFF2-40B4-BE49-F238E27FC236}">
                <a16:creationId xmlns:a16="http://schemas.microsoft.com/office/drawing/2014/main" id="{9B909AAA-ABEF-4E39-8780-F1E6F25962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760" y="5193961"/>
            <a:ext cx="3938599" cy="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2C1788-27CD-4B6C-90DF-CDB12B6240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C6650-DA85-48A4-8237-44A525302BC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EC82C-8AB1-4F5B-8ADD-C3B26DE2CF3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Model-Free Policy Search Methods</a:t>
            </a:r>
          </a:p>
          <a:p>
            <a:pPr lvl="1"/>
            <a:r>
              <a:rPr lang="en-US" dirty="0"/>
              <a:t>Policy Gradient</a:t>
            </a:r>
          </a:p>
          <a:p>
            <a:pPr lvl="2"/>
            <a:r>
              <a:rPr lang="en-US" dirty="0"/>
              <a:t>Likelihood gradient</a:t>
            </a:r>
          </a:p>
          <a:p>
            <a:pPr lvl="2"/>
            <a:r>
              <a:rPr lang="en-US" dirty="0"/>
              <a:t>Natural Gradients</a:t>
            </a:r>
          </a:p>
          <a:p>
            <a:pPr lvl="1"/>
            <a:r>
              <a:rPr lang="en-US" dirty="0"/>
              <a:t>Weighted Maximum Likelihood Approaches</a:t>
            </a:r>
          </a:p>
          <a:p>
            <a:pPr lvl="2"/>
            <a:r>
              <a:rPr lang="en-US" dirty="0"/>
              <a:t>Success-Matching principle</a:t>
            </a:r>
          </a:p>
          <a:p>
            <a:pPr lvl="2"/>
            <a:r>
              <a:rPr lang="en-US" dirty="0"/>
              <a:t>Information theoretic methods</a:t>
            </a:r>
          </a:p>
          <a:p>
            <a:r>
              <a:rPr lang="en-US" dirty="0"/>
              <a:t>Model-based Policy Search</a:t>
            </a:r>
          </a:p>
          <a:p>
            <a:pPr lvl="1"/>
            <a:r>
              <a:rPr lang="en-US" dirty="0"/>
              <a:t>PILCO</a:t>
            </a:r>
          </a:p>
          <a:p>
            <a:pPr lvl="1"/>
            <a:r>
              <a:rPr lang="en-US" dirty="0"/>
              <a:t>Bounded Updates: Trajectory Optimization…</a:t>
            </a:r>
          </a:p>
        </p:txBody>
      </p:sp>
    </p:spTree>
    <p:extLst>
      <p:ext uri="{BB962C8B-B14F-4D97-AF65-F5344CB8AC3E}">
        <p14:creationId xmlns:p14="http://schemas.microsoft.com/office/powerpoint/2010/main" val="295043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accent6">
            <a:lumMod val="75000"/>
          </a:schemeClr>
        </a:solidFill>
      </a:spPr>
      <a:bodyPr wrap="square" rtlCol="0">
        <a:sp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3991</TotalTime>
  <Words>911</Words>
  <Application>Microsoft Office PowerPoint</Application>
  <PresentationFormat>Widescreen</PresentationFormat>
  <Paragraphs>212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chao ni</dc:creator>
  <cp:lastModifiedBy>chao ni</cp:lastModifiedBy>
  <cp:revision>55</cp:revision>
  <dcterms:created xsi:type="dcterms:W3CDTF">2019-02-26T06:35:37Z</dcterms:created>
  <dcterms:modified xsi:type="dcterms:W3CDTF">2019-03-15T16:19:45Z</dcterms:modified>
</cp:coreProperties>
</file>