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44"/>
  </p:handoutMasterIdLst>
  <p:sldIdLst>
    <p:sldId id="899" r:id="rId3"/>
    <p:sldId id="933" r:id="rId5"/>
    <p:sldId id="973" r:id="rId6"/>
    <p:sldId id="974" r:id="rId7"/>
    <p:sldId id="976" r:id="rId8"/>
    <p:sldId id="977" r:id="rId9"/>
    <p:sldId id="978" r:id="rId10"/>
    <p:sldId id="981" r:id="rId11"/>
    <p:sldId id="995" r:id="rId12"/>
    <p:sldId id="996" r:id="rId13"/>
    <p:sldId id="997" r:id="rId14"/>
    <p:sldId id="998" r:id="rId15"/>
    <p:sldId id="1000" r:id="rId16"/>
    <p:sldId id="1001" r:id="rId17"/>
    <p:sldId id="983" r:id="rId18"/>
    <p:sldId id="1004" r:id="rId19"/>
    <p:sldId id="1003" r:id="rId20"/>
    <p:sldId id="999" r:id="rId21"/>
    <p:sldId id="984" r:id="rId22"/>
    <p:sldId id="985" r:id="rId23"/>
    <p:sldId id="986" r:id="rId24"/>
    <p:sldId id="987" r:id="rId25"/>
    <p:sldId id="988" r:id="rId26"/>
    <p:sldId id="989" r:id="rId27"/>
    <p:sldId id="990" r:id="rId28"/>
    <p:sldId id="991" r:id="rId29"/>
    <p:sldId id="1006" r:id="rId30"/>
    <p:sldId id="1007" r:id="rId31"/>
    <p:sldId id="1008" r:id="rId32"/>
    <p:sldId id="1009" r:id="rId33"/>
    <p:sldId id="992" r:id="rId34"/>
    <p:sldId id="993" r:id="rId35"/>
    <p:sldId id="994" r:id="rId36"/>
    <p:sldId id="1005" r:id="rId37"/>
    <p:sldId id="971" r:id="rId38"/>
    <p:sldId id="1025" r:id="rId39"/>
    <p:sldId id="1026" r:id="rId40"/>
    <p:sldId id="1027" r:id="rId41"/>
    <p:sldId id="1028" r:id="rId42"/>
    <p:sldId id="1030" r:id="rId43"/>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5747" autoAdjust="0"/>
    <p:restoredTop sz="83741" autoAdjust="0"/>
  </p:normalViewPr>
  <p:slideViewPr>
    <p:cSldViewPr snapToGrid="0" showGuides="1">
      <p:cViewPr varScale="1">
        <p:scale>
          <a:sx n="89" d="100"/>
          <a:sy n="89" d="100"/>
        </p:scale>
        <p:origin x="-1260" y="-102"/>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88"/>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ln>
          <a:effectLst/>
        </p:spPr>
        <p:txBody>
          <a:bodyPr vert="horz" wrap="square" lIns="96697" tIns="48349" rIns="96697" bIns="48349" numCol="1" anchor="t" anchorCtr="0" compatLnSpc="1"/>
          <a:lstStyle>
            <a:lvl1pPr algn="l" defTabSz="967105">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ln>
          <a:effectLst/>
        </p:spPr>
        <p:txBody>
          <a:bodyPr vert="horz" wrap="square" lIns="96697" tIns="48349" rIns="96697" bIns="48349" numCol="1" anchor="t" anchorCtr="0" compatLnSpc="1"/>
          <a:lstStyle>
            <a:lvl1pPr algn="r" defTabSz="967105">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ln>
          <a:effectLst/>
        </p:spPr>
        <p:txBody>
          <a:bodyPr vert="horz" wrap="square" lIns="96697" tIns="48349" rIns="96697" bIns="48349"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ln>
          <a:effectLst/>
        </p:spPr>
        <p:txBody>
          <a:bodyPr vert="horz" wrap="square" lIns="96697" tIns="48349" rIns="96697" bIns="48349" numCol="1" anchor="b" anchorCtr="0" compatLnSpc="1"/>
          <a:lstStyle>
            <a:lvl1pPr algn="l" defTabSz="967105">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 be your first exposure to </a:t>
            </a:r>
            <a:r>
              <a:rPr lang="en-US" dirty="0" err="1" smtClean="0"/>
              <a:t>Vivado</a:t>
            </a:r>
            <a:r>
              <a:rPr lang="en-US" dirty="0" smtClean="0"/>
              <a:t>. </a:t>
            </a:r>
            <a:endParaRPr lang="en-US" dirty="0" smtClean="0"/>
          </a:p>
          <a:p>
            <a:r>
              <a:rPr lang="en-US" dirty="0" smtClean="0"/>
              <a:t>In this lab you</a:t>
            </a:r>
            <a:r>
              <a:rPr lang="en-US" baseline="0" dirty="0" smtClean="0"/>
              <a:t> will be using the </a:t>
            </a:r>
            <a:r>
              <a:rPr lang="en-US" baseline="0" dirty="0" err="1" smtClean="0"/>
              <a:t>ZedBoard</a:t>
            </a:r>
            <a:r>
              <a:rPr lang="en-US" baseline="0" dirty="0" smtClean="0"/>
              <a:t> and run the </a:t>
            </a:r>
            <a:r>
              <a:rPr lang="en-US" baseline="0" dirty="0" err="1" smtClean="0"/>
              <a:t>Vivado</a:t>
            </a:r>
            <a:r>
              <a:rPr lang="en-US" baseline="0" dirty="0" smtClean="0"/>
              <a:t> design flow from start to finish.</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basic combinatorial design</a:t>
            </a:r>
            <a:r>
              <a:rPr lang="en-US" baseline="0" dirty="0" smtClean="0"/>
              <a:t> you will be implementing in the lab. Notice that different switch options will light up different LEDs.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a comprehensive environment for analyzing timing issues and easily constraining timing-critical logic to improve performance. Results can be used to plan a </a:t>
            </a:r>
            <a:r>
              <a:rPr lang="en-US" sz="1200" kern="1200" dirty="0" err="1" smtClean="0">
                <a:solidFill>
                  <a:schemeClr val="tx1"/>
                </a:solidFill>
                <a:effectLst/>
                <a:latin typeface="Arial" charset="0"/>
                <a:ea typeface="+mn-ea"/>
                <a:cs typeface="+mn-cs"/>
              </a:rPr>
              <a:t>floorplan</a:t>
            </a:r>
            <a:r>
              <a:rPr lang="en-US" sz="1200" kern="1200" dirty="0" smtClean="0">
                <a:solidFill>
                  <a:schemeClr val="tx1"/>
                </a:solidFill>
                <a:effectLst/>
                <a:latin typeface="Arial" charset="0"/>
                <a:ea typeface="+mn-ea"/>
                <a:cs typeface="+mn-cs"/>
              </a:rPr>
              <a:t> of the design by determining what logic should be grouped together and where it should placed on the die. When timing-critical logic is grouped closer together, the implementation tools can use faster routing resources to improve timing.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Grouping logic is performed with physical blocks (called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by selecting logic in a variety of different ways.</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also provides resource utilization estimates to help size any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These same statistics report clock information, carry chain size, and a variety of other useful information.</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excellent insight into the design by displaying I/O interconnect as well as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Inter-</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change color and size depending on the number of signals shared by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This makes it easy to see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and the data flow through the FPGA. Designers can then take corrective action to place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closer or merge them into one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endParaRPr lang="en-US" sz="1200" kern="1200" dirty="0" smtClean="0">
              <a:solidFill>
                <a:schemeClr val="tx1"/>
              </a:solidFill>
              <a:effectLst/>
              <a:latin typeface="Arial" charset="0"/>
              <a:ea typeface="+mn-ea"/>
              <a:cs typeface="+mn-cs"/>
            </a:endParaRP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synth_design</a:t>
            </a:r>
            <a:r>
              <a:rPr lang="en-US" sz="1200" kern="1200" dirty="0" smtClean="0">
                <a:solidFill>
                  <a:schemeClr val="tx1"/>
                </a:solidFill>
                <a:effectLst/>
                <a:latin typeface="Arial" charset="0"/>
                <a:ea typeface="+mn-ea"/>
                <a:cs typeface="+mn-cs"/>
              </a:rPr>
              <a:t> is normal except that it now can read in XDC constraints into synthesis.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includes a timing-driven synthesis tool that uses a common constraint language throughout the flow. From synthesis all the way through place and route.  </a:t>
            </a:r>
            <a:endParaRPr lang="en-US" sz="120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linking is done in </a:t>
            </a:r>
            <a:r>
              <a:rPr lang="en-US" sz="1200" kern="1200" dirty="0" err="1" smtClean="0">
                <a:solidFill>
                  <a:schemeClr val="tx1"/>
                </a:solidFill>
                <a:effectLst/>
                <a:latin typeface="Arial" charset="0"/>
                <a:ea typeface="+mn-ea"/>
                <a:cs typeface="+mn-cs"/>
              </a:rPr>
              <a:t>link_design</a:t>
            </a:r>
            <a:r>
              <a:rPr lang="en-US" sz="1200" kern="1200" dirty="0" smtClean="0">
                <a:solidFill>
                  <a:schemeClr val="tx1"/>
                </a:solidFill>
                <a:effectLst/>
                <a:latin typeface="Arial" charset="0"/>
                <a:ea typeface="+mn-ea"/>
                <a:cs typeface="+mn-cs"/>
              </a:rPr>
              <a:t>. Here if you do have third-party EDF, the files can be read into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t>
            </a:r>
            <a:endParaRPr lang="en-US" sz="120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opt_design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and </a:t>
            </a:r>
            <a:r>
              <a:rPr lang="en-US" sz="1200" kern="1200" dirty="0" err="1" smtClean="0">
                <a:solidFill>
                  <a:schemeClr val="tx1"/>
                </a:solidFill>
                <a:effectLst/>
                <a:latin typeface="Arial" charset="0"/>
                <a:ea typeface="+mn-ea"/>
                <a:cs typeface="+mn-cs"/>
              </a:rPr>
              <a:t>place_design</a:t>
            </a:r>
            <a:r>
              <a:rPr lang="en-US" sz="1200" kern="1200" dirty="0" smtClean="0">
                <a:solidFill>
                  <a:schemeClr val="tx1"/>
                </a:solidFill>
                <a:effectLst/>
                <a:latin typeface="Arial" charset="0"/>
                <a:ea typeface="+mn-ea"/>
                <a:cs typeface="+mn-cs"/>
              </a:rPr>
              <a:t> are the packing and placement functions.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is optional, however.</a:t>
            </a:r>
            <a:endParaRPr lang="en-US" sz="1200" kern="1200" dirty="0" smtClean="0">
              <a:solidFill>
                <a:schemeClr val="tx1"/>
              </a:solidFill>
              <a:effectLst/>
              <a:latin typeface="Arial" charset="0"/>
              <a:ea typeface="+mn-ea"/>
              <a:cs typeface="+mn-cs"/>
            </a:endParaRPr>
          </a:p>
          <a:p>
            <a:endParaRPr lang="en-US" dirty="0" smtClean="0"/>
          </a:p>
          <a:p>
            <a:r>
              <a:rPr lang="en-US" sz="1200" kern="1200" dirty="0" err="1" smtClean="0">
                <a:solidFill>
                  <a:schemeClr val="tx1"/>
                </a:solidFill>
                <a:effectLst/>
                <a:latin typeface="Arial" charset="0"/>
                <a:ea typeface="+mn-ea"/>
                <a:cs typeface="+mn-cs"/>
              </a:rPr>
              <a:t>phys_opt_design</a:t>
            </a:r>
            <a:r>
              <a:rPr lang="en-US" sz="1200" kern="1200" dirty="0" smtClean="0">
                <a:solidFill>
                  <a:schemeClr val="tx1"/>
                </a:solidFill>
                <a:effectLst/>
                <a:latin typeface="Arial" charset="0"/>
                <a:ea typeface="+mn-ea"/>
                <a:cs typeface="+mn-cs"/>
              </a:rPr>
              <a:t> is also optional. The significant thing is that all of data is stored in one data model.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You can run that entire flow in memory and never write anything files out when using the non-project batch design flow. But in any flow there is no data translation, no data model. There are huge advantages to that in terms of speed. Checkpoints can be saved at any stage of the design flow when using the non-project batch design flow. A checkpoint is basically a snapshot of your design in time. All of these commands can be scripted, so the flow is very flexible.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single data model in memory allows you to do a lot of things, such as cross-probing and fixing your timing at the end of the implementation without having to </a:t>
            </a:r>
            <a:r>
              <a:rPr lang="en-US" sz="1200" kern="1200" dirty="0" err="1" smtClean="0">
                <a:solidFill>
                  <a:schemeClr val="tx1"/>
                </a:solidFill>
                <a:effectLst/>
                <a:latin typeface="Arial" charset="0"/>
                <a:ea typeface="+mn-ea"/>
                <a:cs typeface="+mn-cs"/>
              </a:rPr>
              <a:t>reimplement</a:t>
            </a:r>
            <a:r>
              <a:rPr lang="en-US" sz="1200" kern="1200" dirty="0" smtClean="0">
                <a:solidFill>
                  <a:schemeClr val="tx1"/>
                </a:solidFill>
                <a:effectLst/>
                <a:latin typeface="Arial" charset="0"/>
                <a:ea typeface="+mn-ea"/>
                <a:cs typeface="+mn-cs"/>
              </a:rPr>
              <a:t> again.</a:t>
            </a:r>
            <a:endParaRPr lang="en-US" sz="1200" kern="1200" dirty="0" smtClean="0">
              <a:solidFill>
                <a:schemeClr val="tx1"/>
              </a:solidFill>
              <a:effectLst/>
              <a:latin typeface="Arial" charset="0"/>
              <a:ea typeface="+mn-ea"/>
              <a:cs typeface="+mn-cs"/>
            </a:endParaRP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Arial" charset="0"/>
                <a:ea typeface="+mn-ea"/>
                <a:cs typeface="+mn-cs"/>
              </a:rPr>
              <a:t>Ports are the primary inputs and outputs of the current design (normally the top level module).</a:t>
            </a:r>
            <a:endParaRPr lang="en-US" sz="1200" kern="1200" dirty="0" smtClean="0">
              <a:solidFill>
                <a:schemeClr val="tx1"/>
              </a:solidFill>
              <a:effectLst/>
              <a:latin typeface="Arial" charset="0"/>
              <a:ea typeface="+mn-ea"/>
              <a:cs typeface="+mn-cs"/>
            </a:endParaRPr>
          </a:p>
          <a:p>
            <a:pPr lvl="0"/>
            <a:r>
              <a:rPr lang="en-US" sz="1200" kern="1200" smtClean="0">
                <a:solidFill>
                  <a:schemeClr val="tx1"/>
                </a:solidFill>
                <a:effectLst/>
                <a:latin typeface="Arial" charset="0"/>
                <a:ea typeface="+mn-ea"/>
                <a:cs typeface="+mn-cs"/>
              </a:rPr>
              <a:t>Pins are the connections to instances – both instantiations of hierarchical objects and primitive cells.</a:t>
            </a:r>
            <a:endParaRPr lang="en-US" sz="1200" kern="1200" smtClean="0">
              <a:solidFill>
                <a:schemeClr val="tx1"/>
              </a:solidFill>
              <a:effectLst/>
              <a:latin typeface="Arial" charset="0"/>
              <a:ea typeface="+mn-ea"/>
              <a:cs typeface="+mn-cs"/>
            </a:endParaRP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RTL Project:</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The RTL Project environment enables analysis of the compiled RTL design including logic exploration, resource and power estimation, DRCs, and I/O pin planning.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Post-synthesis Project:</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This is where pre-implementation design analysis, debug core insertion, and constraint definition is performed. You can explore various constraints sets, devices, and implementation options.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Import ISE tool results: </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The Implemented Design environment loads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and implementation results directly from the run directory to ensure that the viewed data represents the launched run. </a:t>
            </a:r>
            <a:endParaRPr lang="en-US" sz="1200" kern="1200" dirty="0" smtClean="0">
              <a:solidFill>
                <a:schemeClr val="tx1"/>
              </a:solidFill>
              <a:effectLst/>
              <a:latin typeface="Arial" charset="0"/>
              <a:ea typeface="+mn-ea"/>
              <a:cs typeface="+mn-cs"/>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After you have elaborated the design, the Project Manager appears. Note that the Flow Navigator has changed (note the new options under RTL Analysis). The figure shows the RTL Schematic layout, but other views can be selected.</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RTL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window: Shows a name for each primitive in the design.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As each is selected, the Instance Properties view shows specific details. Physical constraints: list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associated with the design. Device view: Shows the specific resources on the die that are selected. It also shows location constraints (LOCs) and range assignments on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hasCustomPrompt="1"/>
          </p:nvPr>
        </p:nvSpPr>
        <p:spPr>
          <a:xfrm>
            <a:off x="181987" y="5535557"/>
            <a:ext cx="6627674" cy="676275"/>
          </a:xfrm>
          <a:noFill/>
          <a:ln w="9525">
            <a:noFill/>
            <a:miter lim="800000"/>
          </a:ln>
        </p:spPr>
        <p:txBody>
          <a:bodyPr vert="horz" wrap="square" lIns="91440" tIns="45720" rIns="91440" bIns="45720" numCol="1" anchor="ctr" anchorCtr="0" compatLnSpc="1"/>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hasCustomPrompt="1"/>
          </p:nvPr>
        </p:nvSpPr>
        <p:spPr>
          <a:xfrm>
            <a:off x="167217" y="3660720"/>
            <a:ext cx="7099835" cy="1114425"/>
          </a:xfrm>
          <a:noFill/>
          <a:ln w="9525">
            <a:noFill/>
            <a:miter lim="800000"/>
          </a:ln>
        </p:spPr>
        <p:txBody>
          <a:bodyPr vert="horz" wrap="square" lIns="91440" tIns="45720" rIns="91440" bIns="45720" numCol="1" anchor="t" anchorCtr="0" compatLnSpc="1"/>
          <a:lstStyle>
            <a:lvl1pPr algn="l" rtl="0" eaLnBrk="1" fontAlgn="base" hangingPunct="1">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rcRect/>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itle 4"/>
          <p:cNvSpPr>
            <a:spLocks noGrp="1"/>
          </p:cNvSpPr>
          <p:nvPr>
            <p:ph type="title" hasCustomPrompt="1"/>
          </p:nvPr>
        </p:nvSpPr>
        <p:spPr>
          <a:xfrm>
            <a:off x="609441" y="209550"/>
            <a:ext cx="10969943" cy="1143000"/>
          </a:xfrm>
          <a:noFill/>
          <a:ln w="9525">
            <a:noFill/>
            <a:miter lim="800000"/>
          </a:ln>
        </p:spPr>
        <p:txBody>
          <a:bodyPr vert="horz" wrap="square" lIns="0" tIns="45720" rIns="91440" bIns="45720" numCol="1" anchor="t" anchorCtr="0" compatLnSpc="1"/>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hasCustomPrompt="1"/>
          </p:nvPr>
        </p:nvSpPr>
        <p:spPr>
          <a:xfrm>
            <a:off x="609441" y="209550"/>
            <a:ext cx="10969943" cy="1143000"/>
          </a:xfrm>
          <a:noFill/>
          <a:ln w="9525">
            <a:noFill/>
            <a:miter lim="800000"/>
          </a:ln>
        </p:spPr>
        <p:txBody>
          <a:bodyPr vert="horz" wrap="square" lIns="0" tIns="45720" rIns="91440" bIns="45720" numCol="1" anchor="t" anchorCtr="0" compatLnSpc="1"/>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09441" y="1600206"/>
            <a:ext cx="5078677"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p>
        </p:txBody>
      </p:sp>
      <p:sp>
        <p:nvSpPr>
          <p:cNvPr id="4" name="Content Placeholder 3"/>
          <p:cNvSpPr>
            <a:spLocks noGrp="1"/>
          </p:cNvSpPr>
          <p:nvPr>
            <p:ph sz="half" idx="2" hasCustomPrompt="1"/>
          </p:nvPr>
        </p:nvSpPr>
        <p:spPr>
          <a:xfrm>
            <a:off x="6462953" y="1600206"/>
            <a:ext cx="5135478"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6"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ln>
        </p:spPr>
        <p:txBody>
          <a:bodyPr vert="horz" wrap="square" lIns="0" tIns="45720" rIns="91440" bIns="45720" numCol="1" anchor="t" anchorCtr="0" compatLnSpc="1"/>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ln>
        </p:spPr>
        <p:txBody>
          <a:bodyPr vert="horz" wrap="square" lIns="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pic>
        <p:nvPicPr>
          <p:cNvPr id="16" name="Picture 15" descr="All_Programmable_Text_FINAL.jpg"/>
          <p:cNvPicPr>
            <a:picLocks noChangeAspect="1"/>
          </p:cNvPicPr>
          <p:nvPr/>
        </p:nvPicPr>
        <p:blipFill>
          <a:blip r:embed="rId7"/>
          <a:srcRect/>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8"/>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980" indent="-170180"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endParaRPr lang="en-US" dirty="0" smtClean="0"/>
          </a:p>
          <a:p>
            <a:r>
              <a:rPr lang="en-US" dirty="0" err="1" smtClean="0"/>
              <a:t>Vivado</a:t>
            </a:r>
            <a:r>
              <a:rPr lang="en-US" dirty="0" smtClean="0"/>
              <a:t> 2014.2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err="1" smtClean="0"/>
              <a:t>Vivado</a:t>
            </a:r>
            <a:r>
              <a:rPr lang="en-US" dirty="0" smtClean="0"/>
              <a:t> Design Flow</a:t>
            </a:r>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Netlist Objects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026"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5848" y="1126944"/>
            <a:ext cx="995473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89" y="1600201"/>
            <a:ext cx="8058261" cy="4268337"/>
          </a:xfrm>
        </p:spPr>
        <p:txBody>
          <a:bodyPr/>
          <a:lstStyle/>
          <a:p>
            <a:pPr lvl="0"/>
            <a:r>
              <a:rPr lang="en-US" smtClean="0"/>
              <a:t>Accessed through the Flow Navigator by selecting Open Elaborated Design</a:t>
            </a:r>
            <a:endParaRPr lang="en-US" smtClean="0"/>
          </a:p>
          <a:p>
            <a:pPr lvl="0"/>
            <a:r>
              <a:rPr lang="en-US" smtClean="0"/>
              <a:t>Representation of the design before synthesis</a:t>
            </a:r>
            <a:endParaRPr lang="en-US" smtClean="0"/>
          </a:p>
          <a:p>
            <a:pPr lvl="1"/>
            <a:r>
              <a:rPr lang="en-US" smtClean="0"/>
              <a:t>Interconnected netlist of hierarchical and generic technology cells</a:t>
            </a:r>
            <a:endParaRPr lang="en-US" smtClean="0"/>
          </a:p>
          <a:p>
            <a:pPr lvl="2"/>
            <a:r>
              <a:rPr lang="en-US" smtClean="0"/>
              <a:t>Instances of modules/entities</a:t>
            </a:r>
            <a:endParaRPr lang="en-US" smtClean="0"/>
          </a:p>
          <a:p>
            <a:pPr lvl="2"/>
            <a:r>
              <a:rPr lang="en-US" smtClean="0"/>
              <a:t>Generic technology representations of hardware components</a:t>
            </a:r>
            <a:endParaRPr lang="en-US" smtClean="0"/>
          </a:p>
          <a:p>
            <a:pPr lvl="3"/>
            <a:r>
              <a:rPr lang="en-US" smtClean="0"/>
              <a:t>AND, OR, buffer, multiplexers, adders, comparators, etc…</a:t>
            </a:r>
            <a:endParaRPr lang="en-US" smtClean="0"/>
          </a:p>
          <a:p>
            <a:endParaRPr lang="en-US" dirty="0"/>
          </a:p>
        </p:txBody>
      </p:sp>
      <p:sp>
        <p:nvSpPr>
          <p:cNvPr id="5" name="Title 4"/>
          <p:cNvSpPr>
            <a:spLocks noGrp="1"/>
          </p:cNvSpPr>
          <p:nvPr>
            <p:ph type="title"/>
          </p:nvPr>
        </p:nvSpPr>
        <p:spPr/>
        <p:txBody>
          <a:bodyPr/>
          <a:lstStyle/>
          <a:p>
            <a:r>
              <a:rPr lang="en-US" smtClean="0"/>
              <a:t>Elaborated Design</a:t>
            </a:r>
            <a:endParaRPr lang="en-US" dirty="0"/>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4" name="Slide Number Placeholder 3"/>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2050"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072" y="4234541"/>
            <a:ext cx="9010651" cy="197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c:\temp\SNAGHTML600755d.PNG"/>
          <p:cNvPicPr>
            <a:picLocks noChangeAspect="1" noChangeArrowheads="1"/>
          </p:cNvPicPr>
          <p:nvPr/>
        </p:nvPicPr>
        <p:blipFill rotWithShape="1">
          <a:blip r:embed="rId2">
            <a:extLst>
              <a:ext uri="{28A0092B-C50C-407E-A947-70E740481C1C}">
                <a14:useLocalDpi xmlns:a14="http://schemas.microsoft.com/office/drawing/2010/main" val="0"/>
              </a:ext>
            </a:extLst>
          </a:blip>
          <a:srcRect b="19014"/>
          <a:stretch>
            <a:fillRect/>
          </a:stretch>
        </p:blipFill>
        <p:spPr bwMode="auto">
          <a:xfrm>
            <a:off x="9620250" y="1619249"/>
            <a:ext cx="2095500" cy="4381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9238" y="1790700"/>
            <a:ext cx="82407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pPr lvl="0"/>
            <a:r>
              <a:rPr lang="en-US" smtClean="0"/>
              <a:t>Object names are extracted from RTL</a:t>
            </a:r>
            <a:endParaRPr lang="en-US" smtClean="0"/>
          </a:p>
          <a:p>
            <a:pPr lvl="1"/>
            <a:r>
              <a:rPr lang="en-US" smtClean="0"/>
              <a:t>Instance and pin names of hierarchical objects</a:t>
            </a:r>
            <a:endParaRPr lang="en-US" smtClean="0"/>
          </a:p>
          <a:p>
            <a:pPr lvl="1"/>
            <a:r>
              <a:rPr lang="en-US" smtClean="0"/>
              <a:t>Inferred flip-flops from underlying reg/signal/logic</a:t>
            </a:r>
            <a:endParaRPr lang="en-US" smtClean="0"/>
          </a:p>
          <a:p>
            <a:pPr lvl="2"/>
            <a:r>
              <a:rPr lang="en-US" smtClean="0"/>
              <a:t>Suffix _reg is added</a:t>
            </a:r>
            <a:endParaRPr lang="en-US" smtClean="0"/>
          </a:p>
          <a:p>
            <a:pPr lvl="1"/>
            <a:r>
              <a:rPr lang="en-US" smtClean="0"/>
              <a:t>Nets from underlying reg/signal/logic when it makes sense</a:t>
            </a:r>
            <a:endParaRPr lang="en-US" smtClean="0"/>
          </a:p>
          <a:p>
            <a:pPr lvl="1"/>
            <a:endParaRPr lang="en-US" dirty="0"/>
          </a:p>
        </p:txBody>
      </p:sp>
      <p:sp>
        <p:nvSpPr>
          <p:cNvPr id="3" name="Title 2"/>
          <p:cNvSpPr>
            <a:spLocks noGrp="1"/>
          </p:cNvSpPr>
          <p:nvPr>
            <p:ph type="title"/>
          </p:nvPr>
        </p:nvSpPr>
        <p:spPr/>
        <p:txBody>
          <a:bodyPr/>
          <a:lstStyle/>
          <a:p>
            <a:r>
              <a:rPr lang="en-US" smtClean="0"/>
              <a:t>Object Names in Elaborated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10437924" cy="4268337"/>
          </a:xfrm>
        </p:spPr>
        <p:txBody>
          <a:bodyPr/>
          <a:lstStyle/>
          <a:p>
            <a:pPr lvl="0"/>
            <a:r>
              <a:rPr lang="en-US" dirty="0"/>
              <a:t>Accessed through the Flow Navigator by selecting Open Synthesized Design</a:t>
            </a:r>
            <a:endParaRPr lang="en-US" dirty="0"/>
          </a:p>
          <a:p>
            <a:r>
              <a:rPr lang="en-US" dirty="0"/>
              <a:t>Representation of the design after synthesis</a:t>
            </a:r>
            <a:endParaRPr lang="en-US" dirty="0"/>
          </a:p>
          <a:p>
            <a:pPr lvl="1"/>
            <a:r>
              <a:rPr lang="en-US" dirty="0"/>
              <a:t>Interconnected netlist of hierarchical and B</a:t>
            </a:r>
            <a:r>
              <a:rPr lang="en-US" dirty="0" smtClean="0"/>
              <a:t>asic </a:t>
            </a:r>
            <a:r>
              <a:rPr lang="en-US" dirty="0"/>
              <a:t>E</a:t>
            </a:r>
            <a:r>
              <a:rPr lang="en-US" dirty="0" smtClean="0"/>
              <a:t>lements </a:t>
            </a:r>
            <a:r>
              <a:rPr lang="en-US" dirty="0"/>
              <a:t>(BELs)</a:t>
            </a:r>
            <a:endParaRPr lang="en-US" dirty="0"/>
          </a:p>
          <a:p>
            <a:pPr lvl="2"/>
            <a:r>
              <a:rPr lang="en-US" dirty="0"/>
              <a:t>Instances of modules/entities</a:t>
            </a:r>
            <a:endParaRPr lang="en-US" dirty="0"/>
          </a:p>
          <a:p>
            <a:pPr lvl="2"/>
            <a:r>
              <a:rPr lang="en-US" dirty="0" smtClean="0"/>
              <a:t>BELs</a:t>
            </a:r>
            <a:endParaRPr lang="en-US" dirty="0"/>
          </a:p>
          <a:p>
            <a:pPr lvl="3"/>
            <a:r>
              <a:rPr lang="en-US" dirty="0"/>
              <a:t>LUTs, flip-flops, carry chain elements, wide MUXes</a:t>
            </a:r>
            <a:endParaRPr lang="en-US" dirty="0"/>
          </a:p>
          <a:p>
            <a:pPr lvl="3"/>
            <a:r>
              <a:rPr lang="en-US" dirty="0"/>
              <a:t>Block RAMs, DSP cells</a:t>
            </a:r>
            <a:endParaRPr lang="en-US" dirty="0"/>
          </a:p>
          <a:p>
            <a:pPr lvl="3"/>
            <a:r>
              <a:rPr lang="en-US" dirty="0"/>
              <a:t>Clocking elements (BUFG, BUFR, MMCM, …)</a:t>
            </a:r>
            <a:endParaRPr lang="en-US" dirty="0"/>
          </a:p>
          <a:p>
            <a:pPr lvl="3"/>
            <a:r>
              <a:rPr lang="en-US" dirty="0"/>
              <a:t>I/O elements (IBUF, OBUF, I/O flip-flops)</a:t>
            </a:r>
            <a:endParaRPr lang="en-US" dirty="0"/>
          </a:p>
          <a:p>
            <a:r>
              <a:rPr lang="en-US" dirty="0"/>
              <a:t>Object names are the same as names in the elaborated netlist when possible</a:t>
            </a:r>
            <a:endParaRPr lang="en-US" dirty="0"/>
          </a:p>
          <a:p>
            <a:endParaRPr lang="en-US" dirty="0"/>
          </a:p>
        </p:txBody>
      </p:sp>
      <p:sp>
        <p:nvSpPr>
          <p:cNvPr id="3" name="Title 2"/>
          <p:cNvSpPr>
            <a:spLocks noGrp="1"/>
          </p:cNvSpPr>
          <p:nvPr>
            <p:ph type="title"/>
          </p:nvPr>
        </p:nvSpPr>
        <p:spPr/>
        <p:txBody>
          <a:bodyPr/>
          <a:lstStyle/>
          <a:p>
            <a:r>
              <a:rPr lang="en-US" dirty="0" smtClean="0"/>
              <a:t>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3074"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5108575"/>
            <a:ext cx="510540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9213" y="2063750"/>
            <a:ext cx="1676400"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Accessed through the Flow Navigator by selecting Open Implemented Design</a:t>
            </a:r>
            <a:endParaRPr lang="en-US" smtClean="0"/>
          </a:p>
          <a:p>
            <a:pPr lvl="0"/>
            <a:r>
              <a:rPr lang="en-US" smtClean="0"/>
              <a:t>Representation of the design during and after the implementation process</a:t>
            </a:r>
            <a:endParaRPr lang="en-US" smtClean="0"/>
          </a:p>
          <a:p>
            <a:pPr lvl="1"/>
            <a:r>
              <a:rPr lang="en-US" smtClean="0"/>
              <a:t>Structurally similar to the Synthesized Design</a:t>
            </a:r>
            <a:endParaRPr lang="en-US" smtClean="0"/>
          </a:p>
          <a:p>
            <a:pPr lvl="1"/>
            <a:r>
              <a:rPr lang="en-US" smtClean="0"/>
              <a:t>Cells have locations, and nets are mapped to specific routing channels</a:t>
            </a:r>
            <a:endParaRPr lang="en-US" smtClean="0"/>
          </a:p>
          <a:p>
            <a:endParaRPr lang="en-US" dirty="0"/>
          </a:p>
        </p:txBody>
      </p:sp>
      <p:sp>
        <p:nvSpPr>
          <p:cNvPr id="3" name="Title 2"/>
          <p:cNvSpPr>
            <a:spLocks noGrp="1"/>
          </p:cNvSpPr>
          <p:nvPr>
            <p:ph type="title"/>
          </p:nvPr>
        </p:nvSpPr>
        <p:spPr/>
        <p:txBody>
          <a:bodyPr/>
          <a:lstStyle/>
          <a:p>
            <a:r>
              <a:rPr lang="en-US" smtClean="0"/>
              <a:t>Implemented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4098"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9674" y="3171825"/>
            <a:ext cx="7272837"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3387" y="2413000"/>
            <a:ext cx="2249487" cy="387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All project data is stored in a </a:t>
            </a:r>
            <a:r>
              <a:rPr lang="en-US" i="1" dirty="0" err="1" smtClean="0"/>
              <a:t>project_name</a:t>
            </a:r>
            <a:r>
              <a:rPr lang="en-US" dirty="0" smtClean="0"/>
              <a:t> directory containing the following basic set of directories:</a:t>
            </a:r>
            <a:endParaRPr lang="en-US" dirty="0" smtClean="0"/>
          </a:p>
          <a:p>
            <a:pPr lvl="1"/>
            <a:r>
              <a:rPr lang="en-US" i="1" dirty="0" err="1" smtClean="0"/>
              <a:t>project_name.xpr</a:t>
            </a:r>
            <a:r>
              <a:rPr lang="en-US" dirty="0" smtClean="0"/>
              <a:t>  file: </a:t>
            </a:r>
            <a:r>
              <a:rPr lang="en-US" dirty="0" err="1" smtClean="0"/>
              <a:t>Vivado</a:t>
            </a:r>
            <a:r>
              <a:rPr lang="en-US" dirty="0" smtClean="0"/>
              <a:t> project file, contains project settings</a:t>
            </a:r>
            <a:endParaRPr lang="en-US" dirty="0" smtClean="0"/>
          </a:p>
          <a:p>
            <a:pPr lvl="1"/>
            <a:r>
              <a:rPr lang="en-US" i="1" dirty="0" err="1" smtClean="0"/>
              <a:t>project_name.runs</a:t>
            </a:r>
            <a:r>
              <a:rPr lang="en-US" dirty="0" smtClean="0"/>
              <a:t> directory: Contains all run data</a:t>
            </a:r>
            <a:endParaRPr lang="en-US" dirty="0" smtClean="0"/>
          </a:p>
          <a:p>
            <a:pPr lvl="1"/>
            <a:r>
              <a:rPr lang="en-US" i="1" dirty="0" err="1" smtClean="0"/>
              <a:t>project_name.srcs</a:t>
            </a:r>
            <a:r>
              <a:rPr lang="en-US" dirty="0" smtClean="0"/>
              <a:t> directory: Contains all imported local HDL source files, </a:t>
            </a:r>
            <a:r>
              <a:rPr lang="en-US" dirty="0" err="1" smtClean="0"/>
              <a:t>netlists</a:t>
            </a:r>
            <a:r>
              <a:rPr lang="en-US" dirty="0" smtClean="0"/>
              <a:t>, and XDC files</a:t>
            </a:r>
            <a:endParaRPr lang="en-US" dirty="0" smtClean="0"/>
          </a:p>
          <a:p>
            <a:pPr lvl="1"/>
            <a:r>
              <a:rPr lang="en-US" i="1" dirty="0" err="1" smtClean="0"/>
              <a:t>project_name.data</a:t>
            </a:r>
            <a:r>
              <a:rPr lang="en-US" dirty="0" smtClean="0"/>
              <a:t> directory: Stores </a:t>
            </a:r>
            <a:r>
              <a:rPr lang="en-US" dirty="0" err="1" smtClean="0"/>
              <a:t>floorplan</a:t>
            </a:r>
            <a:r>
              <a:rPr lang="en-US" dirty="0" smtClean="0"/>
              <a:t> and </a:t>
            </a:r>
            <a:r>
              <a:rPr lang="en-US" dirty="0" err="1" smtClean="0"/>
              <a:t>netlist</a:t>
            </a:r>
            <a:r>
              <a:rPr lang="en-US" dirty="0" smtClean="0"/>
              <a:t> data</a:t>
            </a:r>
            <a:endParaRPr lang="en-US" dirty="0"/>
          </a:p>
        </p:txBody>
      </p:sp>
      <p:sp>
        <p:nvSpPr>
          <p:cNvPr id="3" name="Title 2"/>
          <p:cNvSpPr>
            <a:spLocks noGrp="1"/>
          </p:cNvSpPr>
          <p:nvPr>
            <p:ph type="title"/>
          </p:nvPr>
        </p:nvSpPr>
        <p:spPr/>
        <p:txBody>
          <a:bodyPr/>
          <a:lstStyle/>
          <a:p>
            <a:r>
              <a:rPr lang="en-US" smtClean="0"/>
              <a:t>Project Data</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Journal file (</a:t>
            </a:r>
            <a:r>
              <a:rPr lang="en-US" dirty="0" err="1" smtClean="0"/>
              <a:t>vivado.jou</a:t>
            </a:r>
            <a:r>
              <a:rPr lang="en-US" dirty="0" smtClean="0"/>
              <a:t>)</a:t>
            </a:r>
            <a:endParaRPr lang="en-US" dirty="0" smtClean="0"/>
          </a:p>
          <a:p>
            <a:pPr lvl="1"/>
            <a:r>
              <a:rPr lang="en-US" dirty="0" smtClean="0"/>
              <a:t>Contains just the </a:t>
            </a:r>
            <a:r>
              <a:rPr lang="en-US" dirty="0" err="1" smtClean="0"/>
              <a:t>Tcl</a:t>
            </a:r>
            <a:r>
              <a:rPr lang="en-US" dirty="0" smtClean="0"/>
              <a:t> commands executed by the </a:t>
            </a:r>
            <a:r>
              <a:rPr lang="en-US" dirty="0" err="1" smtClean="0"/>
              <a:t>Vivado</a:t>
            </a:r>
            <a:r>
              <a:rPr lang="en-US" dirty="0" smtClean="0"/>
              <a:t> IDE</a:t>
            </a:r>
            <a:endParaRPr lang="en-US" dirty="0" smtClean="0"/>
          </a:p>
          <a:p>
            <a:pPr lvl="0"/>
            <a:r>
              <a:rPr lang="en-US" dirty="0" smtClean="0"/>
              <a:t>Log file (vivado.log)</a:t>
            </a:r>
            <a:endParaRPr lang="en-US" dirty="0" smtClean="0"/>
          </a:p>
          <a:p>
            <a:pPr lvl="1"/>
            <a:r>
              <a:rPr lang="en-US" dirty="0" smtClean="0"/>
              <a:t>Contains all messages produced by the </a:t>
            </a:r>
            <a:r>
              <a:rPr lang="en-US" dirty="0" err="1" smtClean="0"/>
              <a:t>Vivado</a:t>
            </a:r>
            <a:r>
              <a:rPr lang="en-US" dirty="0" smtClean="0"/>
              <a:t> IDE, including </a:t>
            </a:r>
            <a:r>
              <a:rPr lang="en-US" dirty="0" err="1" smtClean="0"/>
              <a:t>Tcl</a:t>
            </a:r>
            <a:r>
              <a:rPr lang="en-US" dirty="0" smtClean="0"/>
              <a:t> commands and results, info/warning/error messages, etc.</a:t>
            </a:r>
            <a:endParaRPr lang="en-US" dirty="0" smtClean="0"/>
          </a:p>
          <a:p>
            <a:pPr lvl="0"/>
            <a:r>
              <a:rPr lang="en-US" dirty="0" smtClean="0"/>
              <a:t>Location</a:t>
            </a:r>
            <a:endParaRPr lang="en-US" dirty="0" smtClean="0"/>
          </a:p>
          <a:p>
            <a:pPr lvl="1"/>
            <a:r>
              <a:rPr lang="en-US" dirty="0" smtClean="0"/>
              <a:t>Linux: directory where the </a:t>
            </a:r>
            <a:r>
              <a:rPr lang="en-US" dirty="0" err="1" smtClean="0"/>
              <a:t>Vivado</a:t>
            </a:r>
            <a:r>
              <a:rPr lang="en-US" dirty="0" smtClean="0"/>
              <a:t> IDE is invoked</a:t>
            </a:r>
            <a:endParaRPr lang="en-US" dirty="0" smtClean="0"/>
          </a:p>
          <a:p>
            <a:pPr lvl="1"/>
            <a:r>
              <a:rPr lang="en-US" dirty="0" smtClean="0"/>
              <a:t>Windows via icon: %APPDATA%\Xilinx\</a:t>
            </a:r>
            <a:r>
              <a:rPr lang="en-US" dirty="0" err="1" smtClean="0"/>
              <a:t>Vivado</a:t>
            </a:r>
            <a:r>
              <a:rPr lang="en-US" dirty="0" smtClean="0"/>
              <a:t> or C:\Users\&lt;user_name&gt;\AppData\Roaming\Xilinx\Vivado</a:t>
            </a:r>
            <a:endParaRPr lang="en-US" dirty="0" smtClean="0"/>
          </a:p>
          <a:p>
            <a:pPr lvl="1"/>
            <a:r>
              <a:rPr lang="en-US" dirty="0" smtClean="0"/>
              <a:t>Windows via command line: directory where the </a:t>
            </a:r>
            <a:r>
              <a:rPr lang="en-US" dirty="0" err="1" smtClean="0"/>
              <a:t>Vivado</a:t>
            </a:r>
            <a:r>
              <a:rPr lang="en-US" dirty="0" smtClean="0"/>
              <a:t> IDE is invoked</a:t>
            </a:r>
            <a:endParaRPr lang="en-US" dirty="0" smtClean="0"/>
          </a:p>
          <a:p>
            <a:pPr lvl="1"/>
            <a:r>
              <a:rPr lang="en-US" dirty="0" smtClean="0"/>
              <a:t>From the GUI</a:t>
            </a:r>
            <a:endParaRPr lang="en-US" dirty="0" smtClean="0"/>
          </a:p>
          <a:p>
            <a:pPr lvl="2"/>
            <a:r>
              <a:rPr lang="en-US" dirty="0" smtClean="0"/>
              <a:t>Select File &gt; Open Log File</a:t>
            </a:r>
            <a:endParaRPr lang="en-US" dirty="0" smtClean="0"/>
          </a:p>
          <a:p>
            <a:pPr lvl="2"/>
            <a:r>
              <a:rPr lang="en-US" dirty="0" smtClean="0"/>
              <a:t>Select File &gt; Open Journal File</a:t>
            </a:r>
            <a:endParaRPr lang="en-US" dirty="0" smtClean="0"/>
          </a:p>
          <a:p>
            <a:endParaRPr lang="en-US" dirty="0"/>
          </a:p>
        </p:txBody>
      </p:sp>
      <p:sp>
        <p:nvSpPr>
          <p:cNvPr id="3" name="Title 2"/>
          <p:cNvSpPr>
            <a:spLocks noGrp="1"/>
          </p:cNvSpPr>
          <p:nvPr>
            <p:ph type="title"/>
          </p:nvPr>
        </p:nvSpPr>
        <p:spPr/>
        <p:txBody>
          <a:bodyPr/>
          <a:lstStyle/>
          <a:p>
            <a:r>
              <a:rPr lang="en-US" smtClean="0"/>
              <a:t>Journal and Log Files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Saves the database from memory to disk</a:t>
            </a:r>
            <a:endParaRPr lang="en-US" dirty="0" smtClean="0"/>
          </a:p>
          <a:p>
            <a:pPr lvl="1"/>
            <a:r>
              <a:rPr lang="en-US" dirty="0" err="1" smtClean="0"/>
              <a:t>Netlist</a:t>
            </a:r>
            <a:r>
              <a:rPr lang="en-US" dirty="0" smtClean="0"/>
              <a:t> – </a:t>
            </a:r>
            <a:r>
              <a:rPr lang="en-US" dirty="0" err="1" smtClean="0"/>
              <a:t>edif</a:t>
            </a:r>
            <a:r>
              <a:rPr lang="en-US" dirty="0" smtClean="0"/>
              <a:t> (eventually a Verilog </a:t>
            </a:r>
            <a:r>
              <a:rPr lang="en-US" dirty="0" err="1" smtClean="0"/>
              <a:t>netlist</a:t>
            </a:r>
            <a:r>
              <a:rPr lang="en-US" dirty="0" smtClean="0"/>
              <a:t>)</a:t>
            </a:r>
            <a:endParaRPr lang="en-US" dirty="0" smtClean="0"/>
          </a:p>
          <a:p>
            <a:pPr lvl="1"/>
            <a:r>
              <a:rPr lang="en-US" dirty="0" smtClean="0"/>
              <a:t>Constraints – </a:t>
            </a:r>
            <a:r>
              <a:rPr lang="en-US" dirty="0" err="1" smtClean="0"/>
              <a:t>xdc</a:t>
            </a:r>
            <a:r>
              <a:rPr lang="en-US" dirty="0" smtClean="0"/>
              <a:t> </a:t>
            </a:r>
            <a:endParaRPr lang="en-US" dirty="0" smtClean="0"/>
          </a:p>
          <a:p>
            <a:pPr lvl="1"/>
            <a:r>
              <a:rPr lang="en-US" dirty="0" smtClean="0"/>
              <a:t>Placement/routing/</a:t>
            </a:r>
            <a:r>
              <a:rPr lang="en-US" dirty="0" err="1" smtClean="0"/>
              <a:t>config</a:t>
            </a:r>
            <a:r>
              <a:rPr lang="en-US" dirty="0" smtClean="0"/>
              <a:t> </a:t>
            </a:r>
            <a:r>
              <a:rPr lang="en-US" dirty="0" err="1" smtClean="0"/>
              <a:t>db</a:t>
            </a:r>
            <a:r>
              <a:rPr lang="en-US" dirty="0" smtClean="0"/>
              <a:t> – </a:t>
            </a:r>
            <a:r>
              <a:rPr lang="en-US" dirty="0" err="1" smtClean="0"/>
              <a:t>xdef</a:t>
            </a:r>
            <a:endParaRPr lang="en-US" dirty="0" smtClean="0"/>
          </a:p>
          <a:p>
            <a:pPr lvl="0"/>
            <a:r>
              <a:rPr lang="en-US" dirty="0" err="1" smtClean="0"/>
              <a:t>Tcl</a:t>
            </a:r>
            <a:r>
              <a:rPr lang="en-US" dirty="0" smtClean="0"/>
              <a:t> commands</a:t>
            </a:r>
            <a:endParaRPr lang="en-US" dirty="0" smtClean="0"/>
          </a:p>
          <a:p>
            <a:pPr lvl="1"/>
            <a:r>
              <a:rPr lang="en-US" dirty="0" err="1" smtClean="0"/>
              <a:t>write_checkpoint</a:t>
            </a:r>
            <a:r>
              <a:rPr lang="en-US" dirty="0" smtClean="0"/>
              <a:t> &lt;filename&gt;</a:t>
            </a:r>
            <a:endParaRPr lang="en-US" dirty="0" smtClean="0"/>
          </a:p>
          <a:p>
            <a:pPr lvl="2"/>
            <a:r>
              <a:rPr lang="en-US" dirty="0" smtClean="0"/>
              <a:t>Results in a </a:t>
            </a:r>
            <a:r>
              <a:rPr lang="en-US" dirty="0" err="1" smtClean="0"/>
              <a:t>filename.dcp</a:t>
            </a:r>
            <a:r>
              <a:rPr lang="en-US" dirty="0" smtClean="0"/>
              <a:t> file, which is a compressed file</a:t>
            </a:r>
            <a:endParaRPr lang="en-US" dirty="0" smtClean="0"/>
          </a:p>
          <a:p>
            <a:pPr lvl="2"/>
            <a:r>
              <a:rPr lang="en-US" dirty="0" smtClean="0"/>
              <a:t>Can unzip this file if needed: </a:t>
            </a:r>
            <a:r>
              <a:rPr lang="en-US" dirty="0" err="1" smtClean="0"/>
              <a:t>filename.edf</a:t>
            </a:r>
            <a:r>
              <a:rPr lang="en-US" dirty="0" smtClean="0"/>
              <a:t>, </a:t>
            </a:r>
            <a:r>
              <a:rPr lang="en-US" dirty="0" err="1" smtClean="0"/>
              <a:t>filename.xdc</a:t>
            </a:r>
            <a:r>
              <a:rPr lang="en-US" dirty="0" smtClean="0"/>
              <a:t>, </a:t>
            </a:r>
            <a:r>
              <a:rPr lang="en-US" dirty="0" err="1" smtClean="0"/>
              <a:t>filename.xdef</a:t>
            </a:r>
            <a:r>
              <a:rPr lang="en-US" dirty="0" smtClean="0"/>
              <a:t>, </a:t>
            </a:r>
            <a:r>
              <a:rPr lang="en-US" dirty="0" err="1" smtClean="0"/>
              <a:t>filename.wdf</a:t>
            </a:r>
            <a:r>
              <a:rPr lang="en-US" dirty="0" smtClean="0"/>
              <a:t>, and dcp.xml</a:t>
            </a:r>
            <a:endParaRPr lang="en-US" dirty="0" smtClean="0"/>
          </a:p>
          <a:p>
            <a:pPr lvl="1"/>
            <a:r>
              <a:rPr lang="en-US" dirty="0" err="1" smtClean="0"/>
              <a:t>read_checkpoint</a:t>
            </a:r>
            <a:r>
              <a:rPr lang="en-US" dirty="0" smtClean="0"/>
              <a:t> &lt;filename&gt;</a:t>
            </a:r>
            <a:endParaRPr lang="en-US" dirty="0" smtClean="0"/>
          </a:p>
          <a:p>
            <a:pPr lvl="0"/>
            <a:r>
              <a:rPr lang="en-US" dirty="0" smtClean="0"/>
              <a:t>Can read and write in the IDE as well</a:t>
            </a:r>
            <a:endParaRPr lang="en-US" dirty="0" smtClean="0"/>
          </a:p>
          <a:p>
            <a:pPr lvl="1"/>
            <a:r>
              <a:rPr lang="en-US" dirty="0" smtClean="0"/>
              <a:t>When read in gives a project-less setup</a:t>
            </a:r>
            <a:endParaRPr lang="en-US" dirty="0" smtClean="0"/>
          </a:p>
          <a:p>
            <a:pPr lvl="0"/>
            <a:r>
              <a:rPr lang="en-US" dirty="0" smtClean="0"/>
              <a:t>Can open and modify checkpoints in IDE</a:t>
            </a:r>
            <a:endParaRPr lang="en-US" dirty="0" smtClean="0"/>
          </a:p>
          <a:p>
            <a:endParaRPr lang="en-US" dirty="0"/>
          </a:p>
        </p:txBody>
      </p:sp>
      <p:sp>
        <p:nvSpPr>
          <p:cNvPr id="3" name="Title 2"/>
          <p:cNvSpPr>
            <a:spLocks noGrp="1"/>
          </p:cNvSpPr>
          <p:nvPr>
            <p:ph type="title"/>
          </p:nvPr>
        </p:nvSpPr>
        <p:spPr/>
        <p:txBody>
          <a:bodyPr/>
          <a:lstStyle/>
          <a:p>
            <a:r>
              <a:rPr lang="en-US" smtClean="0"/>
              <a:t>Checkpoints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IDE Features and Benefits</a:t>
            </a:r>
            <a:endParaRPr lang="en-US" altLang="zh-CN" dirty="0" smtClean="0">
              <a:solidFill>
                <a:srgbClr val="FF0000"/>
              </a:solidFill>
              <a:cs typeface="Arial" pitchFamily="34" charset="0"/>
            </a:endParaRPr>
          </a:p>
          <a:p>
            <a:pPr defTabSz="-635">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Design Suite Introduction</a:t>
            </a:r>
            <a:endParaRPr lang="en-US" altLang="zh-CN" dirty="0" smtClean="0">
              <a:solidFill>
                <a:srgbClr val="FF0000"/>
              </a:solidFill>
              <a:cs typeface="Arial" pitchFamily="34" charset="0"/>
            </a:endParaRPr>
          </a:p>
          <a:p>
            <a:pPr defTabSz="-635">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Flow</a:t>
            </a:r>
            <a:endParaRPr lang="en-US" altLang="zh-CN" i="1" dirty="0" smtClean="0">
              <a:solidFill>
                <a:schemeClr val="tx1"/>
              </a:solidFill>
              <a:cs typeface="Arial" pitchFamily="34" charset="0"/>
            </a:endParaRPr>
          </a:p>
          <a:p>
            <a:pPr defTabSz="-635">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203481" cy="4268337"/>
          </a:xfrm>
        </p:spPr>
        <p:txBody>
          <a:bodyPr/>
          <a:lstStyle/>
          <a:p>
            <a:pPr lvl="0"/>
            <a:r>
              <a:rPr lang="en-US" dirty="0" smtClean="0"/>
              <a:t>All buttons grouped by functionality</a:t>
            </a:r>
            <a:endParaRPr lang="en-US" dirty="0" smtClean="0"/>
          </a:p>
          <a:p>
            <a:pPr lvl="0"/>
            <a:r>
              <a:rPr lang="en-US" dirty="0" smtClean="0"/>
              <a:t>Quick Start</a:t>
            </a:r>
            <a:endParaRPr lang="en-US" dirty="0" smtClean="0"/>
          </a:p>
          <a:p>
            <a:pPr lvl="1"/>
            <a:r>
              <a:rPr lang="en-US" dirty="0" smtClean="0"/>
              <a:t>Previous projects can quickly opened</a:t>
            </a:r>
            <a:endParaRPr lang="en-US" dirty="0"/>
          </a:p>
          <a:p>
            <a:pPr lvl="1"/>
            <a:r>
              <a:rPr lang="en-US" dirty="0" smtClean="0"/>
              <a:t>Links to create new or example projects</a:t>
            </a:r>
            <a:endParaRPr lang="en-US" dirty="0" smtClean="0"/>
          </a:p>
          <a:p>
            <a:r>
              <a:rPr lang="en-US" dirty="0" smtClean="0"/>
              <a:t>Tasks</a:t>
            </a:r>
            <a:endParaRPr lang="en-US" dirty="0" smtClean="0"/>
          </a:p>
          <a:p>
            <a:pPr lvl="1"/>
            <a:r>
              <a:rPr lang="en-US" dirty="0" smtClean="0"/>
              <a:t>IP management, </a:t>
            </a:r>
            <a:r>
              <a:rPr lang="en-US" dirty="0"/>
              <a:t>h</a:t>
            </a:r>
            <a:r>
              <a:rPr lang="en-US" dirty="0" smtClean="0"/>
              <a:t>ardware manager, </a:t>
            </a:r>
            <a:r>
              <a:rPr lang="en-US" dirty="0" err="1" smtClean="0"/>
              <a:t>Tcl</a:t>
            </a:r>
            <a:r>
              <a:rPr lang="en-US" dirty="0" smtClean="0"/>
              <a:t> Store</a:t>
            </a:r>
            <a:endParaRPr lang="en-US" dirty="0" smtClean="0"/>
          </a:p>
          <a:p>
            <a:pPr lvl="0"/>
            <a:r>
              <a:rPr lang="en-US" dirty="0" smtClean="0"/>
              <a:t>Helpful links</a:t>
            </a:r>
            <a:endParaRPr lang="en-US" dirty="0" smtClean="0"/>
          </a:p>
          <a:p>
            <a:pPr lvl="1"/>
            <a:r>
              <a:rPr lang="en-US" dirty="0" smtClean="0"/>
              <a:t>Docs and tutorials </a:t>
            </a:r>
            <a:endParaRPr lang="en-US" dirty="0" smtClean="0"/>
          </a:p>
          <a:p>
            <a:pPr lvl="2"/>
            <a:r>
              <a:rPr lang="en-US" dirty="0" smtClean="0"/>
              <a:t>Invokes PDF viewer for documentation</a:t>
            </a:r>
            <a:endParaRPr lang="en-US" dirty="0" smtClean="0"/>
          </a:p>
          <a:p>
            <a:pPr lvl="1"/>
            <a:r>
              <a:rPr lang="en-US" dirty="0" smtClean="0"/>
              <a:t>Video overviews of features and concepts</a:t>
            </a:r>
            <a:endParaRPr lang="en-US" dirty="0" smtClean="0"/>
          </a:p>
          <a:p>
            <a:pPr lvl="1"/>
            <a:r>
              <a:rPr lang="en-US" dirty="0" smtClean="0"/>
              <a:t>Notes for the current software release are</a:t>
            </a:r>
            <a:endParaRPr lang="en-US" dirty="0" smtClean="0"/>
          </a:p>
          <a:p>
            <a:r>
              <a:rPr lang="en-US" dirty="0" err="1" smtClean="0"/>
              <a:t>Tcl</a:t>
            </a:r>
            <a:r>
              <a:rPr lang="en-US" dirty="0" smtClean="0"/>
              <a:t> Console for command line access</a:t>
            </a:r>
            <a:endParaRPr lang="en-US" dirty="0"/>
          </a:p>
        </p:txBody>
      </p:sp>
      <p:sp>
        <p:nvSpPr>
          <p:cNvPr id="3" name="Title 2"/>
          <p:cNvSpPr>
            <a:spLocks noGrp="1"/>
          </p:cNvSpPr>
          <p:nvPr>
            <p:ph type="title"/>
          </p:nvPr>
        </p:nvSpPr>
        <p:spPr/>
        <p:txBody>
          <a:bodyPr/>
          <a:lstStyle/>
          <a:p>
            <a:r>
              <a:rPr lang="en-US" smtClean="0"/>
              <a:t>Getting Started Jump Page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8914" y="1755113"/>
            <a:ext cx="5810337" cy="3964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IDE Features and Benefits</a:t>
            </a:r>
            <a:endParaRPr lang="en-US" altLang="zh-CN" i="1" dirty="0" smtClean="0">
              <a:solidFill>
                <a:schemeClr val="tx1"/>
              </a:solidFill>
              <a:cs typeface="Arial" pitchFamily="34" charset="0"/>
            </a:endParaRPr>
          </a:p>
          <a:p>
            <a:pPr defTabSz="-635">
              <a:lnSpc>
                <a:spcPts val="2200"/>
              </a:lnSpc>
              <a:tabLst>
                <a:tab pos="228600" algn="l"/>
              </a:tabLst>
            </a:pPr>
            <a:r>
              <a:rPr lang="en-US" altLang="zh-CN" dirty="0" err="1" smtClean="0">
                <a:solidFill>
                  <a:srgbClr val="EE3424"/>
                </a:solidFill>
                <a:cs typeface="Arial" pitchFamily="34" charset="0"/>
              </a:rPr>
              <a:t>Vivado</a:t>
            </a:r>
            <a:r>
              <a:rPr lang="en-US" altLang="zh-CN" dirty="0" smtClean="0">
                <a:solidFill>
                  <a:srgbClr val="EE3424"/>
                </a:solidFill>
                <a:cs typeface="Arial" pitchFamily="34" charset="0"/>
              </a:rPr>
              <a:t> Design Suite Introduction</a:t>
            </a:r>
            <a:endParaRPr lang="en-US" altLang="zh-CN" dirty="0" smtClean="0">
              <a:solidFill>
                <a:srgbClr val="EE3424"/>
              </a:solidFill>
              <a:cs typeface="Arial" pitchFamily="34" charset="0"/>
            </a:endParaRPr>
          </a:p>
          <a:p>
            <a:pPr defTabSz="-635">
              <a:lnSpc>
                <a:spcPts val="2200"/>
              </a:lnSpc>
              <a:tabLst>
                <a:tab pos="228600" algn="l"/>
              </a:tabLst>
            </a:pPr>
            <a:r>
              <a:rPr lang="en-US" altLang="zh-CN" dirty="0" err="1" smtClean="0">
                <a:solidFill>
                  <a:srgbClr val="EE3424"/>
                </a:solidFill>
                <a:cs typeface="Arial" pitchFamily="34" charset="0"/>
              </a:rPr>
              <a:t>Vivado</a:t>
            </a:r>
            <a:r>
              <a:rPr lang="en-US" altLang="zh-CN" dirty="0" smtClean="0">
                <a:solidFill>
                  <a:srgbClr val="EE3424"/>
                </a:solidFill>
                <a:cs typeface="Arial" pitchFamily="34" charset="0"/>
              </a:rPr>
              <a:t> Design Flow</a:t>
            </a:r>
            <a:endParaRPr lang="en-US" altLang="zh-CN" dirty="0" smtClean="0">
              <a:solidFill>
                <a:srgbClr val="EE3424"/>
              </a:solidFill>
              <a:cs typeface="Arial" pitchFamily="34" charset="0"/>
            </a:endParaRPr>
          </a:p>
          <a:p>
            <a:pPr defTabSz="-635">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770674" cy="4268337"/>
          </a:xfrm>
        </p:spPr>
        <p:txBody>
          <a:bodyPr/>
          <a:lstStyle/>
          <a:p>
            <a:pPr lvl="0"/>
            <a:r>
              <a:rPr lang="en-US" dirty="0" smtClean="0"/>
              <a:t>Very first step in project creation with four choices</a:t>
            </a:r>
            <a:endParaRPr lang="en-US" dirty="0" smtClean="0"/>
          </a:p>
          <a:p>
            <a:pPr lvl="0"/>
            <a:r>
              <a:rPr lang="en-US" dirty="0" smtClean="0"/>
              <a:t>Four different types of projects:</a:t>
            </a:r>
            <a:endParaRPr lang="en-US" dirty="0" smtClean="0"/>
          </a:p>
          <a:p>
            <a:pPr lvl="1"/>
            <a:r>
              <a:rPr lang="en-US" dirty="0" smtClean="0"/>
              <a:t>RTL</a:t>
            </a:r>
            <a:endParaRPr lang="en-US" dirty="0" smtClean="0"/>
          </a:p>
          <a:p>
            <a:pPr lvl="2"/>
            <a:r>
              <a:rPr lang="en-US" dirty="0" smtClean="0"/>
              <a:t>Front-to-back (even for Block Designs)</a:t>
            </a:r>
            <a:endParaRPr lang="en-US" dirty="0" smtClean="0"/>
          </a:p>
          <a:p>
            <a:pPr lvl="1"/>
            <a:r>
              <a:rPr lang="en-US" dirty="0" smtClean="0"/>
              <a:t>Post-synthesis</a:t>
            </a:r>
            <a:endParaRPr lang="en-US" dirty="0" smtClean="0"/>
          </a:p>
          <a:p>
            <a:pPr lvl="2"/>
            <a:r>
              <a:rPr lang="en-US" dirty="0" smtClean="0"/>
              <a:t>EDIF or NGC</a:t>
            </a:r>
            <a:endParaRPr lang="en-US" dirty="0" smtClean="0"/>
          </a:p>
          <a:p>
            <a:pPr lvl="1"/>
            <a:r>
              <a:rPr lang="en-US" dirty="0" smtClean="0"/>
              <a:t>I/O planning</a:t>
            </a:r>
            <a:endParaRPr lang="en-US" dirty="0" smtClean="0"/>
          </a:p>
          <a:p>
            <a:pPr lvl="2"/>
            <a:r>
              <a:rPr lang="en-US" dirty="0" smtClean="0"/>
              <a:t>For early pin testing</a:t>
            </a:r>
            <a:endParaRPr lang="en-US" dirty="0" smtClean="0"/>
          </a:p>
          <a:p>
            <a:pPr lvl="2"/>
            <a:r>
              <a:rPr lang="en-US" dirty="0" smtClean="0"/>
              <a:t>No design sources</a:t>
            </a:r>
            <a:endParaRPr lang="en-US" dirty="0" smtClean="0"/>
          </a:p>
          <a:p>
            <a:pPr lvl="1"/>
            <a:r>
              <a:rPr lang="en-US" dirty="0" smtClean="0"/>
              <a:t>Import Project imports existing project from ISE Project Navigator, XST, and </a:t>
            </a:r>
            <a:r>
              <a:rPr lang="en-US" dirty="0" err="1" smtClean="0"/>
              <a:t>Synplify</a:t>
            </a:r>
            <a:endParaRPr lang="en-US" dirty="0"/>
          </a:p>
        </p:txBody>
      </p:sp>
      <p:sp>
        <p:nvSpPr>
          <p:cNvPr id="3" name="Title 2"/>
          <p:cNvSpPr>
            <a:spLocks noGrp="1"/>
          </p:cNvSpPr>
          <p:nvPr>
            <p:ph type="title"/>
          </p:nvPr>
        </p:nvSpPr>
        <p:spPr/>
        <p:txBody>
          <a:bodyPr/>
          <a:lstStyle/>
          <a:p>
            <a:r>
              <a:rPr lang="en-US" smtClean="0"/>
              <a:t>New Project Creation Wizard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71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0163" y="1754188"/>
            <a:ext cx="5457772"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95946" cy="4268337"/>
          </a:xfrm>
        </p:spPr>
        <p:txBody>
          <a:bodyPr/>
          <a:lstStyle/>
          <a:p>
            <a:pPr lvl="0"/>
            <a:r>
              <a:rPr lang="en-US" sz="1800" dirty="0" smtClean="0"/>
              <a:t>Defines the project name and location</a:t>
            </a:r>
            <a:endParaRPr lang="en-US" sz="1800" dirty="0" smtClean="0"/>
          </a:p>
          <a:p>
            <a:pPr lvl="0"/>
            <a:r>
              <a:rPr lang="en-US" sz="1800" dirty="0" smtClean="0"/>
              <a:t>Select source files in RTL project creation </a:t>
            </a:r>
            <a:endParaRPr lang="en-US" sz="1800" dirty="0" smtClean="0"/>
          </a:p>
          <a:p>
            <a:pPr lvl="1"/>
            <a:r>
              <a:rPr lang="en-US" sz="1600" dirty="0" smtClean="0"/>
              <a:t>All recognized source files, Verilog, VHDL, in the directory and subdirectories, can be added</a:t>
            </a:r>
            <a:endParaRPr lang="en-US" sz="1600" dirty="0" smtClean="0"/>
          </a:p>
          <a:p>
            <a:pPr lvl="0"/>
            <a:r>
              <a:rPr lang="en-US" sz="1800" dirty="0" smtClean="0"/>
              <a:t>Select post-synthesized </a:t>
            </a:r>
            <a:r>
              <a:rPr lang="en-US" sz="1800" dirty="0" err="1" smtClean="0"/>
              <a:t>netlist</a:t>
            </a:r>
            <a:r>
              <a:rPr lang="en-US" sz="1800" dirty="0" smtClean="0"/>
              <a:t> in Post-synthesized project creation</a:t>
            </a:r>
            <a:endParaRPr lang="en-US" sz="1800" dirty="0" smtClean="0"/>
          </a:p>
          <a:p>
            <a:pPr lvl="1"/>
            <a:r>
              <a:rPr lang="en-US" sz="1600" dirty="0" smtClean="0"/>
              <a:t>All synthesized files in the directory and subdirectories, are added</a:t>
            </a:r>
            <a:endParaRPr lang="en-US" sz="1600" dirty="0" smtClean="0"/>
          </a:p>
          <a:p>
            <a:pPr lvl="0"/>
            <a:r>
              <a:rPr lang="en-US" sz="1800" dirty="0" smtClean="0"/>
              <a:t>Select constraint files</a:t>
            </a:r>
            <a:endParaRPr lang="en-US" sz="1800" dirty="0" smtClean="0"/>
          </a:p>
          <a:p>
            <a:pPr lvl="1"/>
            <a:r>
              <a:rPr lang="en-US" sz="1600" dirty="0" smtClean="0"/>
              <a:t>One or more constraints files including IP specific and top-level can be added</a:t>
            </a:r>
            <a:endParaRPr lang="en-US" sz="1600" dirty="0" smtClean="0"/>
          </a:p>
          <a:p>
            <a:pPr lvl="0"/>
            <a:r>
              <a:rPr lang="en-US" sz="1800" dirty="0" smtClean="0"/>
              <a:t>Select target device or pre-defined board</a:t>
            </a:r>
            <a:endParaRPr lang="en-US" sz="1800" dirty="0" smtClean="0"/>
          </a:p>
          <a:p>
            <a:r>
              <a:rPr lang="en-US" sz="1800" dirty="0" smtClean="0"/>
              <a:t>Reference original existing files or import and copy them into the project</a:t>
            </a:r>
            <a:endParaRPr lang="en-US" sz="1800" dirty="0"/>
          </a:p>
        </p:txBody>
      </p:sp>
      <p:sp>
        <p:nvSpPr>
          <p:cNvPr id="3" name="Title 2"/>
          <p:cNvSpPr>
            <a:spLocks noGrp="1"/>
          </p:cNvSpPr>
          <p:nvPr>
            <p:ph type="title"/>
          </p:nvPr>
        </p:nvSpPr>
        <p:spPr/>
        <p:txBody>
          <a:bodyPr/>
          <a:lstStyle/>
          <a:p>
            <a:r>
              <a:rPr lang="en-US" dirty="0" smtClean="0"/>
              <a:t>Project creation flow (RTL/Synthesized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dirty="0" err="1" smtClean="0"/>
              <a:t>Vivado</a:t>
            </a:r>
            <a:r>
              <a:rPr lang="en-US" dirty="0" smtClean="0"/>
              <a:t> Design Flow 12-</a:t>
            </a:r>
            <a:fld id="{060BD193-E118-4B16-863C-C8C12C675E3E}" type="slidenum">
              <a:rPr lang="en-US" dirty="0" smtClean="0"/>
            </a:fld>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31115" y="1369681"/>
            <a:ext cx="3103879" cy="2211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115" y="3876255"/>
            <a:ext cx="3103879" cy="221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680" y="4097329"/>
            <a:ext cx="3103879" cy="2220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435" y="4330190"/>
            <a:ext cx="3060319" cy="218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4443" y="1919679"/>
            <a:ext cx="3064382" cy="217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70702" y="4630116"/>
            <a:ext cx="2407937" cy="1746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bwMode="auto">
          <a:xfrm>
            <a:off x="7772400" y="2675968"/>
            <a:ext cx="13063" cy="1421361"/>
          </a:xfrm>
          <a:prstGeom prst="straightConnector1">
            <a:avLst/>
          </a:prstGeom>
          <a:solidFill>
            <a:schemeClr val="tx2"/>
          </a:solidFill>
          <a:ln w="222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8412480" y="3876255"/>
            <a:ext cx="1449977" cy="1331098"/>
          </a:xfrm>
          <a:prstGeom prst="straightConnector1">
            <a:avLst/>
          </a:prstGeom>
          <a:solidFill>
            <a:schemeClr val="tx2"/>
          </a:solidFill>
          <a:ln w="22225"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11321143" y="3725963"/>
            <a:ext cx="13063" cy="1421361"/>
          </a:xfrm>
          <a:prstGeom prst="straightConnector1">
            <a:avLst/>
          </a:prstGeom>
          <a:solidFill>
            <a:schemeClr val="tx2"/>
          </a:solidFill>
          <a:ln w="222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867511" cy="4268337"/>
          </a:xfrm>
        </p:spPr>
        <p:txBody>
          <a:bodyPr/>
          <a:lstStyle/>
          <a:p>
            <a:pPr lvl="0"/>
            <a:r>
              <a:rPr lang="en-US" dirty="0"/>
              <a:t>Constraint sets are a collection of XDC files</a:t>
            </a:r>
            <a:endParaRPr lang="en-US" dirty="0"/>
          </a:p>
          <a:p>
            <a:pPr lvl="1"/>
            <a:r>
              <a:rPr lang="en-US" dirty="0"/>
              <a:t>A project can contain multiple constraint sets </a:t>
            </a:r>
            <a:endParaRPr lang="en-US" dirty="0" smtClean="0"/>
          </a:p>
          <a:p>
            <a:pPr lvl="1"/>
            <a:r>
              <a:rPr lang="en-US" dirty="0" smtClean="0"/>
              <a:t>For </a:t>
            </a:r>
            <a:r>
              <a:rPr lang="en-US" dirty="0"/>
              <a:t>a constraints set to be applied, it must be set to "active"</a:t>
            </a:r>
            <a:endParaRPr lang="en-US" dirty="0"/>
          </a:p>
          <a:p>
            <a:pPr lvl="2"/>
            <a:r>
              <a:rPr lang="en-US" dirty="0"/>
              <a:t>Any constraint set can be made active by right-clicking and selecting Make Active</a:t>
            </a:r>
            <a:endParaRPr lang="en-US" dirty="0"/>
          </a:p>
          <a:p>
            <a:r>
              <a:rPr lang="en-US" dirty="0"/>
              <a:t>Target XDC</a:t>
            </a:r>
            <a:endParaRPr lang="en-US" dirty="0"/>
          </a:p>
          <a:p>
            <a:pPr lvl="1"/>
            <a:r>
              <a:rPr lang="en-US" dirty="0"/>
              <a:t>The XDC file in a constraint set to which </a:t>
            </a:r>
            <a:r>
              <a:rPr lang="en-US" dirty="0" smtClean="0"/>
              <a:t>new </a:t>
            </a:r>
            <a:r>
              <a:rPr lang="en-US" dirty="0"/>
              <a:t>constraints are </a:t>
            </a:r>
            <a:r>
              <a:rPr lang="en-US" dirty="0" smtClean="0"/>
              <a:t>written</a:t>
            </a:r>
            <a:endParaRPr lang="en-US" dirty="0" smtClean="0"/>
          </a:p>
          <a:p>
            <a:pPr lvl="2"/>
            <a:r>
              <a:rPr lang="en-US" dirty="0" smtClean="0"/>
              <a:t>From the Constraints Wizard for example</a:t>
            </a:r>
            <a:endParaRPr lang="en-US" dirty="0" smtClean="0"/>
          </a:p>
          <a:p>
            <a:pPr lvl="1"/>
            <a:r>
              <a:rPr lang="en-US" dirty="0" smtClean="0"/>
              <a:t>Target XDC can be specified by right-clicking and selecting Set As Target Constraint File</a:t>
            </a:r>
            <a:endParaRPr lang="en-US" dirty="0"/>
          </a:p>
        </p:txBody>
      </p:sp>
      <p:sp>
        <p:nvSpPr>
          <p:cNvPr id="3" name="Title 2"/>
          <p:cNvSpPr>
            <a:spLocks noGrp="1"/>
          </p:cNvSpPr>
          <p:nvPr>
            <p:ph type="title"/>
          </p:nvPr>
        </p:nvSpPr>
        <p:spPr/>
        <p:txBody>
          <a:bodyPr/>
          <a:lstStyle/>
          <a:p>
            <a:r>
              <a:rPr lang="en-US" dirty="0" smtClean="0"/>
              <a:t>Constraints File Management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9218"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15125" y="1704974"/>
            <a:ext cx="5016316"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704225" cy="4268337"/>
          </a:xfrm>
        </p:spPr>
        <p:txBody>
          <a:bodyPr/>
          <a:lstStyle/>
          <a:p>
            <a:pPr lvl="0"/>
            <a:r>
              <a:rPr lang="en-US" dirty="0" smtClean="0"/>
              <a:t>Used to manage sources, customize IP, and view project details in the Project Summary</a:t>
            </a:r>
            <a:endParaRPr lang="en-US" dirty="0" smtClean="0"/>
          </a:p>
          <a:p>
            <a:pPr lvl="0"/>
            <a:r>
              <a:rPr lang="en-US" dirty="0" smtClean="0"/>
              <a:t>Flow Navigator</a:t>
            </a:r>
            <a:endParaRPr lang="en-US" dirty="0" smtClean="0"/>
          </a:p>
          <a:p>
            <a:pPr lvl="0"/>
            <a:r>
              <a:rPr lang="en-US" dirty="0" smtClean="0"/>
              <a:t>Sources view</a:t>
            </a:r>
            <a:endParaRPr lang="en-US" dirty="0" smtClean="0"/>
          </a:p>
          <a:p>
            <a:pPr lvl="1"/>
            <a:r>
              <a:rPr lang="en-US" dirty="0" smtClean="0"/>
              <a:t>Hierarchical display of sources, including constraints files</a:t>
            </a:r>
            <a:endParaRPr lang="en-US" dirty="0" smtClean="0"/>
          </a:p>
          <a:p>
            <a:pPr lvl="1"/>
            <a:r>
              <a:rPr lang="en-US" dirty="0" smtClean="0"/>
              <a:t>IP Sources and Libraries view</a:t>
            </a:r>
            <a:endParaRPr lang="en-US" dirty="0" smtClean="0"/>
          </a:p>
          <a:p>
            <a:pPr lvl="2"/>
            <a:r>
              <a:rPr lang="en-US" dirty="0" smtClean="0"/>
              <a:t>HDL and </a:t>
            </a:r>
            <a:r>
              <a:rPr lang="en-US" dirty="0" err="1" smtClean="0"/>
              <a:t>netlists</a:t>
            </a:r>
            <a:r>
              <a:rPr lang="en-US" dirty="0" smtClean="0"/>
              <a:t> including references to library and location</a:t>
            </a:r>
            <a:endParaRPr lang="en-US" dirty="0" smtClean="0"/>
          </a:p>
          <a:p>
            <a:pPr lvl="0"/>
            <a:r>
              <a:rPr lang="en-US" dirty="0" smtClean="0"/>
              <a:t>Project Summary</a:t>
            </a:r>
            <a:endParaRPr lang="en-US" dirty="0" smtClean="0"/>
          </a:p>
          <a:p>
            <a:pPr lvl="1"/>
            <a:r>
              <a:rPr lang="en-US" dirty="0" smtClean="0"/>
              <a:t>Gives access to device utilization (resources), timing summary, and strategy information</a:t>
            </a:r>
            <a:endParaRPr lang="en-US" dirty="0" smtClean="0"/>
          </a:p>
          <a:p>
            <a:r>
              <a:rPr lang="en-US" dirty="0" err="1" smtClean="0"/>
              <a:t>Tcl</a:t>
            </a:r>
            <a:r>
              <a:rPr lang="en-US" dirty="0" smtClean="0"/>
              <a:t> Console, Messages, Compilation, Reports, and Design Runs</a:t>
            </a:r>
            <a:endParaRPr lang="en-US" dirty="0"/>
          </a:p>
        </p:txBody>
      </p:sp>
      <p:sp>
        <p:nvSpPr>
          <p:cNvPr id="3" name="Title 2"/>
          <p:cNvSpPr>
            <a:spLocks noGrp="1"/>
          </p:cNvSpPr>
          <p:nvPr>
            <p:ph type="title"/>
          </p:nvPr>
        </p:nvSpPr>
        <p:spPr/>
        <p:txBody>
          <a:bodyPr/>
          <a:lstStyle/>
          <a:p>
            <a:r>
              <a:rPr lang="en-US" smtClean="0"/>
              <a:t>Project Navigator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91633" y="1688124"/>
            <a:ext cx="5451130" cy="442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762736" cy="4268337"/>
          </a:xfrm>
        </p:spPr>
        <p:txBody>
          <a:bodyPr/>
          <a:lstStyle/>
          <a:p>
            <a:pPr lvl="0"/>
            <a:r>
              <a:rPr lang="en-US" dirty="0" smtClean="0"/>
              <a:t>General settings</a:t>
            </a:r>
            <a:endParaRPr lang="en-US" dirty="0" smtClean="0"/>
          </a:p>
          <a:p>
            <a:pPr lvl="1"/>
            <a:r>
              <a:rPr lang="en-US" dirty="0" smtClean="0"/>
              <a:t>Select </a:t>
            </a:r>
            <a:r>
              <a:rPr lang="en-US" dirty="0"/>
              <a:t>device</a:t>
            </a:r>
            <a:endParaRPr lang="en-US" dirty="0"/>
          </a:p>
          <a:p>
            <a:pPr lvl="1"/>
            <a:r>
              <a:rPr lang="en-US" dirty="0"/>
              <a:t>Target HDL language</a:t>
            </a:r>
            <a:endParaRPr lang="en-US" dirty="0"/>
          </a:p>
          <a:p>
            <a:pPr lvl="1"/>
            <a:r>
              <a:rPr lang="en-US" dirty="0"/>
              <a:t>Simulation tool (Vivado simulator included)</a:t>
            </a:r>
            <a:endParaRPr lang="en-US" dirty="0"/>
          </a:p>
          <a:p>
            <a:pPr lvl="1"/>
            <a:r>
              <a:rPr lang="en-US" dirty="0"/>
              <a:t>Top module name</a:t>
            </a:r>
            <a:endParaRPr lang="en-US" dirty="0"/>
          </a:p>
          <a:p>
            <a:pPr lvl="1"/>
            <a:r>
              <a:rPr lang="en-US" dirty="0" smtClean="0"/>
              <a:t>Language options</a:t>
            </a:r>
            <a:endParaRPr lang="en-US" dirty="0" smtClean="0"/>
          </a:p>
          <a:p>
            <a:pPr lvl="1"/>
            <a:endParaRPr lang="en-US" dirty="0"/>
          </a:p>
          <a:p>
            <a:r>
              <a:rPr lang="en-US" dirty="0" smtClean="0"/>
              <a:t>Other settings are covered in their respective modules</a:t>
            </a:r>
            <a:endParaRPr lang="en-US" dirty="0"/>
          </a:p>
        </p:txBody>
      </p:sp>
      <p:sp>
        <p:nvSpPr>
          <p:cNvPr id="3" name="Title 2"/>
          <p:cNvSpPr>
            <a:spLocks noGrp="1"/>
          </p:cNvSpPr>
          <p:nvPr>
            <p:ph type="title"/>
          </p:nvPr>
        </p:nvSpPr>
        <p:spPr/>
        <p:txBody>
          <a:bodyPr/>
          <a:lstStyle/>
          <a:p>
            <a:r>
              <a:rPr lang="en-US" dirty="0" smtClean="0"/>
              <a:t>Project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2257" y="1643743"/>
            <a:ext cx="5180162" cy="4782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Configure project sources</a:t>
            </a:r>
            <a:endParaRPr lang="en-US" dirty="0" smtClean="0"/>
          </a:p>
          <a:p>
            <a:pPr lvl="1"/>
            <a:r>
              <a:rPr lang="en-US" dirty="0" smtClean="0"/>
              <a:t>Add HDL source files, constraints files, simulation files, block designs</a:t>
            </a:r>
            <a:endParaRPr lang="en-US" dirty="0" smtClean="0"/>
          </a:p>
          <a:p>
            <a:pPr lvl="0"/>
            <a:r>
              <a:rPr lang="en-US" dirty="0" smtClean="0"/>
              <a:t>IP Integrator</a:t>
            </a:r>
            <a:endParaRPr lang="en-US" dirty="0" smtClean="0"/>
          </a:p>
          <a:p>
            <a:pPr lvl="1"/>
            <a:r>
              <a:rPr lang="en-US" dirty="0" smtClean="0"/>
              <a:t>Create, open, generate a block design</a:t>
            </a:r>
            <a:endParaRPr lang="en-US" dirty="0" smtClean="0"/>
          </a:p>
          <a:p>
            <a:pPr lvl="0"/>
            <a:r>
              <a:rPr lang="en-US" dirty="0" smtClean="0"/>
              <a:t>Run Simulation</a:t>
            </a:r>
            <a:endParaRPr lang="en-US" dirty="0" smtClean="0"/>
          </a:p>
          <a:p>
            <a:pPr lvl="1"/>
            <a:r>
              <a:rPr lang="en-US" dirty="0" smtClean="0"/>
              <a:t>XSIM simulator included</a:t>
            </a:r>
            <a:endParaRPr lang="en-US" dirty="0" smtClean="0"/>
          </a:p>
          <a:p>
            <a:pPr lvl="1"/>
            <a:r>
              <a:rPr lang="en-US" dirty="0" smtClean="0"/>
              <a:t>Behavioral, post-synthesis, post-implementation</a:t>
            </a:r>
            <a:endParaRPr lang="en-US" dirty="0" smtClean="0"/>
          </a:p>
          <a:p>
            <a:pPr lvl="0"/>
            <a:r>
              <a:rPr lang="en-US" dirty="0" smtClean="0"/>
              <a:t>RTL Analysis</a:t>
            </a:r>
            <a:endParaRPr lang="en-US" dirty="0" smtClean="0"/>
          </a:p>
          <a:p>
            <a:pPr lvl="1"/>
            <a:r>
              <a:rPr lang="en-US" dirty="0" smtClean="0"/>
              <a:t>Open Elaborated Design button: Loads the elaborated RTL design</a:t>
            </a:r>
            <a:endParaRPr lang="en-US" dirty="0" smtClean="0"/>
          </a:p>
          <a:p>
            <a:pPr lvl="0"/>
            <a:r>
              <a:rPr lang="en-US" dirty="0" smtClean="0"/>
              <a:t>Run Synthesis</a:t>
            </a:r>
            <a:endParaRPr lang="en-US" dirty="0" smtClean="0"/>
          </a:p>
          <a:p>
            <a:pPr lvl="1"/>
            <a:r>
              <a:rPr lang="en-US" dirty="0" smtClean="0"/>
              <a:t>Timing driven</a:t>
            </a:r>
            <a:endParaRPr lang="en-US" dirty="0" smtClean="0"/>
          </a:p>
          <a:p>
            <a:pPr lvl="1"/>
            <a:r>
              <a:rPr lang="en-US" dirty="0" smtClean="0"/>
              <a:t>Open Synthesized Design button: Loads synthesized </a:t>
            </a:r>
            <a:r>
              <a:rPr lang="en-US" dirty="0" err="1" smtClean="0"/>
              <a:t>netlist</a:t>
            </a:r>
            <a:endParaRPr lang="en-US" dirty="0" smtClean="0"/>
          </a:p>
          <a:p>
            <a:endParaRPr lang="en-US" dirty="0"/>
          </a:p>
        </p:txBody>
      </p:sp>
      <p:sp>
        <p:nvSpPr>
          <p:cNvPr id="3" name="Title 2"/>
          <p:cNvSpPr>
            <a:spLocks noGrp="1"/>
          </p:cNvSpPr>
          <p:nvPr>
            <p:ph type="title"/>
          </p:nvPr>
        </p:nvSpPr>
        <p:spPr/>
        <p:txBody>
          <a:bodyPr/>
          <a:lstStyle/>
          <a:p>
            <a:r>
              <a:rPr lang="en-US" smtClean="0"/>
              <a:t>Flow Navigator – RTL Project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2291"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b="31263"/>
          <a:stretch>
            <a:fillRect/>
          </a:stretch>
        </p:blipFill>
        <p:spPr bwMode="auto">
          <a:xfrm>
            <a:off x="9180513" y="1680889"/>
            <a:ext cx="2068512" cy="453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Run Implement button: Runs implementation tools</a:t>
            </a:r>
            <a:endParaRPr lang="en-US" dirty="0" smtClean="0"/>
          </a:p>
          <a:p>
            <a:pPr lvl="1"/>
            <a:r>
              <a:rPr lang="en-US" dirty="0" smtClean="0"/>
              <a:t>link, opt, </a:t>
            </a:r>
            <a:r>
              <a:rPr lang="en-US" dirty="0" err="1" smtClean="0"/>
              <a:t>power_opt</a:t>
            </a:r>
            <a:r>
              <a:rPr lang="en-US" dirty="0" smtClean="0"/>
              <a:t>, place, </a:t>
            </a:r>
            <a:r>
              <a:rPr lang="en-US" dirty="0" err="1" smtClean="0"/>
              <a:t>phys_opt</a:t>
            </a:r>
            <a:r>
              <a:rPr lang="en-US" dirty="0" smtClean="0"/>
              <a:t>, and route</a:t>
            </a:r>
            <a:endParaRPr lang="en-US" dirty="0" smtClean="0"/>
          </a:p>
          <a:p>
            <a:pPr lvl="1"/>
            <a:r>
              <a:rPr lang="en-US" dirty="0" smtClean="0"/>
              <a:t>Open Implemented Design button: Loads implemented design</a:t>
            </a:r>
            <a:endParaRPr lang="en-US" dirty="0" smtClean="0"/>
          </a:p>
          <a:p>
            <a:r>
              <a:rPr lang="en-US" dirty="0" smtClean="0"/>
              <a:t>Program and Debug: Launches programming and debugging tools</a:t>
            </a:r>
            <a:endParaRPr lang="en-US" dirty="0" smtClean="0"/>
          </a:p>
          <a:p>
            <a:pPr lvl="1"/>
            <a:r>
              <a:rPr lang="en-US" dirty="0" smtClean="0"/>
              <a:t>Open Hardware Manager to program the FPGA</a:t>
            </a:r>
            <a:endParaRPr lang="en-US" dirty="0" smtClean="0"/>
          </a:p>
          <a:p>
            <a:pPr lvl="1"/>
            <a:r>
              <a:rPr lang="en-US" dirty="0" smtClean="0"/>
              <a:t>Hardware Manager also contains debug capabilities</a:t>
            </a:r>
          </a:p>
        </p:txBody>
      </p:sp>
      <p:sp>
        <p:nvSpPr>
          <p:cNvPr id="3" name="Title 2"/>
          <p:cNvSpPr>
            <a:spLocks noGrp="1"/>
          </p:cNvSpPr>
          <p:nvPr>
            <p:ph type="title"/>
          </p:nvPr>
        </p:nvSpPr>
        <p:spPr/>
        <p:txBody>
          <a:bodyPr/>
          <a:lstStyle/>
          <a:p>
            <a:r>
              <a:rPr lang="en-US" smtClean="0"/>
              <a:t>Flow Navigator – RTL Project, cont’d…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37165" y="1589314"/>
            <a:ext cx="1980040" cy="4787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718" y="1589315"/>
            <a:ext cx="5573596" cy="4268337"/>
          </a:xfrm>
        </p:spPr>
        <p:txBody>
          <a:bodyPr/>
          <a:lstStyle/>
          <a:p>
            <a:r>
              <a:rPr lang="en-US" dirty="0" smtClean="0"/>
              <a:t>The </a:t>
            </a:r>
            <a:r>
              <a:rPr lang="en-US" dirty="0" err="1" smtClean="0"/>
              <a:t>Vivado</a:t>
            </a:r>
            <a:r>
              <a:rPr lang="en-US" dirty="0" smtClean="0"/>
              <a:t> simulator, XSIM, supports RTL, </a:t>
            </a:r>
            <a:r>
              <a:rPr lang="en-US" dirty="0" err="1" smtClean="0"/>
              <a:t>netlist</a:t>
            </a:r>
            <a:r>
              <a:rPr lang="en-US" dirty="0" smtClean="0"/>
              <a:t>, and timing simulation</a:t>
            </a:r>
            <a:endParaRPr lang="en-US" dirty="0" smtClean="0"/>
          </a:p>
          <a:p>
            <a:r>
              <a:rPr lang="en-US" dirty="0" smtClean="0"/>
              <a:t>Part of the </a:t>
            </a:r>
            <a:r>
              <a:rPr lang="en-US" dirty="0" err="1" smtClean="0"/>
              <a:t>Vivado</a:t>
            </a:r>
            <a:r>
              <a:rPr lang="en-US" dirty="0" smtClean="0"/>
              <a:t> installation</a:t>
            </a:r>
            <a:endParaRPr lang="en-US" dirty="0" smtClean="0"/>
          </a:p>
          <a:p>
            <a:endParaRPr lang="en-US" dirty="0"/>
          </a:p>
        </p:txBody>
      </p:sp>
      <p:sp>
        <p:nvSpPr>
          <p:cNvPr id="3" name="Title 2"/>
          <p:cNvSpPr>
            <a:spLocks noGrp="1"/>
          </p:cNvSpPr>
          <p:nvPr>
            <p:ph type="title"/>
          </p:nvPr>
        </p:nvSpPr>
        <p:spPr/>
        <p:txBody>
          <a:bodyPr/>
          <a:lstStyle/>
          <a:p>
            <a:r>
              <a:rPr lang="en-US" smtClean="0"/>
              <a:t>Simulation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2043" y="1632858"/>
            <a:ext cx="5603948" cy="4507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979" y="3079089"/>
            <a:ext cx="37719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346812" cy="4268337"/>
          </a:xfrm>
        </p:spPr>
        <p:txBody>
          <a:bodyPr/>
          <a:lstStyle/>
          <a:p>
            <a:pPr lvl="0"/>
            <a:r>
              <a:rPr lang="en-US" dirty="0" err="1" smtClean="0"/>
              <a:t>Testbench</a:t>
            </a:r>
            <a:r>
              <a:rPr lang="en-US" dirty="0" smtClean="0"/>
              <a:t> sources (*.V or *.VHD) must be added separately from design sources</a:t>
            </a:r>
            <a:endParaRPr lang="en-US" dirty="0" smtClean="0"/>
          </a:p>
          <a:p>
            <a:pPr lvl="1"/>
            <a:r>
              <a:rPr lang="en-US" dirty="0" smtClean="0"/>
              <a:t>In the Flow Navigator, click Add Sources</a:t>
            </a:r>
            <a:endParaRPr lang="en-US" dirty="0" smtClean="0"/>
          </a:p>
          <a:p>
            <a:pPr lvl="1"/>
            <a:r>
              <a:rPr lang="en-US" dirty="0" smtClean="0"/>
              <a:t>Select Add or Create Simulation Sources option and click Next</a:t>
            </a:r>
            <a:endParaRPr lang="en-US" dirty="0" smtClean="0"/>
          </a:p>
          <a:p>
            <a:pPr lvl="1"/>
            <a:r>
              <a:rPr lang="en-US" dirty="0" smtClean="0"/>
              <a:t>Click on Add Files…, Add directories… buttons if the </a:t>
            </a:r>
            <a:r>
              <a:rPr lang="en-US" dirty="0" err="1" smtClean="0"/>
              <a:t>testbench</a:t>
            </a:r>
            <a:r>
              <a:rPr lang="en-US" dirty="0" smtClean="0"/>
              <a:t> file is already available or click on Create File… button to create a new </a:t>
            </a:r>
            <a:r>
              <a:rPr lang="en-US" dirty="0" err="1" smtClean="0"/>
              <a:t>testbench</a:t>
            </a:r>
            <a:r>
              <a:rPr lang="en-US" dirty="0" smtClean="0"/>
              <a:t> file</a:t>
            </a:r>
            <a:endParaRPr lang="en-US" dirty="0" smtClean="0"/>
          </a:p>
          <a:p>
            <a:pPr lvl="1"/>
            <a:r>
              <a:rPr lang="en-US" dirty="0" smtClean="0"/>
              <a:t>Select a file type- Verilog, Verilog Header, </a:t>
            </a:r>
            <a:r>
              <a:rPr lang="en-US" dirty="0" err="1" smtClean="0"/>
              <a:t>SystemVerilog</a:t>
            </a:r>
            <a:r>
              <a:rPr lang="en-US" dirty="0" smtClean="0"/>
              <a:t>, or VHDL </a:t>
            </a:r>
            <a:endParaRPr lang="en-US" dirty="0" smtClean="0"/>
          </a:p>
          <a:p>
            <a:pPr lvl="1"/>
            <a:r>
              <a:rPr lang="en-US" dirty="0" smtClean="0"/>
              <a:t>Browse to an existing </a:t>
            </a:r>
            <a:r>
              <a:rPr lang="en-US" dirty="0" err="1" smtClean="0"/>
              <a:t>testbench</a:t>
            </a:r>
            <a:r>
              <a:rPr lang="en-US" dirty="0" smtClean="0"/>
              <a:t> or enter a filename to create</a:t>
            </a:r>
            <a:endParaRPr lang="en-US" dirty="0"/>
          </a:p>
        </p:txBody>
      </p:sp>
      <p:sp>
        <p:nvSpPr>
          <p:cNvPr id="3" name="Title 2"/>
          <p:cNvSpPr>
            <a:spLocks noGrp="1"/>
          </p:cNvSpPr>
          <p:nvPr>
            <p:ph type="title"/>
          </p:nvPr>
        </p:nvSpPr>
        <p:spPr/>
        <p:txBody>
          <a:bodyPr/>
          <a:lstStyle/>
          <a:p>
            <a:r>
              <a:rPr lang="en-US" smtClean="0"/>
              <a:t>Adding Testbench Files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028" name="Picture 4" descr="c:\temp\SNAGHTML2dab6b.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56301" y="1684338"/>
            <a:ext cx="3854449" cy="29293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temp\SNAGHTML2d338e.PNG"/>
          <p:cNvPicPr>
            <a:picLocks noChangeAspect="1" noChangeArrowheads="1"/>
          </p:cNvPicPr>
          <p:nvPr/>
        </p:nvPicPr>
        <p:blipFill rotWithShape="1">
          <a:blip r:embed="rId2">
            <a:extLst>
              <a:ext uri="{28A0092B-C50C-407E-A947-70E740481C1C}">
                <a14:useLocalDpi xmlns:a14="http://schemas.microsoft.com/office/drawing/2010/main" val="0"/>
              </a:ext>
            </a:extLst>
          </a:blip>
          <a:srcRect r="9269" b="37302"/>
          <a:stretch>
            <a:fillRect/>
          </a:stretch>
        </p:blipFill>
        <p:spPr bwMode="auto">
          <a:xfrm>
            <a:off x="7350125" y="3574701"/>
            <a:ext cx="4537075" cy="238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867510" cy="4268337"/>
          </a:xfrm>
        </p:spPr>
        <p:txBody>
          <a:bodyPr/>
          <a:lstStyle/>
          <a:p>
            <a:r>
              <a:rPr lang="en-US" dirty="0"/>
              <a:t>Allows selection of compilation and simulation </a:t>
            </a:r>
            <a:r>
              <a:rPr lang="en-US" dirty="0" smtClean="0"/>
              <a:t>properties</a:t>
            </a:r>
            <a:endParaRPr lang="en-US" dirty="0" smtClean="0"/>
          </a:p>
          <a:p>
            <a:pPr lvl="1"/>
            <a:r>
              <a:rPr lang="en-US" dirty="0" smtClean="0"/>
              <a:t>From the Flow Navigator, click Simulation Settings</a:t>
            </a:r>
            <a:endParaRPr lang="en-US" dirty="0" smtClean="0"/>
          </a:p>
          <a:p>
            <a:pPr lvl="1"/>
            <a:r>
              <a:rPr lang="en-US" dirty="0" smtClean="0"/>
              <a:t>The simulation top module is the </a:t>
            </a:r>
            <a:r>
              <a:rPr lang="en-US" dirty="0" err="1" smtClean="0"/>
              <a:t>testbench</a:t>
            </a:r>
            <a:r>
              <a:rPr lang="en-US" dirty="0" smtClean="0"/>
              <a:t> you have written and specify</a:t>
            </a:r>
            <a:endParaRPr lang="en-US" dirty="0" smtClean="0"/>
          </a:p>
          <a:p>
            <a:pPr lvl="1"/>
            <a:r>
              <a:rPr lang="en-US" dirty="0" smtClean="0"/>
              <a:t>Additional options can be entered</a:t>
            </a:r>
            <a:endParaRPr lang="en-US" dirty="0" smtClean="0"/>
          </a:p>
          <a:p>
            <a:pPr lvl="2"/>
            <a:r>
              <a:rPr lang="en-US" dirty="0" smtClean="0"/>
              <a:t>More Compilation Options field under Compilation tab</a:t>
            </a:r>
            <a:endParaRPr lang="en-US" dirty="0" smtClean="0"/>
          </a:p>
          <a:p>
            <a:pPr lvl="2"/>
            <a:r>
              <a:rPr lang="en-US" dirty="0" smtClean="0"/>
              <a:t>More Simulation Options field under Simulation tab</a:t>
            </a:r>
            <a:endParaRPr lang="en-US" dirty="0"/>
          </a:p>
          <a:p>
            <a:r>
              <a:rPr lang="en-US" dirty="0" smtClean="0"/>
              <a:t>Refer to the </a:t>
            </a:r>
            <a:r>
              <a:rPr lang="en-US" dirty="0" err="1" smtClean="0"/>
              <a:t>Vivado</a:t>
            </a:r>
            <a:r>
              <a:rPr lang="en-US" dirty="0" smtClean="0"/>
              <a:t> Design Suite Simulation Guide (UG900) for more information</a:t>
            </a:r>
            <a:endParaRPr lang="en-US" dirty="0"/>
          </a:p>
        </p:txBody>
      </p:sp>
      <p:sp>
        <p:nvSpPr>
          <p:cNvPr id="3" name="Title 2"/>
          <p:cNvSpPr>
            <a:spLocks noGrp="1"/>
          </p:cNvSpPr>
          <p:nvPr>
            <p:ph type="title"/>
          </p:nvPr>
        </p:nvSpPr>
        <p:spPr/>
        <p:txBody>
          <a:bodyPr/>
          <a:lstStyle/>
          <a:p>
            <a:r>
              <a:rPr lang="en-US" smtClean="0"/>
              <a:t>Simulation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6742" y="1621971"/>
            <a:ext cx="5211268" cy="4819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000860" cy="4268337"/>
          </a:xfrm>
        </p:spPr>
        <p:txBody>
          <a:bodyPr/>
          <a:lstStyle/>
          <a:p>
            <a:pPr lvl="0"/>
            <a:r>
              <a:rPr lang="en-US" dirty="0" smtClean="0"/>
              <a:t>Interactive design and analysis</a:t>
            </a:r>
            <a:endParaRPr lang="en-US" dirty="0" smtClean="0"/>
          </a:p>
          <a:p>
            <a:pPr lvl="1"/>
            <a:r>
              <a:rPr lang="en-US" dirty="0" smtClean="0"/>
              <a:t>Timing analysis, connectivity, resource utilization, timing constraint analysis, and entry</a:t>
            </a:r>
            <a:endParaRPr lang="en-US" dirty="0" smtClean="0"/>
          </a:p>
          <a:p>
            <a:r>
              <a:rPr lang="en-US" dirty="0" smtClean="0"/>
              <a:t>RTL development and analysis</a:t>
            </a:r>
            <a:endParaRPr lang="en-US" dirty="0" smtClean="0"/>
          </a:p>
          <a:p>
            <a:pPr lvl="1"/>
            <a:r>
              <a:rPr lang="en-US" dirty="0" smtClean="0"/>
              <a:t>Elaboration of HDL </a:t>
            </a:r>
            <a:endParaRPr lang="en-US" dirty="0" smtClean="0"/>
          </a:p>
          <a:p>
            <a:pPr lvl="1"/>
            <a:r>
              <a:rPr lang="en-US" dirty="0" smtClean="0"/>
              <a:t>Hierarchical exploration</a:t>
            </a:r>
            <a:endParaRPr lang="en-US" dirty="0" smtClean="0"/>
          </a:p>
          <a:p>
            <a:pPr lvl="1"/>
            <a:r>
              <a:rPr lang="en-US" dirty="0" smtClean="0"/>
              <a:t>Schematic generation</a:t>
            </a:r>
            <a:endParaRPr lang="en-US" dirty="0" smtClean="0"/>
          </a:p>
          <a:p>
            <a:r>
              <a:rPr lang="en-US" dirty="0" smtClean="0"/>
              <a:t>XSIM simulator integration</a:t>
            </a:r>
            <a:endParaRPr lang="en-US" dirty="0" smtClean="0"/>
          </a:p>
          <a:p>
            <a:r>
              <a:rPr lang="en-US" dirty="0" smtClean="0"/>
              <a:t>Synthesis and implementation in one package</a:t>
            </a:r>
            <a:endParaRPr lang="en-US" dirty="0" smtClean="0"/>
          </a:p>
          <a:p>
            <a:r>
              <a:rPr lang="en-US" dirty="0" smtClean="0"/>
              <a:t>I/O pin planning</a:t>
            </a:r>
            <a:endParaRPr lang="en-US" dirty="0" smtClean="0"/>
          </a:p>
          <a:p>
            <a:pPr lvl="1"/>
            <a:r>
              <a:rPr lang="en-US" dirty="0" smtClean="0"/>
              <a:t>Interactive rule-based I/O assignment</a:t>
            </a:r>
            <a:endParaRPr lang="en-US" dirty="0"/>
          </a:p>
        </p:txBody>
      </p:sp>
      <p:sp>
        <p:nvSpPr>
          <p:cNvPr id="3" name="Title 2"/>
          <p:cNvSpPr>
            <a:spLocks noGrp="1"/>
          </p:cNvSpPr>
          <p:nvPr>
            <p:ph type="title"/>
          </p:nvPr>
        </p:nvSpPr>
        <p:spPr/>
        <p:txBody>
          <a:bodyPr/>
          <a:lstStyle/>
          <a:p>
            <a:r>
              <a:rPr lang="en-US" smtClean="0"/>
              <a:t>Vivado IDE Solution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06620" y="1667544"/>
            <a:ext cx="5561625" cy="4481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Graphical waveform display</a:t>
            </a:r>
            <a:endParaRPr lang="en-US" dirty="0"/>
          </a:p>
          <a:p>
            <a:pPr lvl="0"/>
            <a:r>
              <a:rPr lang="en-US" dirty="0"/>
              <a:t>Toolbar buttons for adding markers, measuring delays, and zooming</a:t>
            </a:r>
            <a:endParaRPr lang="en-US" dirty="0"/>
          </a:p>
          <a:p>
            <a:pPr lvl="0"/>
            <a:r>
              <a:rPr lang="en-US" dirty="0"/>
              <a:t>Buses can be expanded to view individual signals</a:t>
            </a:r>
            <a:endParaRPr lang="en-US" dirty="0"/>
          </a:p>
          <a:p>
            <a:pPr lvl="0"/>
            <a:r>
              <a:rPr lang="en-US" dirty="0"/>
              <a:t>Dividers can be inserted to visually isolate groups of related </a:t>
            </a:r>
            <a:r>
              <a:rPr lang="en-US" dirty="0" smtClean="0"/>
              <a:t>signals</a:t>
            </a:r>
            <a:endParaRPr lang="en-US" dirty="0" smtClean="0"/>
          </a:p>
          <a:p>
            <a:pPr lvl="0"/>
            <a:r>
              <a:rPr lang="en-US" dirty="0" smtClean="0"/>
              <a:t>Console displays any messages output from </a:t>
            </a:r>
            <a:r>
              <a:rPr lang="en-US" dirty="0" err="1" smtClean="0"/>
              <a:t>testbench</a:t>
            </a:r>
            <a:endParaRPr lang="en-US" dirty="0"/>
          </a:p>
          <a:p>
            <a:pPr lvl="0"/>
            <a:r>
              <a:rPr lang="en-US" dirty="0"/>
              <a:t>By default, the top-level signals are displayed</a:t>
            </a:r>
            <a:endParaRPr lang="en-US" dirty="0"/>
          </a:p>
          <a:p>
            <a:endParaRPr lang="en-US" dirty="0"/>
          </a:p>
        </p:txBody>
      </p:sp>
      <p:sp>
        <p:nvSpPr>
          <p:cNvPr id="3" name="Title 2"/>
          <p:cNvSpPr>
            <a:spLocks noGrp="1"/>
          </p:cNvSpPr>
          <p:nvPr>
            <p:ph type="title"/>
          </p:nvPr>
        </p:nvSpPr>
        <p:spPr/>
        <p:txBody>
          <a:bodyPr/>
          <a:lstStyle/>
          <a:p>
            <a:r>
              <a:rPr lang="en-US" dirty="0" smtClean="0"/>
              <a:t>Simulation Results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4541043" cy="4268337"/>
          </a:xfrm>
        </p:spPr>
        <p:txBody>
          <a:bodyPr/>
          <a:lstStyle/>
          <a:p>
            <a:pPr lvl="0"/>
            <a:r>
              <a:rPr lang="en-US" dirty="0" smtClean="0"/>
              <a:t>The RTL schematics is available</a:t>
            </a:r>
            <a:endParaRPr lang="en-US" dirty="0" smtClean="0"/>
          </a:p>
          <a:p>
            <a:pPr lvl="1"/>
            <a:r>
              <a:rPr lang="en-US" dirty="0" smtClean="0"/>
              <a:t>RTL schematics reflect the RTL code as closely as possible</a:t>
            </a:r>
            <a:endParaRPr lang="en-US" dirty="0" smtClean="0"/>
          </a:p>
          <a:p>
            <a:pPr lvl="1"/>
            <a:r>
              <a:rPr lang="en-US" dirty="0" smtClean="0"/>
              <a:t>Useful for visualizing RTL design</a:t>
            </a:r>
            <a:endParaRPr lang="en-US" dirty="0" smtClean="0"/>
          </a:p>
          <a:p>
            <a:pPr lvl="0"/>
            <a:r>
              <a:rPr lang="en-US" dirty="0" smtClean="0"/>
              <a:t>DRC can be run on design</a:t>
            </a:r>
            <a:endParaRPr lang="en-US" dirty="0" smtClean="0"/>
          </a:p>
          <a:p>
            <a:pPr lvl="0"/>
            <a:r>
              <a:rPr lang="en-US" dirty="0" smtClean="0"/>
              <a:t>Report noise identifies potential simultaneous switching violation</a:t>
            </a:r>
            <a:endParaRPr lang="en-US" dirty="0" smtClean="0"/>
          </a:p>
          <a:p>
            <a:pPr marL="0" lvl="0" indent="0">
              <a:buNone/>
            </a:pPr>
            <a:endParaRPr lang="en-US" dirty="0"/>
          </a:p>
        </p:txBody>
      </p:sp>
      <p:sp>
        <p:nvSpPr>
          <p:cNvPr id="3" name="Title 2"/>
          <p:cNvSpPr>
            <a:spLocks noGrp="1"/>
          </p:cNvSpPr>
          <p:nvPr>
            <p:ph type="title"/>
          </p:nvPr>
        </p:nvSpPr>
        <p:spPr/>
        <p:txBody>
          <a:bodyPr/>
          <a:lstStyle/>
          <a:p>
            <a:r>
              <a:rPr lang="en-US" dirty="0" smtClean="0"/>
              <a:t>After Elaboration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52035" y="4263632"/>
            <a:ext cx="1311275"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0531" y="1715066"/>
            <a:ext cx="6686775" cy="4350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1700" y="2561148"/>
            <a:ext cx="6021388" cy="390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609490" y="1600201"/>
            <a:ext cx="5515086" cy="4268337"/>
          </a:xfrm>
        </p:spPr>
        <p:txBody>
          <a:bodyPr/>
          <a:lstStyle/>
          <a:p>
            <a:r>
              <a:rPr lang="en-US" dirty="0" smtClean="0"/>
              <a:t>The </a:t>
            </a:r>
            <a:r>
              <a:rPr lang="en-US" dirty="0"/>
              <a:t>Flow Navigator </a:t>
            </a:r>
            <a:r>
              <a:rPr lang="en-US" dirty="0" smtClean="0"/>
              <a:t>changes from Elaboration to reflect the operations available after Synthesis</a:t>
            </a:r>
            <a:endParaRPr lang="en-US" dirty="0" smtClean="0"/>
          </a:p>
          <a:p>
            <a:r>
              <a:rPr lang="en-US" dirty="0" smtClean="0"/>
              <a:t>The Constraints Wizard lets the tools identify and constrain paths in the design</a:t>
            </a:r>
            <a:endParaRPr lang="en-US" dirty="0" smtClean="0"/>
          </a:p>
          <a:p>
            <a:r>
              <a:rPr lang="en-US" dirty="0" smtClean="0"/>
              <a:t>The schematic view will be opened including input/output buffers</a:t>
            </a:r>
            <a:endParaRPr lang="en-US" dirty="0" smtClean="0"/>
          </a:p>
          <a:p>
            <a:pPr lvl="1"/>
            <a:r>
              <a:rPr lang="en-US" dirty="0"/>
              <a:t>Views can selected by purpose</a:t>
            </a:r>
            <a:endParaRPr lang="en-US" dirty="0"/>
          </a:p>
          <a:p>
            <a:pPr lvl="1"/>
            <a:r>
              <a:rPr lang="en-US" dirty="0"/>
              <a:t>All timing information is only an estimate (until implementation has completed)</a:t>
            </a:r>
            <a:endParaRPr lang="en-US" dirty="0"/>
          </a:p>
          <a:p>
            <a:pPr lvl="1"/>
            <a:r>
              <a:rPr lang="en-US" dirty="0"/>
              <a:t>Setup debug </a:t>
            </a:r>
            <a:r>
              <a:rPr lang="en-US" dirty="0" smtClean="0"/>
              <a:t>tool allow signals to be marked for debug</a:t>
            </a:r>
            <a:endParaRPr lang="en-US" dirty="0"/>
          </a:p>
          <a:p>
            <a:endParaRPr lang="en-US" dirty="0"/>
          </a:p>
        </p:txBody>
      </p:sp>
      <p:sp>
        <p:nvSpPr>
          <p:cNvPr id="3" name="Title 2"/>
          <p:cNvSpPr>
            <a:spLocks noGrp="1"/>
          </p:cNvSpPr>
          <p:nvPr>
            <p:ph type="title"/>
          </p:nvPr>
        </p:nvSpPr>
        <p:spPr/>
        <p:txBody>
          <a:bodyPr/>
          <a:lstStyle/>
          <a:p>
            <a:r>
              <a:rPr lang="en-US" dirty="0" smtClean="0"/>
              <a:t>After Synthesis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704" y="1647209"/>
            <a:ext cx="234315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981936" cy="4268337"/>
          </a:xfrm>
        </p:spPr>
        <p:txBody>
          <a:bodyPr/>
          <a:lstStyle/>
          <a:p>
            <a:pPr lvl="0"/>
            <a:r>
              <a:rPr lang="en-US" dirty="0"/>
              <a:t>Sources and Netlist tabs do not change</a:t>
            </a:r>
            <a:endParaRPr lang="en-US" dirty="0"/>
          </a:p>
          <a:p>
            <a:pPr lvl="0"/>
            <a:r>
              <a:rPr lang="en-US" dirty="0"/>
              <a:t>Now as each resources is selected, it will show the exact placement of the resource on the </a:t>
            </a:r>
            <a:r>
              <a:rPr lang="en-US" dirty="0" smtClean="0"/>
              <a:t>die</a:t>
            </a:r>
            <a:endParaRPr lang="en-US" dirty="0" smtClean="0"/>
          </a:p>
          <a:p>
            <a:pPr lvl="0"/>
            <a:r>
              <a:rPr lang="en-US" dirty="0" smtClean="0"/>
              <a:t>The Constraints Wizard is also accessible at this stage</a:t>
            </a:r>
            <a:endParaRPr lang="en-US" dirty="0"/>
          </a:p>
          <a:p>
            <a:pPr lvl="0"/>
            <a:r>
              <a:rPr lang="en-US" dirty="0"/>
              <a:t>Timing results have to be generated with the Report Timing Summary</a:t>
            </a:r>
            <a:endParaRPr lang="en-US" dirty="0"/>
          </a:p>
          <a:p>
            <a:pPr lvl="1"/>
            <a:r>
              <a:rPr lang="en-US" dirty="0"/>
              <a:t>As each path is selected, the placement of the logic and its connections is shown in the Device view</a:t>
            </a:r>
            <a:endParaRPr lang="en-US" dirty="0"/>
          </a:p>
          <a:p>
            <a:pPr lvl="1"/>
            <a:r>
              <a:rPr lang="en-US" dirty="0"/>
              <a:t>This is the cross-probing feature that helps with static timing analysis</a:t>
            </a:r>
          </a:p>
        </p:txBody>
      </p:sp>
      <p:sp>
        <p:nvSpPr>
          <p:cNvPr id="3" name="Title 2"/>
          <p:cNvSpPr>
            <a:spLocks noGrp="1"/>
          </p:cNvSpPr>
          <p:nvPr>
            <p:ph type="title"/>
          </p:nvPr>
        </p:nvSpPr>
        <p:spPr/>
        <p:txBody>
          <a:bodyPr/>
          <a:lstStyle/>
          <a:p>
            <a:r>
              <a:rPr lang="en-US" dirty="0" smtClean="0"/>
              <a:t>After Implementation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21524" y="1584394"/>
            <a:ext cx="3651377" cy="4441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IDE Features and Benefits</a:t>
            </a:r>
            <a:endParaRPr lang="en-US" altLang="zh-CN" dirty="0" smtClean="0">
              <a:solidFill>
                <a:srgbClr val="FF0000"/>
              </a:solidFill>
              <a:cs typeface="Arial" pitchFamily="34" charset="0"/>
            </a:endParaRPr>
          </a:p>
          <a:p>
            <a:pPr defTabSz="-635">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Design Suite Introduction</a:t>
            </a:r>
            <a:endParaRPr lang="en-US" altLang="zh-CN" dirty="0" smtClean="0">
              <a:solidFill>
                <a:srgbClr val="FF0000"/>
              </a:solidFill>
              <a:cs typeface="Arial" pitchFamily="34" charset="0"/>
            </a:endParaRPr>
          </a:p>
          <a:p>
            <a:pPr defTabSz="-635">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Design Flow</a:t>
            </a:r>
            <a:endParaRPr lang="en-US" altLang="zh-CN" dirty="0" smtClean="0">
              <a:solidFill>
                <a:srgbClr val="FF0000"/>
              </a:solidFill>
              <a:cs typeface="Arial" pitchFamily="34" charset="0"/>
            </a:endParaRPr>
          </a:p>
          <a:p>
            <a:pPr defTabSz="-635">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solidFill>
                  <a:srgbClr val="3E3E3E"/>
                </a:solidFill>
                <a:cs typeface="Arial"/>
              </a:rPr>
              <a:t>Fea</a:t>
            </a:r>
            <a:r>
              <a:rPr lang="en-US" spc="5" dirty="0">
                <a:solidFill>
                  <a:srgbClr val="3E3E3E"/>
                </a:solidFill>
                <a:cs typeface="Arial"/>
              </a:rPr>
              <a:t>t</a:t>
            </a:r>
            <a:r>
              <a:rPr lang="en-US" spc="-15" dirty="0">
                <a:solidFill>
                  <a:srgbClr val="3E3E3E"/>
                </a:solidFill>
                <a:cs typeface="Arial"/>
              </a:rPr>
              <a:t>u</a:t>
            </a:r>
            <a:r>
              <a:rPr lang="en-US" dirty="0">
                <a:solidFill>
                  <a:srgbClr val="3E3E3E"/>
                </a:solidFill>
                <a:cs typeface="Arial"/>
              </a:rPr>
              <a:t>res a</a:t>
            </a:r>
            <a:r>
              <a:rPr lang="en-US" spc="-15" dirty="0">
                <a:solidFill>
                  <a:srgbClr val="3E3E3E"/>
                </a:solidFill>
                <a:cs typeface="Arial"/>
              </a:rPr>
              <a:t>n</a:t>
            </a:r>
            <a:r>
              <a:rPr lang="en-US" dirty="0">
                <a:solidFill>
                  <a:srgbClr val="3E3E3E"/>
                </a:solidFill>
                <a:cs typeface="Arial"/>
              </a:rPr>
              <a:t>d benef</a:t>
            </a:r>
            <a:r>
              <a:rPr lang="en-US" spc="-20" dirty="0">
                <a:solidFill>
                  <a:srgbClr val="3E3E3E"/>
                </a:solidFill>
                <a:cs typeface="Arial"/>
              </a:rPr>
              <a:t>i</a:t>
            </a:r>
            <a:r>
              <a:rPr lang="en-US" dirty="0">
                <a:solidFill>
                  <a:srgbClr val="3E3E3E"/>
                </a:solidFill>
                <a:cs typeface="Arial"/>
              </a:rPr>
              <a:t>ts</a:t>
            </a:r>
            <a:r>
              <a:rPr lang="en-US" spc="5" dirty="0">
                <a:solidFill>
                  <a:srgbClr val="3E3E3E"/>
                </a:solidFill>
                <a:cs typeface="Arial"/>
              </a:rPr>
              <a:t> </a:t>
            </a:r>
            <a:r>
              <a:rPr lang="en-US" dirty="0">
                <a:solidFill>
                  <a:srgbClr val="3E3E3E"/>
                </a:solidFill>
                <a:cs typeface="Arial"/>
              </a:rPr>
              <a:t>of</a:t>
            </a:r>
            <a:r>
              <a:rPr lang="en-US" spc="-15" dirty="0">
                <a:solidFill>
                  <a:srgbClr val="3E3E3E"/>
                </a:solidFill>
                <a:cs typeface="Arial"/>
              </a:rPr>
              <a:t> </a:t>
            </a:r>
            <a:r>
              <a:rPr lang="en-US" dirty="0">
                <a:solidFill>
                  <a:srgbClr val="3E3E3E"/>
                </a:solidFill>
                <a:cs typeface="Arial"/>
              </a:rPr>
              <a:t>the</a:t>
            </a:r>
            <a:r>
              <a:rPr lang="en-US" spc="5" dirty="0">
                <a:solidFill>
                  <a:srgbClr val="3E3E3E"/>
                </a:solidFill>
                <a:cs typeface="Arial"/>
              </a:rPr>
              <a:t> </a:t>
            </a:r>
            <a:r>
              <a:rPr lang="en-US" dirty="0" err="1">
                <a:solidFill>
                  <a:srgbClr val="3E3E3E"/>
                </a:solidFill>
                <a:cs typeface="Arial"/>
              </a:rPr>
              <a:t>Vi</a:t>
            </a:r>
            <a:r>
              <a:rPr lang="en-US" spc="-20" dirty="0" err="1">
                <a:solidFill>
                  <a:srgbClr val="3E3E3E"/>
                </a:solidFill>
                <a:cs typeface="Arial"/>
              </a:rPr>
              <a:t>v</a:t>
            </a:r>
            <a:r>
              <a:rPr lang="en-US" dirty="0" err="1">
                <a:solidFill>
                  <a:srgbClr val="3E3E3E"/>
                </a:solidFill>
                <a:cs typeface="Arial"/>
              </a:rPr>
              <a:t>ado</a:t>
            </a:r>
            <a:r>
              <a:rPr lang="en-US" dirty="0">
                <a:solidFill>
                  <a:srgbClr val="3E3E3E"/>
                </a:solidFill>
                <a:cs typeface="Arial"/>
              </a:rPr>
              <a:t> I</a:t>
            </a:r>
            <a:r>
              <a:rPr lang="en-US" spc="5" dirty="0">
                <a:solidFill>
                  <a:srgbClr val="3E3E3E"/>
                </a:solidFill>
                <a:cs typeface="Arial"/>
              </a:rPr>
              <a:t>D</a:t>
            </a:r>
            <a:r>
              <a:rPr lang="en-US" dirty="0">
                <a:solidFill>
                  <a:srgbClr val="3E3E3E"/>
                </a:solidFill>
                <a:cs typeface="Arial"/>
              </a:rPr>
              <a:t>E</a:t>
            </a:r>
            <a:r>
              <a:rPr lang="en-US" spc="-10" dirty="0">
                <a:solidFill>
                  <a:srgbClr val="3E3E3E"/>
                </a:solidFill>
                <a:cs typeface="Arial"/>
              </a:rPr>
              <a:t> </a:t>
            </a:r>
            <a:r>
              <a:rPr lang="en-US" dirty="0" smtClean="0">
                <a:solidFill>
                  <a:srgbClr val="3E3E3E"/>
                </a:solidFill>
                <a:cs typeface="Arial"/>
              </a:rPr>
              <a:t>inc</a:t>
            </a:r>
            <a:r>
              <a:rPr lang="en-US" spc="-10" dirty="0" smtClean="0">
                <a:solidFill>
                  <a:srgbClr val="3E3E3E"/>
                </a:solidFill>
                <a:cs typeface="Arial"/>
              </a:rPr>
              <a:t>l</a:t>
            </a:r>
            <a:r>
              <a:rPr lang="en-US" dirty="0" smtClean="0">
                <a:solidFill>
                  <a:srgbClr val="3E3E3E"/>
                </a:solidFill>
                <a:cs typeface="Arial"/>
              </a:rPr>
              <a:t>ude</a:t>
            </a:r>
            <a:endParaRPr lang="en-US" dirty="0" smtClean="0">
              <a:solidFill>
                <a:srgbClr val="3E3E3E"/>
              </a:solidFill>
              <a:cs typeface="Arial"/>
            </a:endParaRPr>
          </a:p>
          <a:p>
            <a:pPr marR="360045" lvl="1">
              <a:lnSpc>
                <a:spcPts val="2080"/>
              </a:lnSpc>
            </a:pPr>
            <a:r>
              <a:rPr lang="en-US" dirty="0">
                <a:cs typeface="Arial"/>
              </a:rPr>
              <a:t>Improv</a:t>
            </a:r>
            <a:r>
              <a:rPr lang="en-US" spc="-10" dirty="0">
                <a:cs typeface="Arial"/>
              </a:rPr>
              <a:t>e</a:t>
            </a:r>
            <a:r>
              <a:rPr lang="en-US" dirty="0">
                <a:cs typeface="Arial"/>
              </a:rPr>
              <a:t>d perf</a:t>
            </a:r>
            <a:r>
              <a:rPr lang="en-US" spc="5" dirty="0">
                <a:cs typeface="Arial"/>
              </a:rPr>
              <a:t>o</a:t>
            </a:r>
            <a:r>
              <a:rPr lang="en-US" dirty="0">
                <a:cs typeface="Arial"/>
              </a:rPr>
              <a:t>rma</a:t>
            </a:r>
            <a:r>
              <a:rPr lang="en-US" spc="-10" dirty="0">
                <a:cs typeface="Arial"/>
              </a:rPr>
              <a:t>n</a:t>
            </a:r>
            <a:r>
              <a:rPr lang="en-US" dirty="0">
                <a:cs typeface="Arial"/>
              </a:rPr>
              <a:t>ce and</a:t>
            </a:r>
            <a:r>
              <a:rPr lang="en-US" spc="-10" dirty="0">
                <a:cs typeface="Arial"/>
              </a:rPr>
              <a:t> </a:t>
            </a:r>
            <a:r>
              <a:rPr lang="en-US" spc="5" dirty="0">
                <a:cs typeface="Arial"/>
              </a:rPr>
              <a:t>de</a:t>
            </a:r>
            <a:r>
              <a:rPr lang="en-US" dirty="0">
                <a:cs typeface="Arial"/>
              </a:rPr>
              <a:t>vice</a:t>
            </a:r>
            <a:r>
              <a:rPr lang="en-US" spc="-10" dirty="0">
                <a:cs typeface="Arial"/>
              </a:rPr>
              <a:t> </a:t>
            </a:r>
            <a:r>
              <a:rPr lang="en-US" dirty="0">
                <a:cs typeface="Arial"/>
              </a:rPr>
              <a:t>uti</a:t>
            </a:r>
            <a:r>
              <a:rPr lang="en-US" spc="5" dirty="0">
                <a:cs typeface="Arial"/>
              </a:rPr>
              <a:t>l</a:t>
            </a:r>
            <a:r>
              <a:rPr lang="en-US" dirty="0">
                <a:cs typeface="Arial"/>
              </a:rPr>
              <a:t>iz</a:t>
            </a:r>
            <a:r>
              <a:rPr lang="en-US" spc="-10" dirty="0">
                <a:cs typeface="Arial"/>
              </a:rPr>
              <a:t>a</a:t>
            </a:r>
            <a:r>
              <a:rPr lang="en-US" dirty="0">
                <a:cs typeface="Arial"/>
              </a:rPr>
              <a:t>ti</a:t>
            </a:r>
            <a:r>
              <a:rPr lang="en-US" spc="5" dirty="0">
                <a:cs typeface="Arial"/>
              </a:rPr>
              <a:t>o</a:t>
            </a:r>
            <a:r>
              <a:rPr lang="en-US" dirty="0">
                <a:cs typeface="Arial"/>
              </a:rPr>
              <a:t>n</a:t>
            </a:r>
            <a:r>
              <a:rPr lang="en-US" spc="5" dirty="0">
                <a:cs typeface="Arial"/>
              </a:rPr>
              <a:t> </a:t>
            </a:r>
            <a:r>
              <a:rPr lang="en-US" spc="-20" dirty="0">
                <a:cs typeface="Arial"/>
              </a:rPr>
              <a:t>w</a:t>
            </a:r>
            <a:r>
              <a:rPr lang="en-US" dirty="0">
                <a:cs typeface="Arial"/>
              </a:rPr>
              <a:t>i</a:t>
            </a:r>
            <a:r>
              <a:rPr lang="en-US" spc="10" dirty="0">
                <a:cs typeface="Arial"/>
              </a:rPr>
              <a:t>t</a:t>
            </a:r>
            <a:r>
              <a:rPr lang="en-US" dirty="0">
                <a:cs typeface="Arial"/>
              </a:rPr>
              <a:t>h the</a:t>
            </a:r>
            <a:r>
              <a:rPr lang="en-US" spc="-10" dirty="0">
                <a:cs typeface="Arial"/>
              </a:rPr>
              <a:t> </a:t>
            </a:r>
            <a:r>
              <a:rPr lang="en-US" dirty="0">
                <a:cs typeface="Arial"/>
              </a:rPr>
              <a:t>u</a:t>
            </a:r>
            <a:r>
              <a:rPr lang="en-US" spc="5" dirty="0">
                <a:cs typeface="Arial"/>
              </a:rPr>
              <a:t>s</a:t>
            </a:r>
            <a:r>
              <a:rPr lang="en-US" dirty="0">
                <a:cs typeface="Arial"/>
              </a:rPr>
              <a:t>e </a:t>
            </a:r>
            <a:r>
              <a:rPr lang="en-US" spc="-10" dirty="0">
                <a:cs typeface="Arial"/>
              </a:rPr>
              <a:t>o</a:t>
            </a:r>
            <a:r>
              <a:rPr lang="en-US" dirty="0">
                <a:cs typeface="Arial"/>
              </a:rPr>
              <a:t>f</a:t>
            </a:r>
            <a:r>
              <a:rPr lang="en-US" spc="5" dirty="0">
                <a:cs typeface="Arial"/>
              </a:rPr>
              <a:t> </a:t>
            </a:r>
            <a:r>
              <a:rPr lang="en-US" dirty="0" err="1">
                <a:cs typeface="Arial"/>
              </a:rPr>
              <a:t>P</a:t>
            </a:r>
            <a:r>
              <a:rPr lang="en-US" spc="-10" dirty="0" err="1">
                <a:cs typeface="Arial"/>
              </a:rPr>
              <a:t>b</a:t>
            </a:r>
            <a:r>
              <a:rPr lang="en-US" dirty="0" err="1">
                <a:cs typeface="Arial"/>
              </a:rPr>
              <a:t>l</a:t>
            </a:r>
            <a:r>
              <a:rPr lang="en-US" spc="-10" dirty="0" err="1">
                <a:cs typeface="Arial"/>
              </a:rPr>
              <a:t>o</a:t>
            </a:r>
            <a:r>
              <a:rPr lang="en-US" dirty="0" err="1">
                <a:cs typeface="Arial"/>
              </a:rPr>
              <a:t>cks</a:t>
            </a:r>
            <a:r>
              <a:rPr lang="en-US" dirty="0">
                <a:cs typeface="Arial"/>
              </a:rPr>
              <a:t> </a:t>
            </a:r>
            <a:r>
              <a:rPr lang="en-US" spc="5" dirty="0">
                <a:cs typeface="Arial"/>
              </a:rPr>
              <a:t>a</a:t>
            </a:r>
            <a:r>
              <a:rPr lang="en-US" dirty="0">
                <a:cs typeface="Arial"/>
              </a:rPr>
              <a:t>nd ar</a:t>
            </a:r>
            <a:r>
              <a:rPr lang="en-US" spc="-10" dirty="0">
                <a:cs typeface="Arial"/>
              </a:rPr>
              <a:t>e</a:t>
            </a:r>
            <a:r>
              <a:rPr lang="en-US" dirty="0">
                <a:cs typeface="Arial"/>
              </a:rPr>
              <a:t>a constr</a:t>
            </a:r>
            <a:r>
              <a:rPr lang="en-US" spc="-10" dirty="0">
                <a:cs typeface="Arial"/>
              </a:rPr>
              <a:t>a</a:t>
            </a:r>
            <a:r>
              <a:rPr lang="en-US" spc="5" dirty="0">
                <a:cs typeface="Arial"/>
              </a:rPr>
              <a:t>i</a:t>
            </a:r>
            <a:r>
              <a:rPr lang="en-US" dirty="0">
                <a:cs typeface="Arial"/>
              </a:rPr>
              <a:t>nts</a:t>
            </a:r>
            <a:endParaRPr lang="en-US" dirty="0">
              <a:cs typeface="Arial"/>
            </a:endParaRPr>
          </a:p>
          <a:p>
            <a:pPr lvl="1">
              <a:spcBef>
                <a:spcPts val="145"/>
              </a:spcBef>
            </a:pPr>
            <a:r>
              <a:rPr lang="en-US" dirty="0">
                <a:cs typeface="Arial"/>
              </a:rPr>
              <a:t>P</a:t>
            </a:r>
            <a:r>
              <a:rPr lang="en-US" spc="-10" dirty="0">
                <a:cs typeface="Arial"/>
              </a:rPr>
              <a:t>e</a:t>
            </a:r>
            <a:r>
              <a:rPr lang="en-US" dirty="0">
                <a:cs typeface="Arial"/>
              </a:rPr>
              <a:t>rforma</a:t>
            </a:r>
            <a:r>
              <a:rPr lang="en-US" spc="-10" dirty="0">
                <a:cs typeface="Arial"/>
              </a:rPr>
              <a:t>n</a:t>
            </a:r>
            <a:r>
              <a:rPr lang="en-US" spc="10" dirty="0">
                <a:cs typeface="Arial"/>
              </a:rPr>
              <a:t>c</a:t>
            </a:r>
            <a:r>
              <a:rPr lang="en-US" dirty="0">
                <a:cs typeface="Arial"/>
              </a:rPr>
              <a:t>e pre</a:t>
            </a:r>
            <a:r>
              <a:rPr lang="en-US" spc="-10" dirty="0">
                <a:cs typeface="Arial"/>
              </a:rPr>
              <a:t>d</a:t>
            </a:r>
            <a:r>
              <a:rPr lang="en-US" dirty="0">
                <a:cs typeface="Arial"/>
              </a:rPr>
              <a:t>ict</a:t>
            </a:r>
            <a:r>
              <a:rPr lang="en-US" spc="5" dirty="0">
                <a:cs typeface="Arial"/>
              </a:rPr>
              <a:t>a</a:t>
            </a:r>
            <a:r>
              <a:rPr lang="en-US" dirty="0">
                <a:cs typeface="Arial"/>
              </a:rPr>
              <a:t>b</a:t>
            </a:r>
            <a:r>
              <a:rPr lang="en-US" spc="-10" dirty="0">
                <a:cs typeface="Arial"/>
              </a:rPr>
              <a:t>i</a:t>
            </a:r>
            <a:r>
              <a:rPr lang="en-US" spc="5" dirty="0">
                <a:cs typeface="Arial"/>
              </a:rPr>
              <a:t>l</a:t>
            </a:r>
            <a:r>
              <a:rPr lang="en-US" dirty="0">
                <a:cs typeface="Arial"/>
              </a:rPr>
              <a:t>i</a:t>
            </a:r>
            <a:r>
              <a:rPr lang="en-US" spc="10" dirty="0">
                <a:cs typeface="Arial"/>
              </a:rPr>
              <a:t>t</a:t>
            </a:r>
            <a:r>
              <a:rPr lang="en-US" dirty="0">
                <a:cs typeface="Arial"/>
              </a:rPr>
              <a:t>y</a:t>
            </a:r>
            <a:endParaRPr lang="en-US" dirty="0">
              <a:cs typeface="Arial"/>
            </a:endParaRPr>
          </a:p>
          <a:p>
            <a:pPr marR="12700" lvl="1">
              <a:lnSpc>
                <a:spcPct val="110000"/>
              </a:lnSpc>
              <a:spcBef>
                <a:spcPts val="10"/>
              </a:spcBef>
            </a:pPr>
            <a:r>
              <a:rPr lang="en-US" dirty="0">
                <a:cs typeface="Arial"/>
              </a:rPr>
              <a:t>D</a:t>
            </a:r>
            <a:r>
              <a:rPr lang="en-US" spc="-10" dirty="0">
                <a:cs typeface="Arial"/>
              </a:rPr>
              <a:t>e</a:t>
            </a:r>
            <a:r>
              <a:rPr lang="en-US" dirty="0">
                <a:cs typeface="Arial"/>
              </a:rPr>
              <a:t>s</a:t>
            </a:r>
            <a:r>
              <a:rPr lang="en-US" spc="5" dirty="0">
                <a:cs typeface="Arial"/>
              </a:rPr>
              <a:t>i</a:t>
            </a:r>
            <a:r>
              <a:rPr lang="en-US" dirty="0">
                <a:cs typeface="Arial"/>
              </a:rPr>
              <a:t>gn</a:t>
            </a:r>
            <a:r>
              <a:rPr lang="en-US" spc="-80" dirty="0">
                <a:cs typeface="Arial"/>
              </a:rPr>
              <a:t> </a:t>
            </a:r>
            <a:r>
              <a:rPr lang="en-US" dirty="0">
                <a:cs typeface="Arial"/>
              </a:rPr>
              <a:t>anal</a:t>
            </a:r>
            <a:r>
              <a:rPr lang="en-US" spc="-15" dirty="0">
                <a:cs typeface="Arial"/>
              </a:rPr>
              <a:t>y</a:t>
            </a:r>
            <a:r>
              <a:rPr lang="en-US" spc="10" dirty="0">
                <a:cs typeface="Arial"/>
              </a:rPr>
              <a:t>s</a:t>
            </a:r>
            <a:r>
              <a:rPr lang="en-US" spc="5" dirty="0">
                <a:cs typeface="Arial"/>
              </a:rPr>
              <a:t>i</a:t>
            </a:r>
            <a:r>
              <a:rPr lang="en-US" dirty="0">
                <a:cs typeface="Arial"/>
              </a:rPr>
              <a:t>s</a:t>
            </a:r>
            <a:r>
              <a:rPr lang="en-US" spc="-70"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a:t>
            </a:r>
            <a:r>
              <a:rPr lang="en-US" spc="-70" dirty="0">
                <a:cs typeface="Arial"/>
              </a:rPr>
              <a:t> </a:t>
            </a:r>
            <a:r>
              <a:rPr lang="en-US" dirty="0">
                <a:cs typeface="Arial"/>
              </a:rPr>
              <a:t>th</a:t>
            </a:r>
            <a:r>
              <a:rPr lang="en-US" spc="-10" dirty="0">
                <a:cs typeface="Arial"/>
              </a:rPr>
              <a:t>a</a:t>
            </a:r>
            <a:r>
              <a:rPr lang="en-US" dirty="0">
                <a:cs typeface="Arial"/>
              </a:rPr>
              <a:t>t</a:t>
            </a:r>
            <a:r>
              <a:rPr lang="en-US" spc="-65" dirty="0">
                <a:cs typeface="Arial"/>
              </a:rPr>
              <a:t> </a:t>
            </a:r>
            <a:r>
              <a:rPr lang="en-US" dirty="0">
                <a:cs typeface="Arial"/>
              </a:rPr>
              <a:t>sp</a:t>
            </a:r>
            <a:r>
              <a:rPr lang="en-US" spc="-10" dirty="0">
                <a:cs typeface="Arial"/>
              </a:rPr>
              <a:t>e</a:t>
            </a:r>
            <a:r>
              <a:rPr lang="en-US" spc="5" dirty="0">
                <a:cs typeface="Arial"/>
              </a:rPr>
              <a:t>e</a:t>
            </a:r>
            <a:r>
              <a:rPr lang="en-US" dirty="0">
                <a:cs typeface="Arial"/>
              </a:rPr>
              <a:t>d</a:t>
            </a:r>
            <a:r>
              <a:rPr lang="en-US" spc="-75" dirty="0">
                <a:cs typeface="Arial"/>
              </a:rPr>
              <a:t> </a:t>
            </a:r>
            <a:r>
              <a:rPr lang="en-US" dirty="0">
                <a:cs typeface="Arial"/>
              </a:rPr>
              <a:t>a</a:t>
            </a:r>
            <a:r>
              <a:rPr lang="en-US" spc="-75" dirty="0">
                <a:cs typeface="Arial"/>
              </a:rPr>
              <a:t> </a:t>
            </a:r>
            <a:r>
              <a:rPr lang="en-US" dirty="0">
                <a:cs typeface="Arial"/>
              </a:rPr>
              <a:t>d</a:t>
            </a:r>
            <a:r>
              <a:rPr lang="en-US" spc="-10" dirty="0">
                <a:cs typeface="Arial"/>
              </a:rPr>
              <a:t>e</a:t>
            </a:r>
            <a:r>
              <a:rPr lang="en-US" spc="10" dirty="0">
                <a:cs typeface="Arial"/>
              </a:rPr>
              <a:t>s</a:t>
            </a:r>
            <a:r>
              <a:rPr lang="en-US" dirty="0">
                <a:cs typeface="Arial"/>
              </a:rPr>
              <a:t>i</a:t>
            </a:r>
            <a:r>
              <a:rPr lang="en-US" spc="-10" dirty="0">
                <a:cs typeface="Arial"/>
              </a:rPr>
              <a:t>g</a:t>
            </a:r>
            <a:r>
              <a:rPr lang="en-US" spc="5" dirty="0">
                <a:cs typeface="Arial"/>
              </a:rPr>
              <a:t>n</a:t>
            </a:r>
            <a:r>
              <a:rPr lang="en-US" dirty="0">
                <a:cs typeface="Arial"/>
              </a:rPr>
              <a:t>er's</a:t>
            </a:r>
            <a:r>
              <a:rPr lang="en-US" spc="-70" dirty="0">
                <a:cs typeface="Arial"/>
              </a:rPr>
              <a:t> </a:t>
            </a:r>
            <a:r>
              <a:rPr lang="en-US" dirty="0">
                <a:cs typeface="Arial"/>
              </a:rPr>
              <a:t>a</a:t>
            </a:r>
            <a:r>
              <a:rPr lang="en-US" spc="-10" dirty="0">
                <a:cs typeface="Arial"/>
              </a:rPr>
              <a:t>b</a:t>
            </a:r>
            <a:r>
              <a:rPr lang="en-US" dirty="0">
                <a:cs typeface="Arial"/>
              </a:rPr>
              <a:t>ili</a:t>
            </a:r>
            <a:r>
              <a:rPr lang="en-US" spc="10" dirty="0">
                <a:cs typeface="Arial"/>
              </a:rPr>
              <a:t>t</a:t>
            </a:r>
            <a:r>
              <a:rPr lang="en-US" dirty="0">
                <a:cs typeface="Arial"/>
              </a:rPr>
              <a:t>y</a:t>
            </a:r>
            <a:r>
              <a:rPr lang="en-US" spc="-95" dirty="0">
                <a:cs typeface="Arial"/>
              </a:rPr>
              <a:t> </a:t>
            </a:r>
            <a:r>
              <a:rPr lang="en-US" dirty="0">
                <a:cs typeface="Arial"/>
              </a:rPr>
              <a:t>to</a:t>
            </a:r>
            <a:r>
              <a:rPr lang="en-US" spc="-75" dirty="0">
                <a:cs typeface="Arial"/>
              </a:rPr>
              <a:t> </a:t>
            </a:r>
            <a:r>
              <a:rPr lang="en-US" dirty="0">
                <a:cs typeface="Arial"/>
              </a:rPr>
              <a:t>gain</a:t>
            </a:r>
            <a:r>
              <a:rPr lang="en-US" spc="-75" dirty="0">
                <a:cs typeface="Arial"/>
              </a:rPr>
              <a:t> </a:t>
            </a:r>
            <a:r>
              <a:rPr lang="en-US" dirty="0">
                <a:cs typeface="Arial"/>
              </a:rPr>
              <a:t>timing</a:t>
            </a:r>
            <a:r>
              <a:rPr lang="en-US" spc="-70" dirty="0">
                <a:cs typeface="Arial"/>
              </a:rPr>
              <a:t> </a:t>
            </a:r>
            <a:r>
              <a:rPr lang="en-US" dirty="0">
                <a:cs typeface="Arial"/>
              </a:rPr>
              <a:t>cl</a:t>
            </a:r>
            <a:r>
              <a:rPr lang="en-US" spc="-10" dirty="0">
                <a:cs typeface="Arial"/>
              </a:rPr>
              <a:t>o</a:t>
            </a:r>
            <a:r>
              <a:rPr lang="en-US" dirty="0">
                <a:cs typeface="Arial"/>
              </a:rPr>
              <a:t>su</a:t>
            </a:r>
            <a:r>
              <a:rPr lang="en-US" spc="5" dirty="0">
                <a:cs typeface="Arial"/>
              </a:rPr>
              <a:t>r</a:t>
            </a:r>
            <a:r>
              <a:rPr lang="en-US" dirty="0">
                <a:cs typeface="Arial"/>
              </a:rPr>
              <a:t>e </a:t>
            </a:r>
            <a:r>
              <a:rPr lang="en-US" spc="10" dirty="0" err="1">
                <a:cs typeface="Arial"/>
              </a:rPr>
              <a:t>T</a:t>
            </a:r>
            <a:r>
              <a:rPr lang="en-US" dirty="0" err="1">
                <a:cs typeface="Arial"/>
              </a:rPr>
              <a:t>cl</a:t>
            </a:r>
            <a:r>
              <a:rPr lang="en-US" spc="-15"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 (commands) th</a:t>
            </a:r>
            <a:r>
              <a:rPr lang="en-US" spc="-10" dirty="0">
                <a:cs typeface="Arial"/>
              </a:rPr>
              <a:t>a</a:t>
            </a:r>
            <a:r>
              <a:rPr lang="en-US" dirty="0">
                <a:cs typeface="Arial"/>
              </a:rPr>
              <a:t>t</a:t>
            </a:r>
            <a:r>
              <a:rPr lang="en-US" spc="5" dirty="0">
                <a:cs typeface="Arial"/>
              </a:rPr>
              <a:t> </a:t>
            </a:r>
            <a:r>
              <a:rPr lang="en-US" dirty="0">
                <a:cs typeface="Arial"/>
              </a:rPr>
              <a:t>make scri</a:t>
            </a:r>
            <a:r>
              <a:rPr lang="en-US" spc="-10" dirty="0">
                <a:cs typeface="Arial"/>
              </a:rPr>
              <a:t>p</a:t>
            </a:r>
            <a:r>
              <a:rPr lang="en-US" dirty="0">
                <a:cs typeface="Arial"/>
              </a:rPr>
              <a:t>ti</a:t>
            </a:r>
            <a:r>
              <a:rPr lang="en-US" spc="5" dirty="0">
                <a:cs typeface="Arial"/>
              </a:rPr>
              <a:t>n</a:t>
            </a:r>
            <a:r>
              <a:rPr lang="en-US" dirty="0">
                <a:cs typeface="Arial"/>
              </a:rPr>
              <a:t>g</a:t>
            </a:r>
            <a:r>
              <a:rPr lang="en-US" spc="5" dirty="0">
                <a:cs typeface="Arial"/>
              </a:rPr>
              <a:t> </a:t>
            </a:r>
            <a:r>
              <a:rPr lang="en-US" dirty="0">
                <a:cs typeface="Arial"/>
              </a:rPr>
              <a:t>e</a:t>
            </a:r>
            <a:r>
              <a:rPr lang="en-US" spc="-10" dirty="0">
                <a:cs typeface="Arial"/>
              </a:rPr>
              <a:t>a</a:t>
            </a:r>
            <a:r>
              <a:rPr lang="en-US" dirty="0">
                <a:cs typeface="Arial"/>
              </a:rPr>
              <a:t>si</a:t>
            </a:r>
            <a:r>
              <a:rPr lang="en-US" spc="-10" dirty="0">
                <a:cs typeface="Arial"/>
              </a:rPr>
              <a:t>e</a:t>
            </a:r>
            <a:r>
              <a:rPr lang="en-US" dirty="0">
                <a:cs typeface="Arial"/>
              </a:rPr>
              <a:t>r </a:t>
            </a:r>
            <a:r>
              <a:rPr lang="en-US" spc="5" dirty="0">
                <a:cs typeface="Arial"/>
              </a:rPr>
              <a:t>a</a:t>
            </a:r>
            <a:r>
              <a:rPr lang="en-US" dirty="0">
                <a:cs typeface="Arial"/>
              </a:rPr>
              <a:t>nd</a:t>
            </a:r>
            <a:r>
              <a:rPr lang="en-US" spc="-10" dirty="0">
                <a:cs typeface="Arial"/>
              </a:rPr>
              <a:t> </a:t>
            </a:r>
            <a:r>
              <a:rPr lang="en-US" spc="5" dirty="0">
                <a:cs typeface="Arial"/>
              </a:rPr>
              <a:t>po</a:t>
            </a:r>
            <a:r>
              <a:rPr lang="en-US" spc="-20" dirty="0">
                <a:cs typeface="Arial"/>
              </a:rPr>
              <a:t>w</a:t>
            </a:r>
            <a:r>
              <a:rPr lang="en-US" spc="5" dirty="0">
                <a:cs typeface="Arial"/>
              </a:rPr>
              <a:t>e</a:t>
            </a:r>
            <a:r>
              <a:rPr lang="en-US" dirty="0">
                <a:cs typeface="Arial"/>
              </a:rPr>
              <a:t>rful</a:t>
            </a:r>
            <a:endParaRPr lang="en-US" dirty="0">
              <a:cs typeface="Arial"/>
            </a:endParaRPr>
          </a:p>
          <a:p>
            <a:pPr lvl="0"/>
            <a:r>
              <a:rPr lang="en-US" dirty="0"/>
              <a:t>Vivado tools use a common data model throughout the FPGA design </a:t>
            </a:r>
            <a:r>
              <a:rPr lang="en-US" dirty="0" smtClean="0"/>
              <a:t>process</a:t>
            </a:r>
            <a:endParaRPr lang="en-US" dirty="0" smtClean="0"/>
          </a:p>
          <a:p>
            <a:pPr lvl="1"/>
            <a:r>
              <a:rPr lang="en-US" dirty="0" smtClean="0"/>
              <a:t>This </a:t>
            </a:r>
            <a:r>
              <a:rPr lang="en-US" dirty="0"/>
              <a:t>yields runtime and memory resource benefits to the user</a:t>
            </a:r>
            <a:endParaRPr lang="en-US" dirty="0"/>
          </a:p>
          <a:p>
            <a:pPr lvl="0"/>
            <a:r>
              <a:rPr lang="en-US" dirty="0"/>
              <a:t>Vivado tools support scripting in non-project batch and project-based design flows</a:t>
            </a:r>
            <a:endParaRPr lang="en-US" dirty="0"/>
          </a:p>
          <a:p>
            <a:pPr lvl="1"/>
            <a:r>
              <a:rPr lang="en-US" dirty="0"/>
              <a:t>Vivado tools support the use of Tcl for all commands</a:t>
            </a:r>
            <a:endParaRPr lang="en-US" dirty="0"/>
          </a:p>
          <a:p>
            <a:pPr lvl="0"/>
            <a:r>
              <a:rPr lang="en-US" dirty="0"/>
              <a:t>Vivado tools use a common constraint language (XDC) throughout the </a:t>
            </a:r>
            <a:r>
              <a:rPr lang="en-US" dirty="0" smtClean="0"/>
              <a:t>design process</a:t>
            </a:r>
            <a:endParaRPr lang="en-US" dirty="0"/>
          </a:p>
          <a:p>
            <a:pPr lvl="1"/>
            <a:r>
              <a:rPr lang="en-US" dirty="0"/>
              <a:t>This enables synthesis optimization significantly better than the ISE software</a:t>
            </a:r>
            <a:endParaRPr lang="en-US" dirty="0"/>
          </a:p>
          <a:p>
            <a:pPr lvl="0"/>
            <a:r>
              <a:rPr lang="en-US" dirty="0" smtClean="0"/>
              <a:t>Pushbutton </a:t>
            </a:r>
            <a:r>
              <a:rPr lang="en-US" dirty="0"/>
              <a:t>flows for most designs</a:t>
            </a:r>
            <a:endParaRPr lang="en-US" dirty="0"/>
          </a:p>
          <a:p>
            <a:r>
              <a:rPr lang="en-US" dirty="0"/>
              <a:t>Advanced tools for challenging designs</a:t>
            </a:r>
            <a:endParaRPr lang="en-US" dirty="0"/>
          </a:p>
          <a:p>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smtClean="0"/>
              <a:t>Artix-7</a:t>
            </a:r>
            <a:endParaRPr lang="en-US" dirty="0" smtClean="0"/>
          </a:p>
          <a:p>
            <a:r>
              <a:rPr lang="en-US" dirty="0" err="1"/>
              <a:t>Vivado</a:t>
            </a:r>
            <a:r>
              <a:rPr lang="en-US" dirty="0"/>
              <a:t> </a:t>
            </a:r>
            <a:r>
              <a:rPr lang="en-US" dirty="0" smtClean="0"/>
              <a:t>2014.2 Version</a:t>
            </a:r>
            <a:endParaRPr lang="en-US" dirty="0" smtClean="0"/>
          </a:p>
          <a:p>
            <a:r>
              <a:rPr lang="en-US" dirty="0" smtClean="0"/>
              <a:t>Nexys4</a:t>
            </a:r>
            <a:r>
              <a:rPr lang="zh-CN" dirty="0" smtClean="0">
                <a:ea typeface="宋体" charset="0"/>
              </a:rPr>
              <a:t> </a:t>
            </a:r>
            <a:r>
              <a:rPr altLang="zh-CN" dirty="0" smtClean="0">
                <a:ea typeface="宋体" charset="0"/>
              </a:rPr>
              <a:t>- </a:t>
            </a:r>
            <a:r>
              <a:rPr>
                <a:sym typeface="+mn-ea"/>
              </a:rPr>
              <a:t>XC7A100TCSG324-1</a:t>
            </a:r>
            <a:endParaRPr altLang="zh-CN" dirty="0" smtClean="0">
              <a:ea typeface="宋体" charset="0"/>
            </a:endParaRPr>
          </a:p>
        </p:txBody>
      </p:sp>
      <p:sp>
        <p:nvSpPr>
          <p:cNvPr id="3" name="Title 2"/>
          <p:cNvSpPr>
            <a:spLocks noGrp="1"/>
          </p:cNvSpPr>
          <p:nvPr>
            <p:ph type="ctrTitle" sz="quarter"/>
          </p:nvPr>
        </p:nvSpPr>
        <p:spPr>
          <a:xfrm>
            <a:off x="167173" y="3660650"/>
            <a:ext cx="7099835" cy="1114425"/>
          </a:xfrm>
        </p:spPr>
        <p:txBody>
          <a:bodyPr/>
          <a:lstStyle/>
          <a:p>
            <a:r>
              <a:rPr lang="en-US" dirty="0" smtClean="0"/>
              <a:t>Lab1 </a:t>
            </a:r>
            <a:r>
              <a:rPr lang="en-US" dirty="0" err="1" smtClean="0"/>
              <a:t>Vivado</a:t>
            </a:r>
            <a:r>
              <a:rPr lang="en-US" dirty="0" smtClean="0"/>
              <a:t> Design Flow</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This lab guides you through the process of using </a:t>
            </a:r>
            <a:r>
              <a:rPr lang="en-US" dirty="0" err="1" smtClean="0"/>
              <a:t>Vivado</a:t>
            </a:r>
            <a:r>
              <a:rPr lang="en-US" dirty="0" smtClean="0"/>
              <a:t> IDE </a:t>
            </a:r>
            <a:r>
              <a:rPr lang="en-US" dirty="0"/>
              <a:t>to create a </a:t>
            </a:r>
            <a:r>
              <a:rPr lang="en-US" dirty="0" smtClean="0"/>
              <a:t>simple HDL design targeting </a:t>
            </a:r>
            <a:r>
              <a:rPr lang="en-US" dirty="0"/>
              <a:t>the </a:t>
            </a:r>
            <a:r>
              <a:rPr lang="en-US" dirty="0" smtClean="0"/>
              <a:t>Nexys4.  You will simulate, synthesize, implement the design with default settings.  Finally, you will generate the </a:t>
            </a:r>
            <a:r>
              <a:rPr lang="en-US" dirty="0" err="1" smtClean="0"/>
              <a:t>bitstream</a:t>
            </a:r>
            <a:r>
              <a:rPr lang="en-US" dirty="0" smtClean="0"/>
              <a:t> and download it in to the hardware to </a:t>
            </a:r>
            <a:r>
              <a:rPr lang="en-US" dirty="0"/>
              <a:t>verify the design functionality</a:t>
            </a:r>
            <a:r>
              <a:rPr lang="en-US" dirty="0" smtClean="0"/>
              <a:t>.</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Lab1 Intro 12a- </a:t>
            </a:r>
            <a:fld id="{060BD193-E118-4B16-863C-C8C12C675E3E}" type="slidenum">
              <a:rPr lang="en-US" dirty="0" smtClean="0"/>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Design</a:t>
            </a:r>
            <a:endParaRPr lang="en-US" dirty="0"/>
          </a:p>
        </p:txBody>
      </p:sp>
      <p:sp>
        <p:nvSpPr>
          <p:cNvPr id="3" name="Slide Number Placeholder 2"/>
          <p:cNvSpPr>
            <a:spLocks noGrp="1"/>
          </p:cNvSpPr>
          <p:nvPr>
            <p:ph type="sldNum" sz="quarter" idx="10"/>
          </p:nvPr>
        </p:nvSpPr>
        <p:spPr/>
        <p:txBody>
          <a:bodyPr/>
          <a:lstStyle/>
          <a:p>
            <a:pPr>
              <a:defRPr/>
            </a:pPr>
            <a:r>
              <a:rPr lang="en-US" smtClean="0"/>
              <a:t>Lab1 Intro 12a- </a:t>
            </a:r>
            <a:fld id="{060BD193-E118-4B16-863C-C8C12C675E3E}" type="slidenum">
              <a:rPr lang="en-US" smtClean="0"/>
            </a:fld>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2604655" y="1495423"/>
            <a:ext cx="6780212" cy="439275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Create a project using </a:t>
            </a:r>
            <a:r>
              <a:rPr lang="en-US" dirty="0" err="1" smtClean="0"/>
              <a:t>Vivado</a:t>
            </a:r>
            <a:r>
              <a:rPr lang="en-US" dirty="0" smtClean="0"/>
              <a:t> IDE</a:t>
            </a:r>
            <a:endParaRPr lang="en-US" dirty="0" smtClean="0"/>
          </a:p>
          <a:p>
            <a:r>
              <a:rPr lang="en-US" dirty="0" smtClean="0"/>
              <a:t>Simulate the design using XSIM simulator</a:t>
            </a:r>
            <a:endParaRPr lang="en-US" dirty="0" smtClean="0"/>
          </a:p>
          <a:p>
            <a:r>
              <a:rPr lang="en-US" dirty="0" smtClean="0"/>
              <a:t>Synthesize the design</a:t>
            </a:r>
            <a:endParaRPr lang="en-US" dirty="0" smtClean="0"/>
          </a:p>
          <a:p>
            <a:r>
              <a:rPr lang="en-US" dirty="0" smtClean="0"/>
              <a:t>Implement the design</a:t>
            </a:r>
            <a:endParaRPr lang="en-US" dirty="0" smtClean="0"/>
          </a:p>
          <a:p>
            <a:r>
              <a:rPr lang="en-US" dirty="0" smtClean="0"/>
              <a:t>Perform the timing simulation</a:t>
            </a:r>
            <a:endParaRPr lang="en-US" dirty="0" smtClean="0"/>
          </a:p>
          <a:p>
            <a:r>
              <a:rPr lang="en-US" dirty="0" smtClean="0"/>
              <a:t>Generate the </a:t>
            </a:r>
            <a:r>
              <a:rPr lang="en-US" dirty="0" err="1" smtClean="0"/>
              <a:t>bitstream</a:t>
            </a:r>
            <a:endParaRPr lang="en-US" dirty="0" smtClean="0"/>
          </a:p>
          <a:p>
            <a:r>
              <a:rPr lang="en-US" dirty="0" smtClean="0"/>
              <a:t>Verify the design functionality in hardware using the Nexys4</a:t>
            </a:r>
            <a:endParaRPr lang="en-US" dirty="0" smtClean="0"/>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dirty="0" smtClean="0"/>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Visualize and debug your design at any flow stage</a:t>
            </a:r>
            <a:endParaRPr lang="en-US" dirty="0" smtClean="0"/>
          </a:p>
          <a:p>
            <a:pPr lvl="1"/>
            <a:r>
              <a:rPr lang="en-US" dirty="0" smtClean="0"/>
              <a:t>Cross-probing between </a:t>
            </a:r>
            <a:r>
              <a:rPr lang="en-US" dirty="0" err="1" smtClean="0"/>
              <a:t>netlist</a:t>
            </a:r>
            <a:r>
              <a:rPr lang="en-US" dirty="0" smtClean="0"/>
              <a:t>/schematic/RTL</a:t>
            </a:r>
            <a:endParaRPr lang="en-US" dirty="0" smtClean="0"/>
          </a:p>
          <a:p>
            <a:endParaRPr lang="en-US" dirty="0"/>
          </a:p>
        </p:txBody>
      </p:sp>
      <p:sp>
        <p:nvSpPr>
          <p:cNvPr id="3" name="Title 2"/>
          <p:cNvSpPr>
            <a:spLocks noGrp="1"/>
          </p:cNvSpPr>
          <p:nvPr>
            <p:ph type="title"/>
          </p:nvPr>
        </p:nvSpPr>
        <p:spPr/>
        <p:txBody>
          <a:bodyPr/>
          <a:lstStyle/>
          <a:p>
            <a:r>
              <a:rPr lang="en-US" smtClean="0"/>
              <a:t>Vivado’s Visualization Feature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2050"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0725" y="2381250"/>
            <a:ext cx="8309576"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Vivado</a:t>
            </a:r>
            <a:r>
              <a:rPr lang="en-US" dirty="0"/>
              <a:t> </a:t>
            </a:r>
            <a:r>
              <a:rPr lang="en-US" dirty="0" smtClean="0"/>
              <a:t>IDE tool </a:t>
            </a:r>
            <a:r>
              <a:rPr lang="en-US" dirty="0"/>
              <a:t>can be used to perform a complete </a:t>
            </a:r>
            <a:r>
              <a:rPr lang="en-US" dirty="0" smtClean="0"/>
              <a:t>HDL design </a:t>
            </a:r>
            <a:r>
              <a:rPr lang="en-US" dirty="0"/>
              <a:t>flow.  The project was created using the supplied source files (HDL model and user constraint file). A behavioral simulation was done using the provided </a:t>
            </a:r>
            <a:r>
              <a:rPr lang="en-US" dirty="0" err="1" smtClean="0"/>
              <a:t>testbench</a:t>
            </a:r>
            <a:r>
              <a:rPr lang="en-US" smtClean="0"/>
              <a:t> to </a:t>
            </a:r>
            <a:r>
              <a:rPr lang="en-US" dirty="0"/>
              <a:t>verify the model functionality. The model was then synthesized, implemented, and a bitstream was generated.  The timing simulation was run on the implemented design using the same testbench. The functionality was verified in hardware using the generated </a:t>
            </a:r>
            <a:r>
              <a:rPr lang="en-US" dirty="0" err="1"/>
              <a:t>bitstream</a:t>
            </a:r>
            <a:r>
              <a:rPr lang="en-US" dirty="0" smtClean="0"/>
              <a:t>.</a:t>
            </a:r>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Lab1 Intro 12a- </a:t>
            </a:r>
            <a:fld id="{060BD193-E118-4B16-863C-C8C12C675E3E}" type="slidenum">
              <a:rPr lang="en-US" dirty="0" smtClean="0"/>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Analyze multiple implementation results</a:t>
            </a:r>
            <a:endParaRPr lang="en-US" smtClean="0"/>
          </a:p>
          <a:p>
            <a:pPr lvl="1"/>
            <a:r>
              <a:rPr lang="en-US" smtClean="0"/>
              <a:t>Highlight failing timing paths from post-route timing analysis</a:t>
            </a:r>
            <a:endParaRPr lang="en-US" smtClean="0"/>
          </a:p>
          <a:p>
            <a:pPr lvl="1"/>
            <a:r>
              <a:rPr lang="en-US" smtClean="0"/>
              <a:t>Quickly identify and constrain critical path logic</a:t>
            </a:r>
            <a:endParaRPr lang="en-US" smtClean="0"/>
          </a:p>
          <a:p>
            <a:r>
              <a:rPr lang="en-US" smtClean="0"/>
              <a:t>Hierarchical floorplanning</a:t>
            </a:r>
            <a:endParaRPr lang="en-US" smtClean="0"/>
          </a:p>
          <a:p>
            <a:pPr lvl="1"/>
            <a:r>
              <a:rPr lang="en-US" smtClean="0"/>
              <a:t>Guide place &amp; route toward better results</a:t>
            </a:r>
            <a:endParaRPr lang="en-US" smtClean="0"/>
          </a:p>
          <a:p>
            <a:pPr lvl="0"/>
            <a:r>
              <a:rPr lang="en-US" smtClean="0"/>
              <a:t>Utilization estimates</a:t>
            </a:r>
            <a:endParaRPr lang="en-US" smtClean="0"/>
          </a:p>
          <a:p>
            <a:pPr lvl="1"/>
            <a:r>
              <a:rPr lang="en-US" smtClean="0"/>
              <a:t>All resource types shown for each Pblock</a:t>
            </a:r>
            <a:endParaRPr lang="en-US" smtClean="0"/>
          </a:p>
          <a:p>
            <a:pPr lvl="1"/>
            <a:r>
              <a:rPr lang="en-US" smtClean="0"/>
              <a:t>Clocks or carry chains</a:t>
            </a:r>
            <a:endParaRPr lang="en-US" smtClean="0"/>
          </a:p>
          <a:p>
            <a:pPr lvl="0"/>
            <a:r>
              <a:rPr lang="en-US" smtClean="0"/>
              <a:t>Connectivity display</a:t>
            </a:r>
            <a:endParaRPr lang="en-US" smtClean="0"/>
          </a:p>
          <a:p>
            <a:pPr lvl="1"/>
            <a:r>
              <a:rPr lang="en-US" smtClean="0"/>
              <a:t>I/Os, net bundles, clock domains</a:t>
            </a:r>
            <a:endParaRPr lang="en-US" dirty="0"/>
          </a:p>
        </p:txBody>
      </p:sp>
      <p:sp>
        <p:nvSpPr>
          <p:cNvPr id="3" name="Title 2"/>
          <p:cNvSpPr>
            <a:spLocks noGrp="1"/>
          </p:cNvSpPr>
          <p:nvPr>
            <p:ph type="title"/>
          </p:nvPr>
        </p:nvSpPr>
        <p:spPr/>
        <p:txBody>
          <a:bodyPr/>
          <a:lstStyle/>
          <a:p>
            <a:r>
              <a:rPr lang="en-US" smtClean="0"/>
              <a:t>Gain Faster Timing Closure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3074"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4325" y="1714500"/>
            <a:ext cx="3219450" cy="456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smtClean="0"/>
              <a:t>Tcl</a:t>
            </a:r>
            <a:r>
              <a:rPr lang="en-US" dirty="0" smtClean="0"/>
              <a:t> Console enables the designer to actively query the design </a:t>
            </a:r>
            <a:r>
              <a:rPr lang="en-US" dirty="0" err="1" smtClean="0"/>
              <a:t>netlist</a:t>
            </a:r>
            <a:endParaRPr lang="en-US" dirty="0" smtClean="0"/>
          </a:p>
          <a:p>
            <a:r>
              <a:rPr lang="en-US" dirty="0" smtClean="0"/>
              <a:t>Full </a:t>
            </a:r>
            <a:r>
              <a:rPr lang="en-US" dirty="0" err="1" smtClean="0"/>
              <a:t>Tcl</a:t>
            </a:r>
            <a:r>
              <a:rPr lang="en-US" dirty="0" smtClean="0"/>
              <a:t> scripting support in two design flows</a:t>
            </a:r>
            <a:endParaRPr lang="en-US" dirty="0" smtClean="0"/>
          </a:p>
          <a:p>
            <a:pPr lvl="1"/>
            <a:r>
              <a:rPr lang="en-US" dirty="0" smtClean="0"/>
              <a:t>Project-based design flow provides easy project management by the </a:t>
            </a:r>
            <a:r>
              <a:rPr lang="en-US" dirty="0" err="1" smtClean="0"/>
              <a:t>Vivado</a:t>
            </a:r>
            <a:r>
              <a:rPr lang="en-US" dirty="0" smtClean="0"/>
              <a:t> IDE</a:t>
            </a:r>
            <a:endParaRPr lang="en-US" dirty="0" smtClean="0"/>
          </a:p>
          <a:p>
            <a:pPr lvl="1"/>
            <a:r>
              <a:rPr lang="en-US" dirty="0" smtClean="0"/>
              <a:t>Non-project batch design flow enables entire flow to be executed in memory</a:t>
            </a:r>
            <a:endParaRPr lang="en-US" dirty="0" smtClean="0"/>
          </a:p>
          <a:p>
            <a:r>
              <a:rPr lang="en-US" dirty="0" smtClean="0"/>
              <a:t>Journal and log files can be used for script construction</a:t>
            </a:r>
          </a:p>
        </p:txBody>
      </p:sp>
      <p:sp>
        <p:nvSpPr>
          <p:cNvPr id="3" name="Title 2"/>
          <p:cNvSpPr>
            <a:spLocks noGrp="1"/>
          </p:cNvSpPr>
          <p:nvPr>
            <p:ph type="title"/>
          </p:nvPr>
        </p:nvSpPr>
        <p:spPr/>
        <p:txBody>
          <a:bodyPr/>
          <a:lstStyle/>
          <a:p>
            <a:r>
              <a:rPr lang="en-US" smtClean="0"/>
              <a:t>Tcl Capability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dirty="0" err="1" smtClean="0">
                <a:solidFill>
                  <a:srgbClr val="FF0000"/>
                </a:solidFill>
                <a:cs typeface="Arial" pitchFamily="34" charset="0"/>
              </a:rPr>
              <a:t>Vivado</a:t>
            </a:r>
            <a:r>
              <a:rPr lang="en-US" altLang="zh-CN" dirty="0" smtClean="0">
                <a:solidFill>
                  <a:srgbClr val="FF0000"/>
                </a:solidFill>
                <a:cs typeface="Arial" pitchFamily="34" charset="0"/>
              </a:rPr>
              <a:t> IDE Features and Benefits</a:t>
            </a:r>
            <a:endParaRPr lang="en-US" altLang="zh-CN" dirty="0" smtClean="0">
              <a:solidFill>
                <a:srgbClr val="FF0000"/>
              </a:solidFill>
              <a:cs typeface="Arial" pitchFamily="34" charset="0"/>
            </a:endParaRPr>
          </a:p>
          <a:p>
            <a:pPr defTabSz="-635">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Suite Introduction</a:t>
            </a:r>
            <a:endParaRPr lang="en-US" altLang="zh-CN" i="1" dirty="0" smtClean="0">
              <a:solidFill>
                <a:schemeClr val="tx1"/>
              </a:solidFill>
              <a:cs typeface="Arial" pitchFamily="34" charset="0"/>
            </a:endParaRPr>
          </a:p>
          <a:p>
            <a:pPr defTabSz="-635">
              <a:lnSpc>
                <a:spcPts val="2200"/>
              </a:lnSpc>
              <a:tabLst>
                <a:tab pos="228600" algn="l"/>
              </a:tabLst>
            </a:pPr>
            <a:r>
              <a:rPr lang="en-US" altLang="zh-CN" dirty="0" err="1" smtClean="0">
                <a:solidFill>
                  <a:srgbClr val="EE3424"/>
                </a:solidFill>
                <a:cs typeface="Arial" pitchFamily="34" charset="0"/>
              </a:rPr>
              <a:t>Vivado</a:t>
            </a:r>
            <a:r>
              <a:rPr lang="en-US" altLang="zh-CN" dirty="0" smtClean="0">
                <a:solidFill>
                  <a:srgbClr val="EE3424"/>
                </a:solidFill>
                <a:cs typeface="Arial" pitchFamily="34" charset="0"/>
              </a:rPr>
              <a:t> Design Flow</a:t>
            </a:r>
            <a:endParaRPr lang="en-US" altLang="zh-CN" dirty="0" smtClean="0">
              <a:solidFill>
                <a:srgbClr val="EE3424"/>
              </a:solidFill>
              <a:cs typeface="Arial" pitchFamily="34" charset="0"/>
            </a:endParaRPr>
          </a:p>
          <a:p>
            <a:pPr defTabSz="-635">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90" y="1600201"/>
            <a:ext cx="5400786" cy="4268337"/>
          </a:xfrm>
        </p:spPr>
        <p:txBody>
          <a:bodyPr/>
          <a:lstStyle/>
          <a:p>
            <a:pPr lvl="0"/>
            <a:r>
              <a:rPr lang="en-US" dirty="0"/>
              <a:t>Interactive IP plug-n-play environment</a:t>
            </a:r>
            <a:endParaRPr lang="en-US" dirty="0"/>
          </a:p>
          <a:p>
            <a:pPr lvl="1"/>
            <a:r>
              <a:rPr lang="en-US" dirty="0"/>
              <a:t>AXI4, IP_XACT</a:t>
            </a:r>
            <a:endParaRPr lang="en-US" dirty="0"/>
          </a:p>
          <a:p>
            <a:pPr lvl="0"/>
            <a:r>
              <a:rPr lang="en-US" dirty="0"/>
              <a:t>Common constraint language (XDC) throughout flow</a:t>
            </a:r>
            <a:endParaRPr lang="en-US" dirty="0"/>
          </a:p>
          <a:p>
            <a:pPr lvl="1"/>
            <a:r>
              <a:rPr lang="en-US" dirty="0"/>
              <a:t>Apply constraints at any stage</a:t>
            </a:r>
            <a:endParaRPr lang="en-US" dirty="0"/>
          </a:p>
          <a:p>
            <a:pPr lvl="0"/>
            <a:r>
              <a:rPr lang="en-US" dirty="0" smtClean="0"/>
              <a:t>Reporting </a:t>
            </a:r>
            <a:r>
              <a:rPr lang="en-US" dirty="0"/>
              <a:t>at any stage</a:t>
            </a:r>
            <a:endParaRPr lang="en-US" dirty="0"/>
          </a:p>
          <a:p>
            <a:pPr lvl="1"/>
            <a:r>
              <a:rPr lang="en-US" dirty="0"/>
              <a:t>Robust </a:t>
            </a:r>
            <a:r>
              <a:rPr lang="en-US" dirty="0" err="1"/>
              <a:t>Tcl</a:t>
            </a:r>
            <a:r>
              <a:rPr lang="en-US" dirty="0"/>
              <a:t> </a:t>
            </a:r>
            <a:r>
              <a:rPr lang="en-US" dirty="0" smtClean="0"/>
              <a:t>API</a:t>
            </a:r>
            <a:endParaRPr lang="en-US" dirty="0" smtClean="0"/>
          </a:p>
          <a:p>
            <a:pPr lvl="0"/>
            <a:r>
              <a:rPr lang="en-US" dirty="0"/>
              <a:t>Common data model throughout the flow</a:t>
            </a:r>
            <a:endParaRPr lang="en-US" dirty="0"/>
          </a:p>
          <a:p>
            <a:pPr lvl="1"/>
            <a:r>
              <a:rPr lang="en-US" dirty="0"/>
              <a:t>“In memory” model improves speed</a:t>
            </a:r>
            <a:endParaRPr lang="en-US" dirty="0"/>
          </a:p>
          <a:p>
            <a:pPr lvl="1"/>
            <a:r>
              <a:rPr lang="en-US" dirty="0"/>
              <a:t>Generate reports at all stages</a:t>
            </a:r>
            <a:endParaRPr lang="en-US" dirty="0"/>
          </a:p>
          <a:p>
            <a:pPr lvl="0"/>
            <a:r>
              <a:rPr lang="en-US" dirty="0"/>
              <a:t>Save checkpoint designs at any stage</a:t>
            </a:r>
            <a:endParaRPr lang="en-US" dirty="0"/>
          </a:p>
          <a:p>
            <a:pPr lvl="1"/>
            <a:r>
              <a:rPr lang="en-US" dirty="0"/>
              <a:t>Netlist, constraints, place and route results</a:t>
            </a:r>
          </a:p>
        </p:txBody>
      </p:sp>
      <p:sp>
        <p:nvSpPr>
          <p:cNvPr id="3" name="Title 2"/>
          <p:cNvSpPr>
            <a:spLocks noGrp="1"/>
          </p:cNvSpPr>
          <p:nvPr>
            <p:ph type="title"/>
          </p:nvPr>
        </p:nvSpPr>
        <p:spPr/>
        <p:txBody>
          <a:bodyPr/>
          <a:lstStyle/>
          <a:p>
            <a:r>
              <a:rPr lang="en-US" dirty="0" smtClean="0"/>
              <a:t>Typical </a:t>
            </a:r>
            <a:r>
              <a:rPr lang="en-US" dirty="0" err="1" smtClean="0"/>
              <a:t>vs</a:t>
            </a:r>
            <a:r>
              <a:rPr lang="en-US" dirty="0" smtClean="0"/>
              <a:t> </a:t>
            </a:r>
            <a:r>
              <a:rPr lang="en-US" dirty="0" err="1" smtClean="0"/>
              <a:t>Vivado</a:t>
            </a:r>
            <a:r>
              <a:rPr lang="en-US" dirty="0" smtClean="0"/>
              <a:t> Design Flow</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4099"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050" y="1581150"/>
            <a:ext cx="5562600" cy="480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 </a:t>
            </a:r>
            <a:r>
              <a:rPr lang="en-US" dirty="0" err="1"/>
              <a:t>N</a:t>
            </a:r>
            <a:r>
              <a:rPr lang="en-US" dirty="0" err="1" smtClean="0"/>
              <a:t>etlist</a:t>
            </a:r>
            <a:r>
              <a:rPr lang="en-US" dirty="0" smtClean="0"/>
              <a:t> is a description of your design</a:t>
            </a:r>
            <a:endParaRPr lang="en-US" dirty="0" smtClean="0"/>
          </a:p>
          <a:p>
            <a:pPr lvl="1"/>
            <a:r>
              <a:rPr lang="en-US" dirty="0" smtClean="0"/>
              <a:t>Consists of cells, pins, port and nets</a:t>
            </a:r>
            <a:endParaRPr lang="en-US" dirty="0" smtClean="0"/>
          </a:p>
          <a:p>
            <a:pPr lvl="1"/>
            <a:r>
              <a:rPr lang="en-US" dirty="0" smtClean="0"/>
              <a:t>Cells are design objects</a:t>
            </a:r>
            <a:endParaRPr lang="en-US" dirty="0" smtClean="0"/>
          </a:p>
          <a:p>
            <a:pPr lvl="2"/>
            <a:r>
              <a:rPr lang="en-US" dirty="0" smtClean="0"/>
              <a:t>Instances of user modules/entities</a:t>
            </a:r>
            <a:endParaRPr lang="en-US" dirty="0" smtClean="0"/>
          </a:p>
          <a:p>
            <a:pPr lvl="2"/>
            <a:r>
              <a:rPr lang="en-US" dirty="0" smtClean="0"/>
              <a:t>Instances of library Basic Elements (BELs)</a:t>
            </a:r>
            <a:endParaRPr lang="en-US" dirty="0" smtClean="0"/>
          </a:p>
          <a:p>
            <a:pPr lvl="3"/>
            <a:r>
              <a:rPr lang="en-US" dirty="0" smtClean="0"/>
              <a:t>LUTs, FF, RAMs, DSP cells, etc…</a:t>
            </a:r>
            <a:endParaRPr lang="en-US" dirty="0" smtClean="0"/>
          </a:p>
          <a:p>
            <a:pPr lvl="2"/>
            <a:r>
              <a:rPr lang="en-US" dirty="0" smtClean="0"/>
              <a:t>Generic technology representations of hardware functions</a:t>
            </a:r>
            <a:endParaRPr lang="en-US" dirty="0" smtClean="0"/>
          </a:p>
          <a:p>
            <a:pPr lvl="2"/>
            <a:r>
              <a:rPr lang="en-US" dirty="0" smtClean="0"/>
              <a:t>Black boxes</a:t>
            </a:r>
            <a:endParaRPr lang="en-US" dirty="0" smtClean="0"/>
          </a:p>
          <a:p>
            <a:pPr lvl="1"/>
            <a:r>
              <a:rPr lang="en-US" dirty="0" smtClean="0"/>
              <a:t>Pins are connection points on cells</a:t>
            </a:r>
            <a:endParaRPr lang="en-US" dirty="0" smtClean="0"/>
          </a:p>
          <a:p>
            <a:pPr lvl="1"/>
            <a:r>
              <a:rPr lang="en-US" dirty="0" smtClean="0"/>
              <a:t>Ports are the top level ports of your design</a:t>
            </a:r>
            <a:endParaRPr lang="en-US" dirty="0" smtClean="0"/>
          </a:p>
          <a:p>
            <a:pPr lvl="1"/>
            <a:r>
              <a:rPr lang="en-US" dirty="0" smtClean="0"/>
              <a:t>Nets make connections between pins and from pins to ports</a:t>
            </a:r>
            <a:endParaRPr lang="en-US" dirty="0" smtClean="0"/>
          </a:p>
          <a:p>
            <a:endParaRPr lang="en-US" dirty="0"/>
          </a:p>
        </p:txBody>
      </p:sp>
      <p:sp>
        <p:nvSpPr>
          <p:cNvPr id="3" name="Title 2"/>
          <p:cNvSpPr>
            <a:spLocks noGrp="1"/>
          </p:cNvSpPr>
          <p:nvPr>
            <p:ph type="title"/>
          </p:nvPr>
        </p:nvSpPr>
        <p:spPr/>
        <p:txBody>
          <a:bodyPr/>
          <a:lstStyle/>
          <a:p>
            <a:r>
              <a:rPr lang="en-US" smtClean="0"/>
              <a:t>What is a Netlist?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5409" y="1604554"/>
            <a:ext cx="4397811" cy="3677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14417</Words>
  <Application>Kingsoft Office WPP</Application>
  <PresentationFormat>Custom</PresentationFormat>
  <Paragraphs>547</Paragraphs>
  <Slides>40</Slides>
  <Notes>10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Xilinx_All_Programmable_Template</vt:lpstr>
      <vt:lpstr>Vivado Design Flow</vt:lpstr>
      <vt:lpstr>Outline</vt:lpstr>
      <vt:lpstr>Vivado IDE Solution</vt:lpstr>
      <vt:lpstr>Vivado’s Visualization Feature</vt:lpstr>
      <vt:lpstr>Gain Faster Timing Closure</vt:lpstr>
      <vt:lpstr>Tcl Capability</vt:lpstr>
      <vt:lpstr>Outline</vt:lpstr>
      <vt:lpstr>Typical vs Vivado Design Flow</vt:lpstr>
      <vt:lpstr>What is a Netlist?</vt:lpstr>
      <vt:lpstr>Netlist Objects</vt:lpstr>
      <vt:lpstr>Elaborated Design</vt:lpstr>
      <vt:lpstr>Object Names in Elaborated Design</vt:lpstr>
      <vt:lpstr>Synthesized Design</vt:lpstr>
      <vt:lpstr>Implemented Design</vt:lpstr>
      <vt:lpstr>Project Data</vt:lpstr>
      <vt:lpstr>Journal and Log Files</vt:lpstr>
      <vt:lpstr>Checkpoints</vt:lpstr>
      <vt:lpstr>Outline</vt:lpstr>
      <vt:lpstr>Getting Started Jump Page</vt:lpstr>
      <vt:lpstr>New Project Creation Wizard</vt:lpstr>
      <vt:lpstr>Project creation flow (RTL/Synthesized Design)</vt:lpstr>
      <vt:lpstr>Constraints File Management</vt:lpstr>
      <vt:lpstr>Project Navigator</vt:lpstr>
      <vt:lpstr>Project Settings</vt:lpstr>
      <vt:lpstr>Flow Navigator – RTL Project</vt:lpstr>
      <vt:lpstr>Flow Navigator – RTL Project, cont’d…</vt:lpstr>
      <vt:lpstr>Simulation</vt:lpstr>
      <vt:lpstr>Adding Testbench Files</vt:lpstr>
      <vt:lpstr>Simulation Settings</vt:lpstr>
      <vt:lpstr>Simulation Results</vt:lpstr>
      <vt:lpstr>After Elaboration</vt:lpstr>
      <vt:lpstr>After Synthesis</vt:lpstr>
      <vt:lpstr>After Implementation</vt:lpstr>
      <vt:lpstr>Outline</vt:lpstr>
      <vt:lpstr>Summary</vt:lpstr>
      <vt:lpstr>Lab1 Intro Vivado Design Flow</vt:lpstr>
      <vt:lpstr>Introduction</vt:lpstr>
      <vt:lpstr>The Design</vt:lpstr>
      <vt:lpstr>Procedure</vt:lpstr>
      <vt:lpstr>Summary</vt:lpstr>
    </vt:vector>
  </TitlesOfParts>
  <Company>Xilinx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foxtrot024</cp:lastModifiedBy>
  <cp:revision>204</cp:revision>
  <cp:lastPrinted>2013-08-16T21:50:00Z</cp:lastPrinted>
  <dcterms:created xsi:type="dcterms:W3CDTF">2012-06-30T11:52:00Z</dcterms:created>
  <dcterms:modified xsi:type="dcterms:W3CDTF">2015-11-06T00:18:51Z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b5b1aa7a-58e3-4b10-9cd2-123d8030a30d</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y fmtid="{D5CDD505-2E9C-101B-9397-08002B2CF9AE}" pid="10" name="KSOProductBuildVer">
    <vt:lpwstr>2052-10.1.0.5345</vt:lpwstr>
  </property>
</Properties>
</file>