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3"/>
  </p:notesMasterIdLst>
  <p:handoutMasterIdLst>
    <p:handoutMasterId r:id="rId34"/>
  </p:handoutMasterIdLst>
  <p:sldIdLst>
    <p:sldId id="256" r:id="rId5"/>
    <p:sldId id="258" r:id="rId6"/>
    <p:sldId id="269" r:id="rId7"/>
    <p:sldId id="272" r:id="rId8"/>
    <p:sldId id="271" r:id="rId9"/>
    <p:sldId id="257" r:id="rId10"/>
    <p:sldId id="297" r:id="rId11"/>
    <p:sldId id="298" r:id="rId12"/>
    <p:sldId id="259" r:id="rId13"/>
    <p:sldId id="274" r:id="rId14"/>
    <p:sldId id="273" r:id="rId15"/>
    <p:sldId id="276" r:id="rId16"/>
    <p:sldId id="275" r:id="rId17"/>
    <p:sldId id="299" r:id="rId18"/>
    <p:sldId id="279" r:id="rId19"/>
    <p:sldId id="278" r:id="rId20"/>
    <p:sldId id="280" r:id="rId21"/>
    <p:sldId id="300" r:id="rId22"/>
    <p:sldId id="301" r:id="rId23"/>
    <p:sldId id="302" r:id="rId24"/>
    <p:sldId id="304" r:id="rId25"/>
    <p:sldId id="277" r:id="rId26"/>
    <p:sldId id="306" r:id="rId27"/>
    <p:sldId id="283" r:id="rId28"/>
    <p:sldId id="296" r:id="rId29"/>
    <p:sldId id="307" r:id="rId30"/>
    <p:sldId id="294"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77909" autoAdjust="0"/>
  </p:normalViewPr>
  <p:slideViewPr>
    <p:cSldViewPr>
      <p:cViewPr>
        <p:scale>
          <a:sx n="68" d="100"/>
          <a:sy n="68" d="100"/>
        </p:scale>
        <p:origin x="-1872" y="-112"/>
      </p:cViewPr>
      <p:guideLst>
        <p:guide orient="horz" pos="2160"/>
        <p:guide pos="2880"/>
      </p:guideLst>
    </p:cSldViewPr>
  </p:slideViewPr>
  <p:outlineViewPr>
    <p:cViewPr>
      <p:scale>
        <a:sx n="33" d="100"/>
        <a:sy n="33" d="100"/>
      </p:scale>
      <p:origin x="0" y="24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Testing</a:t>
            </a:r>
            <a:r>
              <a:rPr lang="en-US" baseline="0" dirty="0" smtClean="0"/>
              <a:t> Data Accuracy of LR</a:t>
            </a:r>
            <a:endParaRPr lang="en-US" dirty="0"/>
          </a:p>
        </c:rich>
      </c:tx>
      <c:overlay val="0"/>
    </c:title>
    <c:autoTitleDeleted val="0"/>
    <c:plotArea>
      <c:layout/>
      <c:lineChart>
        <c:grouping val="standard"/>
        <c:varyColors val="0"/>
        <c:ser>
          <c:idx val="0"/>
          <c:order val="0"/>
          <c:tx>
            <c:strRef>
              <c:f>Sheet1!$B$1</c:f>
              <c:strCache>
                <c:ptCount val="1"/>
                <c:pt idx="0">
                  <c:v>LR before features expansion (15 features)</c:v>
                </c:pt>
              </c:strCache>
            </c:strRef>
          </c:tx>
          <c:marker>
            <c:symbol val="none"/>
          </c:marker>
          <c:cat>
            <c:numRef>
              <c:f>Sheet1!$A$2:$A$6</c:f>
              <c:numCache>
                <c:formatCode>General</c:formatCode>
                <c:ptCount val="5"/>
                <c:pt idx="0">
                  <c:v>0.0</c:v>
                </c:pt>
                <c:pt idx="1">
                  <c:v>0.001</c:v>
                </c:pt>
                <c:pt idx="2">
                  <c:v>0.01</c:v>
                </c:pt>
                <c:pt idx="3">
                  <c:v>0.1</c:v>
                </c:pt>
                <c:pt idx="4">
                  <c:v>1.0</c:v>
                </c:pt>
              </c:numCache>
            </c:numRef>
          </c:cat>
          <c:val>
            <c:numRef>
              <c:f>Sheet1!$B$2:$B$6</c:f>
              <c:numCache>
                <c:formatCode>General</c:formatCode>
                <c:ptCount val="5"/>
                <c:pt idx="0">
                  <c:v>0.546365049214298</c:v>
                </c:pt>
                <c:pt idx="1">
                  <c:v>0.5258922323303</c:v>
                </c:pt>
                <c:pt idx="2">
                  <c:v>0.531027466937945</c:v>
                </c:pt>
                <c:pt idx="3">
                  <c:v>0.523273399428667</c:v>
                </c:pt>
                <c:pt idx="4">
                  <c:v>0.534316217590239</c:v>
                </c:pt>
              </c:numCache>
            </c:numRef>
          </c:val>
          <c:smooth val="0"/>
        </c:ser>
        <c:ser>
          <c:idx val="1"/>
          <c:order val="1"/>
          <c:tx>
            <c:strRef>
              <c:f>Sheet1!$C$1</c:f>
              <c:strCache>
                <c:ptCount val="1"/>
                <c:pt idx="0">
                  <c:v>LR after features expansion (135 features)</c:v>
                </c:pt>
              </c:strCache>
            </c:strRef>
          </c:tx>
          <c:marker>
            <c:symbol val="none"/>
          </c:marker>
          <c:cat>
            <c:numRef>
              <c:f>Sheet1!$A$2:$A$6</c:f>
              <c:numCache>
                <c:formatCode>General</c:formatCode>
                <c:ptCount val="5"/>
                <c:pt idx="0">
                  <c:v>0.0</c:v>
                </c:pt>
                <c:pt idx="1">
                  <c:v>0.001</c:v>
                </c:pt>
                <c:pt idx="2">
                  <c:v>0.01</c:v>
                </c:pt>
                <c:pt idx="3">
                  <c:v>0.1</c:v>
                </c:pt>
                <c:pt idx="4">
                  <c:v>1.0</c:v>
                </c:pt>
              </c:numCache>
            </c:numRef>
          </c:cat>
          <c:val>
            <c:numRef>
              <c:f>Sheet1!$C$2:$C$6</c:f>
              <c:numCache>
                <c:formatCode>General</c:formatCode>
                <c:ptCount val="5"/>
                <c:pt idx="0">
                  <c:v>0.560542622676268</c:v>
                </c:pt>
                <c:pt idx="1">
                  <c:v>0.568977007664112</c:v>
                </c:pt>
                <c:pt idx="2">
                  <c:v>0.559629996696399</c:v>
                </c:pt>
                <c:pt idx="3">
                  <c:v>0.525398406374502</c:v>
                </c:pt>
                <c:pt idx="4">
                  <c:v>0.558668704364068</c:v>
                </c:pt>
              </c:numCache>
            </c:numRef>
          </c:val>
          <c:smooth val="0"/>
        </c:ser>
        <c:dLbls>
          <c:showLegendKey val="0"/>
          <c:showVal val="0"/>
          <c:showCatName val="0"/>
          <c:showSerName val="0"/>
          <c:showPercent val="0"/>
          <c:showBubbleSize val="0"/>
        </c:dLbls>
        <c:marker val="1"/>
        <c:smooth val="0"/>
        <c:axId val="2125197080"/>
        <c:axId val="-2137991608"/>
      </c:lineChart>
      <c:catAx>
        <c:axId val="2125197080"/>
        <c:scaling>
          <c:orientation val="minMax"/>
        </c:scaling>
        <c:delete val="0"/>
        <c:axPos val="b"/>
        <c:title>
          <c:tx>
            <c:rich>
              <a:bodyPr/>
              <a:lstStyle/>
              <a:p>
                <a:pPr>
                  <a:defRPr/>
                </a:pPr>
                <a:r>
                  <a:rPr lang="en-US" dirty="0" smtClean="0"/>
                  <a:t>Lambda</a:t>
                </a:r>
                <a:r>
                  <a:rPr lang="en-US" baseline="0" dirty="0" smtClean="0"/>
                  <a:t> (r</a:t>
                </a:r>
                <a:r>
                  <a:rPr lang="en-US" dirty="0" smtClean="0"/>
                  <a:t>egularization)</a:t>
                </a:r>
                <a:endParaRPr lang="en-US" dirty="0"/>
              </a:p>
            </c:rich>
          </c:tx>
          <c:overlay val="0"/>
        </c:title>
        <c:numFmt formatCode="General" sourceLinked="1"/>
        <c:majorTickMark val="out"/>
        <c:minorTickMark val="none"/>
        <c:tickLblPos val="nextTo"/>
        <c:crossAx val="-2137991608"/>
        <c:crosses val="autoZero"/>
        <c:auto val="1"/>
        <c:lblAlgn val="ctr"/>
        <c:lblOffset val="100"/>
        <c:noMultiLvlLbl val="0"/>
      </c:catAx>
      <c:valAx>
        <c:axId val="-2137991608"/>
        <c:scaling>
          <c:orientation val="minMax"/>
        </c:scaling>
        <c:delete val="0"/>
        <c:axPos val="l"/>
        <c:majorGridlines/>
        <c:numFmt formatCode="General" sourceLinked="1"/>
        <c:majorTickMark val="out"/>
        <c:minorTickMark val="none"/>
        <c:tickLblPos val="nextTo"/>
        <c:crossAx val="212519708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sz="1800" b="1" i="0" baseline="0" dirty="0" smtClean="0">
                <a:effectLst/>
              </a:rPr>
              <a:t>Testing Data Accuracy of RF</a:t>
            </a:r>
            <a:endParaRPr lang="en-US" dirty="0">
              <a:effectLst/>
            </a:endParaRPr>
          </a:p>
        </c:rich>
      </c:tx>
      <c:overlay val="0"/>
    </c:title>
    <c:autoTitleDeleted val="0"/>
    <c:plotArea>
      <c:layout/>
      <c:lineChart>
        <c:grouping val="standard"/>
        <c:varyColors val="0"/>
        <c:ser>
          <c:idx val="0"/>
          <c:order val="0"/>
          <c:tx>
            <c:strRef>
              <c:f>Sheet1!$B$1</c:f>
              <c:strCache>
                <c:ptCount val="1"/>
                <c:pt idx="0">
                  <c:v>RF before features expansion (15 features)</c:v>
                </c:pt>
              </c:strCache>
            </c:strRef>
          </c:tx>
          <c:marker>
            <c:symbol val="none"/>
          </c:marker>
          <c:cat>
            <c:numRef>
              <c:f>Sheet1!$A$2:$A$6</c:f>
              <c:numCache>
                <c:formatCode>General</c:formatCode>
                <c:ptCount val="5"/>
                <c:pt idx="0">
                  <c:v>4.0</c:v>
                </c:pt>
                <c:pt idx="1">
                  <c:v>20.0</c:v>
                </c:pt>
                <c:pt idx="2">
                  <c:v>50.0</c:v>
                </c:pt>
                <c:pt idx="3">
                  <c:v>100.0</c:v>
                </c:pt>
                <c:pt idx="4">
                  <c:v>300.0</c:v>
                </c:pt>
              </c:numCache>
            </c:numRef>
          </c:cat>
          <c:val>
            <c:numRef>
              <c:f>Sheet1!$B$2:$B$6</c:f>
              <c:numCache>
                <c:formatCode>General</c:formatCode>
                <c:ptCount val="5"/>
                <c:pt idx="0">
                  <c:v>0.560379918588873</c:v>
                </c:pt>
                <c:pt idx="1">
                  <c:v>0.570276299982838</c:v>
                </c:pt>
                <c:pt idx="2">
                  <c:v>0.569333333333333</c:v>
                </c:pt>
                <c:pt idx="3">
                  <c:v>0.57288022655339</c:v>
                </c:pt>
                <c:pt idx="4">
                  <c:v>0.57087542087542</c:v>
                </c:pt>
              </c:numCache>
            </c:numRef>
          </c:val>
          <c:smooth val="0"/>
        </c:ser>
        <c:ser>
          <c:idx val="1"/>
          <c:order val="1"/>
          <c:tx>
            <c:strRef>
              <c:f>Sheet1!$C$1</c:f>
              <c:strCache>
                <c:ptCount val="1"/>
                <c:pt idx="0">
                  <c:v>RF after features expansion (135 features)</c:v>
                </c:pt>
              </c:strCache>
            </c:strRef>
          </c:tx>
          <c:marker>
            <c:symbol val="none"/>
          </c:marker>
          <c:cat>
            <c:numRef>
              <c:f>Sheet1!$A$2:$A$6</c:f>
              <c:numCache>
                <c:formatCode>General</c:formatCode>
                <c:ptCount val="5"/>
                <c:pt idx="0">
                  <c:v>4.0</c:v>
                </c:pt>
                <c:pt idx="1">
                  <c:v>20.0</c:v>
                </c:pt>
                <c:pt idx="2">
                  <c:v>50.0</c:v>
                </c:pt>
                <c:pt idx="3">
                  <c:v>100.0</c:v>
                </c:pt>
                <c:pt idx="4">
                  <c:v>300.0</c:v>
                </c:pt>
              </c:numCache>
            </c:numRef>
          </c:cat>
          <c:val>
            <c:numRef>
              <c:f>Sheet1!$C$2:$C$6</c:f>
              <c:numCache>
                <c:formatCode>General</c:formatCode>
                <c:ptCount val="5"/>
                <c:pt idx="0">
                  <c:v>0.572480366492146</c:v>
                </c:pt>
                <c:pt idx="1">
                  <c:v>0.574697173620457</c:v>
                </c:pt>
                <c:pt idx="2">
                  <c:v>0.578903095558546</c:v>
                </c:pt>
                <c:pt idx="3">
                  <c:v>0.578858207691004</c:v>
                </c:pt>
                <c:pt idx="4">
                  <c:v>0.57766908416259</c:v>
                </c:pt>
              </c:numCache>
            </c:numRef>
          </c:val>
          <c:smooth val="0"/>
        </c:ser>
        <c:dLbls>
          <c:showLegendKey val="0"/>
          <c:showVal val="0"/>
          <c:showCatName val="0"/>
          <c:showSerName val="0"/>
          <c:showPercent val="0"/>
          <c:showBubbleSize val="0"/>
        </c:dLbls>
        <c:marker val="1"/>
        <c:smooth val="0"/>
        <c:axId val="2145094872"/>
        <c:axId val="2145015064"/>
      </c:lineChart>
      <c:catAx>
        <c:axId val="2145094872"/>
        <c:scaling>
          <c:orientation val="minMax"/>
        </c:scaling>
        <c:delete val="0"/>
        <c:axPos val="b"/>
        <c:title>
          <c:tx>
            <c:rich>
              <a:bodyPr/>
              <a:lstStyle/>
              <a:p>
                <a:pPr>
                  <a:defRPr/>
                </a:pPr>
                <a:r>
                  <a:rPr lang="en-US" dirty="0" err="1" smtClean="0"/>
                  <a:t>Num</a:t>
                </a:r>
                <a:r>
                  <a:rPr lang="en-US" baseline="0" dirty="0" smtClean="0"/>
                  <a:t> of Trees</a:t>
                </a:r>
                <a:endParaRPr lang="en-US" dirty="0"/>
              </a:p>
            </c:rich>
          </c:tx>
          <c:overlay val="0"/>
        </c:title>
        <c:numFmt formatCode="General" sourceLinked="1"/>
        <c:majorTickMark val="out"/>
        <c:minorTickMark val="none"/>
        <c:tickLblPos val="nextTo"/>
        <c:crossAx val="2145015064"/>
        <c:crosses val="autoZero"/>
        <c:auto val="1"/>
        <c:lblAlgn val="ctr"/>
        <c:lblOffset val="100"/>
        <c:noMultiLvlLbl val="0"/>
      </c:catAx>
      <c:valAx>
        <c:axId val="2145015064"/>
        <c:scaling>
          <c:orientation val="minMax"/>
        </c:scaling>
        <c:delete val="0"/>
        <c:axPos val="l"/>
        <c:majorGridlines/>
        <c:numFmt formatCode="General" sourceLinked="1"/>
        <c:majorTickMark val="out"/>
        <c:minorTickMark val="none"/>
        <c:tickLblPos val="nextTo"/>
        <c:crossAx val="214509487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GBT before features expansion (15 features)</c:v>
                </c:pt>
              </c:strCache>
            </c:strRef>
          </c:tx>
          <c:marker>
            <c:symbol val="none"/>
          </c:marker>
          <c:cat>
            <c:numRef>
              <c:f>Sheet1!$A$2:$A$6</c:f>
              <c:numCache>
                <c:formatCode>General</c:formatCode>
                <c:ptCount val="5"/>
                <c:pt idx="0">
                  <c:v>1.0</c:v>
                </c:pt>
                <c:pt idx="1">
                  <c:v>5.0</c:v>
                </c:pt>
                <c:pt idx="2">
                  <c:v>10.0</c:v>
                </c:pt>
                <c:pt idx="3">
                  <c:v>20.0</c:v>
                </c:pt>
                <c:pt idx="4">
                  <c:v>50.0</c:v>
                </c:pt>
              </c:numCache>
            </c:numRef>
          </c:cat>
          <c:val>
            <c:numRef>
              <c:f>Sheet1!$B$2:$B$6</c:f>
              <c:numCache>
                <c:formatCode>General</c:formatCode>
                <c:ptCount val="5"/>
                <c:pt idx="0">
                  <c:v>0.56393113822497</c:v>
                </c:pt>
                <c:pt idx="1">
                  <c:v>0.566873636516194</c:v>
                </c:pt>
                <c:pt idx="2">
                  <c:v>0.570649394920743</c:v>
                </c:pt>
                <c:pt idx="3">
                  <c:v>0.567698744769874</c:v>
                </c:pt>
                <c:pt idx="4">
                  <c:v>0.571768303040597</c:v>
                </c:pt>
              </c:numCache>
            </c:numRef>
          </c:val>
          <c:smooth val="0"/>
        </c:ser>
        <c:ser>
          <c:idx val="1"/>
          <c:order val="1"/>
          <c:tx>
            <c:strRef>
              <c:f>Sheet1!$C$1</c:f>
              <c:strCache>
                <c:ptCount val="1"/>
                <c:pt idx="0">
                  <c:v>GBT after features expansion (135 features)</c:v>
                </c:pt>
              </c:strCache>
            </c:strRef>
          </c:tx>
          <c:marker>
            <c:symbol val="none"/>
          </c:marker>
          <c:cat>
            <c:numRef>
              <c:f>Sheet1!$A$2:$A$6</c:f>
              <c:numCache>
                <c:formatCode>General</c:formatCode>
                <c:ptCount val="5"/>
                <c:pt idx="0">
                  <c:v>1.0</c:v>
                </c:pt>
                <c:pt idx="1">
                  <c:v>5.0</c:v>
                </c:pt>
                <c:pt idx="2">
                  <c:v>10.0</c:v>
                </c:pt>
                <c:pt idx="3">
                  <c:v>20.0</c:v>
                </c:pt>
                <c:pt idx="4">
                  <c:v>50.0</c:v>
                </c:pt>
              </c:numCache>
            </c:numRef>
          </c:cat>
          <c:val>
            <c:numRef>
              <c:f>Sheet1!$C$2:$C$6</c:f>
              <c:numCache>
                <c:formatCode>General</c:formatCode>
                <c:ptCount val="5"/>
                <c:pt idx="0">
                  <c:v>0.56728364182091</c:v>
                </c:pt>
                <c:pt idx="1">
                  <c:v>0.575671616886367</c:v>
                </c:pt>
                <c:pt idx="2">
                  <c:v>0.566293658867412</c:v>
                </c:pt>
                <c:pt idx="3">
                  <c:v>0.572255319148936</c:v>
                </c:pt>
                <c:pt idx="4">
                  <c:v>0.561655264475221</c:v>
                </c:pt>
              </c:numCache>
            </c:numRef>
          </c:val>
          <c:smooth val="0"/>
        </c:ser>
        <c:dLbls>
          <c:showLegendKey val="0"/>
          <c:showVal val="0"/>
          <c:showCatName val="0"/>
          <c:showSerName val="0"/>
          <c:showPercent val="0"/>
          <c:showBubbleSize val="0"/>
        </c:dLbls>
        <c:marker val="1"/>
        <c:smooth val="0"/>
        <c:axId val="2144886888"/>
        <c:axId val="2144390296"/>
      </c:lineChart>
      <c:catAx>
        <c:axId val="2144886888"/>
        <c:scaling>
          <c:orientation val="minMax"/>
        </c:scaling>
        <c:delete val="0"/>
        <c:axPos val="b"/>
        <c:title>
          <c:tx>
            <c:rich>
              <a:bodyPr/>
              <a:lstStyle/>
              <a:p>
                <a:pPr>
                  <a:defRPr/>
                </a:pPr>
                <a:r>
                  <a:rPr lang="en-US" dirty="0" smtClean="0"/>
                  <a:t>Iteration</a:t>
                </a:r>
                <a:endParaRPr lang="en-US" dirty="0"/>
              </a:p>
            </c:rich>
          </c:tx>
          <c:overlay val="0"/>
        </c:title>
        <c:numFmt formatCode="General" sourceLinked="1"/>
        <c:majorTickMark val="out"/>
        <c:minorTickMark val="none"/>
        <c:tickLblPos val="nextTo"/>
        <c:crossAx val="2144390296"/>
        <c:crosses val="autoZero"/>
        <c:auto val="1"/>
        <c:lblAlgn val="ctr"/>
        <c:lblOffset val="100"/>
        <c:noMultiLvlLbl val="0"/>
      </c:catAx>
      <c:valAx>
        <c:axId val="2144390296"/>
        <c:scaling>
          <c:orientation val="minMax"/>
        </c:scaling>
        <c:delete val="0"/>
        <c:axPos val="l"/>
        <c:majorGridlines/>
        <c:numFmt formatCode="General" sourceLinked="1"/>
        <c:majorTickMark val="out"/>
        <c:minorTickMark val="none"/>
        <c:tickLblPos val="nextTo"/>
        <c:crossAx val="214488688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BEF7A24B-554D-4B99-A3CC-7667F56D1027}" type="datetimeFigureOut">
              <a:rPr lang="en-US" smtClean="0"/>
              <a:pPr/>
              <a:t>2015/12/1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10672D4C-A99E-49DD-8A16-1D19942316C4}" type="slidenum">
              <a:rPr lang="en-US" smtClean="0"/>
              <a:pPr/>
              <a:t>‹#›</a:t>
            </a:fld>
            <a:endParaRPr lang="en-US"/>
          </a:p>
        </p:txBody>
      </p:sp>
    </p:spTree>
    <p:extLst>
      <p:ext uri="{BB962C8B-B14F-4D97-AF65-F5344CB8AC3E}">
        <p14:creationId xmlns:p14="http://schemas.microsoft.com/office/powerpoint/2010/main" val="3995405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0391B76B-D742-4BD2-BF24-F4C760DB831C}" type="datetimeFigureOut">
              <a:rPr lang="en-US" smtClean="0"/>
              <a:pPr/>
              <a:t>2015/12/1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5257B995-136A-4A15-87A5-26420C3C1021}" type="slidenum">
              <a:rPr lang="en-US" smtClean="0"/>
              <a:pPr/>
              <a:t>‹#›</a:t>
            </a:fld>
            <a:endParaRPr lang="en-US"/>
          </a:p>
        </p:txBody>
      </p:sp>
    </p:spTree>
    <p:extLst>
      <p:ext uri="{BB962C8B-B14F-4D97-AF65-F5344CB8AC3E}">
        <p14:creationId xmlns:p14="http://schemas.microsoft.com/office/powerpoint/2010/main" val="173979871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 Moving average</a:t>
            </a:r>
            <a:r>
              <a:rPr lang="en-US" baseline="0" dirty="0" smtClean="0"/>
              <a:t> of past N frame</a:t>
            </a:r>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15</a:t>
            </a:fld>
            <a:endParaRPr lang="en-US"/>
          </a:p>
        </p:txBody>
      </p:sp>
    </p:spTree>
    <p:extLst>
      <p:ext uri="{BB962C8B-B14F-4D97-AF65-F5344CB8AC3E}">
        <p14:creationId xmlns:p14="http://schemas.microsoft.com/office/powerpoint/2010/main" val="2363975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16</a:t>
            </a:fld>
            <a:endParaRPr lang="en-US"/>
          </a:p>
        </p:txBody>
      </p:sp>
    </p:spTree>
    <p:extLst>
      <p:ext uri="{BB962C8B-B14F-4D97-AF65-F5344CB8AC3E}">
        <p14:creationId xmlns:p14="http://schemas.microsoft.com/office/powerpoint/2010/main" val="248747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none" dirty="0" smtClean="0"/>
              <a:t>Random</a:t>
            </a:r>
            <a:r>
              <a:rPr lang="en-US" u="none" baseline="0" dirty="0" smtClean="0"/>
              <a:t> walk </a:t>
            </a:r>
            <a:r>
              <a:rPr lang="en-US" sz="1200" u="none" cap="none" dirty="0" smtClean="0"/>
              <a:t>Hypothesis is a very popular theory</a:t>
            </a:r>
            <a:r>
              <a:rPr lang="en-US" sz="1200" u="none" cap="none" baseline="0" dirty="0" smtClean="0"/>
              <a:t> under the efficient-market hypothesis</a:t>
            </a:r>
            <a:endParaRPr lang="en-US" sz="1200" u="none" cap="none" baseline="0" dirty="0"/>
          </a:p>
          <a:p>
            <a:r>
              <a:rPr lang="en-US" sz="1200" u="none" cap="none" baseline="0" dirty="0" smtClean="0"/>
              <a:t>The basic idea is that people assumed that it’s impossible to predict the market</a:t>
            </a:r>
          </a:p>
        </p:txBody>
      </p:sp>
      <p:sp>
        <p:nvSpPr>
          <p:cNvPr id="4" name="Slide Number Placeholder 3"/>
          <p:cNvSpPr>
            <a:spLocks noGrp="1"/>
          </p:cNvSpPr>
          <p:nvPr>
            <p:ph type="sldNum" sz="quarter" idx="10"/>
          </p:nvPr>
        </p:nvSpPr>
        <p:spPr/>
        <p:txBody>
          <a:bodyPr/>
          <a:lstStyle/>
          <a:p>
            <a:fld id="{5257B995-136A-4A15-87A5-26420C3C102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a:t>
            </a:r>
            <a:r>
              <a:rPr lang="en-US" dirty="0" err="1" smtClean="0"/>
              <a:t>PreProcessing</a:t>
            </a:r>
            <a:r>
              <a:rPr lang="en-US" dirty="0" smtClean="0"/>
              <a:t> : Large</a:t>
            </a:r>
            <a:r>
              <a:rPr lang="en-US" baseline="0" dirty="0" smtClean="0"/>
              <a:t> dataset and time series</a:t>
            </a:r>
          </a:p>
          <a:p>
            <a:r>
              <a:rPr lang="en-US" baseline="0" dirty="0" smtClean="0"/>
              <a:t>Feature building : not easy, too many possible features you could generate</a:t>
            </a:r>
            <a:endParaRPr lang="en-US" baseline="0"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Esitmator</a:t>
            </a:r>
            <a:r>
              <a:rPr lang="en-US" dirty="0" smtClean="0"/>
              <a:t> + Transformer</a:t>
            </a:r>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7</a:t>
            </a:fld>
            <a:endParaRPr lang="en-US"/>
          </a:p>
        </p:txBody>
      </p:sp>
    </p:spTree>
    <p:extLst>
      <p:ext uri="{BB962C8B-B14F-4D97-AF65-F5344CB8AC3E}">
        <p14:creationId xmlns:p14="http://schemas.microsoft.com/office/powerpoint/2010/main" val="101381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a:t>
            </a:r>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8</a:t>
            </a:fld>
            <a:endParaRPr lang="en-US"/>
          </a:p>
        </p:txBody>
      </p:sp>
    </p:spTree>
    <p:extLst>
      <p:ext uri="{BB962C8B-B14F-4D97-AF65-F5344CB8AC3E}">
        <p14:creationId xmlns:p14="http://schemas.microsoft.com/office/powerpoint/2010/main" val="3536921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Rectangle 6"/>
            <p:cNvPicPr>
              <a:picLocks noChangeAspect="1"/>
            </p:cNvPicPr>
            <p:nvPr/>
          </p:nvPicPr>
          <p:blipFill>
            <a:blip r:embed="rId2">
              <a:duotone>
                <a:schemeClr val="accent3"/>
                <a:srgbClr val="FFFFFF"/>
              </a:duotone>
            </a:blip>
            <a:stretch>
              <a:fillRect/>
            </a:stretch>
          </p:blipFill>
          <p:spPr>
            <a:xfrm>
              <a:off x="0" y="0"/>
              <a:ext cx="9144000" cy="6858000"/>
            </a:xfrm>
            <a:prstGeom prst="rect">
              <a:avLst/>
            </a:prstGeom>
            <a:noFill/>
            <a:ln>
              <a:noFill/>
            </a:ln>
          </p:spPr>
        </p:pic>
        <p:sp>
          <p:nvSpPr>
            <p:cNvPr id="16" name="Rectangle 15"/>
            <p:cNvSpPr/>
            <p:nvPr userDrawn="1"/>
          </p:nvSpPr>
          <p:spPr>
            <a:xfrm>
              <a:off x="0" y="5184648"/>
              <a:ext cx="9144000" cy="1673352"/>
            </a:xfrm>
            <a:prstGeom prst="rect">
              <a:avLst/>
            </a:prstGeom>
            <a:gradFill flip="none" rotWithShape="1">
              <a:gsLst>
                <a:gs pos="39000">
                  <a:schemeClr val="accent5">
                    <a:alpha val="40000"/>
                  </a:schemeClr>
                </a:gs>
                <a:gs pos="0">
                  <a:schemeClr val="accent5">
                    <a:alpha val="90000"/>
                  </a:schemeClr>
                </a:gs>
                <a:gs pos="100000">
                  <a:schemeClr val="accent3">
                    <a:alpha val="4000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5257800"/>
              <a:ext cx="9144000" cy="1600200"/>
            </a:xfrm>
            <a:prstGeom prst="rect">
              <a:avLst/>
            </a:prstGeom>
            <a:gradFill flip="none" rotWithShape="1">
              <a:gsLst>
                <a:gs pos="39000">
                  <a:schemeClr val="accent5">
                    <a:alpha val="25000"/>
                  </a:schemeClr>
                </a:gs>
                <a:gs pos="100000">
                  <a:schemeClr val="accent3">
                    <a:alpha val="2500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3352801"/>
              <a:ext cx="9144000" cy="1827567"/>
            </a:xfrm>
            <a:prstGeom prst="rect">
              <a:avLst/>
            </a:prstGeom>
            <a:gradFill flip="none" rotWithShape="1">
              <a:gsLst>
                <a:gs pos="0">
                  <a:schemeClr val="bg1">
                    <a:alpha val="50000"/>
                  </a:schemeClr>
                </a:gs>
                <a:gs pos="100000">
                  <a:schemeClr val="bg1">
                    <a:alpha val="0"/>
                  </a:schemeClr>
                </a:gs>
              </a:gsLst>
              <a:lin ang="1620000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5181600"/>
              <a:ext cx="9144000" cy="1588"/>
            </a:xfrm>
            <a:prstGeom prst="line">
              <a:avLst/>
            </a:prstGeom>
            <a:ln w="28575" cap="flat" cmpd="sng" algn="ctr">
              <a:solidFill>
                <a:schemeClr val="bg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12" name="Title 11"/>
          <p:cNvSpPr>
            <a:spLocks noGrp="1"/>
          </p:cNvSpPr>
          <p:nvPr>
            <p:ph type="ctrTitle"/>
          </p:nvPr>
        </p:nvSpPr>
        <p:spPr>
          <a:xfrm>
            <a:off x="455676" y="3373031"/>
            <a:ext cx="8229600" cy="2043684"/>
          </a:xfrm>
          <a:noFill/>
        </p:spPr>
        <p:txBody>
          <a:bodyPr anchor="b" anchorCtr="0">
            <a:normAutofit/>
          </a:bodyPr>
          <a:lstStyle>
            <a:lvl1pPr algn="l">
              <a:lnSpc>
                <a:spcPct val="90000"/>
              </a:lnSpc>
              <a:spcBef>
                <a:spcPts val="0"/>
              </a:spcBef>
              <a:spcAft>
                <a:spcPts val="0"/>
              </a:spcAft>
              <a:defRPr sz="7000" kern="100" baseline="0">
                <a:solidFill>
                  <a:schemeClr val="tx2"/>
                </a:solidFill>
                <a:latin typeface="+mj-lt"/>
              </a:defRPr>
            </a:lvl1pPr>
          </a:lstStyle>
          <a:p>
            <a:r>
              <a:rPr lang="en-US" smtClean="0"/>
              <a:t>Click to edit Master title style</a:t>
            </a:r>
            <a:endParaRPr lang="en-US" dirty="0"/>
          </a:p>
        </p:txBody>
      </p:sp>
      <p:sp>
        <p:nvSpPr>
          <p:cNvPr id="13" name="Subtitle 12"/>
          <p:cNvSpPr>
            <a:spLocks noGrp="1"/>
          </p:cNvSpPr>
          <p:nvPr>
            <p:ph type="subTitle" idx="1"/>
          </p:nvPr>
        </p:nvSpPr>
        <p:spPr>
          <a:xfrm>
            <a:off x="566801" y="5429252"/>
            <a:ext cx="8129524" cy="757517"/>
          </a:xfrm>
        </p:spPr>
        <p:txBody>
          <a:bodyPr/>
          <a:lstStyle>
            <a:lvl1pPr marL="0" indent="0" algn="l">
              <a:buNone/>
              <a:defRPr sz="1600" kern="100" cap="all" spc="100" baseline="0">
                <a:solidFill>
                  <a:schemeClr val="bg1"/>
                </a:solidFill>
                <a:latin typeface="+mn-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457200"/>
            <a:ext cx="8077200" cy="1075426"/>
          </a:xfrm>
        </p:spPr>
        <p:txBody>
          <a:bodyPr/>
          <a:lstStyle/>
          <a:p>
            <a:r>
              <a:rPr lang="en-US" smtClean="0"/>
              <a:t>Click to edit Master title style</a:t>
            </a:r>
            <a:endParaRPr lang="en-US"/>
          </a:p>
        </p:txBody>
      </p:sp>
      <p:sp>
        <p:nvSpPr>
          <p:cNvPr id="3" name="Rectangle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dt" sz="half" idx="10"/>
          </p:nvPr>
        </p:nvSpPr>
        <p:spPr/>
        <p:txBody>
          <a:bodyPr/>
          <a:lstStyle/>
          <a:p>
            <a:fld id="{B51EFC2E-847F-4CF8-8289-FAA88B334687}" type="datetimeFigureOut">
              <a:rPr lang="en-US" smtClean="0"/>
              <a:pPr/>
              <a:t>2015/12/1</a:t>
            </a:fld>
            <a:endParaRPr lang="en-US"/>
          </a:p>
        </p:txBody>
      </p:sp>
      <p:sp>
        <p:nvSpPr>
          <p:cNvPr id="5" name="Rectangle 4"/>
          <p:cNvSpPr>
            <a:spLocks noGrp="1"/>
          </p:cNvSpPr>
          <p:nvPr>
            <p:ph type="ftr" sz="quarter" idx="11"/>
          </p:nvPr>
        </p:nvSpPr>
        <p:spPr/>
        <p:txBody>
          <a:bodyPr/>
          <a:lstStyle/>
          <a:p>
            <a:endParaRPr lang="en-US"/>
          </a:p>
        </p:txBody>
      </p:sp>
      <p:sp>
        <p:nvSpPr>
          <p:cNvPr id="6" name="Rectangle 5"/>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bg1"/>
        </a:solidFill>
        <a:effectLst/>
      </p:bgPr>
    </p:bg>
    <p:spTree>
      <p:nvGrpSpPr>
        <p:cNvPr id="1" name=""/>
        <p:cNvGrpSpPr/>
        <p:nvPr/>
      </p:nvGrpSpPr>
      <p:grpSpPr>
        <a:xfrm>
          <a:off x="0" y="0"/>
          <a:ext cx="0" cy="0"/>
          <a:chOff x="0" y="0"/>
          <a:chExt cx="0" cy="0"/>
        </a:xfrm>
      </p:grpSpPr>
      <p:grpSp>
        <p:nvGrpSpPr>
          <p:cNvPr id="10" name="Group 9"/>
          <p:cNvGrpSpPr/>
          <p:nvPr/>
        </p:nvGrpSpPr>
        <p:grpSpPr>
          <a:xfrm>
            <a:off x="0" y="0"/>
            <a:ext cx="9144000" cy="6858000"/>
            <a:chOff x="0" y="0"/>
            <a:chExt cx="9144000" cy="6858000"/>
          </a:xfrm>
        </p:grpSpPr>
        <p:pic>
          <p:nvPicPr>
            <p:cNvPr id="7" name="Rectangle 6"/>
            <p:cNvPicPr>
              <a:picLocks noChangeAspect="1"/>
            </p:cNvPicPr>
            <p:nvPr/>
          </p:nvPicPr>
          <p:blipFill>
            <a:blip r:embed="rId2">
              <a:duotone>
                <a:schemeClr val="accent3"/>
                <a:srgbClr val="FFFFFF"/>
              </a:duotone>
            </a:blip>
            <a:stretch>
              <a:fillRect/>
            </a:stretch>
          </p:blipFill>
          <p:spPr>
            <a:xfrm>
              <a:off x="0" y="0"/>
              <a:ext cx="9144000" cy="6858000"/>
            </a:xfrm>
            <a:prstGeom prst="rect">
              <a:avLst/>
            </a:prstGeom>
            <a:noFill/>
            <a:ln>
              <a:noFill/>
            </a:ln>
          </p:spPr>
        </p:pic>
        <p:sp>
          <p:nvSpPr>
            <p:cNvPr id="9" name="Rectangle 8"/>
            <p:cNvSpPr/>
            <p:nvPr userDrawn="1"/>
          </p:nvSpPr>
          <p:spPr>
            <a:xfrm>
              <a:off x="0" y="342900"/>
              <a:ext cx="9144000" cy="6172200"/>
            </a:xfrm>
            <a:prstGeom prst="rect">
              <a:avLst/>
            </a:prstGeom>
            <a:gradFill flip="none" rotWithShape="1">
              <a:gsLst>
                <a:gs pos="39000">
                  <a:schemeClr val="accent5">
                    <a:alpha val="40000"/>
                  </a:schemeClr>
                </a:gs>
                <a:gs pos="0">
                  <a:schemeClr val="accent5">
                    <a:alpha val="90000"/>
                  </a:schemeClr>
                </a:gs>
                <a:gs pos="100000">
                  <a:schemeClr val="accent3">
                    <a:alpha val="4000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457200"/>
              <a:ext cx="9144000" cy="5943600"/>
            </a:xfrm>
            <a:prstGeom prst="rect">
              <a:avLst/>
            </a:prstGeom>
            <a:gradFill flip="none" rotWithShape="1">
              <a:gsLst>
                <a:gs pos="39000">
                  <a:schemeClr val="accent5">
                    <a:alpha val="25000"/>
                  </a:schemeClr>
                </a:gs>
                <a:gs pos="100000">
                  <a:schemeClr val="accent3">
                    <a:alpha val="2500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41312"/>
              <a:ext cx="9144000" cy="1588"/>
            </a:xfrm>
            <a:prstGeom prst="line">
              <a:avLst/>
            </a:prstGeom>
            <a:ln w="28575" cap="flat" cmpd="sng" algn="ctr">
              <a:solidFill>
                <a:schemeClr val="bg1"/>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05575"/>
              <a:ext cx="9144000" cy="1588"/>
            </a:xfrm>
            <a:prstGeom prst="line">
              <a:avLst/>
            </a:prstGeom>
            <a:ln w="28575" cap="flat" cmpd="sng" algn="ctr">
              <a:solidFill>
                <a:schemeClr val="bg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Rectangle 1"/>
          <p:cNvSpPr>
            <a:spLocks noGrp="1"/>
          </p:cNvSpPr>
          <p:nvPr>
            <p:ph type="title"/>
          </p:nvPr>
        </p:nvSpPr>
        <p:spPr>
          <a:xfrm>
            <a:off x="533402" y="3962402"/>
            <a:ext cx="8153399" cy="1371599"/>
          </a:xfrm>
        </p:spPr>
        <p:txBody>
          <a:bodyPr anchor="b" anchorCtr="0"/>
          <a:lstStyle>
            <a:lvl1pPr algn="l">
              <a:defRPr sz="4000" b="0" cap="none" baseline="0">
                <a:solidFill>
                  <a:schemeClr val="bg1"/>
                </a:solidFill>
                <a:latin typeface="+mj-lt"/>
              </a:defRPr>
            </a:lvl1pPr>
          </a:lstStyle>
          <a:p>
            <a:r>
              <a:rPr lang="en-US" smtClean="0"/>
              <a:t>Click to edit Master title style</a:t>
            </a:r>
            <a:endParaRPr lang="en-US"/>
          </a:p>
        </p:txBody>
      </p:sp>
      <p:sp>
        <p:nvSpPr>
          <p:cNvPr id="3" name="Rectangle 2"/>
          <p:cNvSpPr>
            <a:spLocks noGrp="1"/>
          </p:cNvSpPr>
          <p:nvPr>
            <p:ph type="body" idx="1"/>
          </p:nvPr>
        </p:nvSpPr>
        <p:spPr>
          <a:xfrm>
            <a:off x="557276" y="5438776"/>
            <a:ext cx="8129524" cy="904875"/>
          </a:xfrm>
        </p:spPr>
        <p:txBody>
          <a:bodyPr anchor="t" anchorCtr="0"/>
          <a:lstStyle>
            <a:lvl1pPr marL="0" indent="0">
              <a:buNone/>
              <a:defRPr sz="1400" cap="all" spc="1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533400" y="1600201"/>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1"/>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B51EFC2E-847F-4CF8-8289-FAA88B334687}" type="datetimeFigureOut">
              <a:rPr lang="en-US" smtClean="0"/>
              <a:pPr/>
              <a:t>2015/12/1</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a:lvl1pPr>
          </a:lstStyle>
          <a:p>
            <a:r>
              <a:rPr lang="en-US" smtClean="0"/>
              <a:t>Click to edit Master title style</a:t>
            </a:r>
            <a:endParaRPr lang="en-US"/>
          </a:p>
        </p:txBody>
      </p:sp>
      <p:sp>
        <p:nvSpPr>
          <p:cNvPr id="3" name="Rectangle 2"/>
          <p:cNvSpPr>
            <a:spLocks noGrp="1"/>
          </p:cNvSpPr>
          <p:nvPr>
            <p:ph type="body" idx="1"/>
          </p:nvPr>
        </p:nvSpPr>
        <p:spPr>
          <a:xfrm>
            <a:off x="533400" y="1600201"/>
            <a:ext cx="3963988" cy="574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533400" y="2174877"/>
            <a:ext cx="3963988"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7" y="1600201"/>
            <a:ext cx="3965574" cy="574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7" y="2174877"/>
            <a:ext cx="3965574"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fld id="{B51EFC2E-847F-4CF8-8289-FAA88B334687}" type="datetimeFigureOut">
              <a:rPr lang="en-US" smtClean="0"/>
              <a:pPr/>
              <a:t>2015/12/1</a:t>
            </a:fld>
            <a:endParaRPr lang="en-US"/>
          </a:p>
        </p:txBody>
      </p:sp>
      <p:sp>
        <p:nvSpPr>
          <p:cNvPr id="8" name="Rectangle 7"/>
          <p:cNvSpPr>
            <a:spLocks noGrp="1"/>
          </p:cNvSpPr>
          <p:nvPr>
            <p:ph type="ftr" sz="quarter" idx="11"/>
          </p:nvPr>
        </p:nvSpPr>
        <p:spPr/>
        <p:txBody>
          <a:bodyPr/>
          <a:lstStyle/>
          <a:p>
            <a:endParaRPr lang="en-US"/>
          </a:p>
        </p:txBody>
      </p:sp>
      <p:sp>
        <p:nvSpPr>
          <p:cNvPr id="9" name="Rectangle 8"/>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type="dt" sz="half" idx="10"/>
          </p:nvPr>
        </p:nvSpPr>
        <p:spPr/>
        <p:txBody>
          <a:bodyPr/>
          <a:lstStyle/>
          <a:p>
            <a:fld id="{B51EFC2E-847F-4CF8-8289-FAA88B334687}" type="datetimeFigureOut">
              <a:rPr lang="en-US" smtClean="0"/>
              <a:pPr/>
              <a:t>2015/12/1</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457200"/>
            <a:ext cx="2932114" cy="968375"/>
          </a:xfrm>
        </p:spPr>
        <p:txBody>
          <a:bodyPr anchor="b"/>
          <a:lstStyle>
            <a:lvl1pPr algn="l">
              <a:defRPr sz="2000" b="1">
                <a:latin typeface="+mn-lt"/>
              </a:defRPr>
            </a:lvl1pPr>
          </a:lstStyle>
          <a:p>
            <a:r>
              <a:rPr lang="en-US" smtClean="0"/>
              <a:t>Click to edit Master title style</a:t>
            </a:r>
            <a:endParaRPr lang="en-US"/>
          </a:p>
        </p:txBody>
      </p:sp>
      <p:sp>
        <p:nvSpPr>
          <p:cNvPr id="3" name="Rectangle 2"/>
          <p:cNvSpPr>
            <a:spLocks noGrp="1"/>
          </p:cNvSpPr>
          <p:nvPr>
            <p:ph idx="1"/>
          </p:nvPr>
        </p:nvSpPr>
        <p:spPr>
          <a:xfrm>
            <a:off x="3575050" y="457200"/>
            <a:ext cx="5035550" cy="55626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533400" y="1435101"/>
            <a:ext cx="2932114" cy="4584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B51EFC2E-847F-4CF8-8289-FAA88B334687}" type="datetimeFigureOut">
              <a:rPr lang="en-US" smtClean="0"/>
              <a:pPr/>
              <a:t>2015/12/1</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1792288" y="4800600"/>
            <a:ext cx="5486400" cy="566738"/>
          </a:xfrm>
        </p:spPr>
        <p:txBody>
          <a:bodyPr anchor="b"/>
          <a:lstStyle>
            <a:lvl1pPr algn="l">
              <a:defRPr sz="2000" b="1">
                <a:latin typeface="+mn-lt"/>
              </a:defRPr>
            </a:lvl1pPr>
          </a:lstStyle>
          <a:p>
            <a:r>
              <a:rPr lang="en-US" smtClean="0"/>
              <a:t>Click to edit Master title style</a:t>
            </a:r>
            <a:endParaRPr lang="en-US"/>
          </a:p>
        </p:txBody>
      </p:sp>
      <p:sp>
        <p:nvSpPr>
          <p:cNvPr id="3" name="Rectangl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Rectangle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B51EFC2E-847F-4CF8-8289-FAA88B334687}" type="datetimeFigureOut">
              <a:rPr lang="en-US" smtClean="0"/>
              <a:pPr/>
              <a:t>2015/12/1</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 name="Rectangle 18"/>
          <p:cNvPicPr>
            <a:picLocks noChangeAspect="1"/>
          </p:cNvPicPr>
          <p:nvPr/>
        </p:nvPicPr>
        <p:blipFill>
          <a:blip r:embed="rId11">
            <a:duotone>
              <a:schemeClr val="accent3"/>
              <a:srgbClr val="FFFFFF"/>
            </a:duotone>
          </a:blip>
          <a:stretch>
            <a:fillRect/>
          </a:stretch>
        </p:blipFill>
        <p:spPr>
          <a:xfrm>
            <a:off x="0" y="0"/>
            <a:ext cx="9144000" cy="6858000"/>
          </a:xfrm>
          <a:prstGeom prst="rect">
            <a:avLst/>
          </a:prstGeom>
          <a:noFill/>
          <a:ln>
            <a:noFill/>
          </a:ln>
        </p:spPr>
      </p:pic>
      <p:grpSp>
        <p:nvGrpSpPr>
          <p:cNvPr id="20" name="Group 19"/>
          <p:cNvGrpSpPr/>
          <p:nvPr/>
        </p:nvGrpSpPr>
        <p:grpSpPr>
          <a:xfrm>
            <a:off x="304800" y="0"/>
            <a:ext cx="8534400" cy="6860650"/>
            <a:chOff x="304800" y="0"/>
            <a:chExt cx="8534400" cy="6860650"/>
          </a:xfrm>
        </p:grpSpPr>
        <p:sp>
          <p:nvSpPr>
            <p:cNvPr id="21" name="Rectangle 20"/>
            <p:cNvSpPr/>
            <p:nvPr userDrawn="1"/>
          </p:nvSpPr>
          <p:spPr>
            <a:xfrm>
              <a:off x="457200" y="0"/>
              <a:ext cx="8229600" cy="6477000"/>
            </a:xfrm>
            <a:prstGeom prst="rect">
              <a:avLst/>
            </a:prstGeom>
            <a:gradFill flip="none" rotWithShape="1">
              <a:gsLst>
                <a:gs pos="0">
                  <a:schemeClr val="bg1">
                    <a:alpha val="50000"/>
                  </a:schemeClr>
                </a:gs>
                <a:gs pos="100000">
                  <a:schemeClr val="bg1">
                    <a:alpha val="0"/>
                  </a:schemeClr>
                </a:gs>
              </a:gsLst>
              <a:lin ang="10800000" scaled="1"/>
              <a:tileRect/>
            </a:gra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flipH="1">
              <a:off x="457200" y="381000"/>
              <a:ext cx="8229600" cy="6477000"/>
            </a:xfrm>
            <a:prstGeom prst="rect">
              <a:avLst/>
            </a:prstGeom>
            <a:gradFill flip="none" rotWithShape="1">
              <a:gsLst>
                <a:gs pos="0">
                  <a:schemeClr val="bg1">
                    <a:alpha val="50000"/>
                  </a:schemeClr>
                </a:gs>
                <a:gs pos="100000">
                  <a:schemeClr val="bg1">
                    <a:alpha val="0"/>
                  </a:schemeClr>
                </a:gs>
              </a:gsLst>
              <a:lin ang="10800000" scaled="1"/>
              <a:tileRect/>
            </a:gra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686800" y="0"/>
              <a:ext cx="152400" cy="6477000"/>
            </a:xfrm>
            <a:prstGeom prst="rect">
              <a:avLst/>
            </a:prstGeom>
            <a:solidFill>
              <a:schemeClr val="accent5"/>
            </a:soli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304800" y="383650"/>
              <a:ext cx="152400" cy="6477000"/>
            </a:xfrm>
            <a:prstGeom prst="rect">
              <a:avLst/>
            </a:prstGeom>
            <a:solidFill>
              <a:schemeClr val="accent5"/>
            </a:soli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57200" y="6477000"/>
              <a:ext cx="8382000" cy="76200"/>
            </a:xfrm>
            <a:prstGeom prst="rect">
              <a:avLst/>
            </a:prstGeom>
            <a:gradFill>
              <a:gsLst>
                <a:gs pos="0">
                  <a:schemeClr val="accent5"/>
                </a:gs>
                <a:gs pos="65000">
                  <a:schemeClr val="bg1">
                    <a:alpha val="0"/>
                  </a:schemeClr>
                </a:gs>
                <a:gs pos="100000">
                  <a:schemeClr val="bg1">
                    <a:alpha val="0"/>
                  </a:schemeClr>
                </a:gs>
              </a:gsLst>
              <a:lin ang="10800000" scaled="1"/>
            </a:gra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flipH="1">
              <a:off x="304800" y="310738"/>
              <a:ext cx="8382000" cy="76200"/>
            </a:xfrm>
            <a:prstGeom prst="rect">
              <a:avLst/>
            </a:prstGeom>
            <a:gradFill>
              <a:gsLst>
                <a:gs pos="0">
                  <a:schemeClr val="accent5"/>
                </a:gs>
                <a:gs pos="65000">
                  <a:schemeClr val="bg1">
                    <a:alpha val="0"/>
                  </a:schemeClr>
                </a:gs>
                <a:gs pos="100000">
                  <a:schemeClr val="bg1">
                    <a:alpha val="0"/>
                  </a:schemeClr>
                </a:gs>
              </a:gsLst>
              <a:lin ang="10800000" scaled="1"/>
            </a:gra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533400" y="457200"/>
            <a:ext cx="8077200" cy="1075426"/>
          </a:xfrm>
          <a:prstGeom prst="rect">
            <a:avLst/>
          </a:prstGeom>
        </p:spPr>
        <p:txBody>
          <a:bodyPr vert="horz" rtlCol="0" anchor="b" anchorCtr="0">
            <a:normAutofit/>
          </a:bodyPr>
          <a:lstStyle/>
          <a:p>
            <a:r>
              <a:rPr lang="en-US" smtClean="0"/>
              <a:t>Click to edit Master title style</a:t>
            </a:r>
            <a:endParaRPr lang="en-US"/>
          </a:p>
        </p:txBody>
      </p:sp>
      <p:sp>
        <p:nvSpPr>
          <p:cNvPr id="3" name="Text Placeholder 2"/>
          <p:cNvSpPr>
            <a:spLocks noGrp="1"/>
          </p:cNvSpPr>
          <p:nvPr>
            <p:ph type="body" idx="1"/>
          </p:nvPr>
        </p:nvSpPr>
        <p:spPr>
          <a:xfrm>
            <a:off x="533400" y="1600203"/>
            <a:ext cx="8077200" cy="4412411"/>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3400" y="6104626"/>
            <a:ext cx="2133600" cy="365125"/>
          </a:xfrm>
          <a:prstGeom prst="rect">
            <a:avLst/>
          </a:prstGeom>
        </p:spPr>
        <p:txBody>
          <a:bodyPr vert="horz" rtlCol="0" anchor="ctr"/>
          <a:lstStyle>
            <a:lvl1pPr algn="l">
              <a:defRPr sz="1000">
                <a:solidFill>
                  <a:schemeClr val="tx2"/>
                </a:solidFill>
                <a:latin typeface="+mj-lt"/>
              </a:defRPr>
            </a:lvl1pPr>
          </a:lstStyle>
          <a:p>
            <a:fld id="{B51EFC2E-847F-4CF8-8289-FAA88B334687}" type="datetimeFigureOut">
              <a:rPr lang="en-US" sz="1000" smtClean="0">
                <a:solidFill>
                  <a:schemeClr val="tx2"/>
                </a:solidFill>
                <a:latin typeface="+mj-lt"/>
              </a:rPr>
              <a:pPr/>
              <a:t>2015/12/1</a:t>
            </a:fld>
            <a:endParaRPr lang="en-US" sz="1000">
              <a:solidFill>
                <a:schemeClr val="tx2"/>
              </a:solidFill>
              <a:latin typeface="+mj-lt"/>
            </a:endParaRPr>
          </a:p>
        </p:txBody>
      </p:sp>
      <p:sp>
        <p:nvSpPr>
          <p:cNvPr id="5" name="Footer Placeholder 4"/>
          <p:cNvSpPr>
            <a:spLocks noGrp="1"/>
          </p:cNvSpPr>
          <p:nvPr>
            <p:ph type="ftr" sz="quarter" idx="3"/>
          </p:nvPr>
        </p:nvSpPr>
        <p:spPr>
          <a:xfrm>
            <a:off x="3124200" y="6104626"/>
            <a:ext cx="2895600" cy="365125"/>
          </a:xfrm>
          <a:prstGeom prst="rect">
            <a:avLst/>
          </a:prstGeom>
        </p:spPr>
        <p:txBody>
          <a:bodyPr vert="horz" rtlCol="0" anchor="ctr"/>
          <a:lstStyle>
            <a:lvl1pPr algn="ctr">
              <a:defRPr sz="1000">
                <a:solidFill>
                  <a:schemeClr val="tx2"/>
                </a:solidFill>
                <a:latin typeface="+mj-lt"/>
              </a:defRPr>
            </a:lvl1pPr>
          </a:lstStyle>
          <a:p>
            <a:endParaRPr lang="en-US" sz="1000">
              <a:solidFill>
                <a:schemeClr val="tx2"/>
              </a:solidFill>
              <a:latin typeface="+mj-lt"/>
            </a:endParaRPr>
          </a:p>
        </p:txBody>
      </p:sp>
      <p:sp>
        <p:nvSpPr>
          <p:cNvPr id="6" name="Slide Number Placeholder 5"/>
          <p:cNvSpPr>
            <a:spLocks noGrp="1"/>
          </p:cNvSpPr>
          <p:nvPr>
            <p:ph type="sldNum" sz="quarter" idx="4"/>
          </p:nvPr>
        </p:nvSpPr>
        <p:spPr>
          <a:xfrm>
            <a:off x="6477000" y="6104626"/>
            <a:ext cx="2133600" cy="365125"/>
          </a:xfrm>
          <a:prstGeom prst="rect">
            <a:avLst/>
          </a:prstGeom>
        </p:spPr>
        <p:txBody>
          <a:bodyPr vert="horz" rtlCol="0" anchor="ctr"/>
          <a:lstStyle>
            <a:lvl1pPr algn="r">
              <a:defRPr sz="1000">
                <a:solidFill>
                  <a:schemeClr val="tx2"/>
                </a:solidFill>
                <a:latin typeface="+mj-lt"/>
              </a:defRPr>
            </a:lvl1pPr>
          </a:lstStyle>
          <a:p>
            <a:fld id="{53325215-7382-4C1B-86B1-E9DB9649FF55}" type="slidenum">
              <a:rPr lang="en-US" sz="1000" smtClean="0">
                <a:solidFill>
                  <a:schemeClr val="tx2"/>
                </a:solidFill>
                <a:latin typeface="+mj-lt"/>
              </a:rPr>
              <a:pPr/>
              <a:t>‹#›</a:t>
            </a:fld>
            <a:endParaRPr lang="en-US" sz="1000">
              <a:solidFill>
                <a:schemeClr val="tx2"/>
              </a:solidFill>
              <a:latin typeface="+mj-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000" kern="1200">
          <a:solidFill>
            <a:schemeClr val="tx2"/>
          </a:solidFill>
          <a:latin typeface="+mj-lt"/>
          <a:ea typeface="+mj-ea"/>
          <a:cs typeface="+mj-cs"/>
        </a:defRPr>
      </a:lvl1pPr>
    </p:titleStyle>
    <p:body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p:txBody>
          <a:bodyPr>
            <a:normAutofit/>
          </a:bodyPr>
          <a:lstStyle/>
          <a:p>
            <a:r>
              <a:rPr lang="en-US" dirty="0" smtClean="0"/>
              <a:t>Foreign Exchange Prediction</a:t>
            </a:r>
            <a:endParaRPr lang="en-US" dirty="0"/>
          </a:p>
        </p:txBody>
      </p:sp>
      <p:sp>
        <p:nvSpPr>
          <p:cNvPr id="5" name="Rectangle 4"/>
          <p:cNvSpPr>
            <a:spLocks noGrp="1"/>
          </p:cNvSpPr>
          <p:nvPr>
            <p:ph type="subTitle" idx="1"/>
          </p:nvPr>
        </p:nvSpPr>
        <p:spPr/>
        <p:txBody>
          <a:bodyPr/>
          <a:lstStyle/>
          <a:p>
            <a:r>
              <a:rPr lang="en-US" dirty="0" smtClean="0"/>
              <a:t>IMPLEMENTATION WITH SPARK + </a:t>
            </a:r>
            <a:r>
              <a:rPr lang="en-US" dirty="0" err="1" smtClean="0"/>
              <a:t>Mlib</a:t>
            </a:r>
            <a:r>
              <a:rPr lang="en-US" dirty="0" smtClean="0"/>
              <a:t> + SCALA</a:t>
            </a:r>
          </a:p>
          <a:p>
            <a:r>
              <a:rPr lang="en-US" dirty="0" smtClean="0"/>
              <a:t>Chao-</a:t>
            </a:r>
            <a:r>
              <a:rPr lang="en-US" smtClean="0"/>
              <a:t>Hung Chen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lstStyle/>
          <a:p>
            <a:r>
              <a:rPr lang="en-US" dirty="0" smtClean="0"/>
              <a:t>Mission : Predicting EUR/USD</a:t>
            </a:r>
          </a:p>
          <a:p>
            <a:r>
              <a:rPr lang="en-US" dirty="0" smtClean="0"/>
              <a:t>Plan of data preprocessing</a:t>
            </a:r>
          </a:p>
          <a:p>
            <a:pPr lvl="1"/>
            <a:r>
              <a:rPr lang="en-US" dirty="0"/>
              <a:t>Decide the time frame =&gt; </a:t>
            </a:r>
            <a:r>
              <a:rPr lang="en-US" dirty="0" smtClean="0"/>
              <a:t>try 1 min at first</a:t>
            </a:r>
          </a:p>
          <a:p>
            <a:pPr lvl="1"/>
            <a:r>
              <a:rPr lang="en-US" dirty="0" smtClean="0"/>
              <a:t>Other currencies might highly correlated with EUR/USD =&gt; Ex: GBP/USD</a:t>
            </a:r>
          </a:p>
          <a:p>
            <a:pPr lvl="1"/>
            <a:r>
              <a:rPr lang="en-US" dirty="0" smtClean="0"/>
              <a:t>Using last minute data of GBP/USD to predict EUR/USD</a:t>
            </a:r>
          </a:p>
          <a:p>
            <a:pPr lvl="1"/>
            <a:endParaRPr lang="en-US" dirty="0"/>
          </a:p>
        </p:txBody>
      </p:sp>
    </p:spTree>
    <p:extLst>
      <p:ext uri="{BB962C8B-B14F-4D97-AF65-F5344CB8AC3E}">
        <p14:creationId xmlns:p14="http://schemas.microsoft.com/office/powerpoint/2010/main" val="332353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lstStyle/>
          <a:p>
            <a:pPr marL="0" indent="0">
              <a:buNone/>
            </a:pPr>
            <a:r>
              <a:rPr lang="en-US" dirty="0" smtClean="0"/>
              <a:t>1. Combine rows in the same time frame</a:t>
            </a:r>
          </a:p>
          <a:p>
            <a:pPr lvl="1"/>
            <a:r>
              <a:rPr lang="en-US" dirty="0" smtClean="0"/>
              <a:t>Transform one to </a:t>
            </a:r>
            <a:r>
              <a:rPr lang="en-US" b="1" dirty="0" smtClean="0"/>
              <a:t>N</a:t>
            </a:r>
            <a:r>
              <a:rPr lang="en-US" dirty="0" smtClean="0"/>
              <a:t> rows into a row with high, low, and closed price for each minute</a:t>
            </a:r>
            <a:endParaRPr lang="en-US" dirty="0"/>
          </a:p>
        </p:txBody>
      </p:sp>
      <p:sp>
        <p:nvSpPr>
          <p:cNvPr id="5" name="Content Placeholder 2"/>
          <p:cNvSpPr txBox="1">
            <a:spLocks/>
          </p:cNvSpPr>
          <p:nvPr/>
        </p:nvSpPr>
        <p:spPr>
          <a:xfrm>
            <a:off x="533400" y="3657600"/>
            <a:ext cx="3352800" cy="2133600"/>
          </a:xfrm>
          <a:prstGeom prst="rect">
            <a:avLst/>
          </a:prstGeom>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t>21:43:42.344 1.5521 1.5535</a:t>
            </a:r>
          </a:p>
          <a:p>
            <a:pPr marL="0" indent="0">
              <a:buNone/>
            </a:pPr>
            <a:r>
              <a:rPr lang="en-US" sz="1800" dirty="0" smtClean="0"/>
              <a:t>21:44:23.211 1.5514 1.5523</a:t>
            </a:r>
          </a:p>
          <a:p>
            <a:pPr marL="0" indent="0">
              <a:buNone/>
            </a:pPr>
            <a:r>
              <a:rPr lang="en-US" sz="1800" dirty="0" smtClean="0"/>
              <a:t>21:44:46.455 1.5516 1.5525</a:t>
            </a:r>
          </a:p>
          <a:p>
            <a:pPr marL="0" indent="0">
              <a:buNone/>
            </a:pPr>
            <a:r>
              <a:rPr lang="en-US" sz="1800" dirty="0" smtClean="0"/>
              <a:t>21:44:52.131 1.5535 1.5537</a:t>
            </a:r>
          </a:p>
          <a:p>
            <a:pPr marL="0" indent="0">
              <a:buNone/>
            </a:pPr>
            <a:r>
              <a:rPr lang="en-US" sz="1800" dirty="0" smtClean="0"/>
              <a:t>21:45:12:749 1.5531 1.5534</a:t>
            </a:r>
          </a:p>
          <a:p>
            <a:pPr marL="0" indent="0">
              <a:buNone/>
            </a:pPr>
            <a:r>
              <a:rPr lang="en-US" sz="1800" dirty="0" smtClean="0"/>
              <a:t>21:45:39:496 1.5527 1.5533</a:t>
            </a:r>
            <a:endParaRPr lang="en-US" sz="1800" dirty="0"/>
          </a:p>
        </p:txBody>
      </p:sp>
      <p:sp>
        <p:nvSpPr>
          <p:cNvPr id="7" name="Rectangle 6"/>
          <p:cNvSpPr/>
          <p:nvPr/>
        </p:nvSpPr>
        <p:spPr>
          <a:xfrm>
            <a:off x="609600" y="3733800"/>
            <a:ext cx="2894259" cy="2286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10941" y="4059644"/>
            <a:ext cx="2894259" cy="89335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09600" y="5029200"/>
            <a:ext cx="2894259" cy="57346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3581400" y="3886200"/>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581400" y="4495800"/>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81400" y="5334000"/>
            <a:ext cx="304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551680" y="3525520"/>
            <a:ext cx="184666" cy="369332"/>
          </a:xfrm>
          <a:prstGeom prst="rect">
            <a:avLst/>
          </a:prstGeom>
          <a:noFill/>
        </p:spPr>
        <p:txBody>
          <a:bodyPr wrap="none" rtlCol="0">
            <a:spAutoFit/>
          </a:bodyPr>
          <a:lstStyle/>
          <a:p>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3012084146"/>
              </p:ext>
            </p:extLst>
          </p:nvPr>
        </p:nvGraphicFramePr>
        <p:xfrm>
          <a:off x="4038600" y="3352800"/>
          <a:ext cx="4267200" cy="2257008"/>
        </p:xfrm>
        <a:graphic>
          <a:graphicData uri="http://schemas.openxmlformats.org/drawingml/2006/table">
            <a:tbl>
              <a:tblPr firstRow="1" bandRow="1">
                <a:tableStyleId>{616DA210-FB5B-4158-B5E0-FEB733F419BA}</a:tableStyleId>
              </a:tblPr>
              <a:tblGrid>
                <a:gridCol w="609600"/>
                <a:gridCol w="609600"/>
                <a:gridCol w="609600"/>
                <a:gridCol w="609600"/>
                <a:gridCol w="609600"/>
                <a:gridCol w="609600"/>
                <a:gridCol w="609600"/>
              </a:tblGrid>
              <a:tr h="381000">
                <a:tc>
                  <a:txBody>
                    <a:bodyPr/>
                    <a:lstStyle/>
                    <a:p>
                      <a:pPr algn="ctr"/>
                      <a:r>
                        <a:rPr lang="en-US" sz="1000" dirty="0" smtClean="0">
                          <a:solidFill>
                            <a:schemeClr val="tx2"/>
                          </a:solidFill>
                        </a:rPr>
                        <a:t>Time</a:t>
                      </a:r>
                      <a:endParaRPr lang="en-US" sz="1000" dirty="0">
                        <a:solidFill>
                          <a:schemeClr val="tx2"/>
                        </a:solidFill>
                      </a:endParaRPr>
                    </a:p>
                  </a:txBody>
                  <a:tcPr anchor="ctr"/>
                </a:tc>
                <a:tc>
                  <a:txBody>
                    <a:bodyPr/>
                    <a:lstStyle/>
                    <a:p>
                      <a:pPr algn="ctr"/>
                      <a:r>
                        <a:rPr lang="en-US" sz="1000" dirty="0" smtClean="0">
                          <a:solidFill>
                            <a:schemeClr val="tx2"/>
                          </a:solidFill>
                        </a:rPr>
                        <a:t>low</a:t>
                      </a:r>
                      <a:r>
                        <a:rPr lang="en-US" sz="1000" baseline="0" dirty="0" smtClean="0">
                          <a:solidFill>
                            <a:schemeClr val="tx2"/>
                          </a:solidFill>
                        </a:rPr>
                        <a:t> (</a:t>
                      </a:r>
                      <a:r>
                        <a:rPr lang="en-US" sz="1000" dirty="0" smtClean="0">
                          <a:solidFill>
                            <a:schemeClr val="tx2"/>
                          </a:solidFill>
                        </a:rPr>
                        <a:t>bid)</a:t>
                      </a:r>
                      <a:endParaRPr lang="en-US" sz="1000" dirty="0">
                        <a:solidFill>
                          <a:schemeClr val="tx2"/>
                        </a:solidFill>
                      </a:endParaRPr>
                    </a:p>
                  </a:txBody>
                  <a:tcPr anchor="ctr"/>
                </a:tc>
                <a:tc>
                  <a:txBody>
                    <a:bodyPr/>
                    <a:lstStyle/>
                    <a:p>
                      <a:pPr algn="ctr"/>
                      <a:r>
                        <a:rPr lang="en-US" sz="1000" dirty="0" smtClean="0">
                          <a:solidFill>
                            <a:schemeClr val="tx2"/>
                          </a:solidFill>
                        </a:rPr>
                        <a:t>high</a:t>
                      </a:r>
                      <a:r>
                        <a:rPr lang="en-US" sz="1000" baseline="0" dirty="0" smtClean="0">
                          <a:solidFill>
                            <a:schemeClr val="tx2"/>
                          </a:solidFill>
                        </a:rPr>
                        <a:t> (bid)</a:t>
                      </a:r>
                      <a:endParaRPr lang="en-US" sz="1000" dirty="0">
                        <a:solidFill>
                          <a:schemeClr val="tx2"/>
                        </a:solidFill>
                      </a:endParaRPr>
                    </a:p>
                  </a:txBody>
                  <a:tcPr anchor="ctr"/>
                </a:tc>
                <a:tc>
                  <a:txBody>
                    <a:bodyPr/>
                    <a:lstStyle/>
                    <a:p>
                      <a:pPr algn="ctr"/>
                      <a:r>
                        <a:rPr lang="en-US" sz="1000" dirty="0" smtClean="0">
                          <a:solidFill>
                            <a:schemeClr val="tx2"/>
                          </a:solidFill>
                        </a:rPr>
                        <a:t>closed (bid)</a:t>
                      </a:r>
                      <a:endParaRPr lang="en-US" sz="1000" dirty="0">
                        <a:solidFill>
                          <a:schemeClr val="tx2"/>
                        </a:solidFill>
                      </a:endParaRPr>
                    </a:p>
                  </a:txBody>
                  <a:tcPr anchor="ctr"/>
                </a:tc>
                <a:tc>
                  <a:txBody>
                    <a:bodyPr/>
                    <a:lstStyle/>
                    <a:p>
                      <a:pPr algn="ctr"/>
                      <a:r>
                        <a:rPr lang="en-US" sz="1000" dirty="0" smtClean="0">
                          <a:solidFill>
                            <a:schemeClr val="tx2"/>
                          </a:solidFill>
                        </a:rPr>
                        <a:t>low</a:t>
                      </a:r>
                      <a:r>
                        <a:rPr lang="en-US" sz="1000" baseline="0" dirty="0" smtClean="0">
                          <a:solidFill>
                            <a:schemeClr val="tx2"/>
                          </a:solidFill>
                        </a:rPr>
                        <a:t> (</a:t>
                      </a:r>
                      <a:r>
                        <a:rPr lang="en-US" sz="1000" dirty="0" smtClean="0">
                          <a:solidFill>
                            <a:schemeClr val="tx2"/>
                          </a:solidFill>
                        </a:rPr>
                        <a:t>ask)</a:t>
                      </a:r>
                      <a:endParaRPr lang="en-US" sz="1000" dirty="0">
                        <a:solidFill>
                          <a:schemeClr val="tx2"/>
                        </a:solidFill>
                      </a:endParaRPr>
                    </a:p>
                  </a:txBody>
                  <a:tcPr anchor="ctr"/>
                </a:tc>
                <a:tc>
                  <a:txBody>
                    <a:bodyPr/>
                    <a:lstStyle/>
                    <a:p>
                      <a:pPr algn="ctr"/>
                      <a:r>
                        <a:rPr lang="en-US" sz="1000" dirty="0" smtClean="0">
                          <a:solidFill>
                            <a:schemeClr val="tx2"/>
                          </a:solidFill>
                        </a:rPr>
                        <a:t>high</a:t>
                      </a:r>
                      <a:r>
                        <a:rPr lang="en-US" sz="1000" baseline="0" dirty="0" smtClean="0">
                          <a:solidFill>
                            <a:schemeClr val="tx2"/>
                          </a:solidFill>
                        </a:rPr>
                        <a:t> (ask)</a:t>
                      </a:r>
                      <a:endParaRPr lang="en-US" sz="1000" dirty="0">
                        <a:solidFill>
                          <a:schemeClr val="tx2"/>
                        </a:solidFill>
                      </a:endParaRPr>
                    </a:p>
                  </a:txBody>
                  <a:tcPr anchor="ctr"/>
                </a:tc>
                <a:tc>
                  <a:txBody>
                    <a:bodyPr/>
                    <a:lstStyle/>
                    <a:p>
                      <a:pPr algn="ctr"/>
                      <a:r>
                        <a:rPr lang="en-US" sz="1000" dirty="0" smtClean="0">
                          <a:solidFill>
                            <a:schemeClr val="tx2"/>
                          </a:solidFill>
                        </a:rPr>
                        <a:t>closed (ask)</a:t>
                      </a:r>
                      <a:endParaRPr lang="en-US" sz="1000" dirty="0">
                        <a:solidFill>
                          <a:schemeClr val="tx2"/>
                        </a:solidFill>
                      </a:endParaRPr>
                    </a:p>
                  </a:txBody>
                  <a:tcPr anchor="ctr"/>
                </a:tc>
              </a:tr>
              <a:tr h="289560">
                <a:tc>
                  <a:txBody>
                    <a:bodyPr/>
                    <a:lstStyle/>
                    <a:p>
                      <a:pPr algn="ctr"/>
                      <a:r>
                        <a:rPr lang="en-US" sz="1100" dirty="0" smtClean="0">
                          <a:solidFill>
                            <a:schemeClr val="tx2"/>
                          </a:solidFill>
                        </a:rPr>
                        <a:t>21:43</a:t>
                      </a:r>
                      <a:endParaRPr lang="en-US" sz="1100" dirty="0">
                        <a:solidFill>
                          <a:schemeClr val="tx2"/>
                        </a:solidFill>
                      </a:endParaRPr>
                    </a:p>
                  </a:txBody>
                  <a:tcPr anchor="ctr"/>
                </a:tc>
                <a:tc>
                  <a:txBody>
                    <a:bodyPr/>
                    <a:lstStyle/>
                    <a:p>
                      <a:pPr algn="ctr"/>
                      <a:r>
                        <a:rPr lang="en-US" sz="1100" dirty="0" smtClean="0">
                          <a:solidFill>
                            <a:schemeClr val="tx2"/>
                          </a:solidFill>
                        </a:rPr>
                        <a:t>1.5521</a:t>
                      </a:r>
                      <a:endParaRPr lang="en-US" sz="1100" dirty="0">
                        <a:solidFill>
                          <a:schemeClr val="tx2"/>
                        </a:solidFill>
                      </a:endParaRPr>
                    </a:p>
                  </a:txBody>
                  <a:tcPr anchor="ctr"/>
                </a:tc>
                <a:tc>
                  <a:txBody>
                    <a:bodyPr/>
                    <a:lstStyle/>
                    <a:p>
                      <a:pPr algn="ctr"/>
                      <a:r>
                        <a:rPr lang="en-US" sz="1100" dirty="0" smtClean="0">
                          <a:solidFill>
                            <a:schemeClr val="tx2"/>
                          </a:solidFill>
                        </a:rPr>
                        <a:t>1.5521</a:t>
                      </a:r>
                      <a:endParaRPr lang="en-US" sz="1100" dirty="0">
                        <a:solidFill>
                          <a:schemeClr val="tx2"/>
                        </a:solidFill>
                      </a:endParaRPr>
                    </a:p>
                  </a:txBody>
                  <a:tcPr anchor="ctr"/>
                </a:tc>
                <a:tc>
                  <a:txBody>
                    <a:bodyPr/>
                    <a:lstStyle/>
                    <a:p>
                      <a:pPr algn="ctr"/>
                      <a:r>
                        <a:rPr lang="en-US" sz="1100" dirty="0" smtClean="0">
                          <a:solidFill>
                            <a:schemeClr val="tx2"/>
                          </a:solidFill>
                        </a:rPr>
                        <a:t>1.5521</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r>
              <a:tr h="990600">
                <a:tc>
                  <a:txBody>
                    <a:bodyPr/>
                    <a:lstStyle/>
                    <a:p>
                      <a:pPr algn="ctr"/>
                      <a:r>
                        <a:rPr lang="en-US" sz="1100" dirty="0" smtClean="0">
                          <a:solidFill>
                            <a:schemeClr val="tx2"/>
                          </a:solidFill>
                        </a:rPr>
                        <a:t>21:44</a:t>
                      </a:r>
                      <a:endParaRPr lang="en-US" sz="1100" dirty="0">
                        <a:solidFill>
                          <a:schemeClr val="tx2"/>
                        </a:solidFill>
                      </a:endParaRPr>
                    </a:p>
                  </a:txBody>
                  <a:tcPr anchor="ctr"/>
                </a:tc>
                <a:tc>
                  <a:txBody>
                    <a:bodyPr/>
                    <a:lstStyle/>
                    <a:p>
                      <a:pPr algn="ctr"/>
                      <a:r>
                        <a:rPr lang="en-US" sz="1100" dirty="0" smtClean="0">
                          <a:solidFill>
                            <a:schemeClr val="tx2"/>
                          </a:solidFill>
                        </a:rPr>
                        <a:t>1.5514</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chemeClr val="tx2"/>
                          </a:solidFill>
                        </a:rPr>
                        <a:t>1.5523</a:t>
                      </a:r>
                      <a:endParaRPr lang="en-US" sz="1100" dirty="0">
                        <a:solidFill>
                          <a:schemeClr val="tx2"/>
                        </a:solidFill>
                      </a:endParaRPr>
                    </a:p>
                  </a:txBody>
                  <a:tcPr anchor="ctr"/>
                </a:tc>
                <a:tc>
                  <a:txBody>
                    <a:bodyPr/>
                    <a:lstStyle/>
                    <a:p>
                      <a:pPr algn="ctr"/>
                      <a:r>
                        <a:rPr lang="en-US" sz="1100" dirty="0" smtClean="0">
                          <a:solidFill>
                            <a:schemeClr val="tx2"/>
                          </a:solidFill>
                        </a:rPr>
                        <a:t>1.5537</a:t>
                      </a:r>
                      <a:endParaRPr lang="en-US" sz="1100" dirty="0">
                        <a:solidFill>
                          <a:schemeClr val="tx2"/>
                        </a:solidFill>
                      </a:endParaRPr>
                    </a:p>
                  </a:txBody>
                  <a:tcPr anchor="ctr"/>
                </a:tc>
                <a:tc>
                  <a:txBody>
                    <a:bodyPr/>
                    <a:lstStyle/>
                    <a:p>
                      <a:pPr algn="ctr"/>
                      <a:r>
                        <a:rPr lang="en-US" sz="1100" dirty="0" smtClean="0">
                          <a:solidFill>
                            <a:schemeClr val="tx2"/>
                          </a:solidFill>
                        </a:rPr>
                        <a:t>1.5537</a:t>
                      </a:r>
                      <a:endParaRPr lang="en-US" sz="1100" dirty="0">
                        <a:solidFill>
                          <a:schemeClr val="tx2"/>
                        </a:solidFill>
                      </a:endParaRPr>
                    </a:p>
                  </a:txBody>
                  <a:tcPr anchor="ctr"/>
                </a:tc>
              </a:tr>
              <a:tr h="580608">
                <a:tc>
                  <a:txBody>
                    <a:bodyPr/>
                    <a:lstStyle/>
                    <a:p>
                      <a:pPr algn="ctr"/>
                      <a:r>
                        <a:rPr lang="en-US" sz="1100" dirty="0" smtClean="0">
                          <a:solidFill>
                            <a:schemeClr val="tx2"/>
                          </a:solidFill>
                        </a:rPr>
                        <a:t>21:45</a:t>
                      </a:r>
                      <a:endParaRPr lang="en-US" sz="1100" dirty="0">
                        <a:solidFill>
                          <a:schemeClr val="tx2"/>
                        </a:solidFill>
                      </a:endParaRPr>
                    </a:p>
                  </a:txBody>
                  <a:tcPr anchor="ctr"/>
                </a:tc>
                <a:tc>
                  <a:txBody>
                    <a:bodyPr/>
                    <a:lstStyle/>
                    <a:p>
                      <a:pPr algn="ctr"/>
                      <a:r>
                        <a:rPr lang="en-US" sz="1100" dirty="0" smtClean="0">
                          <a:solidFill>
                            <a:schemeClr val="tx2"/>
                          </a:solidFill>
                        </a:rPr>
                        <a:t>1.5527</a:t>
                      </a:r>
                      <a:endParaRPr lang="en-US" sz="1100" dirty="0">
                        <a:solidFill>
                          <a:schemeClr val="tx2"/>
                        </a:solidFill>
                      </a:endParaRPr>
                    </a:p>
                  </a:txBody>
                  <a:tcPr anchor="ctr"/>
                </a:tc>
                <a:tc>
                  <a:txBody>
                    <a:bodyPr/>
                    <a:lstStyle/>
                    <a:p>
                      <a:pPr algn="ctr"/>
                      <a:r>
                        <a:rPr lang="en-US" sz="1100" dirty="0" smtClean="0">
                          <a:solidFill>
                            <a:schemeClr val="tx2"/>
                          </a:solidFill>
                        </a:rPr>
                        <a:t>1.5531</a:t>
                      </a:r>
                      <a:endParaRPr lang="en-US" sz="1100" dirty="0">
                        <a:solidFill>
                          <a:schemeClr val="tx2"/>
                        </a:solidFill>
                      </a:endParaRPr>
                    </a:p>
                  </a:txBody>
                  <a:tcPr anchor="ctr"/>
                </a:tc>
                <a:tc>
                  <a:txBody>
                    <a:bodyPr/>
                    <a:lstStyle/>
                    <a:p>
                      <a:pPr algn="ctr"/>
                      <a:r>
                        <a:rPr lang="en-US" sz="1100" dirty="0" smtClean="0">
                          <a:solidFill>
                            <a:schemeClr val="tx2"/>
                          </a:solidFill>
                        </a:rPr>
                        <a:t>1.5527</a:t>
                      </a:r>
                      <a:endParaRPr lang="en-US" sz="1100" dirty="0">
                        <a:solidFill>
                          <a:schemeClr val="tx2"/>
                        </a:solidFill>
                      </a:endParaRPr>
                    </a:p>
                  </a:txBody>
                  <a:tcPr anchor="ctr"/>
                </a:tc>
                <a:tc>
                  <a:txBody>
                    <a:bodyPr/>
                    <a:lstStyle/>
                    <a:p>
                      <a:pPr algn="ctr"/>
                      <a:r>
                        <a:rPr lang="en-US" sz="1100" dirty="0" smtClean="0">
                          <a:solidFill>
                            <a:schemeClr val="tx2"/>
                          </a:solidFill>
                        </a:rPr>
                        <a:t>1.5533</a:t>
                      </a:r>
                      <a:endParaRPr lang="en-US" sz="1100" dirty="0">
                        <a:solidFill>
                          <a:schemeClr val="tx2"/>
                        </a:solidFill>
                      </a:endParaRPr>
                    </a:p>
                  </a:txBody>
                  <a:tcPr anchor="ctr"/>
                </a:tc>
                <a:tc>
                  <a:txBody>
                    <a:bodyPr/>
                    <a:lstStyle/>
                    <a:p>
                      <a:pPr algn="ctr"/>
                      <a:r>
                        <a:rPr lang="en-US" sz="1100" dirty="0" smtClean="0">
                          <a:solidFill>
                            <a:schemeClr val="tx2"/>
                          </a:solidFill>
                        </a:rPr>
                        <a:t>1.5534</a:t>
                      </a:r>
                      <a:endParaRPr lang="en-US" sz="1100" dirty="0">
                        <a:solidFill>
                          <a:schemeClr val="tx2"/>
                        </a:solidFill>
                      </a:endParaRPr>
                    </a:p>
                  </a:txBody>
                  <a:tcPr anchor="ctr"/>
                </a:tc>
                <a:tc>
                  <a:txBody>
                    <a:bodyPr/>
                    <a:lstStyle/>
                    <a:p>
                      <a:pPr algn="ctr"/>
                      <a:r>
                        <a:rPr lang="en-US" sz="1100" dirty="0" smtClean="0">
                          <a:solidFill>
                            <a:schemeClr val="tx2"/>
                          </a:solidFill>
                        </a:rPr>
                        <a:t>1.5533</a:t>
                      </a:r>
                      <a:endParaRPr lang="en-US" sz="1100" dirty="0">
                        <a:solidFill>
                          <a:schemeClr val="tx2"/>
                        </a:solidFill>
                      </a:endParaRPr>
                    </a:p>
                  </a:txBody>
                  <a:tcPr anchor="ctr"/>
                </a:tc>
              </a:tr>
            </a:tbl>
          </a:graphicData>
        </a:graphic>
      </p:graphicFrame>
      <p:sp>
        <p:nvSpPr>
          <p:cNvPr id="24" name="TextBox 23"/>
          <p:cNvSpPr txBox="1"/>
          <p:nvPr/>
        </p:nvSpPr>
        <p:spPr>
          <a:xfrm>
            <a:off x="1981200" y="5791200"/>
            <a:ext cx="5329479" cy="369332"/>
          </a:xfrm>
          <a:prstGeom prst="rect">
            <a:avLst/>
          </a:prstGeom>
          <a:noFill/>
        </p:spPr>
        <p:txBody>
          <a:bodyPr wrap="none" rtlCol="0">
            <a:spAutoFit/>
          </a:bodyPr>
          <a:lstStyle/>
          <a:p>
            <a:r>
              <a:rPr lang="en-US" dirty="0" smtClean="0">
                <a:solidFill>
                  <a:srgbClr val="FF0000"/>
                </a:solidFill>
              </a:rPr>
              <a:t>Do this on both EUR/USD and GBP/USD datasets</a:t>
            </a:r>
            <a:endParaRPr lang="en-US" dirty="0">
              <a:solidFill>
                <a:srgbClr val="FF0000"/>
              </a:solidFill>
            </a:endParaRPr>
          </a:p>
        </p:txBody>
      </p:sp>
    </p:spTree>
    <p:extLst>
      <p:ext uri="{BB962C8B-B14F-4D97-AF65-F5344CB8AC3E}">
        <p14:creationId xmlns:p14="http://schemas.microsoft.com/office/powerpoint/2010/main" val="406689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lstStyle/>
          <a:p>
            <a:pPr marL="0" indent="0">
              <a:buNone/>
            </a:pPr>
            <a:r>
              <a:rPr lang="en-US" dirty="0" smtClean="0"/>
              <a:t>2. Decide the direction of EUR/USD</a:t>
            </a:r>
          </a:p>
          <a:p>
            <a:pPr lvl="1"/>
            <a:r>
              <a:rPr lang="en-US" dirty="0" smtClean="0"/>
              <a:t>Since we only need to predict the direction of EURUSD, we build the direction based on the closed price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1686511"/>
              </p:ext>
            </p:extLst>
          </p:nvPr>
        </p:nvGraphicFramePr>
        <p:xfrm>
          <a:off x="2362200" y="3429000"/>
          <a:ext cx="4343400" cy="2362200"/>
        </p:xfrm>
        <a:graphic>
          <a:graphicData uri="http://schemas.openxmlformats.org/drawingml/2006/table">
            <a:tbl>
              <a:tblPr firstRow="1" bandRow="1">
                <a:tableStyleId>{616DA210-FB5B-4158-B5E0-FEB733F419BA}</a:tableStyleId>
              </a:tblPr>
              <a:tblGrid>
                <a:gridCol w="868680"/>
                <a:gridCol w="868680"/>
                <a:gridCol w="868680"/>
                <a:gridCol w="868680"/>
                <a:gridCol w="868680"/>
              </a:tblGrid>
              <a:tr h="0">
                <a:tc>
                  <a:txBody>
                    <a:bodyPr/>
                    <a:lstStyle/>
                    <a:p>
                      <a:pPr algn="ctr"/>
                      <a:r>
                        <a:rPr lang="en-US" sz="1000" dirty="0" smtClean="0">
                          <a:solidFill>
                            <a:schemeClr val="tx2"/>
                          </a:solidFill>
                        </a:rPr>
                        <a:t>Time</a:t>
                      </a:r>
                      <a:endParaRPr lang="en-US" sz="1000" dirty="0">
                        <a:solidFill>
                          <a:schemeClr val="tx2"/>
                        </a:solidFill>
                      </a:endParaRPr>
                    </a:p>
                  </a:txBody>
                  <a:tcPr anchor="ctr"/>
                </a:tc>
                <a:tc>
                  <a:txBody>
                    <a:bodyPr/>
                    <a:lstStyle/>
                    <a:p>
                      <a:pPr algn="ctr"/>
                      <a:r>
                        <a:rPr lang="en-US" sz="1000" dirty="0" smtClean="0">
                          <a:solidFill>
                            <a:schemeClr val="tx2"/>
                          </a:solidFill>
                        </a:rPr>
                        <a:t>closed (bid)</a:t>
                      </a:r>
                      <a:endParaRPr lang="en-US" sz="1000" dirty="0">
                        <a:solidFill>
                          <a:schemeClr val="tx2"/>
                        </a:solidFill>
                      </a:endParaRPr>
                    </a:p>
                  </a:txBody>
                  <a:tcPr anchor="ctr"/>
                </a:tc>
                <a:tc>
                  <a:txBody>
                    <a:bodyPr/>
                    <a:lstStyle/>
                    <a:p>
                      <a:pPr algn="ctr"/>
                      <a:r>
                        <a:rPr lang="en-US" sz="1000" dirty="0" smtClean="0">
                          <a:solidFill>
                            <a:schemeClr val="tx2"/>
                          </a:solidFill>
                        </a:rPr>
                        <a:t>closed</a:t>
                      </a:r>
                    </a:p>
                    <a:p>
                      <a:pPr algn="ctr"/>
                      <a:r>
                        <a:rPr lang="en-US" sz="1000" dirty="0" smtClean="0">
                          <a:solidFill>
                            <a:schemeClr val="tx2"/>
                          </a:solidFill>
                        </a:rPr>
                        <a:t>(bid</a:t>
                      </a:r>
                      <a:r>
                        <a:rPr lang="en-US" sz="1000" baseline="0" dirty="0" smtClean="0">
                          <a:solidFill>
                            <a:schemeClr val="tx2"/>
                          </a:solidFill>
                        </a:rPr>
                        <a:t> direction)</a:t>
                      </a:r>
                      <a:endParaRPr lang="en-US" sz="1000" dirty="0">
                        <a:solidFill>
                          <a:schemeClr val="tx2"/>
                        </a:solidFill>
                      </a:endParaRPr>
                    </a:p>
                  </a:txBody>
                  <a:tcPr anchor="ctr"/>
                </a:tc>
                <a:tc>
                  <a:txBody>
                    <a:bodyPr/>
                    <a:lstStyle/>
                    <a:p>
                      <a:pPr algn="ctr"/>
                      <a:r>
                        <a:rPr lang="en-US" sz="1000" dirty="0" smtClean="0">
                          <a:solidFill>
                            <a:schemeClr val="tx2"/>
                          </a:solidFill>
                        </a:rPr>
                        <a:t>closed (ask)</a:t>
                      </a:r>
                      <a:endParaRPr lang="en-US" sz="1000" dirty="0">
                        <a:solidFill>
                          <a:schemeClr val="tx2"/>
                        </a:solidFill>
                      </a:endParaRPr>
                    </a:p>
                  </a:txBody>
                  <a:tcPr anchor="ctr"/>
                </a:tc>
                <a:tc>
                  <a:txBody>
                    <a:bodyPr/>
                    <a:lstStyle/>
                    <a:p>
                      <a:pPr algn="ctr"/>
                      <a:r>
                        <a:rPr lang="en-US" sz="1000" dirty="0" smtClean="0">
                          <a:solidFill>
                            <a:schemeClr val="tx2"/>
                          </a:solidFill>
                        </a:rPr>
                        <a:t>closed</a:t>
                      </a:r>
                    </a:p>
                    <a:p>
                      <a:pPr algn="ctr"/>
                      <a:r>
                        <a:rPr lang="en-US" sz="1000" dirty="0" smtClean="0">
                          <a:solidFill>
                            <a:schemeClr val="tx2"/>
                          </a:solidFill>
                        </a:rPr>
                        <a:t>(ask </a:t>
                      </a:r>
                      <a:r>
                        <a:rPr lang="en-US" sz="1000" baseline="0" dirty="0" smtClean="0">
                          <a:solidFill>
                            <a:schemeClr val="tx2"/>
                          </a:solidFill>
                        </a:rPr>
                        <a:t>direction)</a:t>
                      </a:r>
                      <a:endParaRPr lang="en-US" sz="1000" dirty="0">
                        <a:solidFill>
                          <a:schemeClr val="tx2"/>
                        </a:solidFill>
                      </a:endParaRPr>
                    </a:p>
                  </a:txBody>
                  <a:tcPr anchor="ctr"/>
                </a:tc>
              </a:tr>
              <a:tr h="0">
                <a:tc>
                  <a:txBody>
                    <a:bodyPr/>
                    <a:lstStyle/>
                    <a:p>
                      <a:pPr algn="ctr"/>
                      <a:r>
                        <a:rPr lang="en-US" sz="1100" dirty="0" smtClean="0">
                          <a:solidFill>
                            <a:schemeClr val="tx2"/>
                          </a:solidFill>
                        </a:rPr>
                        <a:t>21:43</a:t>
                      </a:r>
                      <a:endParaRPr lang="en-US" sz="1100" dirty="0">
                        <a:solidFill>
                          <a:schemeClr val="tx2"/>
                        </a:solidFill>
                      </a:endParaRPr>
                    </a:p>
                  </a:txBody>
                  <a:tcPr anchor="ctr"/>
                </a:tc>
                <a:tc>
                  <a:txBody>
                    <a:bodyPr/>
                    <a:lstStyle/>
                    <a:p>
                      <a:pPr algn="ctr"/>
                      <a:r>
                        <a:rPr lang="en-US" sz="1100" dirty="0" smtClean="0">
                          <a:solidFill>
                            <a:schemeClr val="tx2"/>
                          </a:solidFill>
                        </a:rPr>
                        <a:t>1.2102</a:t>
                      </a:r>
                      <a:endParaRPr lang="en-US" sz="1100" dirty="0">
                        <a:solidFill>
                          <a:schemeClr val="tx2"/>
                        </a:solidFill>
                      </a:endParaRPr>
                    </a:p>
                  </a:txBody>
                  <a:tcPr anchor="ctr"/>
                </a:tc>
                <a:tc>
                  <a:txBody>
                    <a:bodyPr/>
                    <a:lstStyle/>
                    <a:p>
                      <a:pPr algn="ctr"/>
                      <a:endParaRPr lang="en-US" sz="1100" dirty="0">
                        <a:solidFill>
                          <a:schemeClr val="tx2"/>
                        </a:solidFill>
                      </a:endParaRPr>
                    </a:p>
                  </a:txBody>
                  <a:tcPr anchor="ctr"/>
                </a:tc>
                <a:tc>
                  <a:txBody>
                    <a:bodyPr/>
                    <a:lstStyle/>
                    <a:p>
                      <a:pPr algn="ctr"/>
                      <a:r>
                        <a:rPr lang="en-US" sz="1100" dirty="0" smtClean="0">
                          <a:solidFill>
                            <a:schemeClr val="tx2"/>
                          </a:solidFill>
                        </a:rPr>
                        <a:t>1.2105</a:t>
                      </a:r>
                      <a:endParaRPr lang="en-US" sz="1100" dirty="0">
                        <a:solidFill>
                          <a:schemeClr val="tx2"/>
                        </a:solidFill>
                      </a:endParaRPr>
                    </a:p>
                  </a:txBody>
                  <a:tcPr anchor="ctr"/>
                </a:tc>
                <a:tc>
                  <a:txBody>
                    <a:bodyPr/>
                    <a:lstStyle/>
                    <a:p>
                      <a:pPr algn="ctr"/>
                      <a:endParaRPr lang="en-US" sz="1100" dirty="0">
                        <a:solidFill>
                          <a:schemeClr val="tx2"/>
                        </a:solidFill>
                      </a:endParaRPr>
                    </a:p>
                  </a:txBody>
                  <a:tcPr anchor="ctr"/>
                </a:tc>
              </a:tr>
              <a:tr h="0">
                <a:tc>
                  <a:txBody>
                    <a:bodyPr/>
                    <a:lstStyle/>
                    <a:p>
                      <a:pPr algn="ctr"/>
                      <a:r>
                        <a:rPr lang="en-US" sz="1100" dirty="0" smtClean="0">
                          <a:solidFill>
                            <a:schemeClr val="tx2"/>
                          </a:solidFill>
                        </a:rPr>
                        <a:t>21:44</a:t>
                      </a:r>
                      <a:endParaRPr lang="en-US" sz="1100" dirty="0">
                        <a:solidFill>
                          <a:schemeClr val="tx2"/>
                        </a:solidFill>
                      </a:endParaRPr>
                    </a:p>
                  </a:txBody>
                  <a:tcPr anchor="ctr"/>
                </a:tc>
                <a:tc>
                  <a:txBody>
                    <a:bodyPr/>
                    <a:lstStyle/>
                    <a:p>
                      <a:pPr algn="ctr"/>
                      <a:r>
                        <a:rPr lang="en-US" sz="1100" dirty="0" smtClean="0">
                          <a:solidFill>
                            <a:schemeClr val="tx2"/>
                          </a:solidFill>
                        </a:rPr>
                        <a:t>1.2105</a:t>
                      </a:r>
                      <a:endParaRPr lang="en-US" sz="1100" dirty="0">
                        <a:solidFill>
                          <a:schemeClr val="tx2"/>
                        </a:solidFill>
                      </a:endParaRPr>
                    </a:p>
                  </a:txBody>
                  <a:tcPr anchor="ctr"/>
                </a:tc>
                <a:tc>
                  <a:txBody>
                    <a:bodyPr/>
                    <a:lstStyle/>
                    <a:p>
                      <a:pPr algn="ctr"/>
                      <a:r>
                        <a:rPr lang="en-US" sz="1100" dirty="0" smtClean="0">
                          <a:solidFill>
                            <a:srgbClr val="008000"/>
                          </a:solidFill>
                        </a:rPr>
                        <a:t>+ </a:t>
                      </a:r>
                      <a:endParaRPr lang="en-US" sz="1100" dirty="0">
                        <a:solidFill>
                          <a:srgbClr val="008000"/>
                        </a:solidFill>
                      </a:endParaRPr>
                    </a:p>
                  </a:txBody>
                  <a:tcPr anchor="ctr"/>
                </a:tc>
                <a:tc>
                  <a:txBody>
                    <a:bodyPr/>
                    <a:lstStyle/>
                    <a:p>
                      <a:pPr algn="ctr"/>
                      <a:r>
                        <a:rPr lang="en-US" sz="1100" smtClean="0">
                          <a:solidFill>
                            <a:schemeClr val="tx2"/>
                          </a:solidFill>
                        </a:rPr>
                        <a:t>1.2108</a:t>
                      </a:r>
                      <a:endParaRPr lang="en-US" sz="1100" dirty="0">
                        <a:solidFill>
                          <a:schemeClr val="tx2"/>
                        </a:solidFill>
                      </a:endParaRPr>
                    </a:p>
                  </a:txBody>
                  <a:tcPr anchor="ctr"/>
                </a:tc>
                <a:tc>
                  <a:txBody>
                    <a:bodyPr/>
                    <a:lstStyle/>
                    <a:p>
                      <a:pPr algn="ctr"/>
                      <a:r>
                        <a:rPr lang="en-US" sz="1100" dirty="0" smtClean="0">
                          <a:solidFill>
                            <a:srgbClr val="008000"/>
                          </a:solidFill>
                        </a:rPr>
                        <a:t>+ </a:t>
                      </a:r>
                      <a:endParaRPr lang="en-US" sz="1100" dirty="0">
                        <a:solidFill>
                          <a:srgbClr val="008000"/>
                        </a:solidFill>
                      </a:endParaRPr>
                    </a:p>
                  </a:txBody>
                  <a:tcPr anchor="ctr"/>
                </a:tc>
              </a:tr>
              <a:tr h="0">
                <a:tc>
                  <a:txBody>
                    <a:bodyPr/>
                    <a:lstStyle/>
                    <a:p>
                      <a:pPr algn="ctr"/>
                      <a:r>
                        <a:rPr lang="en-US" sz="1100" dirty="0" smtClean="0">
                          <a:solidFill>
                            <a:schemeClr val="tx2"/>
                          </a:solidFill>
                        </a:rPr>
                        <a:t>21:45</a:t>
                      </a:r>
                      <a:endParaRPr lang="en-US" sz="1100" dirty="0">
                        <a:solidFill>
                          <a:schemeClr val="tx2"/>
                        </a:solidFill>
                      </a:endParaRPr>
                    </a:p>
                  </a:txBody>
                  <a:tcPr anchor="ctr"/>
                </a:tc>
                <a:tc>
                  <a:txBody>
                    <a:bodyPr/>
                    <a:lstStyle/>
                    <a:p>
                      <a:pPr algn="ctr"/>
                      <a:r>
                        <a:rPr lang="en-US" sz="1100" dirty="0" smtClean="0">
                          <a:solidFill>
                            <a:schemeClr val="tx2"/>
                          </a:solidFill>
                        </a:rPr>
                        <a:t>1.2098</a:t>
                      </a:r>
                      <a:endParaRPr lang="en-US" sz="1100" dirty="0">
                        <a:solidFill>
                          <a:schemeClr val="tx2"/>
                        </a:solidFill>
                      </a:endParaRPr>
                    </a:p>
                  </a:txBody>
                  <a:tcPr anchor="ctr"/>
                </a:tc>
                <a:tc>
                  <a:txBody>
                    <a:bodyPr/>
                    <a:lstStyle/>
                    <a:p>
                      <a:pPr algn="ctr"/>
                      <a:r>
                        <a:rPr lang="en-US" sz="1100" dirty="0" smtClean="0">
                          <a:solidFill>
                            <a:srgbClr val="FF0000"/>
                          </a:solidFill>
                        </a:rPr>
                        <a:t>- </a:t>
                      </a:r>
                      <a:endParaRPr lang="en-US" sz="1100" dirty="0">
                        <a:solidFill>
                          <a:srgbClr val="FF0000"/>
                        </a:solidFill>
                      </a:endParaRPr>
                    </a:p>
                  </a:txBody>
                  <a:tcPr anchor="ctr"/>
                </a:tc>
                <a:tc>
                  <a:txBody>
                    <a:bodyPr/>
                    <a:lstStyle/>
                    <a:p>
                      <a:pPr algn="ctr"/>
                      <a:r>
                        <a:rPr lang="en-US" sz="1100" dirty="0" smtClean="0">
                          <a:solidFill>
                            <a:schemeClr val="tx2"/>
                          </a:solidFill>
                        </a:rPr>
                        <a:t>1.2102</a:t>
                      </a:r>
                      <a:endParaRPr lang="en-US" sz="1100" dirty="0">
                        <a:solidFill>
                          <a:schemeClr val="tx2"/>
                        </a:solidFill>
                      </a:endParaRPr>
                    </a:p>
                  </a:txBody>
                  <a:tcPr anchor="ctr"/>
                </a:tc>
                <a:tc>
                  <a:txBody>
                    <a:bodyPr/>
                    <a:lstStyle/>
                    <a:p>
                      <a:pPr algn="ctr"/>
                      <a:r>
                        <a:rPr lang="en-US" sz="1100" dirty="0" smtClean="0">
                          <a:solidFill>
                            <a:srgbClr val="FF0000"/>
                          </a:solidFill>
                        </a:rPr>
                        <a:t>- </a:t>
                      </a:r>
                      <a:endParaRPr lang="en-US" sz="1100" dirty="0">
                        <a:solidFill>
                          <a:srgbClr val="FF0000"/>
                        </a:solidFill>
                      </a:endParaRPr>
                    </a:p>
                  </a:txBody>
                  <a:tcPr anchor="ctr"/>
                </a:tc>
              </a:tr>
              <a:tr h="0">
                <a:tc>
                  <a:txBody>
                    <a:bodyPr/>
                    <a:lstStyle/>
                    <a:p>
                      <a:pPr algn="ctr"/>
                      <a:r>
                        <a:rPr lang="en-US" sz="1100" dirty="0" smtClean="0">
                          <a:solidFill>
                            <a:schemeClr val="tx2"/>
                          </a:solidFill>
                        </a:rPr>
                        <a:t>21:46</a:t>
                      </a:r>
                      <a:endParaRPr lang="en-US" sz="1100" dirty="0">
                        <a:solidFill>
                          <a:schemeClr val="tx2"/>
                        </a:solidFill>
                      </a:endParaRPr>
                    </a:p>
                  </a:txBody>
                  <a:tcPr anchor="ctr"/>
                </a:tc>
                <a:tc>
                  <a:txBody>
                    <a:bodyPr/>
                    <a:lstStyle/>
                    <a:p>
                      <a:pPr algn="ctr"/>
                      <a:r>
                        <a:rPr lang="en-US" sz="1100" dirty="0" smtClean="0">
                          <a:solidFill>
                            <a:schemeClr val="tx2"/>
                          </a:solidFill>
                        </a:rPr>
                        <a:t>1.2099</a:t>
                      </a:r>
                      <a:endParaRPr lang="en-US" sz="1100" dirty="0">
                        <a:solidFill>
                          <a:schemeClr val="tx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8000"/>
                          </a:solidFill>
                        </a:rPr>
                        <a:t>+ </a:t>
                      </a:r>
                    </a:p>
                  </a:txBody>
                  <a:tcPr anchor="ctr"/>
                </a:tc>
                <a:tc>
                  <a:txBody>
                    <a:bodyPr/>
                    <a:lstStyle/>
                    <a:p>
                      <a:pPr algn="ctr"/>
                      <a:r>
                        <a:rPr lang="en-US" sz="1100" dirty="0" smtClean="0">
                          <a:solidFill>
                            <a:schemeClr val="tx2"/>
                          </a:solidFill>
                        </a:rPr>
                        <a:t>1.2100</a:t>
                      </a:r>
                      <a:endParaRPr lang="en-US" sz="1100" dirty="0">
                        <a:solidFill>
                          <a:schemeClr val="tx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rPr>
                        <a:t>-</a:t>
                      </a:r>
                    </a:p>
                  </a:txBody>
                  <a:tcPr anchor="ctr"/>
                </a:tc>
              </a:tr>
              <a:tr h="0">
                <a:tc>
                  <a:txBody>
                    <a:bodyPr/>
                    <a:lstStyle/>
                    <a:p>
                      <a:pPr algn="ctr"/>
                      <a:r>
                        <a:rPr lang="en-US" sz="1100" dirty="0" smtClean="0">
                          <a:solidFill>
                            <a:schemeClr val="tx2"/>
                          </a:solidFill>
                        </a:rPr>
                        <a:t>21:47</a:t>
                      </a:r>
                      <a:endParaRPr lang="en-US" sz="1100" dirty="0">
                        <a:solidFill>
                          <a:schemeClr val="tx2"/>
                        </a:solidFill>
                      </a:endParaRPr>
                    </a:p>
                  </a:txBody>
                  <a:tcPr anchor="ctr"/>
                </a:tc>
                <a:tc>
                  <a:txBody>
                    <a:bodyPr/>
                    <a:lstStyle/>
                    <a:p>
                      <a:pPr algn="ctr"/>
                      <a:r>
                        <a:rPr lang="en-US" sz="1100" dirty="0" smtClean="0">
                          <a:solidFill>
                            <a:schemeClr val="tx2"/>
                          </a:solidFill>
                        </a:rPr>
                        <a:t>1.2085</a:t>
                      </a:r>
                      <a:endParaRPr lang="en-US" sz="1100" dirty="0">
                        <a:solidFill>
                          <a:schemeClr val="tx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rPr>
                        <a:t>-</a:t>
                      </a:r>
                    </a:p>
                  </a:txBody>
                  <a:tcPr anchor="ctr"/>
                </a:tc>
                <a:tc>
                  <a:txBody>
                    <a:bodyPr/>
                    <a:lstStyle/>
                    <a:p>
                      <a:pPr algn="ctr"/>
                      <a:r>
                        <a:rPr lang="en-US" sz="1100" dirty="0" smtClean="0">
                          <a:solidFill>
                            <a:schemeClr val="tx2"/>
                          </a:solidFill>
                        </a:rPr>
                        <a:t>1.2095</a:t>
                      </a:r>
                      <a:endParaRPr lang="en-US" sz="1100" dirty="0">
                        <a:solidFill>
                          <a:schemeClr val="tx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rPr>
                        <a:t>-</a:t>
                      </a:r>
                    </a:p>
                  </a:txBody>
                  <a:tcPr anchor="ctr"/>
                </a:tc>
              </a:tr>
              <a:tr h="0">
                <a:tc>
                  <a:txBody>
                    <a:bodyPr/>
                    <a:lstStyle/>
                    <a:p>
                      <a:pPr algn="ctr"/>
                      <a:r>
                        <a:rPr lang="en-US" sz="1100" dirty="0" smtClean="0">
                          <a:solidFill>
                            <a:schemeClr val="tx2"/>
                          </a:solidFill>
                        </a:rPr>
                        <a:t>21:48</a:t>
                      </a:r>
                      <a:endParaRPr lang="en-US" sz="1100" dirty="0">
                        <a:solidFill>
                          <a:schemeClr val="tx2"/>
                        </a:solidFill>
                      </a:endParaRPr>
                    </a:p>
                  </a:txBody>
                  <a:tcPr anchor="ctr"/>
                </a:tc>
                <a:tc>
                  <a:txBody>
                    <a:bodyPr/>
                    <a:lstStyle/>
                    <a:p>
                      <a:pPr algn="ctr"/>
                      <a:r>
                        <a:rPr lang="en-US" sz="1100" dirty="0" smtClean="0">
                          <a:solidFill>
                            <a:schemeClr val="tx2"/>
                          </a:solidFill>
                        </a:rPr>
                        <a:t>1.2071</a:t>
                      </a:r>
                      <a:endParaRPr lang="en-US" sz="1100" dirty="0">
                        <a:solidFill>
                          <a:schemeClr val="tx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rPr>
                        <a:t>-</a:t>
                      </a:r>
                    </a:p>
                  </a:txBody>
                  <a:tcPr anchor="ctr"/>
                </a:tc>
                <a:tc>
                  <a:txBody>
                    <a:bodyPr/>
                    <a:lstStyle/>
                    <a:p>
                      <a:pPr algn="ctr"/>
                      <a:r>
                        <a:rPr lang="en-US" sz="1100" dirty="0" smtClean="0">
                          <a:solidFill>
                            <a:schemeClr val="tx2"/>
                          </a:solidFill>
                        </a:rPr>
                        <a:t>1.2073</a:t>
                      </a:r>
                      <a:endParaRPr lang="en-US" sz="1100" dirty="0">
                        <a:solidFill>
                          <a:schemeClr val="tx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rPr>
                        <a:t>-</a:t>
                      </a:r>
                    </a:p>
                  </a:txBody>
                  <a:tcPr anchor="ctr"/>
                </a:tc>
              </a:tr>
              <a:tr h="0">
                <a:tc>
                  <a:txBody>
                    <a:bodyPr/>
                    <a:lstStyle/>
                    <a:p>
                      <a:pPr algn="ctr"/>
                      <a:r>
                        <a:rPr lang="en-US" sz="1100" dirty="0" smtClean="0">
                          <a:solidFill>
                            <a:schemeClr val="tx2"/>
                          </a:solidFill>
                        </a:rPr>
                        <a:t>21:49</a:t>
                      </a:r>
                      <a:endParaRPr lang="en-US" sz="1100" dirty="0">
                        <a:solidFill>
                          <a:schemeClr val="tx2"/>
                        </a:solidFill>
                      </a:endParaRPr>
                    </a:p>
                  </a:txBody>
                  <a:tcPr anchor="ctr"/>
                </a:tc>
                <a:tc>
                  <a:txBody>
                    <a:bodyPr/>
                    <a:lstStyle/>
                    <a:p>
                      <a:pPr algn="ctr"/>
                      <a:r>
                        <a:rPr lang="en-US" sz="1100" dirty="0" smtClean="0">
                          <a:solidFill>
                            <a:schemeClr val="tx2"/>
                          </a:solidFill>
                        </a:rPr>
                        <a:t>1.2080</a:t>
                      </a:r>
                      <a:endParaRPr lang="en-US" sz="1100" dirty="0">
                        <a:solidFill>
                          <a:schemeClr val="tx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8000"/>
                          </a:solidFill>
                        </a:rPr>
                        <a:t>+</a:t>
                      </a:r>
                    </a:p>
                  </a:txBody>
                  <a:tcPr anchor="ctr"/>
                </a:tc>
                <a:tc>
                  <a:txBody>
                    <a:bodyPr/>
                    <a:lstStyle/>
                    <a:p>
                      <a:pPr algn="ctr"/>
                      <a:r>
                        <a:rPr lang="en-US" sz="1100" dirty="0" smtClean="0">
                          <a:solidFill>
                            <a:schemeClr val="tx2"/>
                          </a:solidFill>
                        </a:rPr>
                        <a:t>1.2083</a:t>
                      </a:r>
                      <a:endParaRPr lang="en-US" sz="1100" dirty="0">
                        <a:solidFill>
                          <a:schemeClr val="tx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8000"/>
                          </a:solidFill>
                        </a:rPr>
                        <a:t>+</a:t>
                      </a:r>
                    </a:p>
                  </a:txBody>
                  <a:tcPr anchor="ctr"/>
                </a:tc>
              </a:tr>
            </a:tbl>
          </a:graphicData>
        </a:graphic>
      </p:graphicFrame>
      <p:sp>
        <p:nvSpPr>
          <p:cNvPr id="5" name="Rectangle 4"/>
          <p:cNvSpPr/>
          <p:nvPr/>
        </p:nvSpPr>
        <p:spPr>
          <a:xfrm>
            <a:off x="4038601" y="3352800"/>
            <a:ext cx="990600" cy="25146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791200" y="3352800"/>
            <a:ext cx="990600" cy="25146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928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lstStyle/>
          <a:p>
            <a:pPr marL="0" indent="0">
              <a:buNone/>
            </a:pPr>
            <a:r>
              <a:rPr lang="en-US" dirty="0" smtClean="0"/>
              <a:t>3. Combine </a:t>
            </a:r>
            <a:r>
              <a:rPr lang="en-US" dirty="0"/>
              <a:t>EUR/USD with </a:t>
            </a:r>
            <a:r>
              <a:rPr lang="en-US" dirty="0" smtClean="0"/>
              <a:t>last minute GBP</a:t>
            </a:r>
            <a:r>
              <a:rPr lang="en-US" dirty="0"/>
              <a:t>/</a:t>
            </a:r>
            <a:r>
              <a:rPr lang="en-US" dirty="0" smtClean="0"/>
              <a:t>USD data to generate features for </a:t>
            </a:r>
            <a:r>
              <a:rPr lang="en-US" dirty="0"/>
              <a:t>EUR/</a:t>
            </a:r>
            <a:r>
              <a:rPr lang="en-US" dirty="0" smtClean="0"/>
              <a:t>USD</a:t>
            </a:r>
            <a:endParaRPr lang="en-US" dirty="0"/>
          </a:p>
        </p:txBody>
      </p:sp>
      <p:sp>
        <p:nvSpPr>
          <p:cNvPr id="4" name="TextBox 3"/>
          <p:cNvSpPr txBox="1"/>
          <p:nvPr/>
        </p:nvSpPr>
        <p:spPr>
          <a:xfrm>
            <a:off x="1488365" y="2687320"/>
            <a:ext cx="184666" cy="369332"/>
          </a:xfrm>
          <a:prstGeom prst="rect">
            <a:avLst/>
          </a:prstGeom>
          <a:noFill/>
        </p:spPr>
        <p:txBody>
          <a:bodyPr wrap="none" rtlCol="0">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56772104"/>
              </p:ext>
            </p:extLst>
          </p:nvPr>
        </p:nvGraphicFramePr>
        <p:xfrm>
          <a:off x="533400" y="2667000"/>
          <a:ext cx="5612554" cy="1325880"/>
        </p:xfrm>
        <a:graphic>
          <a:graphicData uri="http://schemas.openxmlformats.org/drawingml/2006/table">
            <a:tbl>
              <a:tblPr firstRow="1" bandRow="1">
                <a:tableStyleId>{616DA210-FB5B-4158-B5E0-FEB733F419BA}</a:tableStyleId>
              </a:tblPr>
              <a:tblGrid>
                <a:gridCol w="618067"/>
                <a:gridCol w="618067"/>
                <a:gridCol w="618067"/>
                <a:gridCol w="618067"/>
                <a:gridCol w="618067"/>
                <a:gridCol w="618067"/>
                <a:gridCol w="618067"/>
                <a:gridCol w="626531"/>
                <a:gridCol w="659554"/>
              </a:tblGrid>
              <a:tr h="161510">
                <a:tc>
                  <a:txBody>
                    <a:bodyPr/>
                    <a:lstStyle/>
                    <a:p>
                      <a:pPr algn="ctr"/>
                      <a:r>
                        <a:rPr lang="en-US" sz="1000" dirty="0" smtClean="0">
                          <a:solidFill>
                            <a:schemeClr val="tx2"/>
                          </a:solidFill>
                        </a:rPr>
                        <a:t>Time</a:t>
                      </a:r>
                      <a:endParaRPr lang="en-US" sz="1000" dirty="0">
                        <a:solidFill>
                          <a:schemeClr val="tx2"/>
                        </a:solidFill>
                      </a:endParaRPr>
                    </a:p>
                  </a:txBody>
                  <a:tcPr anchor="ctr"/>
                </a:tc>
                <a:tc>
                  <a:txBody>
                    <a:bodyPr/>
                    <a:lstStyle/>
                    <a:p>
                      <a:pPr algn="ctr"/>
                      <a:r>
                        <a:rPr lang="en-US" sz="1000" dirty="0" smtClean="0">
                          <a:solidFill>
                            <a:schemeClr val="tx2"/>
                          </a:solidFill>
                        </a:rPr>
                        <a:t>low</a:t>
                      </a:r>
                      <a:r>
                        <a:rPr lang="en-US" sz="1000" baseline="0" dirty="0" smtClean="0">
                          <a:solidFill>
                            <a:schemeClr val="tx2"/>
                          </a:solidFill>
                        </a:rPr>
                        <a:t> (</a:t>
                      </a:r>
                      <a:r>
                        <a:rPr lang="en-US" sz="1000" dirty="0" smtClean="0">
                          <a:solidFill>
                            <a:schemeClr val="tx2"/>
                          </a:solidFill>
                        </a:rPr>
                        <a:t>bid)</a:t>
                      </a:r>
                      <a:endParaRPr lang="en-US" sz="1000" dirty="0">
                        <a:solidFill>
                          <a:schemeClr val="tx2"/>
                        </a:solidFill>
                      </a:endParaRPr>
                    </a:p>
                  </a:txBody>
                  <a:tcPr anchor="ctr"/>
                </a:tc>
                <a:tc>
                  <a:txBody>
                    <a:bodyPr/>
                    <a:lstStyle/>
                    <a:p>
                      <a:pPr algn="ctr"/>
                      <a:r>
                        <a:rPr lang="en-US" sz="1000" dirty="0" smtClean="0">
                          <a:solidFill>
                            <a:schemeClr val="tx2"/>
                          </a:solidFill>
                        </a:rPr>
                        <a:t>high</a:t>
                      </a:r>
                      <a:r>
                        <a:rPr lang="en-US" sz="1000" baseline="0" dirty="0" smtClean="0">
                          <a:solidFill>
                            <a:schemeClr val="tx2"/>
                          </a:solidFill>
                        </a:rPr>
                        <a:t> (bid)</a:t>
                      </a:r>
                      <a:endParaRPr lang="en-US" sz="1000" dirty="0">
                        <a:solidFill>
                          <a:schemeClr val="tx2"/>
                        </a:solidFill>
                      </a:endParaRPr>
                    </a:p>
                  </a:txBody>
                  <a:tcPr anchor="ctr"/>
                </a:tc>
                <a:tc>
                  <a:txBody>
                    <a:bodyPr/>
                    <a:lstStyle/>
                    <a:p>
                      <a:pPr algn="ctr"/>
                      <a:r>
                        <a:rPr lang="en-US" sz="1000" dirty="0" smtClean="0">
                          <a:solidFill>
                            <a:schemeClr val="tx2"/>
                          </a:solidFill>
                        </a:rPr>
                        <a:t>closed (bid)</a:t>
                      </a:r>
                      <a:endParaRPr lang="en-US" sz="1000" dirty="0">
                        <a:solidFill>
                          <a:schemeClr val="tx2"/>
                        </a:solidFill>
                      </a:endParaRPr>
                    </a:p>
                  </a:txBody>
                  <a:tcPr anchor="ctr"/>
                </a:tc>
                <a:tc>
                  <a:txBody>
                    <a:bodyPr/>
                    <a:lstStyle/>
                    <a:p>
                      <a:pPr algn="ctr"/>
                      <a:r>
                        <a:rPr lang="en-US" sz="1000" dirty="0" smtClean="0">
                          <a:solidFill>
                            <a:schemeClr val="tx2"/>
                          </a:solidFill>
                        </a:rPr>
                        <a:t>low</a:t>
                      </a:r>
                      <a:r>
                        <a:rPr lang="en-US" sz="1000" baseline="0" dirty="0" smtClean="0">
                          <a:solidFill>
                            <a:schemeClr val="tx2"/>
                          </a:solidFill>
                        </a:rPr>
                        <a:t> (</a:t>
                      </a:r>
                      <a:r>
                        <a:rPr lang="en-US" sz="1000" dirty="0" smtClean="0">
                          <a:solidFill>
                            <a:schemeClr val="tx2"/>
                          </a:solidFill>
                        </a:rPr>
                        <a:t>ask)</a:t>
                      </a:r>
                      <a:endParaRPr lang="en-US" sz="1000" dirty="0">
                        <a:solidFill>
                          <a:schemeClr val="tx2"/>
                        </a:solidFill>
                      </a:endParaRPr>
                    </a:p>
                  </a:txBody>
                  <a:tcPr anchor="ctr"/>
                </a:tc>
                <a:tc>
                  <a:txBody>
                    <a:bodyPr/>
                    <a:lstStyle/>
                    <a:p>
                      <a:pPr algn="ctr"/>
                      <a:r>
                        <a:rPr lang="en-US" sz="1000" dirty="0" smtClean="0">
                          <a:solidFill>
                            <a:schemeClr val="tx2"/>
                          </a:solidFill>
                        </a:rPr>
                        <a:t>high</a:t>
                      </a:r>
                      <a:r>
                        <a:rPr lang="en-US" sz="1000" baseline="0" dirty="0" smtClean="0">
                          <a:solidFill>
                            <a:schemeClr val="tx2"/>
                          </a:solidFill>
                        </a:rPr>
                        <a:t> (ask)</a:t>
                      </a:r>
                      <a:endParaRPr lang="en-US" sz="1000" dirty="0">
                        <a:solidFill>
                          <a:schemeClr val="tx2"/>
                        </a:solidFill>
                      </a:endParaRPr>
                    </a:p>
                  </a:txBody>
                  <a:tcPr anchor="ctr"/>
                </a:tc>
                <a:tc>
                  <a:txBody>
                    <a:bodyPr/>
                    <a:lstStyle/>
                    <a:p>
                      <a:pPr algn="ctr"/>
                      <a:r>
                        <a:rPr lang="en-US" sz="1000" dirty="0" smtClean="0">
                          <a:solidFill>
                            <a:schemeClr val="tx2"/>
                          </a:solidFill>
                        </a:rPr>
                        <a:t>closed (ask)</a:t>
                      </a:r>
                      <a:endParaRPr lang="en-US" sz="1000" dirty="0">
                        <a:solidFill>
                          <a:schemeClr val="tx2"/>
                        </a:solidFill>
                      </a:endParaRPr>
                    </a:p>
                  </a:txBody>
                  <a:tcPr anchor="ctr"/>
                </a:tc>
                <a:tc>
                  <a:txBody>
                    <a:bodyPr/>
                    <a:lstStyle/>
                    <a:p>
                      <a:pPr algn="ctr"/>
                      <a:r>
                        <a:rPr lang="en-US" sz="750" dirty="0" smtClean="0">
                          <a:solidFill>
                            <a:schemeClr val="tx2"/>
                          </a:solidFill>
                        </a:rPr>
                        <a:t>GBPUSD</a:t>
                      </a:r>
                    </a:p>
                    <a:p>
                      <a:pPr algn="ctr"/>
                      <a:r>
                        <a:rPr lang="en-US" sz="750" dirty="0" smtClean="0">
                          <a:solidFill>
                            <a:schemeClr val="tx2"/>
                          </a:solidFill>
                        </a:rPr>
                        <a:t>(closed bid </a:t>
                      </a:r>
                      <a:r>
                        <a:rPr lang="en-US" sz="750" baseline="0" dirty="0" smtClean="0">
                          <a:solidFill>
                            <a:schemeClr val="tx2"/>
                          </a:solidFill>
                        </a:rPr>
                        <a:t>direction)</a:t>
                      </a:r>
                      <a:endParaRPr lang="en-US" sz="750" dirty="0">
                        <a:solidFill>
                          <a:schemeClr val="tx2"/>
                        </a:solidFill>
                      </a:endParaRPr>
                    </a:p>
                  </a:txBody>
                  <a:tcPr anchor="ctr"/>
                </a:tc>
                <a:tc>
                  <a:txBody>
                    <a:bodyPr/>
                    <a:lstStyle/>
                    <a:p>
                      <a:pPr algn="ctr"/>
                      <a:r>
                        <a:rPr lang="en-US" sz="750" dirty="0" smtClean="0">
                          <a:solidFill>
                            <a:schemeClr val="tx2"/>
                          </a:solidFill>
                        </a:rPr>
                        <a:t>GBPUSD</a:t>
                      </a:r>
                    </a:p>
                    <a:p>
                      <a:pPr algn="ctr"/>
                      <a:r>
                        <a:rPr lang="en-US" sz="750" dirty="0" smtClean="0">
                          <a:solidFill>
                            <a:schemeClr val="tx2"/>
                          </a:solidFill>
                        </a:rPr>
                        <a:t>(closed</a:t>
                      </a:r>
                      <a:r>
                        <a:rPr lang="en-US" sz="750" baseline="0" dirty="0" smtClean="0">
                          <a:solidFill>
                            <a:schemeClr val="tx2"/>
                          </a:solidFill>
                        </a:rPr>
                        <a:t> </a:t>
                      </a:r>
                      <a:r>
                        <a:rPr lang="en-US" sz="750" dirty="0" smtClean="0">
                          <a:solidFill>
                            <a:schemeClr val="tx2"/>
                          </a:solidFill>
                        </a:rPr>
                        <a:t>ask</a:t>
                      </a:r>
                      <a:r>
                        <a:rPr lang="en-US" sz="750" baseline="0" dirty="0" smtClean="0">
                          <a:solidFill>
                            <a:schemeClr val="tx2"/>
                          </a:solidFill>
                        </a:rPr>
                        <a:t> direction)</a:t>
                      </a:r>
                      <a:endParaRPr lang="en-US" sz="750" dirty="0" smtClean="0">
                        <a:solidFill>
                          <a:schemeClr val="tx2"/>
                        </a:solidFill>
                      </a:endParaRPr>
                    </a:p>
                  </a:txBody>
                  <a:tcPr anchor="ctr"/>
                </a:tc>
              </a:tr>
              <a:tr h="0">
                <a:tc>
                  <a:txBody>
                    <a:bodyPr/>
                    <a:lstStyle/>
                    <a:p>
                      <a:pPr algn="ctr"/>
                      <a:r>
                        <a:rPr lang="en-US" sz="1100" dirty="0" smtClean="0">
                          <a:solidFill>
                            <a:schemeClr val="tx2"/>
                          </a:solidFill>
                        </a:rPr>
                        <a:t>21:43</a:t>
                      </a:r>
                      <a:endParaRPr lang="en-US" sz="1100" dirty="0">
                        <a:solidFill>
                          <a:schemeClr val="tx2"/>
                        </a:solidFill>
                      </a:endParaRPr>
                    </a:p>
                  </a:txBody>
                  <a:tcPr anchor="ctr"/>
                </a:tc>
                <a:tc>
                  <a:txBody>
                    <a:bodyPr/>
                    <a:lstStyle/>
                    <a:p>
                      <a:pPr algn="ctr"/>
                      <a:r>
                        <a:rPr lang="en-US" sz="1100" dirty="0" smtClean="0">
                          <a:solidFill>
                            <a:schemeClr val="tx2"/>
                          </a:solidFill>
                        </a:rPr>
                        <a:t>1.5521</a:t>
                      </a:r>
                      <a:endParaRPr lang="en-US" sz="1100" dirty="0">
                        <a:solidFill>
                          <a:schemeClr val="tx2"/>
                        </a:solidFill>
                      </a:endParaRPr>
                    </a:p>
                  </a:txBody>
                  <a:tcPr anchor="ctr"/>
                </a:tc>
                <a:tc>
                  <a:txBody>
                    <a:bodyPr/>
                    <a:lstStyle/>
                    <a:p>
                      <a:pPr algn="ctr"/>
                      <a:r>
                        <a:rPr lang="en-US" sz="1100" dirty="0" smtClean="0">
                          <a:solidFill>
                            <a:schemeClr val="tx2"/>
                          </a:solidFill>
                        </a:rPr>
                        <a:t>1.5521</a:t>
                      </a:r>
                      <a:endParaRPr lang="en-US" sz="1100" dirty="0">
                        <a:solidFill>
                          <a:schemeClr val="tx2"/>
                        </a:solidFill>
                      </a:endParaRPr>
                    </a:p>
                  </a:txBody>
                  <a:tcPr anchor="ctr"/>
                </a:tc>
                <a:tc>
                  <a:txBody>
                    <a:bodyPr/>
                    <a:lstStyle/>
                    <a:p>
                      <a:pPr algn="ctr"/>
                      <a:r>
                        <a:rPr lang="en-US" sz="1100" dirty="0" smtClean="0">
                          <a:solidFill>
                            <a:schemeClr val="tx2"/>
                          </a:solidFill>
                        </a:rPr>
                        <a:t>1.5521</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rgbClr val="FF0000"/>
                          </a:solidFill>
                        </a:rPr>
                        <a:t>-</a:t>
                      </a:r>
                      <a:endParaRPr lang="en-US" sz="1100" dirty="0">
                        <a:solidFill>
                          <a:srgbClr val="FF0000"/>
                        </a:solidFill>
                      </a:endParaRPr>
                    </a:p>
                  </a:txBody>
                  <a:tcPr anchor="ctr"/>
                </a:tc>
                <a:tc>
                  <a:txBody>
                    <a:bodyPr/>
                    <a:lstStyle/>
                    <a:p>
                      <a:pPr algn="ctr"/>
                      <a:r>
                        <a:rPr lang="en-US" sz="1100" dirty="0" smtClean="0">
                          <a:solidFill>
                            <a:srgbClr val="FF0000"/>
                          </a:solidFill>
                        </a:rPr>
                        <a:t>-</a:t>
                      </a:r>
                      <a:endParaRPr lang="en-US" sz="1100" dirty="0">
                        <a:solidFill>
                          <a:srgbClr val="FF0000"/>
                        </a:solidFill>
                      </a:endParaRPr>
                    </a:p>
                  </a:txBody>
                  <a:tcPr anchor="ctr"/>
                </a:tc>
              </a:tr>
              <a:tr h="0">
                <a:tc>
                  <a:txBody>
                    <a:bodyPr/>
                    <a:lstStyle/>
                    <a:p>
                      <a:pPr algn="ctr"/>
                      <a:r>
                        <a:rPr lang="en-US" sz="1100" dirty="0" smtClean="0">
                          <a:solidFill>
                            <a:schemeClr val="tx2"/>
                          </a:solidFill>
                        </a:rPr>
                        <a:t>21:44</a:t>
                      </a:r>
                      <a:endParaRPr lang="en-US" sz="1100" dirty="0">
                        <a:solidFill>
                          <a:schemeClr val="tx2"/>
                        </a:solidFill>
                      </a:endParaRPr>
                    </a:p>
                  </a:txBody>
                  <a:tcPr anchor="ctr"/>
                </a:tc>
                <a:tc>
                  <a:txBody>
                    <a:bodyPr/>
                    <a:lstStyle/>
                    <a:p>
                      <a:pPr algn="ctr"/>
                      <a:r>
                        <a:rPr lang="en-US" sz="1100" dirty="0" smtClean="0">
                          <a:solidFill>
                            <a:schemeClr val="tx2"/>
                          </a:solidFill>
                        </a:rPr>
                        <a:t>1.5514</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chemeClr val="tx2"/>
                          </a:solidFill>
                        </a:rPr>
                        <a:t>1.5523</a:t>
                      </a:r>
                      <a:endParaRPr lang="en-US" sz="1100" dirty="0">
                        <a:solidFill>
                          <a:schemeClr val="tx2"/>
                        </a:solidFill>
                      </a:endParaRPr>
                    </a:p>
                  </a:txBody>
                  <a:tcPr anchor="ctr"/>
                </a:tc>
                <a:tc>
                  <a:txBody>
                    <a:bodyPr/>
                    <a:lstStyle/>
                    <a:p>
                      <a:pPr algn="ctr"/>
                      <a:r>
                        <a:rPr lang="en-US" sz="1100" dirty="0" smtClean="0">
                          <a:solidFill>
                            <a:schemeClr val="tx2"/>
                          </a:solidFill>
                        </a:rPr>
                        <a:t>1.5537</a:t>
                      </a:r>
                      <a:endParaRPr lang="en-US" sz="1100" dirty="0">
                        <a:solidFill>
                          <a:schemeClr val="tx2"/>
                        </a:solidFill>
                      </a:endParaRPr>
                    </a:p>
                  </a:txBody>
                  <a:tcPr anchor="ctr"/>
                </a:tc>
                <a:tc>
                  <a:txBody>
                    <a:bodyPr/>
                    <a:lstStyle/>
                    <a:p>
                      <a:pPr algn="ctr"/>
                      <a:r>
                        <a:rPr lang="en-US" sz="1100" dirty="0" smtClean="0">
                          <a:solidFill>
                            <a:schemeClr val="tx2"/>
                          </a:solidFill>
                        </a:rPr>
                        <a:t>1.5537</a:t>
                      </a:r>
                      <a:endParaRPr lang="en-US" sz="1100" dirty="0">
                        <a:solidFill>
                          <a:schemeClr val="tx2"/>
                        </a:solidFill>
                      </a:endParaRPr>
                    </a:p>
                  </a:txBody>
                  <a:tcPr anchor="ctr"/>
                </a:tc>
                <a:tc>
                  <a:txBody>
                    <a:bodyPr/>
                    <a:lstStyle/>
                    <a:p>
                      <a:pPr algn="ctr"/>
                      <a:r>
                        <a:rPr lang="en-US" sz="1100" dirty="0" smtClean="0">
                          <a:solidFill>
                            <a:srgbClr val="008000"/>
                          </a:solidFill>
                        </a:rPr>
                        <a:t>+</a:t>
                      </a:r>
                      <a:endParaRPr lang="en-US" sz="1100" dirty="0">
                        <a:solidFill>
                          <a:srgbClr val="008000"/>
                        </a:solidFill>
                      </a:endParaRPr>
                    </a:p>
                  </a:txBody>
                  <a:tcPr anchor="ctr"/>
                </a:tc>
                <a:tc>
                  <a:txBody>
                    <a:bodyPr/>
                    <a:lstStyle/>
                    <a:p>
                      <a:pPr algn="ctr"/>
                      <a:r>
                        <a:rPr lang="en-US" sz="1100" dirty="0" smtClean="0">
                          <a:solidFill>
                            <a:srgbClr val="008000"/>
                          </a:solidFill>
                        </a:rPr>
                        <a:t>+</a:t>
                      </a:r>
                      <a:endParaRPr lang="en-US" sz="1100" dirty="0">
                        <a:solidFill>
                          <a:srgbClr val="008000"/>
                        </a:solidFill>
                      </a:endParaRPr>
                    </a:p>
                  </a:txBody>
                  <a:tcPr anchor="ctr"/>
                </a:tc>
              </a:tr>
              <a:tr h="160684">
                <a:tc>
                  <a:txBody>
                    <a:bodyPr/>
                    <a:lstStyle/>
                    <a:p>
                      <a:pPr algn="ctr"/>
                      <a:r>
                        <a:rPr lang="en-US" sz="1100" dirty="0" smtClean="0">
                          <a:solidFill>
                            <a:schemeClr val="tx2"/>
                          </a:solidFill>
                        </a:rPr>
                        <a:t>21:45</a:t>
                      </a:r>
                      <a:endParaRPr lang="en-US" sz="1100" dirty="0">
                        <a:solidFill>
                          <a:schemeClr val="tx2"/>
                        </a:solidFill>
                      </a:endParaRPr>
                    </a:p>
                  </a:txBody>
                  <a:tcPr anchor="ctr"/>
                </a:tc>
                <a:tc>
                  <a:txBody>
                    <a:bodyPr/>
                    <a:lstStyle/>
                    <a:p>
                      <a:pPr algn="ctr"/>
                      <a:r>
                        <a:rPr lang="en-US" sz="1100" dirty="0" smtClean="0">
                          <a:solidFill>
                            <a:schemeClr val="tx2"/>
                          </a:solidFill>
                        </a:rPr>
                        <a:t>1.5527</a:t>
                      </a:r>
                      <a:endParaRPr lang="en-US" sz="1100" dirty="0">
                        <a:solidFill>
                          <a:schemeClr val="tx2"/>
                        </a:solidFill>
                      </a:endParaRPr>
                    </a:p>
                  </a:txBody>
                  <a:tcPr anchor="ctr"/>
                </a:tc>
                <a:tc>
                  <a:txBody>
                    <a:bodyPr/>
                    <a:lstStyle/>
                    <a:p>
                      <a:pPr algn="ctr"/>
                      <a:r>
                        <a:rPr lang="en-US" sz="1100" dirty="0" smtClean="0">
                          <a:solidFill>
                            <a:schemeClr val="tx2"/>
                          </a:solidFill>
                        </a:rPr>
                        <a:t>1.5531</a:t>
                      </a:r>
                      <a:endParaRPr lang="en-US" sz="1100" dirty="0">
                        <a:solidFill>
                          <a:schemeClr val="tx2"/>
                        </a:solidFill>
                      </a:endParaRPr>
                    </a:p>
                  </a:txBody>
                  <a:tcPr anchor="ctr"/>
                </a:tc>
                <a:tc>
                  <a:txBody>
                    <a:bodyPr/>
                    <a:lstStyle/>
                    <a:p>
                      <a:pPr algn="ctr"/>
                      <a:r>
                        <a:rPr lang="en-US" sz="1100" dirty="0" smtClean="0">
                          <a:solidFill>
                            <a:schemeClr val="tx2"/>
                          </a:solidFill>
                        </a:rPr>
                        <a:t>1.5527</a:t>
                      </a:r>
                      <a:endParaRPr lang="en-US" sz="1100" dirty="0">
                        <a:solidFill>
                          <a:schemeClr val="tx2"/>
                        </a:solidFill>
                      </a:endParaRPr>
                    </a:p>
                  </a:txBody>
                  <a:tcPr anchor="ctr"/>
                </a:tc>
                <a:tc>
                  <a:txBody>
                    <a:bodyPr/>
                    <a:lstStyle/>
                    <a:p>
                      <a:pPr algn="ctr"/>
                      <a:r>
                        <a:rPr lang="en-US" sz="1100" dirty="0" smtClean="0">
                          <a:solidFill>
                            <a:schemeClr val="tx2"/>
                          </a:solidFill>
                        </a:rPr>
                        <a:t>1.5533</a:t>
                      </a:r>
                      <a:endParaRPr lang="en-US" sz="1100" dirty="0">
                        <a:solidFill>
                          <a:schemeClr val="tx2"/>
                        </a:solidFill>
                      </a:endParaRPr>
                    </a:p>
                  </a:txBody>
                  <a:tcPr anchor="ctr"/>
                </a:tc>
                <a:tc>
                  <a:txBody>
                    <a:bodyPr/>
                    <a:lstStyle/>
                    <a:p>
                      <a:pPr algn="ctr"/>
                      <a:r>
                        <a:rPr lang="en-US" sz="1100" dirty="0" smtClean="0">
                          <a:solidFill>
                            <a:schemeClr val="tx2"/>
                          </a:solidFill>
                        </a:rPr>
                        <a:t>1.5534</a:t>
                      </a:r>
                      <a:endParaRPr lang="en-US" sz="1100" dirty="0">
                        <a:solidFill>
                          <a:schemeClr val="tx2"/>
                        </a:solidFill>
                      </a:endParaRPr>
                    </a:p>
                  </a:txBody>
                  <a:tcPr anchor="ctr"/>
                </a:tc>
                <a:tc>
                  <a:txBody>
                    <a:bodyPr/>
                    <a:lstStyle/>
                    <a:p>
                      <a:pPr algn="ctr"/>
                      <a:r>
                        <a:rPr lang="en-US" sz="1100" dirty="0" smtClean="0">
                          <a:solidFill>
                            <a:schemeClr val="tx2"/>
                          </a:solidFill>
                        </a:rPr>
                        <a:t>1.5533</a:t>
                      </a:r>
                      <a:endParaRPr lang="en-US" sz="1100" dirty="0">
                        <a:solidFill>
                          <a:schemeClr val="tx2"/>
                        </a:solidFill>
                      </a:endParaRPr>
                    </a:p>
                  </a:txBody>
                  <a:tcPr anchor="ctr"/>
                </a:tc>
                <a:tc>
                  <a:txBody>
                    <a:bodyPr/>
                    <a:lstStyle/>
                    <a:p>
                      <a:pPr algn="ctr"/>
                      <a:r>
                        <a:rPr lang="en-US" sz="1100" dirty="0" smtClean="0">
                          <a:solidFill>
                            <a:srgbClr val="FF0000"/>
                          </a:solidFill>
                        </a:rPr>
                        <a:t>-</a:t>
                      </a:r>
                      <a:endParaRPr lang="en-US" sz="1100" dirty="0">
                        <a:solidFill>
                          <a:srgbClr val="FF0000"/>
                        </a:solidFill>
                      </a:endParaRPr>
                    </a:p>
                  </a:txBody>
                  <a:tcPr anchor="ctr"/>
                </a:tc>
                <a:tc>
                  <a:txBody>
                    <a:bodyPr/>
                    <a:lstStyle/>
                    <a:p>
                      <a:pPr algn="ctr"/>
                      <a:r>
                        <a:rPr lang="en-US" sz="1100" dirty="0" smtClean="0">
                          <a:solidFill>
                            <a:srgbClr val="FF0000"/>
                          </a:solidFill>
                        </a:rPr>
                        <a:t>-</a:t>
                      </a:r>
                      <a:endParaRPr lang="en-US" sz="1100" dirty="0">
                        <a:solidFill>
                          <a:srgbClr val="FF0000"/>
                        </a:solidFill>
                      </a:endParaRPr>
                    </a:p>
                  </a:txBody>
                  <a:tcPr anchor="ct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5673043"/>
              </p:ext>
            </p:extLst>
          </p:nvPr>
        </p:nvGraphicFramePr>
        <p:xfrm>
          <a:off x="6629400" y="2819400"/>
          <a:ext cx="1981200" cy="1470660"/>
        </p:xfrm>
        <a:graphic>
          <a:graphicData uri="http://schemas.openxmlformats.org/drawingml/2006/table">
            <a:tbl>
              <a:tblPr firstRow="1" bandRow="1">
                <a:tableStyleId>{616DA210-FB5B-4158-B5E0-FEB733F419BA}</a:tableStyleId>
              </a:tblPr>
              <a:tblGrid>
                <a:gridCol w="533400"/>
                <a:gridCol w="685800"/>
                <a:gridCol w="762000"/>
              </a:tblGrid>
              <a:tr h="0">
                <a:tc>
                  <a:txBody>
                    <a:bodyPr/>
                    <a:lstStyle/>
                    <a:p>
                      <a:pPr algn="ctr"/>
                      <a:r>
                        <a:rPr lang="en-US" sz="1000" dirty="0" smtClean="0">
                          <a:solidFill>
                            <a:schemeClr val="tx2"/>
                          </a:solidFill>
                        </a:rPr>
                        <a:t>Time</a:t>
                      </a:r>
                      <a:endParaRPr lang="en-US" sz="1000" dirty="0">
                        <a:solidFill>
                          <a:schemeClr val="tx2"/>
                        </a:solidFill>
                      </a:endParaRPr>
                    </a:p>
                  </a:txBody>
                  <a:tcPr anchor="ctr"/>
                </a:tc>
                <a:tc>
                  <a:txBody>
                    <a:bodyPr/>
                    <a:lstStyle/>
                    <a:p>
                      <a:pPr algn="ctr"/>
                      <a:r>
                        <a:rPr lang="en-US" sz="750" dirty="0" smtClean="0">
                          <a:solidFill>
                            <a:schemeClr val="tx2"/>
                          </a:solidFill>
                        </a:rPr>
                        <a:t>EURUSD</a:t>
                      </a:r>
                    </a:p>
                    <a:p>
                      <a:pPr algn="ctr"/>
                      <a:r>
                        <a:rPr lang="en-US" sz="750" dirty="0" smtClean="0">
                          <a:solidFill>
                            <a:schemeClr val="tx2"/>
                          </a:solidFill>
                        </a:rPr>
                        <a:t>(closed bid </a:t>
                      </a:r>
                      <a:r>
                        <a:rPr lang="en-US" sz="750" baseline="0" dirty="0" smtClean="0">
                          <a:solidFill>
                            <a:schemeClr val="tx2"/>
                          </a:solidFill>
                        </a:rPr>
                        <a:t>direction)</a:t>
                      </a:r>
                      <a:endParaRPr lang="en-US" sz="750" dirty="0">
                        <a:solidFill>
                          <a:schemeClr val="tx2"/>
                        </a:solidFill>
                      </a:endParaRPr>
                    </a:p>
                  </a:txBody>
                  <a:tcPr anchor="ctr"/>
                </a:tc>
                <a:tc>
                  <a:txBody>
                    <a:bodyPr/>
                    <a:lstStyle/>
                    <a:p>
                      <a:pPr algn="ctr"/>
                      <a:r>
                        <a:rPr lang="en-US" sz="750" dirty="0" smtClean="0">
                          <a:solidFill>
                            <a:schemeClr val="tx2"/>
                          </a:solidFill>
                        </a:rPr>
                        <a:t>EURUSD</a:t>
                      </a:r>
                    </a:p>
                    <a:p>
                      <a:pPr algn="ctr"/>
                      <a:r>
                        <a:rPr lang="en-US" sz="750" dirty="0" smtClean="0">
                          <a:solidFill>
                            <a:schemeClr val="tx2"/>
                          </a:solidFill>
                        </a:rPr>
                        <a:t>(closed</a:t>
                      </a:r>
                      <a:r>
                        <a:rPr lang="en-US" sz="750" baseline="0" dirty="0" smtClean="0">
                          <a:solidFill>
                            <a:schemeClr val="tx2"/>
                          </a:solidFill>
                        </a:rPr>
                        <a:t> </a:t>
                      </a:r>
                      <a:r>
                        <a:rPr lang="en-US" sz="750" dirty="0" smtClean="0">
                          <a:solidFill>
                            <a:schemeClr val="tx2"/>
                          </a:solidFill>
                        </a:rPr>
                        <a:t>ask</a:t>
                      </a:r>
                      <a:r>
                        <a:rPr lang="en-US" sz="750" baseline="0" dirty="0" smtClean="0">
                          <a:solidFill>
                            <a:schemeClr val="tx2"/>
                          </a:solidFill>
                        </a:rPr>
                        <a:t> direction)</a:t>
                      </a:r>
                      <a:endParaRPr lang="en-US" sz="750" dirty="0" smtClean="0">
                        <a:solidFill>
                          <a:schemeClr val="tx2"/>
                        </a:solidFill>
                      </a:endParaRPr>
                    </a:p>
                  </a:txBody>
                  <a:tcPr anchor="ctr"/>
                </a:tc>
              </a:tr>
              <a:tr h="0">
                <a:tc>
                  <a:txBody>
                    <a:bodyPr/>
                    <a:lstStyle/>
                    <a:p>
                      <a:pPr algn="ctr"/>
                      <a:r>
                        <a:rPr lang="en-US" sz="1100" dirty="0" smtClean="0">
                          <a:solidFill>
                            <a:schemeClr val="tx2"/>
                          </a:solidFill>
                        </a:rPr>
                        <a:t>21:43</a:t>
                      </a:r>
                      <a:endParaRPr lang="en-US" sz="1100" dirty="0">
                        <a:solidFill>
                          <a:schemeClr val="tx2"/>
                        </a:solidFill>
                      </a:endParaRPr>
                    </a:p>
                  </a:txBody>
                  <a:tcPr anchor="ctr"/>
                </a:tc>
                <a:tc>
                  <a:txBody>
                    <a:bodyPr/>
                    <a:lstStyle/>
                    <a:p>
                      <a:pPr algn="ctr"/>
                      <a:endParaRPr lang="en-US" sz="1100" dirty="0">
                        <a:solidFill>
                          <a:schemeClr val="tx2"/>
                        </a:solidFill>
                      </a:endParaRPr>
                    </a:p>
                  </a:txBody>
                  <a:tcPr anchor="ctr"/>
                </a:tc>
                <a:tc>
                  <a:txBody>
                    <a:bodyPr/>
                    <a:lstStyle/>
                    <a:p>
                      <a:pPr algn="ctr"/>
                      <a:endParaRPr lang="en-US" sz="1100" dirty="0">
                        <a:solidFill>
                          <a:schemeClr val="tx2"/>
                        </a:solidFill>
                      </a:endParaRPr>
                    </a:p>
                  </a:txBody>
                  <a:tcPr anchor="ctr"/>
                </a:tc>
              </a:tr>
              <a:tr h="0">
                <a:tc>
                  <a:txBody>
                    <a:bodyPr/>
                    <a:lstStyle/>
                    <a:p>
                      <a:pPr algn="ctr"/>
                      <a:r>
                        <a:rPr lang="en-US" sz="1100" dirty="0" smtClean="0">
                          <a:solidFill>
                            <a:schemeClr val="tx2"/>
                          </a:solidFill>
                        </a:rPr>
                        <a:t>21:44</a:t>
                      </a:r>
                      <a:endParaRPr lang="en-US" sz="1100" dirty="0">
                        <a:solidFill>
                          <a:schemeClr val="tx2"/>
                        </a:solidFill>
                      </a:endParaRPr>
                    </a:p>
                  </a:txBody>
                  <a:tcPr anchor="ctr"/>
                </a:tc>
                <a:tc>
                  <a:txBody>
                    <a:bodyPr/>
                    <a:lstStyle/>
                    <a:p>
                      <a:pPr algn="ctr"/>
                      <a:r>
                        <a:rPr lang="en-US" sz="1100" dirty="0" smtClean="0">
                          <a:solidFill>
                            <a:srgbClr val="008000"/>
                          </a:solidFill>
                        </a:rPr>
                        <a:t>+ </a:t>
                      </a:r>
                      <a:endParaRPr lang="en-US" sz="1100" dirty="0">
                        <a:solidFill>
                          <a:srgbClr val="008000"/>
                        </a:solidFill>
                      </a:endParaRPr>
                    </a:p>
                  </a:txBody>
                  <a:tcPr anchor="ctr"/>
                </a:tc>
                <a:tc>
                  <a:txBody>
                    <a:bodyPr/>
                    <a:lstStyle/>
                    <a:p>
                      <a:pPr algn="ctr"/>
                      <a:r>
                        <a:rPr lang="en-US" sz="1100" dirty="0" smtClean="0">
                          <a:solidFill>
                            <a:srgbClr val="008000"/>
                          </a:solidFill>
                        </a:rPr>
                        <a:t>+ </a:t>
                      </a:r>
                      <a:endParaRPr lang="en-US" sz="1100" dirty="0">
                        <a:solidFill>
                          <a:srgbClr val="008000"/>
                        </a:solidFill>
                      </a:endParaRPr>
                    </a:p>
                  </a:txBody>
                  <a:tcPr anchor="ctr"/>
                </a:tc>
              </a:tr>
              <a:tr h="0">
                <a:tc>
                  <a:txBody>
                    <a:bodyPr/>
                    <a:lstStyle/>
                    <a:p>
                      <a:pPr algn="ctr"/>
                      <a:r>
                        <a:rPr lang="en-US" sz="1100" dirty="0" smtClean="0">
                          <a:solidFill>
                            <a:schemeClr val="tx2"/>
                          </a:solidFill>
                        </a:rPr>
                        <a:t>21:45</a:t>
                      </a:r>
                      <a:endParaRPr lang="en-US" sz="1100" dirty="0">
                        <a:solidFill>
                          <a:schemeClr val="tx2"/>
                        </a:solidFill>
                      </a:endParaRPr>
                    </a:p>
                  </a:txBody>
                  <a:tcPr anchor="ctr"/>
                </a:tc>
                <a:tc>
                  <a:txBody>
                    <a:bodyPr/>
                    <a:lstStyle/>
                    <a:p>
                      <a:pPr algn="ctr"/>
                      <a:r>
                        <a:rPr lang="en-US" sz="1100" dirty="0" smtClean="0">
                          <a:solidFill>
                            <a:srgbClr val="FF0000"/>
                          </a:solidFill>
                        </a:rPr>
                        <a:t>- </a:t>
                      </a:r>
                      <a:endParaRPr lang="en-US" sz="1100" dirty="0">
                        <a:solidFill>
                          <a:srgbClr val="FF0000"/>
                        </a:solidFill>
                      </a:endParaRPr>
                    </a:p>
                  </a:txBody>
                  <a:tcPr anchor="ctr"/>
                </a:tc>
                <a:tc>
                  <a:txBody>
                    <a:bodyPr/>
                    <a:lstStyle/>
                    <a:p>
                      <a:pPr algn="ctr"/>
                      <a:r>
                        <a:rPr lang="en-US" sz="1100" dirty="0" smtClean="0">
                          <a:solidFill>
                            <a:srgbClr val="FF0000"/>
                          </a:solidFill>
                        </a:rPr>
                        <a:t>- </a:t>
                      </a:r>
                      <a:endParaRPr lang="en-US" sz="1100" dirty="0">
                        <a:solidFill>
                          <a:srgbClr val="FF0000"/>
                        </a:solidFill>
                      </a:endParaRPr>
                    </a:p>
                  </a:txBody>
                  <a:tcPr anchor="ctr"/>
                </a:tc>
              </a:tr>
              <a:tr h="0">
                <a:tc>
                  <a:txBody>
                    <a:bodyPr/>
                    <a:lstStyle/>
                    <a:p>
                      <a:pPr algn="ctr"/>
                      <a:r>
                        <a:rPr lang="en-US" sz="1100" dirty="0" smtClean="0">
                          <a:solidFill>
                            <a:schemeClr val="tx2"/>
                          </a:solidFill>
                        </a:rPr>
                        <a:t>21:46</a:t>
                      </a:r>
                      <a:endParaRPr lang="en-US" sz="1100" dirty="0">
                        <a:solidFill>
                          <a:schemeClr val="tx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8000"/>
                          </a:solidFill>
                        </a:rPr>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rPr>
                        <a:t>-</a:t>
                      </a:r>
                    </a:p>
                  </a:txBody>
                  <a:tcPr anchor="ctr"/>
                </a:tc>
              </a:tr>
            </a:tbl>
          </a:graphicData>
        </a:graphic>
      </p:graphicFrame>
      <p:cxnSp>
        <p:nvCxnSpPr>
          <p:cNvPr id="13" name="Straight Connector 12"/>
          <p:cNvCxnSpPr/>
          <p:nvPr/>
        </p:nvCxnSpPr>
        <p:spPr>
          <a:xfrm>
            <a:off x="6184441" y="3219748"/>
            <a:ext cx="444959" cy="28545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165962" y="3487314"/>
            <a:ext cx="458532" cy="29641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156885" y="3733800"/>
            <a:ext cx="467609" cy="288061"/>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158887" y="3994825"/>
            <a:ext cx="458992" cy="27840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2203377248"/>
              </p:ext>
            </p:extLst>
          </p:nvPr>
        </p:nvGraphicFramePr>
        <p:xfrm>
          <a:off x="838199" y="5029200"/>
          <a:ext cx="7467601" cy="1211580"/>
        </p:xfrm>
        <a:graphic>
          <a:graphicData uri="http://schemas.openxmlformats.org/drawingml/2006/table">
            <a:tbl>
              <a:tblPr firstRow="1" bandRow="1">
                <a:tableStyleId>{616DA210-FB5B-4158-B5E0-FEB733F419BA}</a:tableStyleId>
              </a:tblPr>
              <a:tblGrid>
                <a:gridCol w="622300"/>
                <a:gridCol w="622300"/>
                <a:gridCol w="622300"/>
                <a:gridCol w="622300"/>
                <a:gridCol w="622300"/>
                <a:gridCol w="622300"/>
                <a:gridCol w="622300"/>
                <a:gridCol w="777873"/>
                <a:gridCol w="777876"/>
                <a:gridCol w="777876"/>
                <a:gridCol w="777876"/>
              </a:tblGrid>
              <a:tr h="161510">
                <a:tc>
                  <a:txBody>
                    <a:bodyPr/>
                    <a:lstStyle/>
                    <a:p>
                      <a:pPr algn="ctr"/>
                      <a:r>
                        <a:rPr lang="en-US" sz="1000" dirty="0" smtClean="0">
                          <a:solidFill>
                            <a:schemeClr val="tx2"/>
                          </a:solidFill>
                        </a:rPr>
                        <a:t>Time</a:t>
                      </a:r>
                      <a:endParaRPr lang="en-US" sz="1000" dirty="0">
                        <a:solidFill>
                          <a:schemeClr val="tx2"/>
                        </a:solidFill>
                      </a:endParaRPr>
                    </a:p>
                  </a:txBody>
                  <a:tcPr anchor="ctr"/>
                </a:tc>
                <a:tc>
                  <a:txBody>
                    <a:bodyPr/>
                    <a:lstStyle/>
                    <a:p>
                      <a:pPr algn="ctr"/>
                      <a:r>
                        <a:rPr lang="en-US" sz="1000" dirty="0" smtClean="0">
                          <a:solidFill>
                            <a:schemeClr val="tx2"/>
                          </a:solidFill>
                        </a:rPr>
                        <a:t>low</a:t>
                      </a:r>
                      <a:r>
                        <a:rPr lang="en-US" sz="1000" baseline="0" dirty="0" smtClean="0">
                          <a:solidFill>
                            <a:schemeClr val="tx2"/>
                          </a:solidFill>
                        </a:rPr>
                        <a:t> (</a:t>
                      </a:r>
                      <a:r>
                        <a:rPr lang="en-US" sz="1000" dirty="0" smtClean="0">
                          <a:solidFill>
                            <a:schemeClr val="tx2"/>
                          </a:solidFill>
                        </a:rPr>
                        <a:t>bid)</a:t>
                      </a:r>
                      <a:endParaRPr lang="en-US" sz="1000" dirty="0">
                        <a:solidFill>
                          <a:schemeClr val="tx2"/>
                        </a:solidFill>
                      </a:endParaRPr>
                    </a:p>
                  </a:txBody>
                  <a:tcPr anchor="ctr"/>
                </a:tc>
                <a:tc>
                  <a:txBody>
                    <a:bodyPr/>
                    <a:lstStyle/>
                    <a:p>
                      <a:pPr algn="ctr"/>
                      <a:r>
                        <a:rPr lang="en-US" sz="1000" dirty="0" smtClean="0">
                          <a:solidFill>
                            <a:schemeClr val="tx2"/>
                          </a:solidFill>
                        </a:rPr>
                        <a:t>high</a:t>
                      </a:r>
                      <a:r>
                        <a:rPr lang="en-US" sz="1000" baseline="0" dirty="0" smtClean="0">
                          <a:solidFill>
                            <a:schemeClr val="tx2"/>
                          </a:solidFill>
                        </a:rPr>
                        <a:t> (bid)</a:t>
                      </a:r>
                      <a:endParaRPr lang="en-US" sz="1000" dirty="0">
                        <a:solidFill>
                          <a:schemeClr val="tx2"/>
                        </a:solidFill>
                      </a:endParaRPr>
                    </a:p>
                  </a:txBody>
                  <a:tcPr anchor="ctr"/>
                </a:tc>
                <a:tc>
                  <a:txBody>
                    <a:bodyPr/>
                    <a:lstStyle/>
                    <a:p>
                      <a:pPr algn="ctr"/>
                      <a:r>
                        <a:rPr lang="en-US" sz="1000" dirty="0" smtClean="0">
                          <a:solidFill>
                            <a:schemeClr val="tx2"/>
                          </a:solidFill>
                        </a:rPr>
                        <a:t>closed (bid)</a:t>
                      </a:r>
                      <a:endParaRPr lang="en-US" sz="1000" dirty="0">
                        <a:solidFill>
                          <a:schemeClr val="tx2"/>
                        </a:solidFill>
                      </a:endParaRPr>
                    </a:p>
                  </a:txBody>
                  <a:tcPr anchor="ctr"/>
                </a:tc>
                <a:tc>
                  <a:txBody>
                    <a:bodyPr/>
                    <a:lstStyle/>
                    <a:p>
                      <a:pPr algn="ctr"/>
                      <a:r>
                        <a:rPr lang="en-US" sz="1000" dirty="0" smtClean="0">
                          <a:solidFill>
                            <a:schemeClr val="tx2"/>
                          </a:solidFill>
                        </a:rPr>
                        <a:t>low</a:t>
                      </a:r>
                      <a:r>
                        <a:rPr lang="en-US" sz="1000" baseline="0" dirty="0" smtClean="0">
                          <a:solidFill>
                            <a:schemeClr val="tx2"/>
                          </a:solidFill>
                        </a:rPr>
                        <a:t> (</a:t>
                      </a:r>
                      <a:r>
                        <a:rPr lang="en-US" sz="1000" dirty="0" smtClean="0">
                          <a:solidFill>
                            <a:schemeClr val="tx2"/>
                          </a:solidFill>
                        </a:rPr>
                        <a:t>ask)</a:t>
                      </a:r>
                      <a:endParaRPr lang="en-US" sz="1000" dirty="0">
                        <a:solidFill>
                          <a:schemeClr val="tx2"/>
                        </a:solidFill>
                      </a:endParaRPr>
                    </a:p>
                  </a:txBody>
                  <a:tcPr anchor="ctr"/>
                </a:tc>
                <a:tc>
                  <a:txBody>
                    <a:bodyPr/>
                    <a:lstStyle/>
                    <a:p>
                      <a:pPr algn="ctr"/>
                      <a:r>
                        <a:rPr lang="en-US" sz="1000" dirty="0" smtClean="0">
                          <a:solidFill>
                            <a:schemeClr val="tx2"/>
                          </a:solidFill>
                        </a:rPr>
                        <a:t>high</a:t>
                      </a:r>
                      <a:r>
                        <a:rPr lang="en-US" sz="1000" baseline="0" dirty="0" smtClean="0">
                          <a:solidFill>
                            <a:schemeClr val="tx2"/>
                          </a:solidFill>
                        </a:rPr>
                        <a:t> (ask)</a:t>
                      </a:r>
                      <a:endParaRPr lang="en-US" sz="1000" dirty="0">
                        <a:solidFill>
                          <a:schemeClr val="tx2"/>
                        </a:solidFill>
                      </a:endParaRPr>
                    </a:p>
                  </a:txBody>
                  <a:tcPr anchor="ctr"/>
                </a:tc>
                <a:tc>
                  <a:txBody>
                    <a:bodyPr/>
                    <a:lstStyle/>
                    <a:p>
                      <a:pPr algn="ctr"/>
                      <a:r>
                        <a:rPr lang="en-US" sz="1000" dirty="0" smtClean="0">
                          <a:solidFill>
                            <a:schemeClr val="tx2"/>
                          </a:solidFill>
                        </a:rPr>
                        <a:t>closed (ask)</a:t>
                      </a:r>
                      <a:endParaRPr lang="en-US" sz="1000" dirty="0">
                        <a:solidFill>
                          <a:schemeClr val="tx2"/>
                        </a:solidFill>
                      </a:endParaRPr>
                    </a:p>
                  </a:txBody>
                  <a:tcPr anchor="ctr"/>
                </a:tc>
                <a:tc>
                  <a:txBody>
                    <a:bodyPr/>
                    <a:lstStyle/>
                    <a:p>
                      <a:pPr algn="ctr"/>
                      <a:r>
                        <a:rPr lang="en-US" sz="750" dirty="0" smtClean="0">
                          <a:solidFill>
                            <a:schemeClr val="tx2"/>
                          </a:solidFill>
                        </a:rPr>
                        <a:t>GBPUSD</a:t>
                      </a:r>
                    </a:p>
                    <a:p>
                      <a:pPr algn="ctr"/>
                      <a:r>
                        <a:rPr lang="en-US" sz="750" dirty="0" smtClean="0">
                          <a:solidFill>
                            <a:schemeClr val="tx2"/>
                          </a:solidFill>
                        </a:rPr>
                        <a:t>(closed bid </a:t>
                      </a:r>
                      <a:r>
                        <a:rPr lang="en-US" sz="750" baseline="0" dirty="0" smtClean="0">
                          <a:solidFill>
                            <a:schemeClr val="tx2"/>
                          </a:solidFill>
                        </a:rPr>
                        <a:t>direction)</a:t>
                      </a:r>
                      <a:endParaRPr lang="en-US" sz="750" dirty="0">
                        <a:solidFill>
                          <a:schemeClr val="tx2"/>
                        </a:solidFill>
                      </a:endParaRPr>
                    </a:p>
                  </a:txBody>
                  <a:tcPr anchor="ctr"/>
                </a:tc>
                <a:tc>
                  <a:txBody>
                    <a:bodyPr/>
                    <a:lstStyle/>
                    <a:p>
                      <a:pPr algn="ctr"/>
                      <a:r>
                        <a:rPr lang="en-US" sz="750" dirty="0" smtClean="0">
                          <a:solidFill>
                            <a:schemeClr val="tx2"/>
                          </a:solidFill>
                        </a:rPr>
                        <a:t>GBPUSD</a:t>
                      </a:r>
                    </a:p>
                    <a:p>
                      <a:pPr algn="ctr"/>
                      <a:r>
                        <a:rPr lang="en-US" sz="750" dirty="0" smtClean="0">
                          <a:solidFill>
                            <a:schemeClr val="tx2"/>
                          </a:solidFill>
                        </a:rPr>
                        <a:t>(closed</a:t>
                      </a:r>
                      <a:r>
                        <a:rPr lang="en-US" sz="750" baseline="0" dirty="0" smtClean="0">
                          <a:solidFill>
                            <a:schemeClr val="tx2"/>
                          </a:solidFill>
                        </a:rPr>
                        <a:t> </a:t>
                      </a:r>
                      <a:r>
                        <a:rPr lang="en-US" sz="750" dirty="0" smtClean="0">
                          <a:solidFill>
                            <a:schemeClr val="tx2"/>
                          </a:solidFill>
                        </a:rPr>
                        <a:t>ask</a:t>
                      </a:r>
                      <a:r>
                        <a:rPr lang="en-US" sz="750" baseline="0" dirty="0" smtClean="0">
                          <a:solidFill>
                            <a:schemeClr val="tx2"/>
                          </a:solidFill>
                        </a:rPr>
                        <a:t> direction)</a:t>
                      </a:r>
                      <a:endParaRPr lang="en-US" sz="750" dirty="0" smtClean="0">
                        <a:solidFill>
                          <a:schemeClr val="tx2"/>
                        </a:solidFill>
                      </a:endParaRPr>
                    </a:p>
                  </a:txBody>
                  <a:tcPr anchor="ctr"/>
                </a:tc>
                <a:tc>
                  <a:txBody>
                    <a:bodyPr/>
                    <a:lstStyle/>
                    <a:p>
                      <a:pPr algn="ctr"/>
                      <a:r>
                        <a:rPr lang="en-US" sz="750" dirty="0" smtClean="0">
                          <a:solidFill>
                            <a:schemeClr val="tx2"/>
                          </a:solidFill>
                        </a:rPr>
                        <a:t>EURUSD</a:t>
                      </a:r>
                    </a:p>
                    <a:p>
                      <a:pPr algn="ctr"/>
                      <a:r>
                        <a:rPr lang="en-US" sz="750" dirty="0" smtClean="0">
                          <a:solidFill>
                            <a:schemeClr val="tx2"/>
                          </a:solidFill>
                        </a:rPr>
                        <a:t>(closed bid </a:t>
                      </a:r>
                      <a:r>
                        <a:rPr lang="en-US" sz="750" baseline="0" dirty="0" smtClean="0">
                          <a:solidFill>
                            <a:schemeClr val="tx2"/>
                          </a:solidFill>
                        </a:rPr>
                        <a:t>direction)</a:t>
                      </a:r>
                      <a:endParaRPr lang="en-US" sz="750" dirty="0">
                        <a:solidFill>
                          <a:schemeClr val="tx2"/>
                        </a:solidFill>
                      </a:endParaRPr>
                    </a:p>
                  </a:txBody>
                  <a:tcPr anchor="ctr"/>
                </a:tc>
                <a:tc>
                  <a:txBody>
                    <a:bodyPr/>
                    <a:lstStyle/>
                    <a:p>
                      <a:pPr algn="ctr"/>
                      <a:r>
                        <a:rPr lang="en-US" sz="750" dirty="0" smtClean="0">
                          <a:solidFill>
                            <a:schemeClr val="tx2"/>
                          </a:solidFill>
                        </a:rPr>
                        <a:t>EURUSD</a:t>
                      </a:r>
                    </a:p>
                    <a:p>
                      <a:pPr algn="ctr"/>
                      <a:r>
                        <a:rPr lang="en-US" sz="750" dirty="0" smtClean="0">
                          <a:solidFill>
                            <a:schemeClr val="tx2"/>
                          </a:solidFill>
                        </a:rPr>
                        <a:t>(closed</a:t>
                      </a:r>
                      <a:r>
                        <a:rPr lang="en-US" sz="750" baseline="0" dirty="0" smtClean="0">
                          <a:solidFill>
                            <a:schemeClr val="tx2"/>
                          </a:solidFill>
                        </a:rPr>
                        <a:t> </a:t>
                      </a:r>
                      <a:r>
                        <a:rPr lang="en-US" sz="750" dirty="0" smtClean="0">
                          <a:solidFill>
                            <a:schemeClr val="tx2"/>
                          </a:solidFill>
                        </a:rPr>
                        <a:t>ask</a:t>
                      </a:r>
                      <a:r>
                        <a:rPr lang="en-US" sz="750" baseline="0" dirty="0" smtClean="0">
                          <a:solidFill>
                            <a:schemeClr val="tx2"/>
                          </a:solidFill>
                        </a:rPr>
                        <a:t> direction)</a:t>
                      </a:r>
                      <a:endParaRPr lang="en-US" sz="750" dirty="0" smtClean="0">
                        <a:solidFill>
                          <a:schemeClr val="tx2"/>
                        </a:solidFill>
                      </a:endParaRPr>
                    </a:p>
                  </a:txBody>
                  <a:tcPr anchor="ctr"/>
                </a:tc>
              </a:tr>
              <a:tr h="0">
                <a:tc>
                  <a:txBody>
                    <a:bodyPr/>
                    <a:lstStyle/>
                    <a:p>
                      <a:pPr algn="ctr"/>
                      <a:r>
                        <a:rPr lang="en-US" sz="1100" dirty="0" smtClean="0">
                          <a:solidFill>
                            <a:schemeClr val="tx2"/>
                          </a:solidFill>
                        </a:rPr>
                        <a:t>21:43</a:t>
                      </a:r>
                      <a:endParaRPr lang="en-US" sz="1100" dirty="0">
                        <a:solidFill>
                          <a:schemeClr val="tx2"/>
                        </a:solidFill>
                      </a:endParaRPr>
                    </a:p>
                  </a:txBody>
                  <a:tcPr anchor="ctr"/>
                </a:tc>
                <a:tc>
                  <a:txBody>
                    <a:bodyPr/>
                    <a:lstStyle/>
                    <a:p>
                      <a:pPr algn="ctr"/>
                      <a:r>
                        <a:rPr lang="en-US" sz="1100" dirty="0" smtClean="0">
                          <a:solidFill>
                            <a:schemeClr val="tx2"/>
                          </a:solidFill>
                        </a:rPr>
                        <a:t>1.5521</a:t>
                      </a:r>
                      <a:endParaRPr lang="en-US" sz="1100" dirty="0">
                        <a:solidFill>
                          <a:schemeClr val="tx2"/>
                        </a:solidFill>
                      </a:endParaRPr>
                    </a:p>
                  </a:txBody>
                  <a:tcPr anchor="ctr"/>
                </a:tc>
                <a:tc>
                  <a:txBody>
                    <a:bodyPr/>
                    <a:lstStyle/>
                    <a:p>
                      <a:pPr algn="ctr"/>
                      <a:r>
                        <a:rPr lang="en-US" sz="1100" dirty="0" smtClean="0">
                          <a:solidFill>
                            <a:schemeClr val="tx2"/>
                          </a:solidFill>
                        </a:rPr>
                        <a:t>1.5521</a:t>
                      </a:r>
                      <a:endParaRPr lang="en-US" sz="1100" dirty="0">
                        <a:solidFill>
                          <a:schemeClr val="tx2"/>
                        </a:solidFill>
                      </a:endParaRPr>
                    </a:p>
                  </a:txBody>
                  <a:tcPr anchor="ctr"/>
                </a:tc>
                <a:tc>
                  <a:txBody>
                    <a:bodyPr/>
                    <a:lstStyle/>
                    <a:p>
                      <a:pPr algn="ctr"/>
                      <a:r>
                        <a:rPr lang="en-US" sz="1100" dirty="0" smtClean="0">
                          <a:solidFill>
                            <a:schemeClr val="tx2"/>
                          </a:solidFill>
                        </a:rPr>
                        <a:t>1.5521</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rgbClr val="008000"/>
                          </a:solidFill>
                        </a:rPr>
                        <a:t>+ (1)</a:t>
                      </a:r>
                      <a:endParaRPr lang="en-US" sz="1100" dirty="0">
                        <a:solidFill>
                          <a:srgbClr val="008000"/>
                        </a:solidFill>
                      </a:endParaRPr>
                    </a:p>
                  </a:txBody>
                  <a:tcPr anchor="ctr"/>
                </a:tc>
                <a:tc>
                  <a:txBody>
                    <a:bodyPr/>
                    <a:lstStyle/>
                    <a:p>
                      <a:pPr algn="ctr"/>
                      <a:r>
                        <a:rPr lang="en-US" sz="1100" dirty="0" smtClean="0">
                          <a:solidFill>
                            <a:srgbClr val="008000"/>
                          </a:solidFill>
                        </a:rPr>
                        <a:t>+</a:t>
                      </a:r>
                      <a:r>
                        <a:rPr lang="en-US" sz="1100" baseline="0" dirty="0" smtClean="0">
                          <a:solidFill>
                            <a:srgbClr val="008000"/>
                          </a:solidFill>
                        </a:rPr>
                        <a:t> </a:t>
                      </a:r>
                      <a:r>
                        <a:rPr lang="en-US" sz="1100" dirty="0" smtClean="0">
                          <a:solidFill>
                            <a:srgbClr val="008000"/>
                          </a:solidFill>
                        </a:rPr>
                        <a:t>(1)</a:t>
                      </a:r>
                      <a:endParaRPr lang="en-US" sz="1100" dirty="0">
                        <a:solidFill>
                          <a:srgbClr val="008000"/>
                        </a:solidFill>
                      </a:endParaRPr>
                    </a:p>
                  </a:txBody>
                  <a:tcPr anchor="ctr"/>
                </a:tc>
                <a:tc>
                  <a:txBody>
                    <a:bodyPr/>
                    <a:lstStyle/>
                    <a:p>
                      <a:pPr algn="ctr"/>
                      <a:r>
                        <a:rPr lang="en-US" sz="1100" dirty="0" smtClean="0">
                          <a:solidFill>
                            <a:srgbClr val="008000"/>
                          </a:solidFill>
                        </a:rPr>
                        <a:t>+ (1)</a:t>
                      </a:r>
                      <a:endParaRPr lang="en-US" sz="1100" dirty="0">
                        <a:solidFill>
                          <a:srgbClr val="008000"/>
                        </a:solidFill>
                      </a:endParaRPr>
                    </a:p>
                  </a:txBody>
                  <a:tcPr anchor="ctr"/>
                </a:tc>
                <a:tc>
                  <a:txBody>
                    <a:bodyPr/>
                    <a:lstStyle/>
                    <a:p>
                      <a:pPr algn="ctr"/>
                      <a:r>
                        <a:rPr lang="en-US" sz="1100" dirty="0" smtClean="0">
                          <a:solidFill>
                            <a:srgbClr val="008000"/>
                          </a:solidFill>
                        </a:rPr>
                        <a:t>+</a:t>
                      </a:r>
                      <a:r>
                        <a:rPr lang="en-US" sz="1100" baseline="0" dirty="0" smtClean="0">
                          <a:solidFill>
                            <a:srgbClr val="008000"/>
                          </a:solidFill>
                        </a:rPr>
                        <a:t> (1)</a:t>
                      </a:r>
                      <a:endParaRPr lang="en-US" sz="1100" dirty="0">
                        <a:solidFill>
                          <a:srgbClr val="008000"/>
                        </a:solidFill>
                      </a:endParaRPr>
                    </a:p>
                  </a:txBody>
                  <a:tcPr anchor="ctr"/>
                </a:tc>
              </a:tr>
              <a:tr h="0">
                <a:tc>
                  <a:txBody>
                    <a:bodyPr/>
                    <a:lstStyle/>
                    <a:p>
                      <a:pPr algn="ctr"/>
                      <a:r>
                        <a:rPr lang="en-US" sz="1100" dirty="0" smtClean="0">
                          <a:solidFill>
                            <a:schemeClr val="tx2"/>
                          </a:solidFill>
                        </a:rPr>
                        <a:t>21:44</a:t>
                      </a:r>
                      <a:endParaRPr lang="en-US" sz="1100" dirty="0">
                        <a:solidFill>
                          <a:schemeClr val="tx2"/>
                        </a:solidFill>
                      </a:endParaRPr>
                    </a:p>
                  </a:txBody>
                  <a:tcPr anchor="ctr"/>
                </a:tc>
                <a:tc>
                  <a:txBody>
                    <a:bodyPr/>
                    <a:lstStyle/>
                    <a:p>
                      <a:pPr algn="ctr"/>
                      <a:r>
                        <a:rPr lang="en-US" sz="1100" dirty="0" smtClean="0">
                          <a:solidFill>
                            <a:schemeClr val="tx2"/>
                          </a:solidFill>
                        </a:rPr>
                        <a:t>1.5514</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chemeClr val="tx2"/>
                          </a:solidFill>
                        </a:rPr>
                        <a:t>1.5535</a:t>
                      </a:r>
                      <a:endParaRPr lang="en-US" sz="1100" dirty="0">
                        <a:solidFill>
                          <a:schemeClr val="tx2"/>
                        </a:solidFill>
                      </a:endParaRPr>
                    </a:p>
                  </a:txBody>
                  <a:tcPr anchor="ctr"/>
                </a:tc>
                <a:tc>
                  <a:txBody>
                    <a:bodyPr/>
                    <a:lstStyle/>
                    <a:p>
                      <a:pPr algn="ctr"/>
                      <a:r>
                        <a:rPr lang="en-US" sz="1100" dirty="0" smtClean="0">
                          <a:solidFill>
                            <a:schemeClr val="tx2"/>
                          </a:solidFill>
                        </a:rPr>
                        <a:t>1.5523</a:t>
                      </a:r>
                      <a:endParaRPr lang="en-US" sz="1100" dirty="0">
                        <a:solidFill>
                          <a:schemeClr val="tx2"/>
                        </a:solidFill>
                      </a:endParaRPr>
                    </a:p>
                  </a:txBody>
                  <a:tcPr anchor="ctr"/>
                </a:tc>
                <a:tc>
                  <a:txBody>
                    <a:bodyPr/>
                    <a:lstStyle/>
                    <a:p>
                      <a:pPr algn="ctr"/>
                      <a:r>
                        <a:rPr lang="en-US" sz="1100" dirty="0" smtClean="0">
                          <a:solidFill>
                            <a:schemeClr val="tx2"/>
                          </a:solidFill>
                        </a:rPr>
                        <a:t>1.5537</a:t>
                      </a:r>
                      <a:endParaRPr lang="en-US" sz="1100" dirty="0">
                        <a:solidFill>
                          <a:schemeClr val="tx2"/>
                        </a:solidFill>
                      </a:endParaRPr>
                    </a:p>
                  </a:txBody>
                  <a:tcPr anchor="ctr"/>
                </a:tc>
                <a:tc>
                  <a:txBody>
                    <a:bodyPr/>
                    <a:lstStyle/>
                    <a:p>
                      <a:pPr algn="ctr"/>
                      <a:r>
                        <a:rPr lang="en-US" sz="1100" dirty="0" smtClean="0">
                          <a:solidFill>
                            <a:schemeClr val="tx2"/>
                          </a:solidFill>
                        </a:rPr>
                        <a:t>1.5537</a:t>
                      </a:r>
                      <a:endParaRPr lang="en-US" sz="1100" dirty="0">
                        <a:solidFill>
                          <a:schemeClr val="tx2"/>
                        </a:solidFill>
                      </a:endParaRPr>
                    </a:p>
                  </a:txBody>
                  <a:tcPr anchor="ctr"/>
                </a:tc>
                <a:tc>
                  <a:txBody>
                    <a:bodyPr/>
                    <a:lstStyle/>
                    <a:p>
                      <a:pPr algn="ctr"/>
                      <a:r>
                        <a:rPr lang="en-US" sz="1100" dirty="0" smtClean="0">
                          <a:solidFill>
                            <a:srgbClr val="FF0000"/>
                          </a:solidFill>
                        </a:rPr>
                        <a:t>- (0) </a:t>
                      </a:r>
                      <a:endParaRPr lang="en-US" sz="1100" dirty="0">
                        <a:solidFill>
                          <a:srgbClr val="FF0000"/>
                        </a:solidFill>
                      </a:endParaRPr>
                    </a:p>
                  </a:txBody>
                  <a:tcPr anchor="ctr"/>
                </a:tc>
                <a:tc>
                  <a:txBody>
                    <a:bodyPr/>
                    <a:lstStyle/>
                    <a:p>
                      <a:pPr algn="ctr"/>
                      <a:r>
                        <a:rPr lang="en-US" sz="1100" dirty="0" smtClean="0">
                          <a:solidFill>
                            <a:srgbClr val="FF0000"/>
                          </a:solidFill>
                        </a:rPr>
                        <a:t>- (0) </a:t>
                      </a:r>
                      <a:endParaRPr lang="en-US" sz="1100" dirty="0">
                        <a:solidFill>
                          <a:srgbClr val="FF0000"/>
                        </a:solidFill>
                      </a:endParaRPr>
                    </a:p>
                  </a:txBody>
                  <a:tcPr anchor="ctr"/>
                </a:tc>
                <a:tc>
                  <a:txBody>
                    <a:bodyPr/>
                    <a:lstStyle/>
                    <a:p>
                      <a:pPr algn="ctr"/>
                      <a:r>
                        <a:rPr lang="en-US" sz="1100" dirty="0" smtClean="0">
                          <a:solidFill>
                            <a:srgbClr val="FF0000"/>
                          </a:solidFill>
                        </a:rPr>
                        <a:t>- (0) </a:t>
                      </a:r>
                      <a:endParaRPr lang="en-US" sz="1100" dirty="0">
                        <a:solidFill>
                          <a:srgbClr val="FF0000"/>
                        </a:solidFill>
                      </a:endParaRPr>
                    </a:p>
                  </a:txBody>
                  <a:tcPr anchor="ctr"/>
                </a:tc>
                <a:tc>
                  <a:txBody>
                    <a:bodyPr/>
                    <a:lstStyle/>
                    <a:p>
                      <a:pPr algn="ctr"/>
                      <a:r>
                        <a:rPr lang="en-US" sz="1100" dirty="0" smtClean="0">
                          <a:solidFill>
                            <a:srgbClr val="FF0000"/>
                          </a:solidFill>
                        </a:rPr>
                        <a:t>- (0) </a:t>
                      </a:r>
                      <a:endParaRPr lang="en-US" sz="1100" dirty="0">
                        <a:solidFill>
                          <a:srgbClr val="FF0000"/>
                        </a:solidFill>
                      </a:endParaRPr>
                    </a:p>
                  </a:txBody>
                  <a:tcPr anchor="ctr"/>
                </a:tc>
              </a:tr>
              <a:tr h="160684">
                <a:tc>
                  <a:txBody>
                    <a:bodyPr/>
                    <a:lstStyle/>
                    <a:p>
                      <a:pPr algn="ctr"/>
                      <a:r>
                        <a:rPr lang="en-US" sz="1100" dirty="0" smtClean="0">
                          <a:solidFill>
                            <a:schemeClr val="tx2"/>
                          </a:solidFill>
                        </a:rPr>
                        <a:t>21:45</a:t>
                      </a:r>
                      <a:endParaRPr lang="en-US" sz="1100" dirty="0">
                        <a:solidFill>
                          <a:schemeClr val="tx2"/>
                        </a:solidFill>
                      </a:endParaRPr>
                    </a:p>
                  </a:txBody>
                  <a:tcPr anchor="ctr"/>
                </a:tc>
                <a:tc>
                  <a:txBody>
                    <a:bodyPr/>
                    <a:lstStyle/>
                    <a:p>
                      <a:pPr algn="ctr"/>
                      <a:r>
                        <a:rPr lang="en-US" sz="1100" dirty="0" smtClean="0">
                          <a:solidFill>
                            <a:schemeClr val="tx2"/>
                          </a:solidFill>
                        </a:rPr>
                        <a:t>1.5527</a:t>
                      </a:r>
                      <a:endParaRPr lang="en-US" sz="1100" dirty="0">
                        <a:solidFill>
                          <a:schemeClr val="tx2"/>
                        </a:solidFill>
                      </a:endParaRPr>
                    </a:p>
                  </a:txBody>
                  <a:tcPr anchor="ctr"/>
                </a:tc>
                <a:tc>
                  <a:txBody>
                    <a:bodyPr/>
                    <a:lstStyle/>
                    <a:p>
                      <a:pPr algn="ctr"/>
                      <a:r>
                        <a:rPr lang="en-US" sz="1100" dirty="0" smtClean="0">
                          <a:solidFill>
                            <a:schemeClr val="tx2"/>
                          </a:solidFill>
                        </a:rPr>
                        <a:t>1.5531</a:t>
                      </a:r>
                      <a:endParaRPr lang="en-US" sz="1100" dirty="0">
                        <a:solidFill>
                          <a:schemeClr val="tx2"/>
                        </a:solidFill>
                      </a:endParaRPr>
                    </a:p>
                  </a:txBody>
                  <a:tcPr anchor="ctr"/>
                </a:tc>
                <a:tc>
                  <a:txBody>
                    <a:bodyPr/>
                    <a:lstStyle/>
                    <a:p>
                      <a:pPr algn="ctr"/>
                      <a:r>
                        <a:rPr lang="en-US" sz="1100" dirty="0" smtClean="0">
                          <a:solidFill>
                            <a:schemeClr val="tx2"/>
                          </a:solidFill>
                        </a:rPr>
                        <a:t>1.5527</a:t>
                      </a:r>
                      <a:endParaRPr lang="en-US" sz="1100" dirty="0">
                        <a:solidFill>
                          <a:schemeClr val="tx2"/>
                        </a:solidFill>
                      </a:endParaRPr>
                    </a:p>
                  </a:txBody>
                  <a:tcPr anchor="ctr"/>
                </a:tc>
                <a:tc>
                  <a:txBody>
                    <a:bodyPr/>
                    <a:lstStyle/>
                    <a:p>
                      <a:pPr algn="ctr"/>
                      <a:r>
                        <a:rPr lang="en-US" sz="1100" dirty="0" smtClean="0">
                          <a:solidFill>
                            <a:schemeClr val="tx2"/>
                          </a:solidFill>
                        </a:rPr>
                        <a:t>1.5533</a:t>
                      </a:r>
                      <a:endParaRPr lang="en-US" sz="1100" dirty="0">
                        <a:solidFill>
                          <a:schemeClr val="tx2"/>
                        </a:solidFill>
                      </a:endParaRPr>
                    </a:p>
                  </a:txBody>
                  <a:tcPr anchor="ctr"/>
                </a:tc>
                <a:tc>
                  <a:txBody>
                    <a:bodyPr/>
                    <a:lstStyle/>
                    <a:p>
                      <a:pPr algn="ctr"/>
                      <a:r>
                        <a:rPr lang="en-US" sz="1100" dirty="0" smtClean="0">
                          <a:solidFill>
                            <a:schemeClr val="tx2"/>
                          </a:solidFill>
                        </a:rPr>
                        <a:t>1.5534</a:t>
                      </a:r>
                      <a:endParaRPr lang="en-US" sz="1100" dirty="0">
                        <a:solidFill>
                          <a:schemeClr val="tx2"/>
                        </a:solidFill>
                      </a:endParaRPr>
                    </a:p>
                  </a:txBody>
                  <a:tcPr anchor="ctr"/>
                </a:tc>
                <a:tc>
                  <a:txBody>
                    <a:bodyPr/>
                    <a:lstStyle/>
                    <a:p>
                      <a:pPr algn="ctr"/>
                      <a:r>
                        <a:rPr lang="en-US" sz="1100" dirty="0" smtClean="0">
                          <a:solidFill>
                            <a:schemeClr val="tx2"/>
                          </a:solidFill>
                        </a:rPr>
                        <a:t>1.5533</a:t>
                      </a:r>
                      <a:endParaRPr lang="en-US" sz="1100" dirty="0">
                        <a:solidFill>
                          <a:schemeClr val="tx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8000"/>
                          </a:solidFill>
                        </a:rPr>
                        <a:t>+</a:t>
                      </a:r>
                      <a:r>
                        <a:rPr lang="en-US" sz="1100" baseline="0" dirty="0" smtClean="0">
                          <a:solidFill>
                            <a:srgbClr val="008000"/>
                          </a:solidFill>
                        </a:rPr>
                        <a:t> </a:t>
                      </a:r>
                      <a:r>
                        <a:rPr lang="en-US" sz="1100" dirty="0" smtClean="0">
                          <a:solidFill>
                            <a:srgbClr val="008000"/>
                          </a:solidFill>
                        </a:rPr>
                        <a:t>(1)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rPr>
                        <a:t>- (0)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8000"/>
                          </a:solidFill>
                        </a:rPr>
                        <a:t>+ (1)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rPr>
                        <a:t>- (0)</a:t>
                      </a:r>
                    </a:p>
                  </a:txBody>
                  <a:tcPr anchor="ctr"/>
                </a:tc>
              </a:tr>
            </a:tbl>
          </a:graphicData>
        </a:graphic>
      </p:graphicFrame>
      <p:sp>
        <p:nvSpPr>
          <p:cNvPr id="30" name="Down Arrow 29"/>
          <p:cNvSpPr/>
          <p:nvPr/>
        </p:nvSpPr>
        <p:spPr>
          <a:xfrm>
            <a:off x="4572000" y="4343400"/>
            <a:ext cx="228600" cy="4572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496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on Spark</a:t>
            </a:r>
            <a:endParaRPr lang="en-US" dirty="0"/>
          </a:p>
        </p:txBody>
      </p:sp>
      <p:sp>
        <p:nvSpPr>
          <p:cNvPr id="6" name="Alternate Process 5"/>
          <p:cNvSpPr/>
          <p:nvPr/>
        </p:nvSpPr>
        <p:spPr>
          <a:xfrm>
            <a:off x="1143000" y="3657600"/>
            <a:ext cx="1524000" cy="6096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1. Combine</a:t>
            </a:r>
          </a:p>
          <a:p>
            <a:pPr algn="ctr"/>
            <a:r>
              <a:rPr lang="en-US" sz="1200" dirty="0" smtClean="0"/>
              <a:t>Rows into the same time Frame</a:t>
            </a:r>
            <a:endParaRPr lang="en-US" sz="1200" dirty="0"/>
          </a:p>
        </p:txBody>
      </p:sp>
      <p:sp>
        <p:nvSpPr>
          <p:cNvPr id="7" name="Alternate Process 6"/>
          <p:cNvSpPr/>
          <p:nvPr/>
        </p:nvSpPr>
        <p:spPr>
          <a:xfrm>
            <a:off x="1143000" y="4419600"/>
            <a:ext cx="1524000" cy="4572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2. Decide</a:t>
            </a:r>
          </a:p>
          <a:p>
            <a:pPr algn="ctr"/>
            <a:r>
              <a:rPr lang="en-US" sz="1200" dirty="0" smtClean="0"/>
              <a:t>Directions</a:t>
            </a:r>
            <a:endParaRPr lang="en-US" sz="1200" dirty="0"/>
          </a:p>
        </p:txBody>
      </p:sp>
      <p:sp>
        <p:nvSpPr>
          <p:cNvPr id="8" name="Alternate Process 7"/>
          <p:cNvSpPr/>
          <p:nvPr/>
        </p:nvSpPr>
        <p:spPr>
          <a:xfrm>
            <a:off x="1143000" y="5029200"/>
            <a:ext cx="1524000" cy="6858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3. Combine </a:t>
            </a:r>
            <a:r>
              <a:rPr lang="en-US" sz="1200" dirty="0"/>
              <a:t>EUR/USD with last minute GBP/USD </a:t>
            </a:r>
          </a:p>
        </p:txBody>
      </p:sp>
      <p:pic>
        <p:nvPicPr>
          <p:cNvPr id="18" name="Picture 17"/>
          <p:cNvPicPr>
            <a:picLocks noChangeAspect="1"/>
          </p:cNvPicPr>
          <p:nvPr/>
        </p:nvPicPr>
        <p:blipFill>
          <a:blip r:embed="rId2"/>
          <a:stretch>
            <a:fillRect/>
          </a:stretch>
        </p:blipFill>
        <p:spPr>
          <a:xfrm>
            <a:off x="1371600" y="1981200"/>
            <a:ext cx="1041840" cy="983960"/>
          </a:xfrm>
          <a:prstGeom prst="rect">
            <a:avLst/>
          </a:prstGeom>
        </p:spPr>
      </p:pic>
      <p:pic>
        <p:nvPicPr>
          <p:cNvPr id="19" name="Picture 18"/>
          <p:cNvPicPr>
            <a:picLocks noChangeAspect="1"/>
          </p:cNvPicPr>
          <p:nvPr/>
        </p:nvPicPr>
        <p:blipFill>
          <a:blip r:embed="rId3"/>
          <a:stretch>
            <a:fillRect/>
          </a:stretch>
        </p:blipFill>
        <p:spPr>
          <a:xfrm>
            <a:off x="6096000" y="31311"/>
            <a:ext cx="2500847" cy="1974353"/>
          </a:xfrm>
          <a:prstGeom prst="rect">
            <a:avLst/>
          </a:prstGeom>
        </p:spPr>
      </p:pic>
      <p:sp>
        <p:nvSpPr>
          <p:cNvPr id="20" name="Rectangle 4"/>
          <p:cNvSpPr txBox="1">
            <a:spLocks/>
          </p:cNvSpPr>
          <p:nvPr/>
        </p:nvSpPr>
        <p:spPr>
          <a:xfrm>
            <a:off x="1219200" y="1676400"/>
            <a:ext cx="1600200" cy="304800"/>
          </a:xfrm>
          <a:prstGeom prst="rect">
            <a:avLst/>
          </a:prstGeom>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Data Preprocessing</a:t>
            </a:r>
          </a:p>
          <a:p>
            <a:pPr marL="0" indent="0">
              <a:buFont typeface="Arial"/>
              <a:buNone/>
            </a:pPr>
            <a:endParaRPr lang="en-US" sz="1200" dirty="0"/>
          </a:p>
        </p:txBody>
      </p:sp>
      <p:sp>
        <p:nvSpPr>
          <p:cNvPr id="21" name="Rectangle 4"/>
          <p:cNvSpPr txBox="1">
            <a:spLocks/>
          </p:cNvSpPr>
          <p:nvPr/>
        </p:nvSpPr>
        <p:spPr>
          <a:xfrm>
            <a:off x="1447800" y="3048000"/>
            <a:ext cx="9144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Raw Data</a:t>
            </a:r>
            <a:endParaRPr lang="en-US" sz="1200" dirty="0"/>
          </a:p>
        </p:txBody>
      </p:sp>
      <p:sp>
        <p:nvSpPr>
          <p:cNvPr id="22" name="Rectangle 4"/>
          <p:cNvSpPr txBox="1">
            <a:spLocks/>
          </p:cNvSpPr>
          <p:nvPr/>
        </p:nvSpPr>
        <p:spPr>
          <a:xfrm>
            <a:off x="1371600" y="60198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cxnSp>
        <p:nvCxnSpPr>
          <p:cNvPr id="24" name="Straight Arrow Connector 23"/>
          <p:cNvCxnSpPr/>
          <p:nvPr/>
        </p:nvCxnSpPr>
        <p:spPr>
          <a:xfrm>
            <a:off x="1905000" y="3429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4"/>
          <a:stretch>
            <a:fillRect/>
          </a:stretch>
        </p:blipFill>
        <p:spPr>
          <a:xfrm>
            <a:off x="3429000" y="1981200"/>
            <a:ext cx="990600" cy="935567"/>
          </a:xfrm>
          <a:prstGeom prst="rect">
            <a:avLst/>
          </a:prstGeom>
        </p:spPr>
      </p:pic>
      <p:cxnSp>
        <p:nvCxnSpPr>
          <p:cNvPr id="31" name="Straight Arrow Connector 30"/>
          <p:cNvCxnSpPr/>
          <p:nvPr/>
        </p:nvCxnSpPr>
        <p:spPr>
          <a:xfrm>
            <a:off x="1894505" y="5812192"/>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3124200" y="1676400"/>
            <a:ext cx="1579128" cy="276999"/>
          </a:xfrm>
          <a:prstGeom prst="rect">
            <a:avLst/>
          </a:prstGeom>
        </p:spPr>
        <p:txBody>
          <a:bodyPr wrap="none">
            <a:spAutoFit/>
          </a:bodyPr>
          <a:lstStyle/>
          <a:p>
            <a:r>
              <a:rPr lang="en-US" sz="1200" dirty="0" smtClean="0">
                <a:solidFill>
                  <a:schemeClr val="tx2"/>
                </a:solidFill>
              </a:rPr>
              <a:t>Feature </a:t>
            </a:r>
            <a:r>
              <a:rPr lang="en-US" sz="1200" dirty="0">
                <a:solidFill>
                  <a:schemeClr val="tx2"/>
                </a:solidFill>
              </a:rPr>
              <a:t>Engineering</a:t>
            </a:r>
          </a:p>
        </p:txBody>
      </p:sp>
      <p:sp>
        <p:nvSpPr>
          <p:cNvPr id="33" name="Rectangle 4"/>
          <p:cNvSpPr txBox="1">
            <a:spLocks/>
          </p:cNvSpPr>
          <p:nvPr/>
        </p:nvSpPr>
        <p:spPr>
          <a:xfrm>
            <a:off x="3352800" y="30480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cxnSp>
        <p:nvCxnSpPr>
          <p:cNvPr id="34" name="Straight Arrow Connector 33"/>
          <p:cNvCxnSpPr/>
          <p:nvPr/>
        </p:nvCxnSpPr>
        <p:spPr>
          <a:xfrm>
            <a:off x="3962400" y="3429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Alternate Process 34"/>
          <p:cNvSpPr/>
          <p:nvPr/>
        </p:nvSpPr>
        <p:spPr>
          <a:xfrm>
            <a:off x="3200400" y="3657600"/>
            <a:ext cx="1524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1. Moving Average</a:t>
            </a:r>
            <a:endParaRPr lang="en-US" sz="1200" dirty="0"/>
          </a:p>
        </p:txBody>
      </p:sp>
      <p:sp>
        <p:nvSpPr>
          <p:cNvPr id="36" name="Alternate Process 35"/>
          <p:cNvSpPr/>
          <p:nvPr/>
        </p:nvSpPr>
        <p:spPr>
          <a:xfrm>
            <a:off x="3200400" y="4724400"/>
            <a:ext cx="1524000" cy="9906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2. </a:t>
            </a:r>
            <a:r>
              <a:rPr lang="en-US" sz="1200" b="1" dirty="0" smtClean="0"/>
              <a:t>Spark</a:t>
            </a:r>
            <a:r>
              <a:rPr lang="en-US" sz="1200" dirty="0" smtClean="0"/>
              <a:t> </a:t>
            </a:r>
            <a:r>
              <a:rPr lang="en-US" sz="1200" b="1" dirty="0" smtClean="0"/>
              <a:t>Transformer</a:t>
            </a:r>
          </a:p>
          <a:p>
            <a:pPr algn="ctr"/>
            <a:r>
              <a:rPr lang="en-US" sz="1200" dirty="0" smtClean="0"/>
              <a:t>- Polynomial Expansion</a:t>
            </a:r>
            <a:endParaRPr lang="en-US" sz="1200" dirty="0"/>
          </a:p>
        </p:txBody>
      </p:sp>
      <p:sp>
        <p:nvSpPr>
          <p:cNvPr id="37" name="Rectangle 4"/>
          <p:cNvSpPr txBox="1">
            <a:spLocks/>
          </p:cNvSpPr>
          <p:nvPr/>
        </p:nvSpPr>
        <p:spPr>
          <a:xfrm>
            <a:off x="3352800" y="60198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cxnSp>
        <p:nvCxnSpPr>
          <p:cNvPr id="38" name="Straight Arrow Connector 37"/>
          <p:cNvCxnSpPr/>
          <p:nvPr/>
        </p:nvCxnSpPr>
        <p:spPr>
          <a:xfrm>
            <a:off x="3875705" y="5812192"/>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5"/>
          <a:stretch>
            <a:fillRect/>
          </a:stretch>
        </p:blipFill>
        <p:spPr>
          <a:xfrm>
            <a:off x="6248400" y="1981200"/>
            <a:ext cx="997736" cy="936763"/>
          </a:xfrm>
          <a:prstGeom prst="rect">
            <a:avLst/>
          </a:prstGeom>
        </p:spPr>
      </p:pic>
      <p:sp>
        <p:nvSpPr>
          <p:cNvPr id="41" name="Rectangle 40"/>
          <p:cNvSpPr/>
          <p:nvPr/>
        </p:nvSpPr>
        <p:spPr>
          <a:xfrm>
            <a:off x="6324600" y="1676400"/>
            <a:ext cx="809161" cy="276999"/>
          </a:xfrm>
          <a:prstGeom prst="rect">
            <a:avLst/>
          </a:prstGeom>
        </p:spPr>
        <p:txBody>
          <a:bodyPr wrap="none">
            <a:spAutoFit/>
          </a:bodyPr>
          <a:lstStyle/>
          <a:p>
            <a:r>
              <a:rPr lang="en-US" sz="1200" dirty="0">
                <a:solidFill>
                  <a:schemeClr val="tx2"/>
                </a:solidFill>
              </a:rPr>
              <a:t>Modeling</a:t>
            </a:r>
          </a:p>
        </p:txBody>
      </p:sp>
      <p:sp>
        <p:nvSpPr>
          <p:cNvPr id="42" name="Rectangle 4"/>
          <p:cNvSpPr txBox="1">
            <a:spLocks/>
          </p:cNvSpPr>
          <p:nvPr/>
        </p:nvSpPr>
        <p:spPr>
          <a:xfrm>
            <a:off x="6172200" y="30480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sp>
        <p:nvSpPr>
          <p:cNvPr id="45" name="Alternate Process 44"/>
          <p:cNvSpPr/>
          <p:nvPr/>
        </p:nvSpPr>
        <p:spPr>
          <a:xfrm>
            <a:off x="6172200" y="3886200"/>
            <a:ext cx="1143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Spark</a:t>
            </a:r>
          </a:p>
          <a:p>
            <a:pPr algn="ctr"/>
            <a:r>
              <a:rPr lang="en-US" sz="1200" b="1" dirty="0" smtClean="0"/>
              <a:t>Estimator 2. </a:t>
            </a:r>
          </a:p>
          <a:p>
            <a:pPr algn="ctr"/>
            <a:r>
              <a:rPr lang="en-US" sz="1200" dirty="0" smtClean="0"/>
              <a:t>Random Forest</a:t>
            </a:r>
            <a:endParaRPr lang="en-US" sz="1200" dirty="0"/>
          </a:p>
        </p:txBody>
      </p:sp>
      <p:sp>
        <p:nvSpPr>
          <p:cNvPr id="46" name="Alternate Process 45"/>
          <p:cNvSpPr/>
          <p:nvPr/>
        </p:nvSpPr>
        <p:spPr>
          <a:xfrm>
            <a:off x="7391400" y="3886200"/>
            <a:ext cx="1143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Spark</a:t>
            </a:r>
          </a:p>
          <a:p>
            <a:pPr algn="ctr"/>
            <a:r>
              <a:rPr lang="en-US" sz="1200" b="1" dirty="0"/>
              <a:t>Estimator 3</a:t>
            </a:r>
            <a:r>
              <a:rPr lang="en-US" sz="1200" b="1" dirty="0" smtClean="0"/>
              <a:t>. </a:t>
            </a:r>
            <a:endParaRPr lang="en-US" sz="1200" b="1" dirty="0"/>
          </a:p>
          <a:p>
            <a:pPr algn="ctr"/>
            <a:r>
              <a:rPr lang="en-US" sz="1200" dirty="0" smtClean="0"/>
              <a:t>Gradient</a:t>
            </a:r>
          </a:p>
          <a:p>
            <a:pPr algn="ctr"/>
            <a:r>
              <a:rPr lang="en-US" sz="1200" dirty="0" smtClean="0"/>
              <a:t>Boosted Trees</a:t>
            </a:r>
          </a:p>
        </p:txBody>
      </p:sp>
      <p:cxnSp>
        <p:nvCxnSpPr>
          <p:cNvPr id="59" name="Straight Arrow Connector 58"/>
          <p:cNvCxnSpPr/>
          <p:nvPr/>
        </p:nvCxnSpPr>
        <p:spPr>
          <a:xfrm>
            <a:off x="7467600" y="35052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rot="5400000">
            <a:off x="5835837" y="35052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6705600" y="4953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65" name="Rectangle 4"/>
          <p:cNvSpPr txBox="1">
            <a:spLocks/>
          </p:cNvSpPr>
          <p:nvPr/>
        </p:nvSpPr>
        <p:spPr>
          <a:xfrm>
            <a:off x="6172200" y="5181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RF Model</a:t>
            </a:r>
            <a:endParaRPr lang="en-US" sz="1200" dirty="0"/>
          </a:p>
        </p:txBody>
      </p:sp>
      <p:sp>
        <p:nvSpPr>
          <p:cNvPr id="66" name="Rectangle 4"/>
          <p:cNvSpPr txBox="1">
            <a:spLocks/>
          </p:cNvSpPr>
          <p:nvPr/>
        </p:nvSpPr>
        <p:spPr>
          <a:xfrm>
            <a:off x="7467600" y="5181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GBT Model</a:t>
            </a:r>
            <a:endParaRPr lang="en-US" sz="1200" dirty="0"/>
          </a:p>
        </p:txBody>
      </p:sp>
      <p:sp>
        <p:nvSpPr>
          <p:cNvPr id="67" name="Rectangle 4"/>
          <p:cNvSpPr txBox="1">
            <a:spLocks/>
          </p:cNvSpPr>
          <p:nvPr/>
        </p:nvSpPr>
        <p:spPr>
          <a:xfrm>
            <a:off x="6172200" y="5943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Evaluation</a:t>
            </a:r>
            <a:endParaRPr lang="en-US" sz="1200" dirty="0"/>
          </a:p>
        </p:txBody>
      </p:sp>
      <p:cxnSp>
        <p:nvCxnSpPr>
          <p:cNvPr id="70" name="Straight Arrow Connector 69"/>
          <p:cNvCxnSpPr/>
          <p:nvPr/>
        </p:nvCxnSpPr>
        <p:spPr>
          <a:xfrm rot="5400000">
            <a:off x="7696200" y="56388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5562600" y="56388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6705600" y="3505200"/>
            <a:ext cx="0" cy="2286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Alternate Process 43"/>
          <p:cNvSpPr/>
          <p:nvPr/>
        </p:nvSpPr>
        <p:spPr>
          <a:xfrm>
            <a:off x="4953000" y="3886200"/>
            <a:ext cx="1143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Spark</a:t>
            </a:r>
          </a:p>
          <a:p>
            <a:pPr algn="ctr"/>
            <a:r>
              <a:rPr lang="en-US" sz="1200" b="1" dirty="0" smtClean="0"/>
              <a:t>Estimator 1. </a:t>
            </a:r>
          </a:p>
          <a:p>
            <a:pPr algn="ctr"/>
            <a:r>
              <a:rPr lang="en-US" sz="1200" dirty="0" smtClean="0"/>
              <a:t>Logistic</a:t>
            </a:r>
          </a:p>
          <a:p>
            <a:pPr algn="ctr"/>
            <a:r>
              <a:rPr lang="en-US" sz="1200" dirty="0" smtClean="0"/>
              <a:t>Regression</a:t>
            </a:r>
            <a:endParaRPr lang="en-US" sz="1200" dirty="0"/>
          </a:p>
        </p:txBody>
      </p:sp>
      <p:cxnSp>
        <p:nvCxnSpPr>
          <p:cNvPr id="49" name="Straight Arrow Connector 48"/>
          <p:cNvCxnSpPr/>
          <p:nvPr/>
        </p:nvCxnSpPr>
        <p:spPr>
          <a:xfrm>
            <a:off x="8001000" y="4953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5562600" y="4953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51" name="Rectangle 4"/>
          <p:cNvSpPr txBox="1">
            <a:spLocks/>
          </p:cNvSpPr>
          <p:nvPr/>
        </p:nvSpPr>
        <p:spPr>
          <a:xfrm>
            <a:off x="4953000" y="5181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LR Model</a:t>
            </a:r>
            <a:endParaRPr lang="en-US" sz="1200" dirty="0"/>
          </a:p>
        </p:txBody>
      </p:sp>
      <p:cxnSp>
        <p:nvCxnSpPr>
          <p:cNvPr id="52" name="Straight Arrow Connector 51"/>
          <p:cNvCxnSpPr/>
          <p:nvPr/>
        </p:nvCxnSpPr>
        <p:spPr>
          <a:xfrm>
            <a:off x="6705600" y="5562600"/>
            <a:ext cx="0" cy="2286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048000" y="1600200"/>
            <a:ext cx="1828800" cy="4876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27916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15" name="Content Placeholder 2"/>
          <p:cNvSpPr txBox="1">
            <a:spLocks/>
          </p:cNvSpPr>
          <p:nvPr/>
        </p:nvSpPr>
        <p:spPr>
          <a:xfrm>
            <a:off x="533400" y="1600203"/>
            <a:ext cx="8077200" cy="4412411"/>
          </a:xfrm>
          <a:prstGeom prst="rect">
            <a:avLst/>
          </a:prstGeom>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AutoNum type="arabicPeriod"/>
            </a:pPr>
            <a:r>
              <a:rPr lang="en-US" dirty="0" smtClean="0"/>
              <a:t>Moving </a:t>
            </a:r>
            <a:r>
              <a:rPr lang="en-US" dirty="0"/>
              <a:t>Average of past </a:t>
            </a:r>
            <a:r>
              <a:rPr lang="en-US" b="1" dirty="0"/>
              <a:t>N</a:t>
            </a:r>
            <a:r>
              <a:rPr lang="en-US" dirty="0"/>
              <a:t> direction</a:t>
            </a:r>
          </a:p>
          <a:p>
            <a:pPr lvl="1"/>
            <a:r>
              <a:rPr lang="en-US" dirty="0" smtClean="0"/>
              <a:t>Moving average is an useful predictor using in the finance. We add the features including past direction of </a:t>
            </a:r>
            <a:r>
              <a:rPr lang="en-US" dirty="0"/>
              <a:t>MA5, MA20, MA50 </a:t>
            </a:r>
            <a:r>
              <a:rPr lang="en-US" dirty="0" smtClean="0"/>
              <a:t>for both EUR/USD and GBP/USD</a:t>
            </a:r>
          </a:p>
        </p:txBody>
      </p:sp>
      <p:graphicFrame>
        <p:nvGraphicFramePr>
          <p:cNvPr id="6" name="Table 5"/>
          <p:cNvGraphicFramePr>
            <a:graphicFrameLocks noGrp="1"/>
          </p:cNvGraphicFramePr>
          <p:nvPr>
            <p:extLst>
              <p:ext uri="{D42A27DB-BD31-4B8C-83A1-F6EECF244321}">
                <p14:modId xmlns:p14="http://schemas.microsoft.com/office/powerpoint/2010/main" val="1290051117"/>
              </p:ext>
            </p:extLst>
          </p:nvPr>
        </p:nvGraphicFramePr>
        <p:xfrm>
          <a:off x="609600" y="3733800"/>
          <a:ext cx="7924798" cy="1699259"/>
        </p:xfrm>
        <a:graphic>
          <a:graphicData uri="http://schemas.openxmlformats.org/drawingml/2006/table">
            <a:tbl>
              <a:tblPr firstRow="1" bandRow="1">
                <a:tableStyleId>{616DA210-FB5B-4158-B5E0-FEB733F419BA}</a:tableStyleId>
              </a:tblPr>
              <a:tblGrid>
                <a:gridCol w="566057"/>
                <a:gridCol w="566057"/>
                <a:gridCol w="566057"/>
                <a:gridCol w="566057"/>
                <a:gridCol w="566057"/>
                <a:gridCol w="566057"/>
                <a:gridCol w="566057"/>
                <a:gridCol w="566057"/>
                <a:gridCol w="566057"/>
                <a:gridCol w="566057"/>
                <a:gridCol w="566057"/>
                <a:gridCol w="566057"/>
                <a:gridCol w="566057"/>
                <a:gridCol w="566057"/>
              </a:tblGrid>
              <a:tr h="370840">
                <a:tc>
                  <a:txBody>
                    <a:bodyPr/>
                    <a:lstStyle/>
                    <a:p>
                      <a:pPr algn="ctr"/>
                      <a:r>
                        <a:rPr lang="en-US" sz="650" dirty="0" smtClean="0"/>
                        <a:t>Time</a:t>
                      </a:r>
                      <a:endParaRPr lang="en-US" sz="650" dirty="0">
                        <a:solidFill>
                          <a:schemeClr val="tx2"/>
                        </a:solidFill>
                      </a:endParaRPr>
                    </a:p>
                  </a:txBody>
                  <a:tcPr anchor="ctr"/>
                </a:tc>
                <a:tc>
                  <a:txBody>
                    <a:bodyPr/>
                    <a:lstStyle/>
                    <a:p>
                      <a:pPr algn="ctr"/>
                      <a:r>
                        <a:rPr lang="en-US" sz="650" dirty="0" smtClean="0"/>
                        <a:t>low</a:t>
                      </a:r>
                      <a:r>
                        <a:rPr lang="en-US" sz="650" baseline="0" dirty="0" smtClean="0"/>
                        <a:t> (</a:t>
                      </a:r>
                      <a:r>
                        <a:rPr lang="en-US" sz="650" dirty="0" smtClean="0"/>
                        <a:t>bid)</a:t>
                      </a:r>
                      <a:endParaRPr lang="en-US" sz="650" dirty="0">
                        <a:solidFill>
                          <a:schemeClr val="tx2"/>
                        </a:solidFill>
                      </a:endParaRPr>
                    </a:p>
                  </a:txBody>
                  <a:tcPr anchor="ctr"/>
                </a:tc>
                <a:tc>
                  <a:txBody>
                    <a:bodyPr/>
                    <a:lstStyle/>
                    <a:p>
                      <a:pPr algn="ctr"/>
                      <a:r>
                        <a:rPr lang="en-US" sz="650" dirty="0" smtClean="0"/>
                        <a:t>…..</a:t>
                      </a:r>
                      <a:endParaRPr lang="en-US" sz="650" dirty="0">
                        <a:solidFill>
                          <a:schemeClr val="tx2"/>
                        </a:solidFill>
                      </a:endParaRPr>
                    </a:p>
                  </a:txBody>
                  <a:tcPr anchor="ctr"/>
                </a:tc>
                <a:tc>
                  <a:txBody>
                    <a:bodyPr/>
                    <a:lstStyle/>
                    <a:p>
                      <a:pPr algn="ctr"/>
                      <a:r>
                        <a:rPr lang="en-US" sz="650" dirty="0" smtClean="0"/>
                        <a:t>closed (ask)</a:t>
                      </a:r>
                      <a:endParaRPr lang="en-US" sz="650" dirty="0">
                        <a:solidFill>
                          <a:schemeClr val="tx2"/>
                        </a:solidFill>
                      </a:endParaRPr>
                    </a:p>
                  </a:txBody>
                  <a:tcPr anchor="ctr"/>
                </a:tc>
                <a:tc>
                  <a:txBody>
                    <a:bodyPr/>
                    <a:lstStyle/>
                    <a:p>
                      <a:pPr algn="ctr"/>
                      <a:r>
                        <a:rPr lang="en-US" sz="650" dirty="0" smtClean="0"/>
                        <a:t>GBPUSD</a:t>
                      </a:r>
                    </a:p>
                    <a:p>
                      <a:pPr algn="ctr"/>
                      <a:r>
                        <a:rPr lang="en-US" sz="650" dirty="0" smtClean="0"/>
                        <a:t>MA</a:t>
                      </a:r>
                      <a:r>
                        <a:rPr lang="en-US" sz="650" baseline="0" dirty="0" smtClean="0"/>
                        <a:t> 5</a:t>
                      </a:r>
                    </a:p>
                    <a:p>
                      <a:pPr algn="ctr"/>
                      <a:r>
                        <a:rPr lang="en-US" sz="650" baseline="0" dirty="0" smtClean="0"/>
                        <a:t>(closed bid direction)</a:t>
                      </a:r>
                      <a:endParaRPr lang="en-US" sz="650" dirty="0">
                        <a:solidFill>
                          <a:schemeClr val="tx2"/>
                        </a:solidFill>
                      </a:endParaRPr>
                    </a:p>
                  </a:txBody>
                  <a:tcPr anchor="ctr"/>
                </a:tc>
                <a:tc>
                  <a:txBody>
                    <a:bodyPr/>
                    <a:lstStyle/>
                    <a:p>
                      <a:pPr algn="ctr"/>
                      <a:r>
                        <a:rPr lang="en-US" sz="650" dirty="0" smtClean="0"/>
                        <a:t>GBPUSDMA</a:t>
                      </a:r>
                      <a:r>
                        <a:rPr lang="en-US" sz="650" baseline="0" dirty="0" smtClean="0"/>
                        <a:t> 20</a:t>
                      </a:r>
                    </a:p>
                    <a:p>
                      <a:pPr algn="ctr"/>
                      <a:r>
                        <a:rPr lang="en-US" sz="650" baseline="0" dirty="0" smtClean="0"/>
                        <a:t>(closed bid direction)</a:t>
                      </a:r>
                      <a:endParaRPr lang="en-US" sz="650" dirty="0" smtClean="0">
                        <a:solidFill>
                          <a:schemeClr val="tx2"/>
                        </a:solidFill>
                      </a:endParaRPr>
                    </a:p>
                  </a:txBody>
                  <a:tcPr anchor="ctr"/>
                </a:tc>
                <a:tc>
                  <a:txBody>
                    <a:bodyPr/>
                    <a:lstStyle/>
                    <a:p>
                      <a:pPr algn="ctr"/>
                      <a:r>
                        <a:rPr lang="en-US" sz="650" dirty="0" smtClean="0"/>
                        <a:t>GBPUSDMA</a:t>
                      </a:r>
                      <a:r>
                        <a:rPr lang="en-US" sz="650" baseline="0" dirty="0" smtClean="0"/>
                        <a:t> 50</a:t>
                      </a:r>
                    </a:p>
                    <a:p>
                      <a:pPr algn="ctr"/>
                      <a:r>
                        <a:rPr lang="en-US" sz="650" baseline="0" dirty="0" smtClean="0"/>
                        <a:t>(closed bid direction)</a:t>
                      </a:r>
                      <a:endParaRPr lang="en-US" sz="650" dirty="0">
                        <a:solidFill>
                          <a:schemeClr val="tx2"/>
                        </a:solidFill>
                      </a:endParaRPr>
                    </a:p>
                  </a:txBody>
                  <a:tcPr anchor="ctr"/>
                </a:tc>
                <a:tc>
                  <a:txBody>
                    <a:bodyPr/>
                    <a:lstStyle/>
                    <a:p>
                      <a:pPr algn="ctr"/>
                      <a:r>
                        <a:rPr lang="en-US" sz="650" dirty="0" smtClean="0"/>
                        <a:t>EURUSDMA</a:t>
                      </a:r>
                      <a:r>
                        <a:rPr lang="en-US" sz="650" baseline="0" dirty="0" smtClean="0"/>
                        <a:t> 5</a:t>
                      </a:r>
                    </a:p>
                    <a:p>
                      <a:pPr algn="ctr"/>
                      <a:r>
                        <a:rPr lang="en-US" sz="650" baseline="0" dirty="0" smtClean="0"/>
                        <a:t>(closed ask</a:t>
                      </a:r>
                    </a:p>
                    <a:p>
                      <a:pPr algn="ctr"/>
                      <a:r>
                        <a:rPr lang="en-US" sz="650" baseline="0" dirty="0" smtClean="0"/>
                        <a:t>direction)</a:t>
                      </a:r>
                      <a:endParaRPr lang="en-US" sz="650" dirty="0">
                        <a:solidFill>
                          <a:schemeClr val="tx2"/>
                        </a:solidFill>
                      </a:endParaRPr>
                    </a:p>
                  </a:txBody>
                  <a:tcPr anchor="ctr"/>
                </a:tc>
                <a:tc>
                  <a:txBody>
                    <a:bodyPr/>
                    <a:lstStyle/>
                    <a:p>
                      <a:pPr algn="ctr"/>
                      <a:r>
                        <a:rPr lang="en-US" sz="650" dirty="0" smtClean="0"/>
                        <a:t>EURUSDMA</a:t>
                      </a:r>
                      <a:r>
                        <a:rPr lang="en-US" sz="650" baseline="0" dirty="0" smtClean="0"/>
                        <a:t> 20</a:t>
                      </a:r>
                    </a:p>
                    <a:p>
                      <a:pPr algn="ctr"/>
                      <a:r>
                        <a:rPr lang="en-US" sz="650" baseline="0" dirty="0" smtClean="0"/>
                        <a:t>(closed ask</a:t>
                      </a:r>
                    </a:p>
                    <a:p>
                      <a:pPr algn="ctr"/>
                      <a:r>
                        <a:rPr lang="en-US" sz="650" baseline="0" dirty="0" smtClean="0"/>
                        <a:t>direction)</a:t>
                      </a:r>
                      <a:endParaRPr lang="en-US" sz="650" dirty="0" smtClean="0">
                        <a:solidFill>
                          <a:schemeClr val="tx2"/>
                        </a:solidFill>
                      </a:endParaRPr>
                    </a:p>
                  </a:txBody>
                  <a:tcPr anchor="ctr"/>
                </a:tc>
                <a:tc>
                  <a:txBody>
                    <a:bodyPr/>
                    <a:lstStyle/>
                    <a:p>
                      <a:pPr algn="ctr"/>
                      <a:r>
                        <a:rPr lang="en-US" sz="650" dirty="0" smtClean="0"/>
                        <a:t>EURUSDMA</a:t>
                      </a:r>
                      <a:r>
                        <a:rPr lang="en-US" sz="650" baseline="0" dirty="0" smtClean="0"/>
                        <a:t> 50</a:t>
                      </a:r>
                    </a:p>
                    <a:p>
                      <a:pPr algn="ctr"/>
                      <a:r>
                        <a:rPr lang="en-US" sz="650" baseline="0" dirty="0" smtClean="0"/>
                        <a:t>(closed ask</a:t>
                      </a:r>
                    </a:p>
                    <a:p>
                      <a:pPr algn="ctr"/>
                      <a:r>
                        <a:rPr lang="en-US" sz="650" baseline="0" dirty="0" smtClean="0"/>
                        <a:t>direction)</a:t>
                      </a:r>
                      <a:endParaRPr lang="en-US" sz="650" dirty="0">
                        <a:solidFill>
                          <a:schemeClr val="tx2"/>
                        </a:solidFill>
                      </a:endParaRPr>
                    </a:p>
                  </a:txBody>
                  <a:tcPr anchor="ctr"/>
                </a:tc>
                <a:tc>
                  <a:txBody>
                    <a:bodyPr/>
                    <a:lstStyle/>
                    <a:p>
                      <a:pPr algn="ctr"/>
                      <a:r>
                        <a:rPr lang="en-US" sz="650" dirty="0" smtClean="0"/>
                        <a:t>GBPUSD</a:t>
                      </a:r>
                    </a:p>
                    <a:p>
                      <a:pPr algn="ctr"/>
                      <a:r>
                        <a:rPr lang="en-US" sz="650" dirty="0" smtClean="0"/>
                        <a:t>(closed bid </a:t>
                      </a:r>
                      <a:r>
                        <a:rPr lang="en-US" sz="650" baseline="0" dirty="0" smtClean="0"/>
                        <a:t>direction)</a:t>
                      </a:r>
                      <a:endParaRPr lang="en-US" sz="650" dirty="0">
                        <a:solidFill>
                          <a:schemeClr val="tx2"/>
                        </a:solidFill>
                      </a:endParaRPr>
                    </a:p>
                  </a:txBody>
                  <a:tcPr anchor="ctr"/>
                </a:tc>
                <a:tc>
                  <a:txBody>
                    <a:bodyPr/>
                    <a:lstStyle/>
                    <a:p>
                      <a:pPr algn="ctr"/>
                      <a:r>
                        <a:rPr lang="en-US" sz="650" dirty="0" smtClean="0"/>
                        <a:t>GBPUSD</a:t>
                      </a:r>
                    </a:p>
                    <a:p>
                      <a:pPr algn="ctr"/>
                      <a:r>
                        <a:rPr lang="en-US" sz="650" dirty="0" smtClean="0"/>
                        <a:t>(closed</a:t>
                      </a:r>
                      <a:r>
                        <a:rPr lang="en-US" sz="650" baseline="0" dirty="0" smtClean="0"/>
                        <a:t> </a:t>
                      </a:r>
                      <a:r>
                        <a:rPr lang="en-US" sz="650" dirty="0" smtClean="0"/>
                        <a:t>ask</a:t>
                      </a:r>
                      <a:r>
                        <a:rPr lang="en-US" sz="650" baseline="0" dirty="0" smtClean="0"/>
                        <a:t> direction)</a:t>
                      </a:r>
                      <a:endParaRPr lang="en-US" sz="650" dirty="0" smtClean="0">
                        <a:solidFill>
                          <a:schemeClr val="tx2"/>
                        </a:solidFill>
                      </a:endParaRPr>
                    </a:p>
                  </a:txBody>
                  <a:tcPr anchor="ctr"/>
                </a:tc>
                <a:tc>
                  <a:txBody>
                    <a:bodyPr/>
                    <a:lstStyle/>
                    <a:p>
                      <a:pPr algn="ctr"/>
                      <a:r>
                        <a:rPr lang="en-US" sz="650" dirty="0" smtClean="0"/>
                        <a:t>EURUSD</a:t>
                      </a:r>
                    </a:p>
                    <a:p>
                      <a:pPr algn="ctr"/>
                      <a:r>
                        <a:rPr lang="en-US" sz="650" dirty="0" smtClean="0"/>
                        <a:t>(closed bid </a:t>
                      </a:r>
                      <a:r>
                        <a:rPr lang="en-US" sz="650" baseline="0" dirty="0" smtClean="0"/>
                        <a:t>direction)</a:t>
                      </a:r>
                      <a:endParaRPr lang="en-US" sz="650" dirty="0">
                        <a:solidFill>
                          <a:schemeClr val="tx2"/>
                        </a:solidFill>
                      </a:endParaRPr>
                    </a:p>
                  </a:txBody>
                  <a:tcPr anchor="ctr"/>
                </a:tc>
                <a:tc>
                  <a:txBody>
                    <a:bodyPr/>
                    <a:lstStyle/>
                    <a:p>
                      <a:pPr algn="ctr"/>
                      <a:r>
                        <a:rPr lang="en-US" sz="650" dirty="0" smtClean="0"/>
                        <a:t>EURUSD</a:t>
                      </a:r>
                    </a:p>
                    <a:p>
                      <a:pPr algn="ctr"/>
                      <a:r>
                        <a:rPr lang="en-US" sz="650" dirty="0" smtClean="0"/>
                        <a:t>(closed</a:t>
                      </a:r>
                      <a:r>
                        <a:rPr lang="en-US" sz="650" baseline="0" dirty="0" smtClean="0"/>
                        <a:t> </a:t>
                      </a:r>
                      <a:r>
                        <a:rPr lang="en-US" sz="650" dirty="0" smtClean="0"/>
                        <a:t>ask</a:t>
                      </a:r>
                      <a:r>
                        <a:rPr lang="en-US" sz="650" baseline="0" dirty="0" smtClean="0"/>
                        <a:t> direction)</a:t>
                      </a:r>
                      <a:endParaRPr lang="en-US" sz="650" dirty="0" smtClean="0">
                        <a:solidFill>
                          <a:schemeClr val="tx2"/>
                        </a:solidFill>
                      </a:endParaRPr>
                    </a:p>
                  </a:txBody>
                  <a:tcPr anchor="ctr"/>
                </a:tc>
              </a:tr>
              <a:tr h="370840">
                <a:tc>
                  <a:txBody>
                    <a:bodyPr/>
                    <a:lstStyle/>
                    <a:p>
                      <a:pPr algn="ctr"/>
                      <a:r>
                        <a:rPr lang="en-US" sz="1000" dirty="0" smtClean="0"/>
                        <a:t>21:43</a:t>
                      </a:r>
                      <a:endParaRPr lang="en-US" sz="1000" dirty="0">
                        <a:solidFill>
                          <a:schemeClr val="tx2"/>
                        </a:solidFill>
                      </a:endParaRPr>
                    </a:p>
                  </a:txBody>
                  <a:tcPr anchor="ctr"/>
                </a:tc>
                <a:tc>
                  <a:txBody>
                    <a:bodyPr/>
                    <a:lstStyle/>
                    <a:p>
                      <a:pPr algn="ctr"/>
                      <a:r>
                        <a:rPr lang="en-US" sz="1000" dirty="0" smtClean="0"/>
                        <a:t>1.5521</a:t>
                      </a:r>
                      <a:endParaRPr lang="en-US" sz="1000" dirty="0">
                        <a:solidFill>
                          <a:schemeClr val="tx2"/>
                        </a:solidFill>
                      </a:endParaRPr>
                    </a:p>
                  </a:txBody>
                  <a:tcPr anchor="ctr"/>
                </a:tc>
                <a:tc>
                  <a:txBody>
                    <a:bodyPr/>
                    <a:lstStyle/>
                    <a:p>
                      <a:pPr algn="ctr"/>
                      <a:r>
                        <a:rPr lang="en-US" sz="1000" dirty="0" smtClean="0"/>
                        <a:t>…..</a:t>
                      </a:r>
                      <a:endParaRPr lang="en-US" sz="1000" dirty="0">
                        <a:solidFill>
                          <a:schemeClr val="tx2"/>
                        </a:solidFill>
                      </a:endParaRPr>
                    </a:p>
                  </a:txBody>
                  <a:tcPr anchor="ctr"/>
                </a:tc>
                <a:tc>
                  <a:txBody>
                    <a:bodyPr/>
                    <a:lstStyle/>
                    <a:p>
                      <a:pPr algn="ctr"/>
                      <a:r>
                        <a:rPr lang="en-US" sz="1000" dirty="0" smtClean="0"/>
                        <a:t>1.5535</a:t>
                      </a:r>
                      <a:endParaRPr lang="en-US" sz="1000" dirty="0">
                        <a:solidFill>
                          <a:schemeClr val="tx2"/>
                        </a:solidFill>
                      </a:endParaRPr>
                    </a:p>
                  </a:txBody>
                  <a:tcPr anchor="ctr"/>
                </a:tc>
                <a:tc>
                  <a:txBody>
                    <a:bodyPr/>
                    <a:lstStyle/>
                    <a:p>
                      <a:pPr algn="ctr"/>
                      <a:r>
                        <a:rPr lang="en-US" sz="1000" dirty="0" smtClean="0">
                          <a:solidFill>
                            <a:schemeClr val="tx1"/>
                          </a:solidFill>
                        </a:rPr>
                        <a:t>0.8</a:t>
                      </a:r>
                      <a:endParaRPr lang="en-US" sz="1000" dirty="0">
                        <a:solidFill>
                          <a:schemeClr val="tx1"/>
                        </a:solidFill>
                      </a:endParaRPr>
                    </a:p>
                  </a:txBody>
                  <a:tcPr anchor="ctr"/>
                </a:tc>
                <a:tc>
                  <a:txBody>
                    <a:bodyPr/>
                    <a:lstStyle/>
                    <a:p>
                      <a:pPr algn="ctr"/>
                      <a:r>
                        <a:rPr lang="en-US" sz="1000" dirty="0" smtClean="0">
                          <a:solidFill>
                            <a:schemeClr val="tx1"/>
                          </a:solidFill>
                        </a:rPr>
                        <a:t>0.75</a:t>
                      </a:r>
                      <a:endParaRPr lang="en-US" sz="1000" dirty="0">
                        <a:solidFill>
                          <a:schemeClr val="tx1"/>
                        </a:solidFill>
                      </a:endParaRPr>
                    </a:p>
                  </a:txBody>
                  <a:tcPr anchor="ctr"/>
                </a:tc>
                <a:tc>
                  <a:txBody>
                    <a:bodyPr/>
                    <a:lstStyle/>
                    <a:p>
                      <a:pPr algn="ctr"/>
                      <a:r>
                        <a:rPr lang="en-US" sz="1000" dirty="0" smtClean="0">
                          <a:solidFill>
                            <a:schemeClr val="tx1"/>
                          </a:solidFill>
                        </a:rPr>
                        <a:t>0.74</a:t>
                      </a:r>
                      <a:endParaRPr lang="en-US" sz="1000" dirty="0">
                        <a:solidFill>
                          <a:schemeClr val="tx1"/>
                        </a:solidFill>
                      </a:endParaRPr>
                    </a:p>
                  </a:txBody>
                  <a:tcPr anchor="ctr"/>
                </a:tc>
                <a:tc>
                  <a:txBody>
                    <a:bodyPr/>
                    <a:lstStyle/>
                    <a:p>
                      <a:pPr algn="ctr"/>
                      <a:r>
                        <a:rPr lang="en-US" sz="1000" dirty="0" smtClean="0">
                          <a:solidFill>
                            <a:schemeClr val="tx1"/>
                          </a:solidFill>
                        </a:rPr>
                        <a:t>0.8</a:t>
                      </a:r>
                      <a:endParaRPr lang="en-US" sz="1000" dirty="0">
                        <a:solidFill>
                          <a:schemeClr val="tx1"/>
                        </a:solidFill>
                      </a:endParaRPr>
                    </a:p>
                  </a:txBody>
                  <a:tcPr anchor="ctr"/>
                </a:tc>
                <a:tc>
                  <a:txBody>
                    <a:bodyPr/>
                    <a:lstStyle/>
                    <a:p>
                      <a:pPr algn="ctr"/>
                      <a:r>
                        <a:rPr lang="en-US" sz="1000" dirty="0" smtClean="0">
                          <a:solidFill>
                            <a:schemeClr val="tx1"/>
                          </a:solidFill>
                        </a:rPr>
                        <a:t>0.55</a:t>
                      </a:r>
                      <a:endParaRPr lang="en-US" sz="1000" dirty="0">
                        <a:solidFill>
                          <a:schemeClr val="tx1"/>
                        </a:solidFill>
                      </a:endParaRPr>
                    </a:p>
                  </a:txBody>
                  <a:tcPr anchor="ctr"/>
                </a:tc>
                <a:tc>
                  <a:txBody>
                    <a:bodyPr/>
                    <a:lstStyle/>
                    <a:p>
                      <a:pPr algn="ctr"/>
                      <a:r>
                        <a:rPr lang="en-US" sz="1000" dirty="0" smtClean="0">
                          <a:solidFill>
                            <a:schemeClr val="tx1"/>
                          </a:solidFill>
                        </a:rPr>
                        <a:t>0.72</a:t>
                      </a:r>
                      <a:endParaRPr lang="en-US" sz="1000" dirty="0">
                        <a:solidFill>
                          <a:schemeClr val="tx1"/>
                        </a:solidFill>
                      </a:endParaRPr>
                    </a:p>
                  </a:txBody>
                  <a:tcPr anchor="ctr"/>
                </a:tc>
                <a:tc>
                  <a:txBody>
                    <a:bodyPr/>
                    <a:lstStyle/>
                    <a:p>
                      <a:pPr algn="ctr"/>
                      <a:r>
                        <a:rPr lang="en-US" sz="1000" dirty="0" smtClean="0">
                          <a:solidFill>
                            <a:srgbClr val="008000"/>
                          </a:solidFill>
                        </a:rPr>
                        <a:t>+ (1)</a:t>
                      </a:r>
                      <a:endParaRPr lang="en-US" sz="1000" dirty="0">
                        <a:solidFill>
                          <a:srgbClr val="008000"/>
                        </a:solidFill>
                      </a:endParaRPr>
                    </a:p>
                  </a:txBody>
                  <a:tcPr anchor="ctr"/>
                </a:tc>
                <a:tc>
                  <a:txBody>
                    <a:bodyPr/>
                    <a:lstStyle/>
                    <a:p>
                      <a:pPr algn="ctr"/>
                      <a:r>
                        <a:rPr lang="en-US" sz="1000" dirty="0" smtClean="0">
                          <a:solidFill>
                            <a:srgbClr val="008000"/>
                          </a:solidFill>
                        </a:rPr>
                        <a:t>+</a:t>
                      </a:r>
                      <a:r>
                        <a:rPr lang="en-US" sz="1000" baseline="0" dirty="0" smtClean="0">
                          <a:solidFill>
                            <a:srgbClr val="008000"/>
                          </a:solidFill>
                        </a:rPr>
                        <a:t> </a:t>
                      </a:r>
                      <a:r>
                        <a:rPr lang="en-US" sz="1000" dirty="0" smtClean="0">
                          <a:solidFill>
                            <a:srgbClr val="008000"/>
                          </a:solidFill>
                        </a:rPr>
                        <a:t>(1)</a:t>
                      </a:r>
                      <a:endParaRPr lang="en-US" sz="1000" dirty="0">
                        <a:solidFill>
                          <a:srgbClr val="008000"/>
                        </a:solidFill>
                      </a:endParaRPr>
                    </a:p>
                  </a:txBody>
                  <a:tcPr anchor="ctr"/>
                </a:tc>
                <a:tc>
                  <a:txBody>
                    <a:bodyPr/>
                    <a:lstStyle/>
                    <a:p>
                      <a:pPr algn="ctr"/>
                      <a:r>
                        <a:rPr lang="en-US" sz="1000" dirty="0" smtClean="0">
                          <a:solidFill>
                            <a:srgbClr val="008000"/>
                          </a:solidFill>
                        </a:rPr>
                        <a:t>+ (1)</a:t>
                      </a:r>
                      <a:endParaRPr lang="en-US" sz="1000" dirty="0">
                        <a:solidFill>
                          <a:srgbClr val="008000"/>
                        </a:solidFill>
                      </a:endParaRPr>
                    </a:p>
                  </a:txBody>
                  <a:tcPr anchor="ctr"/>
                </a:tc>
                <a:tc>
                  <a:txBody>
                    <a:bodyPr/>
                    <a:lstStyle/>
                    <a:p>
                      <a:pPr algn="ctr"/>
                      <a:r>
                        <a:rPr lang="en-US" sz="1000" dirty="0" smtClean="0">
                          <a:solidFill>
                            <a:srgbClr val="008000"/>
                          </a:solidFill>
                        </a:rPr>
                        <a:t>+</a:t>
                      </a:r>
                      <a:r>
                        <a:rPr lang="en-US" sz="1000" baseline="0" dirty="0" smtClean="0">
                          <a:solidFill>
                            <a:srgbClr val="008000"/>
                          </a:solidFill>
                        </a:rPr>
                        <a:t> (1)</a:t>
                      </a:r>
                      <a:endParaRPr lang="en-US" sz="1000" dirty="0">
                        <a:solidFill>
                          <a:srgbClr val="008000"/>
                        </a:solidFill>
                      </a:endParaRPr>
                    </a:p>
                  </a:txBody>
                  <a:tcPr anchor="ctr"/>
                </a:tc>
              </a:tr>
              <a:tr h="370840">
                <a:tc>
                  <a:txBody>
                    <a:bodyPr/>
                    <a:lstStyle/>
                    <a:p>
                      <a:pPr algn="ctr"/>
                      <a:r>
                        <a:rPr lang="en-US" sz="1000" dirty="0" smtClean="0"/>
                        <a:t>21:44</a:t>
                      </a:r>
                      <a:endParaRPr lang="en-US" sz="1000" dirty="0">
                        <a:solidFill>
                          <a:schemeClr val="tx2"/>
                        </a:solidFill>
                      </a:endParaRPr>
                    </a:p>
                  </a:txBody>
                  <a:tcPr anchor="ctr"/>
                </a:tc>
                <a:tc>
                  <a:txBody>
                    <a:bodyPr/>
                    <a:lstStyle/>
                    <a:p>
                      <a:pPr algn="ctr"/>
                      <a:r>
                        <a:rPr lang="en-US" sz="1000" dirty="0" smtClean="0"/>
                        <a:t>1.5514</a:t>
                      </a:r>
                      <a:endParaRPr lang="en-US" sz="1000" dirty="0">
                        <a:solidFill>
                          <a:schemeClr val="tx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a:t>
                      </a:r>
                      <a:endParaRPr lang="en-US" sz="1000" dirty="0" smtClean="0">
                        <a:solidFill>
                          <a:schemeClr val="tx2"/>
                        </a:solidFill>
                      </a:endParaRPr>
                    </a:p>
                  </a:txBody>
                  <a:tcPr anchor="ctr"/>
                </a:tc>
                <a:tc>
                  <a:txBody>
                    <a:bodyPr/>
                    <a:lstStyle/>
                    <a:p>
                      <a:pPr algn="ctr"/>
                      <a:r>
                        <a:rPr lang="en-US" sz="1000" dirty="0" smtClean="0"/>
                        <a:t>1.5537</a:t>
                      </a:r>
                      <a:endParaRPr lang="en-US" sz="1000" dirty="0">
                        <a:solidFill>
                          <a:schemeClr val="tx2"/>
                        </a:solidFill>
                      </a:endParaRPr>
                    </a:p>
                  </a:txBody>
                  <a:tcPr anchor="ctr"/>
                </a:tc>
                <a:tc>
                  <a:txBody>
                    <a:bodyPr/>
                    <a:lstStyle/>
                    <a:p>
                      <a:pPr algn="ctr"/>
                      <a:r>
                        <a:rPr lang="en-US" sz="1000" dirty="0" smtClean="0">
                          <a:solidFill>
                            <a:schemeClr val="tx1"/>
                          </a:solidFill>
                        </a:rPr>
                        <a:t>0.6</a:t>
                      </a:r>
                      <a:endParaRPr lang="en-US" sz="1000" dirty="0">
                        <a:solidFill>
                          <a:schemeClr val="tx1"/>
                        </a:solidFill>
                      </a:endParaRPr>
                    </a:p>
                  </a:txBody>
                  <a:tcPr anchor="ctr"/>
                </a:tc>
                <a:tc>
                  <a:txBody>
                    <a:bodyPr/>
                    <a:lstStyle/>
                    <a:p>
                      <a:pPr algn="ctr"/>
                      <a:r>
                        <a:rPr lang="en-US" sz="1000" dirty="0" smtClean="0">
                          <a:solidFill>
                            <a:schemeClr val="tx1"/>
                          </a:solidFill>
                        </a:rPr>
                        <a:t>0.70</a:t>
                      </a:r>
                      <a:endParaRPr lang="en-US" sz="1000" dirty="0">
                        <a:solidFill>
                          <a:schemeClr val="tx1"/>
                        </a:solidFill>
                      </a:endParaRPr>
                    </a:p>
                  </a:txBody>
                  <a:tcPr anchor="ctr"/>
                </a:tc>
                <a:tc>
                  <a:txBody>
                    <a:bodyPr/>
                    <a:lstStyle/>
                    <a:p>
                      <a:pPr algn="ctr"/>
                      <a:r>
                        <a:rPr lang="en-US" sz="1000" dirty="0" smtClean="0">
                          <a:solidFill>
                            <a:schemeClr val="tx1"/>
                          </a:solidFill>
                        </a:rPr>
                        <a:t>0.72</a:t>
                      </a:r>
                      <a:endParaRPr lang="en-US" sz="1000" dirty="0">
                        <a:solidFill>
                          <a:schemeClr val="tx1"/>
                        </a:solidFill>
                      </a:endParaRPr>
                    </a:p>
                  </a:txBody>
                  <a:tcPr anchor="ctr"/>
                </a:tc>
                <a:tc>
                  <a:txBody>
                    <a:bodyPr/>
                    <a:lstStyle/>
                    <a:p>
                      <a:pPr algn="ctr"/>
                      <a:r>
                        <a:rPr lang="en-US" sz="1000" dirty="0" smtClean="0">
                          <a:solidFill>
                            <a:schemeClr val="tx1"/>
                          </a:solidFill>
                        </a:rPr>
                        <a:t>0.6</a:t>
                      </a:r>
                      <a:endParaRPr lang="en-US" sz="1000" dirty="0">
                        <a:solidFill>
                          <a:schemeClr val="tx1"/>
                        </a:solidFill>
                      </a:endParaRPr>
                    </a:p>
                  </a:txBody>
                  <a:tcPr anchor="ctr"/>
                </a:tc>
                <a:tc>
                  <a:txBody>
                    <a:bodyPr/>
                    <a:lstStyle/>
                    <a:p>
                      <a:pPr algn="ctr"/>
                      <a:r>
                        <a:rPr lang="en-US" sz="1000" dirty="0" smtClean="0">
                          <a:solidFill>
                            <a:schemeClr val="tx1"/>
                          </a:solidFill>
                        </a:rPr>
                        <a:t>0.50</a:t>
                      </a:r>
                      <a:endParaRPr lang="en-US" sz="1000" dirty="0">
                        <a:solidFill>
                          <a:schemeClr val="tx1"/>
                        </a:solidFill>
                      </a:endParaRPr>
                    </a:p>
                  </a:txBody>
                  <a:tcPr anchor="ctr"/>
                </a:tc>
                <a:tc>
                  <a:txBody>
                    <a:bodyPr/>
                    <a:lstStyle/>
                    <a:p>
                      <a:pPr algn="ctr"/>
                      <a:r>
                        <a:rPr lang="en-US" sz="1000" dirty="0" smtClean="0">
                          <a:solidFill>
                            <a:schemeClr val="tx1"/>
                          </a:solidFill>
                        </a:rPr>
                        <a:t>0.70</a:t>
                      </a:r>
                      <a:endParaRPr lang="en-US" sz="1000" dirty="0">
                        <a:solidFill>
                          <a:schemeClr val="tx1"/>
                        </a:solidFill>
                      </a:endParaRPr>
                    </a:p>
                  </a:txBody>
                  <a:tcPr anchor="ctr"/>
                </a:tc>
                <a:tc>
                  <a:txBody>
                    <a:bodyPr/>
                    <a:lstStyle/>
                    <a:p>
                      <a:pPr algn="ctr"/>
                      <a:r>
                        <a:rPr lang="en-US" sz="1000" dirty="0" smtClean="0">
                          <a:solidFill>
                            <a:srgbClr val="FF0000"/>
                          </a:solidFill>
                        </a:rPr>
                        <a:t>- (0) </a:t>
                      </a:r>
                      <a:endParaRPr lang="en-US" sz="1000" dirty="0">
                        <a:solidFill>
                          <a:srgbClr val="FF0000"/>
                        </a:solidFill>
                      </a:endParaRPr>
                    </a:p>
                  </a:txBody>
                  <a:tcPr anchor="ctr"/>
                </a:tc>
                <a:tc>
                  <a:txBody>
                    <a:bodyPr/>
                    <a:lstStyle/>
                    <a:p>
                      <a:pPr algn="ctr"/>
                      <a:r>
                        <a:rPr lang="en-US" sz="1000" dirty="0" smtClean="0">
                          <a:solidFill>
                            <a:srgbClr val="FF0000"/>
                          </a:solidFill>
                        </a:rPr>
                        <a:t>- (0) </a:t>
                      </a:r>
                      <a:endParaRPr lang="en-US" sz="1000" dirty="0">
                        <a:solidFill>
                          <a:srgbClr val="FF0000"/>
                        </a:solidFill>
                      </a:endParaRPr>
                    </a:p>
                  </a:txBody>
                  <a:tcPr anchor="ctr"/>
                </a:tc>
                <a:tc>
                  <a:txBody>
                    <a:bodyPr/>
                    <a:lstStyle/>
                    <a:p>
                      <a:pPr algn="ctr"/>
                      <a:r>
                        <a:rPr lang="en-US" sz="1000" dirty="0" smtClean="0">
                          <a:solidFill>
                            <a:srgbClr val="FF0000"/>
                          </a:solidFill>
                        </a:rPr>
                        <a:t>- (0) </a:t>
                      </a:r>
                      <a:endParaRPr lang="en-US" sz="1000" dirty="0">
                        <a:solidFill>
                          <a:srgbClr val="FF0000"/>
                        </a:solidFill>
                      </a:endParaRPr>
                    </a:p>
                  </a:txBody>
                  <a:tcPr anchor="ctr"/>
                </a:tc>
                <a:tc>
                  <a:txBody>
                    <a:bodyPr/>
                    <a:lstStyle/>
                    <a:p>
                      <a:pPr algn="ctr"/>
                      <a:r>
                        <a:rPr lang="en-US" sz="1000" dirty="0" smtClean="0">
                          <a:solidFill>
                            <a:srgbClr val="FF0000"/>
                          </a:solidFill>
                        </a:rPr>
                        <a:t>- (0) </a:t>
                      </a:r>
                      <a:endParaRPr lang="en-US" sz="1000" dirty="0">
                        <a:solidFill>
                          <a:srgbClr val="FF0000"/>
                        </a:solidFill>
                      </a:endParaRPr>
                    </a:p>
                  </a:txBody>
                  <a:tcPr anchor="ctr"/>
                </a:tc>
              </a:tr>
              <a:tr h="370840">
                <a:tc>
                  <a:txBody>
                    <a:bodyPr/>
                    <a:lstStyle/>
                    <a:p>
                      <a:pPr algn="ctr"/>
                      <a:r>
                        <a:rPr lang="en-US" sz="1000" dirty="0" smtClean="0"/>
                        <a:t>21:45</a:t>
                      </a:r>
                      <a:endParaRPr lang="en-US" sz="1000" dirty="0">
                        <a:solidFill>
                          <a:schemeClr val="tx2"/>
                        </a:solidFill>
                      </a:endParaRPr>
                    </a:p>
                  </a:txBody>
                  <a:tcPr anchor="ctr"/>
                </a:tc>
                <a:tc>
                  <a:txBody>
                    <a:bodyPr/>
                    <a:lstStyle/>
                    <a:p>
                      <a:pPr algn="ctr"/>
                      <a:r>
                        <a:rPr lang="en-US" sz="1000" dirty="0" smtClean="0"/>
                        <a:t>1.5527</a:t>
                      </a:r>
                      <a:endParaRPr lang="en-US" sz="1000" dirty="0">
                        <a:solidFill>
                          <a:schemeClr val="tx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a:t>
                      </a:r>
                      <a:endParaRPr lang="en-US" sz="1000" dirty="0" smtClean="0">
                        <a:solidFill>
                          <a:schemeClr val="tx2"/>
                        </a:solidFill>
                      </a:endParaRPr>
                    </a:p>
                  </a:txBody>
                  <a:tcPr anchor="ctr"/>
                </a:tc>
                <a:tc>
                  <a:txBody>
                    <a:bodyPr/>
                    <a:lstStyle/>
                    <a:p>
                      <a:pPr algn="ctr"/>
                      <a:r>
                        <a:rPr lang="en-US" sz="1000" dirty="0" smtClean="0"/>
                        <a:t>1.5533</a:t>
                      </a:r>
                      <a:endParaRPr lang="en-US" sz="1000" dirty="0">
                        <a:solidFill>
                          <a:schemeClr val="tx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0.8</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0.75</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0.74</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0.6</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0.50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0.70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8000"/>
                          </a:solidFill>
                        </a:rPr>
                        <a:t>+</a:t>
                      </a:r>
                      <a:r>
                        <a:rPr lang="en-US" sz="1000" baseline="0" dirty="0" smtClean="0">
                          <a:solidFill>
                            <a:srgbClr val="008000"/>
                          </a:solidFill>
                        </a:rPr>
                        <a:t> </a:t>
                      </a:r>
                      <a:r>
                        <a:rPr lang="en-US" sz="1000" dirty="0" smtClean="0">
                          <a:solidFill>
                            <a:srgbClr val="008000"/>
                          </a:solidFill>
                        </a:rPr>
                        <a:t>(1)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FF0000"/>
                          </a:solidFill>
                        </a:rPr>
                        <a:t>- (0)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8000"/>
                          </a:solidFill>
                        </a:rPr>
                        <a:t>+ (1)</a:t>
                      </a:r>
                      <a:r>
                        <a:rPr lang="en-US" sz="1000" dirty="0" smtClean="0"/>
                        <a:t> </a:t>
                      </a:r>
                      <a:endParaRPr lang="en-US" sz="1000" dirty="0" smtClean="0">
                        <a:solidFill>
                          <a:srgbClr val="008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FF0000"/>
                          </a:solidFill>
                        </a:rPr>
                        <a:t>- (0)</a:t>
                      </a:r>
                    </a:p>
                  </a:txBody>
                  <a:tcPr anchor="ctr"/>
                </a:tc>
              </a:tr>
            </a:tbl>
          </a:graphicData>
        </a:graphic>
      </p:graphicFrame>
      <p:sp>
        <p:nvSpPr>
          <p:cNvPr id="20" name="Rectangle 19"/>
          <p:cNvSpPr/>
          <p:nvPr/>
        </p:nvSpPr>
        <p:spPr>
          <a:xfrm>
            <a:off x="2819400" y="3657600"/>
            <a:ext cx="3505200" cy="19050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07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features and labels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02504156"/>
              </p:ext>
            </p:extLst>
          </p:nvPr>
        </p:nvGraphicFramePr>
        <p:xfrm>
          <a:off x="762000" y="1752600"/>
          <a:ext cx="7467600" cy="4328159"/>
        </p:xfrm>
        <a:graphic>
          <a:graphicData uri="http://schemas.openxmlformats.org/drawingml/2006/table">
            <a:tbl>
              <a:tblPr bandRow="1">
                <a:tableStyleId>{5C22544A-7EE6-4342-B048-85BDC9FD1C3A}</a:tableStyleId>
              </a:tblPr>
              <a:tblGrid>
                <a:gridCol w="1752600"/>
                <a:gridCol w="5715000"/>
              </a:tblGrid>
              <a:tr h="370840">
                <a:tc>
                  <a:txBody>
                    <a:bodyPr/>
                    <a:lstStyle/>
                    <a:p>
                      <a:pPr algn="ctr"/>
                      <a:r>
                        <a:rPr lang="en-US" sz="1600" dirty="0" smtClean="0"/>
                        <a:t>Features</a:t>
                      </a:r>
                      <a:endParaRPr lang="en-US" sz="1600" dirty="0"/>
                    </a:p>
                  </a:txBody>
                  <a:tcPr anchor="ctr"/>
                </a:tc>
                <a:tc>
                  <a:txBody>
                    <a:bodyPr/>
                    <a:lstStyle/>
                    <a:p>
                      <a:pPr marL="514350" indent="-514350" algn="l">
                        <a:buAutoNum type="arabicPeriod"/>
                      </a:pPr>
                      <a:r>
                        <a:rPr lang="en-US" sz="1600" dirty="0" smtClean="0"/>
                        <a:t>GBP/USD high bid price in Last minute </a:t>
                      </a:r>
                    </a:p>
                    <a:p>
                      <a:pPr marL="514350" indent="-514350" algn="l">
                        <a:buAutoNum type="arabicPeriod"/>
                      </a:pPr>
                      <a:r>
                        <a:rPr lang="en-US" sz="1600" dirty="0" smtClean="0"/>
                        <a:t>GBP/USD low bid price in Last minute </a:t>
                      </a:r>
                    </a:p>
                    <a:p>
                      <a:pPr marL="514350" indent="-514350" algn="l">
                        <a:buAutoNum type="arabicPeriod"/>
                      </a:pPr>
                      <a:r>
                        <a:rPr lang="en-US" sz="1600" dirty="0" smtClean="0"/>
                        <a:t>GBP/USD close bid price in Last minute </a:t>
                      </a:r>
                    </a:p>
                    <a:p>
                      <a:pPr marL="514350" indent="-514350" algn="l">
                        <a:buAutoNum type="arabicPeriod"/>
                      </a:pPr>
                      <a:r>
                        <a:rPr lang="en-US" sz="1600" dirty="0" smtClean="0"/>
                        <a:t>GBP/USD high ask price in Last minute </a:t>
                      </a:r>
                    </a:p>
                    <a:p>
                      <a:pPr marL="514350" indent="-514350" algn="l">
                        <a:buAutoNum type="arabicPeriod"/>
                      </a:pPr>
                      <a:r>
                        <a:rPr lang="en-US" sz="1600" dirty="0" smtClean="0"/>
                        <a:t>GBP/USD low ask price in Last minute </a:t>
                      </a:r>
                    </a:p>
                    <a:p>
                      <a:pPr marL="514350" indent="-514350" algn="l">
                        <a:buAutoNum type="arabicPeriod"/>
                      </a:pPr>
                      <a:r>
                        <a:rPr lang="en-US" sz="1600" dirty="0" smtClean="0"/>
                        <a:t>GBP/USD close ask price in Last minute </a:t>
                      </a:r>
                    </a:p>
                    <a:p>
                      <a:pPr marL="514350" indent="-514350" algn="l">
                        <a:buAutoNum type="arabicPeriod"/>
                      </a:pPr>
                      <a:r>
                        <a:rPr lang="en-US" sz="1600" dirty="0" smtClean="0"/>
                        <a:t>GBP/USD MA 5 bid direction</a:t>
                      </a:r>
                    </a:p>
                    <a:p>
                      <a:pPr marL="514350" indent="-514350" algn="l">
                        <a:buFont typeface="Arial"/>
                        <a:buAutoNum type="arabicPeriod"/>
                      </a:pPr>
                      <a:r>
                        <a:rPr lang="en-US" sz="1600" dirty="0" smtClean="0"/>
                        <a:t>GBP/USD MA 20 bid direction</a:t>
                      </a:r>
                    </a:p>
                    <a:p>
                      <a:pPr marL="514350" indent="-514350" algn="l">
                        <a:buFont typeface="Arial"/>
                        <a:buAutoNum type="arabicPeriod"/>
                      </a:pPr>
                      <a:r>
                        <a:rPr lang="en-US" sz="1600" dirty="0" smtClean="0"/>
                        <a:t>GBP/USD MA 50 bid direction</a:t>
                      </a:r>
                    </a:p>
                    <a:p>
                      <a:pPr marL="514350" indent="-514350" algn="l">
                        <a:buAutoNum type="arabicPeriod"/>
                      </a:pPr>
                      <a:r>
                        <a:rPr lang="en-US" sz="1600" dirty="0" smtClean="0"/>
                        <a:t>GBP/USD close bid direction</a:t>
                      </a:r>
                    </a:p>
                    <a:p>
                      <a:pPr marL="514350" indent="-514350" algn="l">
                        <a:buAutoNum type="arabicPeriod"/>
                      </a:pPr>
                      <a:r>
                        <a:rPr lang="en-US" sz="1600" dirty="0" smtClean="0"/>
                        <a:t>GBP/USD close ask direction</a:t>
                      </a:r>
                    </a:p>
                    <a:p>
                      <a:pPr marL="514350" indent="-514350" algn="l">
                        <a:buFont typeface="Arial"/>
                        <a:buAutoNum type="arabicPeriod"/>
                      </a:pPr>
                      <a:r>
                        <a:rPr lang="en-US" sz="1600" dirty="0" smtClean="0"/>
                        <a:t>EUR/USD MA 5 bid direction</a:t>
                      </a:r>
                    </a:p>
                    <a:p>
                      <a:pPr marL="514350" indent="-514350" algn="l">
                        <a:buFont typeface="Arial"/>
                        <a:buAutoNum type="arabicPeriod"/>
                      </a:pPr>
                      <a:r>
                        <a:rPr lang="en-US" sz="1600" dirty="0" smtClean="0"/>
                        <a:t>EUR/USD MA 20 bid direction</a:t>
                      </a:r>
                    </a:p>
                    <a:p>
                      <a:pPr marL="514350" indent="-514350" algn="l">
                        <a:buFont typeface="Arial"/>
                        <a:buAutoNum type="arabicPeriod"/>
                      </a:pPr>
                      <a:r>
                        <a:rPr lang="en-US" sz="1600" dirty="0" smtClean="0"/>
                        <a:t>EUR/USD MA 50 bid direction</a:t>
                      </a:r>
                    </a:p>
                    <a:p>
                      <a:pPr marL="514350" indent="-514350" algn="l">
                        <a:buFont typeface="Arial"/>
                        <a:buAutoNum type="arabicPeriod"/>
                      </a:pPr>
                      <a:r>
                        <a:rPr lang="en-US" sz="1600" dirty="0" err="1" smtClean="0"/>
                        <a:t>TimeStamp</a:t>
                      </a:r>
                      <a:endParaRPr lang="en-US" sz="1600" dirty="0" smtClean="0"/>
                    </a:p>
                  </a:txBody>
                  <a:tcPr anchor="ctr"/>
                </a:tc>
              </a:tr>
              <a:tr h="370840">
                <a:tc>
                  <a:txBody>
                    <a:bodyPr/>
                    <a:lstStyle/>
                    <a:p>
                      <a:pPr algn="ctr"/>
                      <a:r>
                        <a:rPr lang="en-US" sz="1600" dirty="0" smtClean="0"/>
                        <a:t>Labels</a:t>
                      </a:r>
                      <a:endParaRPr lang="en-US" sz="1600" dirty="0"/>
                    </a:p>
                  </a:txBody>
                  <a:tcPr anchor="ctr"/>
                </a:tc>
                <a:tc>
                  <a:txBody>
                    <a:bodyPr/>
                    <a:lstStyle/>
                    <a:p>
                      <a:pPr marL="514350" indent="-514350" algn="l">
                        <a:buAutoNum type="arabicPeriod"/>
                      </a:pPr>
                      <a:r>
                        <a:rPr lang="en-US" sz="1600" u="none" dirty="0" smtClean="0"/>
                        <a:t>EUR/USD close bid direction </a:t>
                      </a:r>
                      <a:r>
                        <a:rPr lang="en-US" sz="1200" u="none" dirty="0" smtClean="0">
                          <a:solidFill>
                            <a:srgbClr val="008000"/>
                          </a:solidFill>
                        </a:rPr>
                        <a:t>(mainly used in later Experiments)</a:t>
                      </a:r>
                      <a:endParaRPr lang="en-US" sz="1600" u="none" dirty="0" smtClean="0">
                        <a:solidFill>
                          <a:srgbClr val="008000"/>
                        </a:solidFill>
                      </a:endParaRPr>
                    </a:p>
                    <a:p>
                      <a:pPr marL="514350" indent="-514350" algn="l">
                        <a:buAutoNum type="arabicPeriod"/>
                      </a:pPr>
                      <a:r>
                        <a:rPr lang="en-US" sz="1600" dirty="0" smtClean="0"/>
                        <a:t>EUR/UDS close ask direction</a:t>
                      </a:r>
                    </a:p>
                  </a:txBody>
                  <a:tcPr anchor="ctr"/>
                </a:tc>
              </a:tr>
            </a:tbl>
          </a:graphicData>
        </a:graphic>
      </p:graphicFrame>
    </p:spTree>
    <p:extLst>
      <p:ext uri="{BB962C8B-B14F-4D97-AF65-F5344CB8AC3E}">
        <p14:creationId xmlns:p14="http://schemas.microsoft.com/office/powerpoint/2010/main" val="3334041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sp>
        <p:nvSpPr>
          <p:cNvPr id="3" name="Content Placeholder 2"/>
          <p:cNvSpPr>
            <a:spLocks noGrp="1"/>
          </p:cNvSpPr>
          <p:nvPr>
            <p:ph idx="1"/>
          </p:nvPr>
        </p:nvSpPr>
        <p:spPr>
          <a:xfrm>
            <a:off x="533400" y="1600200"/>
            <a:ext cx="8077200" cy="4412411"/>
          </a:xfrm>
        </p:spPr>
        <p:txBody>
          <a:bodyPr/>
          <a:lstStyle/>
          <a:p>
            <a:pPr marL="514350" indent="-514350">
              <a:buFont typeface="+mj-lt"/>
              <a:buAutoNum type="arabicPeriod" startAt="2"/>
            </a:pPr>
            <a:r>
              <a:rPr lang="en-US" dirty="0" smtClean="0"/>
              <a:t>Transformer in Spark (Feature Expansion)</a:t>
            </a:r>
          </a:p>
          <a:p>
            <a:pPr lvl="1"/>
            <a:r>
              <a:rPr lang="en-US" dirty="0" smtClean="0"/>
              <a:t>Polynomial Expansion to second degree </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78214221"/>
              </p:ext>
            </p:extLst>
          </p:nvPr>
        </p:nvGraphicFramePr>
        <p:xfrm>
          <a:off x="685800" y="2971800"/>
          <a:ext cx="3581400" cy="2834639"/>
        </p:xfrm>
        <a:graphic>
          <a:graphicData uri="http://schemas.openxmlformats.org/drawingml/2006/table">
            <a:tbl>
              <a:tblPr bandRow="1">
                <a:tableStyleId>{5C22544A-7EE6-4342-B048-85BDC9FD1C3A}</a:tableStyleId>
              </a:tblPr>
              <a:tblGrid>
                <a:gridCol w="3581400"/>
              </a:tblGrid>
              <a:tr h="370840">
                <a:tc>
                  <a:txBody>
                    <a:bodyPr/>
                    <a:lstStyle/>
                    <a:p>
                      <a:pPr marL="514350" indent="-514350" algn="l">
                        <a:buAutoNum type="arabicPeriod"/>
                      </a:pPr>
                      <a:r>
                        <a:rPr lang="en-US" sz="1200" dirty="0" smtClean="0"/>
                        <a:t>GBP/USD high bid price in Last minute </a:t>
                      </a:r>
                    </a:p>
                    <a:p>
                      <a:pPr marL="514350" indent="-514350" algn="l">
                        <a:buAutoNum type="arabicPeriod"/>
                      </a:pPr>
                      <a:r>
                        <a:rPr lang="en-US" sz="1200" dirty="0" smtClean="0"/>
                        <a:t>GBP/USD low bid price in Last minute </a:t>
                      </a:r>
                    </a:p>
                    <a:p>
                      <a:pPr marL="514350" indent="-514350" algn="l">
                        <a:buAutoNum type="arabicPeriod"/>
                      </a:pPr>
                      <a:r>
                        <a:rPr lang="en-US" sz="1200" dirty="0" smtClean="0"/>
                        <a:t>GBP/USD close bid price in Last minute </a:t>
                      </a:r>
                    </a:p>
                    <a:p>
                      <a:pPr marL="514350" indent="-514350" algn="l">
                        <a:buAutoNum type="arabicPeriod"/>
                      </a:pPr>
                      <a:r>
                        <a:rPr lang="en-US" sz="1200" dirty="0" smtClean="0"/>
                        <a:t>GBP/USD high ask price in Last minute </a:t>
                      </a:r>
                    </a:p>
                    <a:p>
                      <a:pPr marL="514350" indent="-514350" algn="l">
                        <a:buAutoNum type="arabicPeriod"/>
                      </a:pPr>
                      <a:r>
                        <a:rPr lang="en-US" sz="1200" dirty="0" smtClean="0"/>
                        <a:t>GBP/USD low ask price in Last minute </a:t>
                      </a:r>
                    </a:p>
                    <a:p>
                      <a:pPr marL="514350" indent="-514350" algn="l">
                        <a:buAutoNum type="arabicPeriod"/>
                      </a:pPr>
                      <a:r>
                        <a:rPr lang="en-US" sz="1200" dirty="0" smtClean="0"/>
                        <a:t>GBP/USD close ask price in Last minute </a:t>
                      </a:r>
                    </a:p>
                    <a:p>
                      <a:pPr marL="514350" indent="-514350" algn="l">
                        <a:buAutoNum type="arabicPeriod"/>
                      </a:pPr>
                      <a:r>
                        <a:rPr lang="en-US" sz="1200" dirty="0" smtClean="0"/>
                        <a:t>GBP/USD MA 5 bid direction</a:t>
                      </a:r>
                    </a:p>
                    <a:p>
                      <a:pPr marL="514350" indent="-514350" algn="l">
                        <a:buFont typeface="Arial"/>
                        <a:buAutoNum type="arabicPeriod"/>
                      </a:pPr>
                      <a:r>
                        <a:rPr lang="en-US" sz="1200" dirty="0" smtClean="0"/>
                        <a:t>GBP/USD MA 20 bid direction</a:t>
                      </a:r>
                    </a:p>
                    <a:p>
                      <a:pPr marL="514350" indent="-514350" algn="l">
                        <a:buFont typeface="Arial"/>
                        <a:buAutoNum type="arabicPeriod"/>
                      </a:pPr>
                      <a:r>
                        <a:rPr lang="en-US" sz="1200" dirty="0" smtClean="0"/>
                        <a:t>GBP/USD MA 50 bid direction</a:t>
                      </a:r>
                    </a:p>
                    <a:p>
                      <a:pPr marL="514350" indent="-514350" algn="l">
                        <a:buAutoNum type="arabicPeriod"/>
                      </a:pPr>
                      <a:r>
                        <a:rPr lang="en-US" sz="1200" dirty="0" smtClean="0"/>
                        <a:t>GBP/USD close bid direction</a:t>
                      </a:r>
                    </a:p>
                    <a:p>
                      <a:pPr marL="514350" indent="-514350" algn="l">
                        <a:buAutoNum type="arabicPeriod"/>
                      </a:pPr>
                      <a:r>
                        <a:rPr lang="en-US" sz="1200" dirty="0" smtClean="0"/>
                        <a:t>GBP/USD close ask direction</a:t>
                      </a:r>
                    </a:p>
                    <a:p>
                      <a:pPr marL="514350" indent="-514350" algn="l">
                        <a:buFont typeface="Arial"/>
                        <a:buAutoNum type="arabicPeriod"/>
                      </a:pPr>
                      <a:r>
                        <a:rPr lang="en-US" sz="1200" dirty="0" smtClean="0"/>
                        <a:t>EUR/USD MA 5 bid direction</a:t>
                      </a:r>
                    </a:p>
                    <a:p>
                      <a:pPr marL="514350" indent="-514350" algn="l">
                        <a:buFont typeface="Arial"/>
                        <a:buAutoNum type="arabicPeriod"/>
                      </a:pPr>
                      <a:r>
                        <a:rPr lang="en-US" sz="1200" dirty="0" smtClean="0"/>
                        <a:t>EUR/USD MA 20 bid direction</a:t>
                      </a:r>
                    </a:p>
                    <a:p>
                      <a:pPr marL="514350" indent="-514350" algn="l">
                        <a:buFont typeface="Arial"/>
                        <a:buAutoNum type="arabicPeriod"/>
                      </a:pPr>
                      <a:r>
                        <a:rPr lang="en-US" sz="1200" dirty="0" smtClean="0"/>
                        <a:t>EUR/USD MA 50 bid direction</a:t>
                      </a:r>
                    </a:p>
                    <a:p>
                      <a:pPr marL="514350" indent="-514350" algn="l">
                        <a:buFont typeface="Arial"/>
                        <a:buAutoNum type="arabicPeriod"/>
                      </a:pPr>
                      <a:r>
                        <a:rPr lang="en-US" sz="1200" dirty="0" err="1" smtClean="0"/>
                        <a:t>TimeStamp</a:t>
                      </a:r>
                      <a:endParaRPr lang="en-US" sz="1200" dirty="0" smtClean="0"/>
                    </a:p>
                  </a:txBody>
                  <a:tcPr anchor="ctr"/>
                </a:tc>
              </a:tr>
            </a:tbl>
          </a:graphicData>
        </a:graphic>
      </p:graphicFrame>
      <p:pic>
        <p:nvPicPr>
          <p:cNvPr id="5" name="Picture 4"/>
          <p:cNvPicPr>
            <a:picLocks noChangeAspect="1"/>
          </p:cNvPicPr>
          <p:nvPr/>
        </p:nvPicPr>
        <p:blipFill>
          <a:blip r:embed="rId2"/>
          <a:stretch>
            <a:fillRect/>
          </a:stretch>
        </p:blipFill>
        <p:spPr>
          <a:xfrm>
            <a:off x="4495800" y="4267200"/>
            <a:ext cx="444500" cy="317500"/>
          </a:xfrm>
          <a:prstGeom prst="rect">
            <a:avLst/>
          </a:prstGeom>
        </p:spPr>
      </p:pic>
      <p:sp>
        <p:nvSpPr>
          <p:cNvPr id="7" name="TextBox 6"/>
          <p:cNvSpPr txBox="1"/>
          <p:nvPr/>
        </p:nvSpPr>
        <p:spPr>
          <a:xfrm>
            <a:off x="1828800" y="5867400"/>
            <a:ext cx="1339617" cy="369332"/>
          </a:xfrm>
          <a:prstGeom prst="rect">
            <a:avLst/>
          </a:prstGeom>
          <a:noFill/>
        </p:spPr>
        <p:txBody>
          <a:bodyPr wrap="none" rtlCol="0">
            <a:spAutoFit/>
          </a:bodyPr>
          <a:lstStyle/>
          <a:p>
            <a:r>
              <a:rPr lang="en-US" dirty="0" smtClean="0"/>
              <a:t>15 features</a:t>
            </a:r>
            <a:endParaRPr lang="en-US" dirty="0"/>
          </a:p>
        </p:txBody>
      </p:sp>
      <p:sp>
        <p:nvSpPr>
          <p:cNvPr id="8" name="TextBox 7"/>
          <p:cNvSpPr txBox="1"/>
          <p:nvPr/>
        </p:nvSpPr>
        <p:spPr>
          <a:xfrm>
            <a:off x="5410200" y="5879068"/>
            <a:ext cx="2802495" cy="369332"/>
          </a:xfrm>
          <a:prstGeom prst="rect">
            <a:avLst/>
          </a:prstGeom>
          <a:noFill/>
        </p:spPr>
        <p:txBody>
          <a:bodyPr wrap="none" rtlCol="0">
            <a:spAutoFit/>
          </a:bodyPr>
          <a:lstStyle/>
          <a:p>
            <a:r>
              <a:rPr lang="en-US" dirty="0" smtClean="0"/>
              <a:t>Increased to 135 features </a:t>
            </a:r>
          </a:p>
        </p:txBody>
      </p:sp>
      <p:graphicFrame>
        <p:nvGraphicFramePr>
          <p:cNvPr id="9" name="Table 8"/>
          <p:cNvGraphicFramePr>
            <a:graphicFrameLocks noGrp="1"/>
          </p:cNvGraphicFramePr>
          <p:nvPr>
            <p:extLst>
              <p:ext uri="{D42A27DB-BD31-4B8C-83A1-F6EECF244321}">
                <p14:modId xmlns:p14="http://schemas.microsoft.com/office/powerpoint/2010/main" val="2709729123"/>
              </p:ext>
            </p:extLst>
          </p:nvPr>
        </p:nvGraphicFramePr>
        <p:xfrm>
          <a:off x="5334000" y="2971800"/>
          <a:ext cx="3048000" cy="370840"/>
        </p:xfrm>
        <a:graphic>
          <a:graphicData uri="http://schemas.openxmlformats.org/drawingml/2006/table">
            <a:tbl>
              <a:tblPr bandRow="1">
                <a:tableStyleId>{5C22544A-7EE6-4342-B048-85BDC9FD1C3A}</a:tableStyleId>
              </a:tblPr>
              <a:tblGrid>
                <a:gridCol w="3048000"/>
              </a:tblGrid>
              <a:tr h="370840">
                <a:tc>
                  <a:txBody>
                    <a:bodyPr/>
                    <a:lstStyle/>
                    <a:p>
                      <a:pPr marL="0" indent="0" algn="ctr">
                        <a:buNone/>
                      </a:pPr>
                      <a:r>
                        <a:rPr lang="en-US" sz="1200" dirty="0" smtClean="0"/>
                        <a:t>Original</a:t>
                      </a:r>
                      <a:r>
                        <a:rPr lang="en-US" sz="1200" baseline="0" dirty="0" smtClean="0"/>
                        <a:t> 15 features </a:t>
                      </a:r>
                      <a:endParaRPr lang="en-US" sz="1200" dirty="0" smtClean="0"/>
                    </a:p>
                  </a:txBody>
                  <a:tcPr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47286595"/>
              </p:ext>
            </p:extLst>
          </p:nvPr>
        </p:nvGraphicFramePr>
        <p:xfrm>
          <a:off x="5334000" y="3657600"/>
          <a:ext cx="3048000" cy="370840"/>
        </p:xfrm>
        <a:graphic>
          <a:graphicData uri="http://schemas.openxmlformats.org/drawingml/2006/table">
            <a:tbl>
              <a:tblPr bandRow="1">
                <a:tableStyleId>{5C22544A-7EE6-4342-B048-85BDC9FD1C3A}</a:tableStyleId>
              </a:tblPr>
              <a:tblGrid>
                <a:gridCol w="3048000"/>
              </a:tblGrid>
              <a:tr h="370840">
                <a:tc>
                  <a:txBody>
                    <a:bodyPr/>
                    <a:lstStyle/>
                    <a:p>
                      <a:pPr marL="0" indent="0" algn="ctr">
                        <a:buNone/>
                      </a:pPr>
                      <a:r>
                        <a:rPr lang="en-US" sz="1200" dirty="0" smtClean="0"/>
                        <a:t>Square</a:t>
                      </a:r>
                      <a:r>
                        <a:rPr lang="en-US" sz="1200" baseline="0" dirty="0" smtClean="0"/>
                        <a:t> of Original features = 15 features</a:t>
                      </a:r>
                      <a:endParaRPr lang="en-US" sz="1200" dirty="0" smtClean="0"/>
                    </a:p>
                  </a:txBody>
                  <a:tcPr anchor="ctr">
                    <a:solidFill>
                      <a:schemeClr val="bg2"/>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48770731"/>
              </p:ext>
            </p:extLst>
          </p:nvPr>
        </p:nvGraphicFramePr>
        <p:xfrm>
          <a:off x="5334000" y="4343400"/>
          <a:ext cx="3048000" cy="1447800"/>
        </p:xfrm>
        <a:graphic>
          <a:graphicData uri="http://schemas.openxmlformats.org/drawingml/2006/table">
            <a:tbl>
              <a:tblPr bandRow="1">
                <a:tableStyleId>{5C22544A-7EE6-4342-B048-85BDC9FD1C3A}</a:tableStyleId>
              </a:tblPr>
              <a:tblGrid>
                <a:gridCol w="3048000"/>
              </a:tblGrid>
              <a:tr h="1447800">
                <a:tc>
                  <a:txBody>
                    <a:bodyPr/>
                    <a:lstStyle/>
                    <a:p>
                      <a:pPr marL="0" indent="0" algn="ctr">
                        <a:buNone/>
                      </a:pPr>
                      <a:r>
                        <a:rPr lang="en-US" sz="1200" dirty="0" smtClean="0"/>
                        <a:t>Interaction between each feature</a:t>
                      </a:r>
                    </a:p>
                    <a:p>
                      <a:pPr marL="0" indent="0" algn="ctr">
                        <a:buNone/>
                      </a:pPr>
                      <a:endParaRPr lang="en-US" sz="1200" dirty="0" smtClean="0"/>
                    </a:p>
                    <a:p>
                      <a:pPr marL="0" indent="0" algn="ctr">
                        <a:buNone/>
                      </a:pPr>
                      <a:endParaRPr lang="en-US" sz="1200" dirty="0" smtClean="0"/>
                    </a:p>
                    <a:p>
                      <a:pPr marL="0" indent="0" algn="ctr">
                        <a:buNone/>
                      </a:pPr>
                      <a:endParaRPr lang="en-US" sz="1200" dirty="0" smtClean="0"/>
                    </a:p>
                    <a:p>
                      <a:pPr marL="0" indent="0" algn="ctr">
                        <a:buNone/>
                      </a:pPr>
                      <a:endParaRPr lang="en-US" sz="1200" dirty="0" smtClean="0"/>
                    </a:p>
                  </a:txBody>
                  <a:tcPr anchor="ctr">
                    <a:solidFill>
                      <a:schemeClr val="accent3">
                        <a:lumMod val="40000"/>
                        <a:lumOff val="60000"/>
                      </a:schemeClr>
                    </a:solidFill>
                  </a:tcPr>
                </a:tc>
              </a:tr>
            </a:tbl>
          </a:graphicData>
        </a:graphic>
      </p:graphicFrame>
      <p:grpSp>
        <p:nvGrpSpPr>
          <p:cNvPr id="15" name="Group 14"/>
          <p:cNvGrpSpPr/>
          <p:nvPr/>
        </p:nvGrpSpPr>
        <p:grpSpPr>
          <a:xfrm>
            <a:off x="6019800" y="4953000"/>
            <a:ext cx="533400" cy="477798"/>
            <a:chOff x="5867400" y="4980801"/>
            <a:chExt cx="533400" cy="477798"/>
          </a:xfrm>
        </p:grpSpPr>
        <p:sp>
          <p:nvSpPr>
            <p:cNvPr id="12" name="TextBox 11"/>
            <p:cNvSpPr txBox="1"/>
            <p:nvPr/>
          </p:nvSpPr>
          <p:spPr>
            <a:xfrm>
              <a:off x="5867400" y="5029200"/>
              <a:ext cx="369888" cy="400110"/>
            </a:xfrm>
            <a:prstGeom prst="rect">
              <a:avLst/>
            </a:prstGeom>
            <a:noFill/>
          </p:spPr>
          <p:txBody>
            <a:bodyPr wrap="none" rtlCol="0">
              <a:spAutoFit/>
            </a:bodyPr>
            <a:lstStyle/>
            <a:p>
              <a:r>
                <a:rPr lang="en-US" sz="2000" dirty="0" smtClean="0"/>
                <a:t>C</a:t>
              </a:r>
              <a:endParaRPr lang="en-US" sz="2000" dirty="0"/>
            </a:p>
          </p:txBody>
        </p:sp>
        <p:sp>
          <p:nvSpPr>
            <p:cNvPr id="13" name="Rectangle 12"/>
            <p:cNvSpPr/>
            <p:nvPr/>
          </p:nvSpPr>
          <p:spPr>
            <a:xfrm>
              <a:off x="6044963" y="4980801"/>
              <a:ext cx="355837" cy="276999"/>
            </a:xfrm>
            <a:prstGeom prst="rect">
              <a:avLst/>
            </a:prstGeom>
          </p:spPr>
          <p:txBody>
            <a:bodyPr wrap="none">
              <a:spAutoFit/>
            </a:bodyPr>
            <a:lstStyle/>
            <a:p>
              <a:r>
                <a:rPr lang="en-US" sz="1200" dirty="0"/>
                <a:t>15 </a:t>
              </a:r>
            </a:p>
          </p:txBody>
        </p:sp>
        <p:sp>
          <p:nvSpPr>
            <p:cNvPr id="14" name="Rectangle 13"/>
            <p:cNvSpPr/>
            <p:nvPr/>
          </p:nvSpPr>
          <p:spPr>
            <a:xfrm>
              <a:off x="6096000" y="5181600"/>
              <a:ext cx="270251" cy="276999"/>
            </a:xfrm>
            <a:prstGeom prst="rect">
              <a:avLst/>
            </a:prstGeom>
          </p:spPr>
          <p:txBody>
            <a:bodyPr wrap="none">
              <a:spAutoFit/>
            </a:bodyPr>
            <a:lstStyle/>
            <a:p>
              <a:r>
                <a:rPr lang="en-US" sz="1200" dirty="0" smtClean="0"/>
                <a:t>2</a:t>
              </a:r>
              <a:endParaRPr lang="en-US" sz="1200" dirty="0"/>
            </a:p>
          </p:txBody>
        </p:sp>
      </p:grpSp>
      <p:sp>
        <p:nvSpPr>
          <p:cNvPr id="16" name="Rectangle 15"/>
          <p:cNvSpPr/>
          <p:nvPr/>
        </p:nvSpPr>
        <p:spPr>
          <a:xfrm>
            <a:off x="6441327" y="5010076"/>
            <a:ext cx="319468" cy="369332"/>
          </a:xfrm>
          <a:prstGeom prst="rect">
            <a:avLst/>
          </a:prstGeom>
        </p:spPr>
        <p:txBody>
          <a:bodyPr wrap="none" anchor="ctr">
            <a:spAutoFit/>
          </a:bodyPr>
          <a:lstStyle/>
          <a:p>
            <a:r>
              <a:rPr lang="en-US" dirty="0" smtClean="0"/>
              <a:t>=</a:t>
            </a:r>
            <a:endParaRPr lang="en-US" dirty="0"/>
          </a:p>
        </p:txBody>
      </p:sp>
      <p:sp>
        <p:nvSpPr>
          <p:cNvPr id="17" name="Rectangle 16"/>
          <p:cNvSpPr/>
          <p:nvPr/>
        </p:nvSpPr>
        <p:spPr>
          <a:xfrm>
            <a:off x="6645178" y="5057001"/>
            <a:ext cx="1043876" cy="276999"/>
          </a:xfrm>
          <a:prstGeom prst="rect">
            <a:avLst/>
          </a:prstGeom>
        </p:spPr>
        <p:txBody>
          <a:bodyPr wrap="none">
            <a:spAutoFit/>
          </a:bodyPr>
          <a:lstStyle/>
          <a:p>
            <a:r>
              <a:rPr lang="en-US" sz="1200" dirty="0" smtClean="0"/>
              <a:t>105 features</a:t>
            </a:r>
            <a:endParaRPr lang="en-US" sz="1200" dirty="0"/>
          </a:p>
        </p:txBody>
      </p:sp>
      <p:sp>
        <p:nvSpPr>
          <p:cNvPr id="18" name="Rectangle 17"/>
          <p:cNvSpPr/>
          <p:nvPr/>
        </p:nvSpPr>
        <p:spPr>
          <a:xfrm>
            <a:off x="4267200" y="3505200"/>
            <a:ext cx="1128033" cy="769441"/>
          </a:xfrm>
          <a:prstGeom prst="rect">
            <a:avLst/>
          </a:prstGeom>
        </p:spPr>
        <p:txBody>
          <a:bodyPr wrap="none">
            <a:spAutoFit/>
          </a:bodyPr>
          <a:lstStyle/>
          <a:p>
            <a:r>
              <a:rPr lang="en-US" sz="1100" dirty="0" smtClean="0"/>
              <a:t>Second </a:t>
            </a:r>
          </a:p>
          <a:p>
            <a:r>
              <a:rPr lang="en-US" sz="1100" dirty="0" smtClean="0"/>
              <a:t>Degree</a:t>
            </a:r>
          </a:p>
          <a:p>
            <a:r>
              <a:rPr lang="en-US" sz="1100" dirty="0" smtClean="0"/>
              <a:t>Polynomial</a:t>
            </a:r>
          </a:p>
          <a:p>
            <a:r>
              <a:rPr lang="en-US" sz="1100" dirty="0" smtClean="0"/>
              <a:t>Transformation</a:t>
            </a:r>
            <a:endParaRPr lang="en-US" sz="1100" dirty="0"/>
          </a:p>
        </p:txBody>
      </p:sp>
      <p:sp>
        <p:nvSpPr>
          <p:cNvPr id="20" name="Plus 19"/>
          <p:cNvSpPr/>
          <p:nvPr/>
        </p:nvSpPr>
        <p:spPr>
          <a:xfrm>
            <a:off x="6743269" y="3406615"/>
            <a:ext cx="228600" cy="2286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Plus 20"/>
          <p:cNvSpPr/>
          <p:nvPr/>
        </p:nvSpPr>
        <p:spPr>
          <a:xfrm>
            <a:off x="6743269" y="4087034"/>
            <a:ext cx="228600" cy="2286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7931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on Spark</a:t>
            </a:r>
            <a:endParaRPr lang="en-US" dirty="0"/>
          </a:p>
        </p:txBody>
      </p:sp>
      <p:sp>
        <p:nvSpPr>
          <p:cNvPr id="6" name="Alternate Process 5"/>
          <p:cNvSpPr/>
          <p:nvPr/>
        </p:nvSpPr>
        <p:spPr>
          <a:xfrm>
            <a:off x="1143000" y="3657600"/>
            <a:ext cx="1524000" cy="6096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1. Combine</a:t>
            </a:r>
          </a:p>
          <a:p>
            <a:pPr algn="ctr"/>
            <a:r>
              <a:rPr lang="en-US" sz="1200" dirty="0" smtClean="0"/>
              <a:t>Rows into the same time Frame</a:t>
            </a:r>
            <a:endParaRPr lang="en-US" sz="1200" dirty="0"/>
          </a:p>
        </p:txBody>
      </p:sp>
      <p:sp>
        <p:nvSpPr>
          <p:cNvPr id="7" name="Alternate Process 6"/>
          <p:cNvSpPr/>
          <p:nvPr/>
        </p:nvSpPr>
        <p:spPr>
          <a:xfrm>
            <a:off x="1143000" y="4419600"/>
            <a:ext cx="1524000" cy="4572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2. Decide</a:t>
            </a:r>
          </a:p>
          <a:p>
            <a:pPr algn="ctr"/>
            <a:r>
              <a:rPr lang="en-US" sz="1200" dirty="0" smtClean="0"/>
              <a:t>Directions</a:t>
            </a:r>
            <a:endParaRPr lang="en-US" sz="1200" dirty="0"/>
          </a:p>
        </p:txBody>
      </p:sp>
      <p:sp>
        <p:nvSpPr>
          <p:cNvPr id="8" name="Alternate Process 7"/>
          <p:cNvSpPr/>
          <p:nvPr/>
        </p:nvSpPr>
        <p:spPr>
          <a:xfrm>
            <a:off x="1143000" y="5029200"/>
            <a:ext cx="1524000" cy="6858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3. Combine </a:t>
            </a:r>
            <a:r>
              <a:rPr lang="en-US" sz="1200" dirty="0"/>
              <a:t>EUR/USD with last minute GBP/USD </a:t>
            </a:r>
          </a:p>
        </p:txBody>
      </p:sp>
      <p:pic>
        <p:nvPicPr>
          <p:cNvPr id="18" name="Picture 17"/>
          <p:cNvPicPr>
            <a:picLocks noChangeAspect="1"/>
          </p:cNvPicPr>
          <p:nvPr/>
        </p:nvPicPr>
        <p:blipFill>
          <a:blip r:embed="rId2"/>
          <a:stretch>
            <a:fillRect/>
          </a:stretch>
        </p:blipFill>
        <p:spPr>
          <a:xfrm>
            <a:off x="1371600" y="1981200"/>
            <a:ext cx="1041840" cy="983960"/>
          </a:xfrm>
          <a:prstGeom prst="rect">
            <a:avLst/>
          </a:prstGeom>
        </p:spPr>
      </p:pic>
      <p:pic>
        <p:nvPicPr>
          <p:cNvPr id="19" name="Picture 18"/>
          <p:cNvPicPr>
            <a:picLocks noChangeAspect="1"/>
          </p:cNvPicPr>
          <p:nvPr/>
        </p:nvPicPr>
        <p:blipFill>
          <a:blip r:embed="rId3"/>
          <a:stretch>
            <a:fillRect/>
          </a:stretch>
        </p:blipFill>
        <p:spPr>
          <a:xfrm>
            <a:off x="6096000" y="31311"/>
            <a:ext cx="2500847" cy="1974353"/>
          </a:xfrm>
          <a:prstGeom prst="rect">
            <a:avLst/>
          </a:prstGeom>
        </p:spPr>
      </p:pic>
      <p:sp>
        <p:nvSpPr>
          <p:cNvPr id="20" name="Rectangle 4"/>
          <p:cNvSpPr txBox="1">
            <a:spLocks/>
          </p:cNvSpPr>
          <p:nvPr/>
        </p:nvSpPr>
        <p:spPr>
          <a:xfrm>
            <a:off x="1219200" y="1676400"/>
            <a:ext cx="1600200" cy="304800"/>
          </a:xfrm>
          <a:prstGeom prst="rect">
            <a:avLst/>
          </a:prstGeom>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Data Preprocessing</a:t>
            </a:r>
          </a:p>
          <a:p>
            <a:pPr marL="0" indent="0">
              <a:buFont typeface="Arial"/>
              <a:buNone/>
            </a:pPr>
            <a:endParaRPr lang="en-US" sz="1200" dirty="0"/>
          </a:p>
        </p:txBody>
      </p:sp>
      <p:sp>
        <p:nvSpPr>
          <p:cNvPr id="21" name="Rectangle 4"/>
          <p:cNvSpPr txBox="1">
            <a:spLocks/>
          </p:cNvSpPr>
          <p:nvPr/>
        </p:nvSpPr>
        <p:spPr>
          <a:xfrm>
            <a:off x="1447800" y="3048000"/>
            <a:ext cx="9144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Raw Data</a:t>
            </a:r>
            <a:endParaRPr lang="en-US" sz="1200" dirty="0"/>
          </a:p>
        </p:txBody>
      </p:sp>
      <p:sp>
        <p:nvSpPr>
          <p:cNvPr id="22" name="Rectangle 4"/>
          <p:cNvSpPr txBox="1">
            <a:spLocks/>
          </p:cNvSpPr>
          <p:nvPr/>
        </p:nvSpPr>
        <p:spPr>
          <a:xfrm>
            <a:off x="1371600" y="60198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cxnSp>
        <p:nvCxnSpPr>
          <p:cNvPr id="24" name="Straight Arrow Connector 23"/>
          <p:cNvCxnSpPr/>
          <p:nvPr/>
        </p:nvCxnSpPr>
        <p:spPr>
          <a:xfrm>
            <a:off x="1905000" y="3429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4"/>
          <a:stretch>
            <a:fillRect/>
          </a:stretch>
        </p:blipFill>
        <p:spPr>
          <a:xfrm>
            <a:off x="3429000" y="1981200"/>
            <a:ext cx="990600" cy="935567"/>
          </a:xfrm>
          <a:prstGeom prst="rect">
            <a:avLst/>
          </a:prstGeom>
        </p:spPr>
      </p:pic>
      <p:cxnSp>
        <p:nvCxnSpPr>
          <p:cNvPr id="31" name="Straight Arrow Connector 30"/>
          <p:cNvCxnSpPr/>
          <p:nvPr/>
        </p:nvCxnSpPr>
        <p:spPr>
          <a:xfrm>
            <a:off x="1894505" y="5812192"/>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3124200" y="1676400"/>
            <a:ext cx="1579128" cy="276999"/>
          </a:xfrm>
          <a:prstGeom prst="rect">
            <a:avLst/>
          </a:prstGeom>
        </p:spPr>
        <p:txBody>
          <a:bodyPr wrap="none">
            <a:spAutoFit/>
          </a:bodyPr>
          <a:lstStyle/>
          <a:p>
            <a:r>
              <a:rPr lang="en-US" sz="1200" dirty="0" smtClean="0">
                <a:solidFill>
                  <a:schemeClr val="tx2"/>
                </a:solidFill>
              </a:rPr>
              <a:t>Feature </a:t>
            </a:r>
            <a:r>
              <a:rPr lang="en-US" sz="1200" dirty="0">
                <a:solidFill>
                  <a:schemeClr val="tx2"/>
                </a:solidFill>
              </a:rPr>
              <a:t>Engineering</a:t>
            </a:r>
          </a:p>
        </p:txBody>
      </p:sp>
      <p:sp>
        <p:nvSpPr>
          <p:cNvPr id="33" name="Rectangle 4"/>
          <p:cNvSpPr txBox="1">
            <a:spLocks/>
          </p:cNvSpPr>
          <p:nvPr/>
        </p:nvSpPr>
        <p:spPr>
          <a:xfrm>
            <a:off x="3352800" y="30480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cxnSp>
        <p:nvCxnSpPr>
          <p:cNvPr id="34" name="Straight Arrow Connector 33"/>
          <p:cNvCxnSpPr/>
          <p:nvPr/>
        </p:nvCxnSpPr>
        <p:spPr>
          <a:xfrm>
            <a:off x="3962400" y="3429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Alternate Process 34"/>
          <p:cNvSpPr/>
          <p:nvPr/>
        </p:nvSpPr>
        <p:spPr>
          <a:xfrm>
            <a:off x="3200400" y="3657600"/>
            <a:ext cx="1524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1. Moving Average</a:t>
            </a:r>
            <a:endParaRPr lang="en-US" sz="1200" dirty="0"/>
          </a:p>
        </p:txBody>
      </p:sp>
      <p:sp>
        <p:nvSpPr>
          <p:cNvPr id="36" name="Alternate Process 35"/>
          <p:cNvSpPr/>
          <p:nvPr/>
        </p:nvSpPr>
        <p:spPr>
          <a:xfrm>
            <a:off x="3200400" y="4724400"/>
            <a:ext cx="1524000" cy="9906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2. </a:t>
            </a:r>
            <a:r>
              <a:rPr lang="en-US" sz="1200" b="1" dirty="0" smtClean="0"/>
              <a:t>Spark</a:t>
            </a:r>
            <a:r>
              <a:rPr lang="en-US" sz="1200" dirty="0" smtClean="0"/>
              <a:t> </a:t>
            </a:r>
            <a:r>
              <a:rPr lang="en-US" sz="1200" b="1" dirty="0" smtClean="0"/>
              <a:t>Transformer</a:t>
            </a:r>
          </a:p>
          <a:p>
            <a:pPr algn="ctr"/>
            <a:r>
              <a:rPr lang="en-US" sz="1200" dirty="0" smtClean="0"/>
              <a:t>- Polynomial Expansion</a:t>
            </a:r>
            <a:endParaRPr lang="en-US" sz="1200" dirty="0"/>
          </a:p>
        </p:txBody>
      </p:sp>
      <p:sp>
        <p:nvSpPr>
          <p:cNvPr id="37" name="Rectangle 4"/>
          <p:cNvSpPr txBox="1">
            <a:spLocks/>
          </p:cNvSpPr>
          <p:nvPr/>
        </p:nvSpPr>
        <p:spPr>
          <a:xfrm>
            <a:off x="3352800" y="60198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cxnSp>
        <p:nvCxnSpPr>
          <p:cNvPr id="38" name="Straight Arrow Connector 37"/>
          <p:cNvCxnSpPr/>
          <p:nvPr/>
        </p:nvCxnSpPr>
        <p:spPr>
          <a:xfrm>
            <a:off x="3875705" y="5812192"/>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5"/>
          <a:stretch>
            <a:fillRect/>
          </a:stretch>
        </p:blipFill>
        <p:spPr>
          <a:xfrm>
            <a:off x="6248400" y="1981200"/>
            <a:ext cx="997736" cy="936763"/>
          </a:xfrm>
          <a:prstGeom prst="rect">
            <a:avLst/>
          </a:prstGeom>
        </p:spPr>
      </p:pic>
      <p:sp>
        <p:nvSpPr>
          <p:cNvPr id="41" name="Rectangle 40"/>
          <p:cNvSpPr/>
          <p:nvPr/>
        </p:nvSpPr>
        <p:spPr>
          <a:xfrm>
            <a:off x="6324600" y="1676400"/>
            <a:ext cx="809161" cy="276999"/>
          </a:xfrm>
          <a:prstGeom prst="rect">
            <a:avLst/>
          </a:prstGeom>
        </p:spPr>
        <p:txBody>
          <a:bodyPr wrap="none">
            <a:spAutoFit/>
          </a:bodyPr>
          <a:lstStyle/>
          <a:p>
            <a:r>
              <a:rPr lang="en-US" sz="1200" dirty="0">
                <a:solidFill>
                  <a:schemeClr val="tx2"/>
                </a:solidFill>
              </a:rPr>
              <a:t>Modeling</a:t>
            </a:r>
          </a:p>
        </p:txBody>
      </p:sp>
      <p:sp>
        <p:nvSpPr>
          <p:cNvPr id="42" name="Rectangle 4"/>
          <p:cNvSpPr txBox="1">
            <a:spLocks/>
          </p:cNvSpPr>
          <p:nvPr/>
        </p:nvSpPr>
        <p:spPr>
          <a:xfrm>
            <a:off x="6172200" y="30480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sp>
        <p:nvSpPr>
          <p:cNvPr id="45" name="Alternate Process 44"/>
          <p:cNvSpPr/>
          <p:nvPr/>
        </p:nvSpPr>
        <p:spPr>
          <a:xfrm>
            <a:off x="6172200" y="3886200"/>
            <a:ext cx="1143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Spark</a:t>
            </a:r>
          </a:p>
          <a:p>
            <a:pPr algn="ctr"/>
            <a:r>
              <a:rPr lang="en-US" sz="1200" b="1" dirty="0" smtClean="0"/>
              <a:t>Estimator 2. </a:t>
            </a:r>
          </a:p>
          <a:p>
            <a:pPr algn="ctr"/>
            <a:r>
              <a:rPr lang="en-US" sz="1200" dirty="0" smtClean="0"/>
              <a:t>Random Forest</a:t>
            </a:r>
            <a:endParaRPr lang="en-US" sz="1200" dirty="0"/>
          </a:p>
        </p:txBody>
      </p:sp>
      <p:sp>
        <p:nvSpPr>
          <p:cNvPr id="46" name="Alternate Process 45"/>
          <p:cNvSpPr/>
          <p:nvPr/>
        </p:nvSpPr>
        <p:spPr>
          <a:xfrm>
            <a:off x="7391400" y="3886200"/>
            <a:ext cx="1143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Spark</a:t>
            </a:r>
          </a:p>
          <a:p>
            <a:pPr algn="ctr"/>
            <a:r>
              <a:rPr lang="en-US" sz="1200" b="1" dirty="0"/>
              <a:t>Estimator 3</a:t>
            </a:r>
            <a:r>
              <a:rPr lang="en-US" sz="1200" b="1" dirty="0" smtClean="0"/>
              <a:t>. </a:t>
            </a:r>
            <a:endParaRPr lang="en-US" sz="1200" b="1" dirty="0"/>
          </a:p>
          <a:p>
            <a:pPr algn="ctr"/>
            <a:r>
              <a:rPr lang="en-US" sz="1200" dirty="0" smtClean="0"/>
              <a:t>Gradient</a:t>
            </a:r>
          </a:p>
          <a:p>
            <a:pPr algn="ctr"/>
            <a:r>
              <a:rPr lang="en-US" sz="1200" dirty="0" smtClean="0"/>
              <a:t>Boosted Trees</a:t>
            </a:r>
          </a:p>
        </p:txBody>
      </p:sp>
      <p:cxnSp>
        <p:nvCxnSpPr>
          <p:cNvPr id="59" name="Straight Arrow Connector 58"/>
          <p:cNvCxnSpPr/>
          <p:nvPr/>
        </p:nvCxnSpPr>
        <p:spPr>
          <a:xfrm>
            <a:off x="7467600" y="35052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rot="5400000">
            <a:off x="5835837" y="35052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6705600" y="4953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65" name="Rectangle 4"/>
          <p:cNvSpPr txBox="1">
            <a:spLocks/>
          </p:cNvSpPr>
          <p:nvPr/>
        </p:nvSpPr>
        <p:spPr>
          <a:xfrm>
            <a:off x="6172200" y="5181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RF Model</a:t>
            </a:r>
            <a:endParaRPr lang="en-US" sz="1200" dirty="0"/>
          </a:p>
        </p:txBody>
      </p:sp>
      <p:sp>
        <p:nvSpPr>
          <p:cNvPr id="66" name="Rectangle 4"/>
          <p:cNvSpPr txBox="1">
            <a:spLocks/>
          </p:cNvSpPr>
          <p:nvPr/>
        </p:nvSpPr>
        <p:spPr>
          <a:xfrm>
            <a:off x="7467600" y="5181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GBT Model</a:t>
            </a:r>
            <a:endParaRPr lang="en-US" sz="1200" dirty="0"/>
          </a:p>
        </p:txBody>
      </p:sp>
      <p:sp>
        <p:nvSpPr>
          <p:cNvPr id="67" name="Rectangle 4"/>
          <p:cNvSpPr txBox="1">
            <a:spLocks/>
          </p:cNvSpPr>
          <p:nvPr/>
        </p:nvSpPr>
        <p:spPr>
          <a:xfrm>
            <a:off x="6172200" y="5943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Evaluation</a:t>
            </a:r>
            <a:endParaRPr lang="en-US" sz="1200" dirty="0"/>
          </a:p>
        </p:txBody>
      </p:sp>
      <p:cxnSp>
        <p:nvCxnSpPr>
          <p:cNvPr id="70" name="Straight Arrow Connector 69"/>
          <p:cNvCxnSpPr/>
          <p:nvPr/>
        </p:nvCxnSpPr>
        <p:spPr>
          <a:xfrm rot="5400000">
            <a:off x="7696200" y="56388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5562600" y="56388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6705600" y="3505200"/>
            <a:ext cx="0" cy="2286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Alternate Process 43"/>
          <p:cNvSpPr/>
          <p:nvPr/>
        </p:nvSpPr>
        <p:spPr>
          <a:xfrm>
            <a:off x="4953000" y="3886200"/>
            <a:ext cx="1143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Spark</a:t>
            </a:r>
          </a:p>
          <a:p>
            <a:pPr algn="ctr"/>
            <a:r>
              <a:rPr lang="en-US" sz="1200" b="1" dirty="0" smtClean="0"/>
              <a:t>Estimator 1. </a:t>
            </a:r>
          </a:p>
          <a:p>
            <a:pPr algn="ctr"/>
            <a:r>
              <a:rPr lang="en-US" sz="1200" dirty="0" smtClean="0"/>
              <a:t>Logistic</a:t>
            </a:r>
          </a:p>
          <a:p>
            <a:pPr algn="ctr"/>
            <a:r>
              <a:rPr lang="en-US" sz="1200" dirty="0" smtClean="0"/>
              <a:t>Regression</a:t>
            </a:r>
            <a:endParaRPr lang="en-US" sz="1200" dirty="0"/>
          </a:p>
        </p:txBody>
      </p:sp>
      <p:cxnSp>
        <p:nvCxnSpPr>
          <p:cNvPr id="49" name="Straight Arrow Connector 48"/>
          <p:cNvCxnSpPr/>
          <p:nvPr/>
        </p:nvCxnSpPr>
        <p:spPr>
          <a:xfrm>
            <a:off x="8001000" y="4953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5562600" y="4953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51" name="Rectangle 4"/>
          <p:cNvSpPr txBox="1">
            <a:spLocks/>
          </p:cNvSpPr>
          <p:nvPr/>
        </p:nvSpPr>
        <p:spPr>
          <a:xfrm>
            <a:off x="4953000" y="5181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LR Model</a:t>
            </a:r>
            <a:endParaRPr lang="en-US" sz="1200" dirty="0"/>
          </a:p>
        </p:txBody>
      </p:sp>
      <p:cxnSp>
        <p:nvCxnSpPr>
          <p:cNvPr id="52" name="Straight Arrow Connector 51"/>
          <p:cNvCxnSpPr/>
          <p:nvPr/>
        </p:nvCxnSpPr>
        <p:spPr>
          <a:xfrm>
            <a:off x="6705600" y="5562600"/>
            <a:ext cx="0" cy="2286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876800" y="1600200"/>
            <a:ext cx="3733800" cy="48006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27916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idx="1"/>
          </p:nvPr>
        </p:nvSpPr>
        <p:spPr/>
        <p:txBody>
          <a:bodyPr/>
          <a:lstStyle/>
          <a:p>
            <a:r>
              <a:rPr lang="en-US" dirty="0"/>
              <a:t>Spark Estimator </a:t>
            </a:r>
            <a:r>
              <a:rPr lang="en-US" dirty="0" smtClean="0"/>
              <a:t>1: Logistic Regression</a:t>
            </a:r>
          </a:p>
          <a:p>
            <a:pPr lvl="1"/>
            <a:r>
              <a:rPr lang="en-US" dirty="0"/>
              <a:t>Logistic regression measures the relationship between the categorical dependent variable </a:t>
            </a:r>
            <a:r>
              <a:rPr lang="en-US" dirty="0" smtClean="0"/>
              <a:t>and independent </a:t>
            </a:r>
            <a:r>
              <a:rPr lang="en-US" dirty="0"/>
              <a:t>variables by estimating probabilities using a logistic </a:t>
            </a:r>
            <a:r>
              <a:rPr lang="en-US" dirty="0" smtClean="0"/>
              <a:t>function</a:t>
            </a:r>
          </a:p>
          <a:p>
            <a:pPr lvl="1"/>
            <a:r>
              <a:rPr lang="en-US" dirty="0" smtClean="0"/>
              <a:t>a </a:t>
            </a:r>
            <a:r>
              <a:rPr lang="en-US" dirty="0"/>
              <a:t>special case of generalized linear model </a:t>
            </a:r>
            <a:endParaRPr lang="en-US" dirty="0" smtClean="0"/>
          </a:p>
          <a:p>
            <a:pPr lvl="1"/>
            <a:r>
              <a:rPr lang="en-US" dirty="0" smtClean="0"/>
              <a:t>To avoid </a:t>
            </a:r>
            <a:r>
              <a:rPr lang="en-US" dirty="0" err="1" smtClean="0"/>
              <a:t>overfitting</a:t>
            </a:r>
            <a:r>
              <a:rPr lang="en-US" dirty="0" smtClean="0"/>
              <a:t>, regularization is commonly used in Logistic Regression</a:t>
            </a:r>
            <a:endParaRPr lang="en-US" dirty="0"/>
          </a:p>
          <a:p>
            <a:endParaRPr lang="en-US" dirty="0"/>
          </a:p>
        </p:txBody>
      </p:sp>
      <p:sp>
        <p:nvSpPr>
          <p:cNvPr id="4" name="Rectangle 3"/>
          <p:cNvSpPr/>
          <p:nvPr/>
        </p:nvSpPr>
        <p:spPr>
          <a:xfrm>
            <a:off x="914400" y="6019800"/>
            <a:ext cx="8229600" cy="369332"/>
          </a:xfrm>
          <a:prstGeom prst="rect">
            <a:avLst/>
          </a:prstGeom>
        </p:spPr>
        <p:txBody>
          <a:bodyPr wrap="square">
            <a:spAutoFit/>
          </a:bodyPr>
          <a:lstStyle/>
          <a:p>
            <a:pPr lvl="1"/>
            <a:r>
              <a:rPr lang="en-US" dirty="0" smtClean="0"/>
              <a:t>Reference </a:t>
            </a:r>
            <a:r>
              <a:rPr lang="en-US" dirty="0"/>
              <a:t>: https://</a:t>
            </a:r>
            <a:r>
              <a:rPr lang="en-US" dirty="0" err="1"/>
              <a:t>en.wikipedia.org</a:t>
            </a:r>
            <a:r>
              <a:rPr lang="en-US" dirty="0"/>
              <a:t>/wiki/</a:t>
            </a:r>
            <a:r>
              <a:rPr lang="en-US" dirty="0" err="1"/>
              <a:t>Logistic_regression</a:t>
            </a:r>
            <a:endParaRPr lang="en-US" dirty="0"/>
          </a:p>
        </p:txBody>
      </p:sp>
    </p:spTree>
    <p:extLst>
      <p:ext uri="{BB962C8B-B14F-4D97-AF65-F5344CB8AC3E}">
        <p14:creationId xmlns:p14="http://schemas.microsoft.com/office/powerpoint/2010/main" val="405847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533400" y="533400"/>
            <a:ext cx="8153400" cy="762000"/>
          </a:xfrm>
        </p:spPr>
        <p:txBody>
          <a:bodyPr/>
          <a:lstStyle/>
          <a:p>
            <a:r>
              <a:rPr lang="en-US" dirty="0" smtClean="0"/>
              <a:t>Problem Definition</a:t>
            </a:r>
            <a:endParaRPr lang="en-US" dirty="0"/>
          </a:p>
        </p:txBody>
      </p:sp>
      <p:sp>
        <p:nvSpPr>
          <p:cNvPr id="5" name="Rectangle 4"/>
          <p:cNvSpPr>
            <a:spLocks noGrp="1"/>
          </p:cNvSpPr>
          <p:nvPr>
            <p:ph type="body" idx="1"/>
          </p:nvPr>
        </p:nvSpPr>
        <p:spPr>
          <a:xfrm>
            <a:off x="533400" y="1371600"/>
            <a:ext cx="8305800" cy="904875"/>
          </a:xfrm>
        </p:spPr>
        <p:txBody>
          <a:bodyPr>
            <a:noAutofit/>
          </a:bodyPr>
          <a:lstStyle/>
          <a:p>
            <a:r>
              <a:rPr lang="en-US" sz="2400" cap="none" dirty="0" smtClean="0"/>
              <a:t>Predicting Foreign Exchange is extremely difficult</a:t>
            </a:r>
            <a:endParaRPr lang="en-US" sz="2400" cap="none" dirty="0"/>
          </a:p>
        </p:txBody>
      </p:sp>
      <p:pic>
        <p:nvPicPr>
          <p:cNvPr id="3" name="Picture 2"/>
          <p:cNvPicPr>
            <a:picLocks noChangeAspect="1"/>
          </p:cNvPicPr>
          <p:nvPr/>
        </p:nvPicPr>
        <p:blipFill>
          <a:blip r:embed="rId3"/>
          <a:stretch>
            <a:fillRect/>
          </a:stretch>
        </p:blipFill>
        <p:spPr>
          <a:xfrm>
            <a:off x="533400" y="2438400"/>
            <a:ext cx="6705600" cy="3202954"/>
          </a:xfrm>
          <a:prstGeom prst="rect">
            <a:avLst/>
          </a:prstGeom>
        </p:spPr>
      </p:pic>
      <p:sp>
        <p:nvSpPr>
          <p:cNvPr id="7" name="Right Arrow 6"/>
          <p:cNvSpPr/>
          <p:nvPr/>
        </p:nvSpPr>
        <p:spPr>
          <a:xfrm rot="19800000">
            <a:off x="7571600" y="2719088"/>
            <a:ext cx="889878" cy="231701"/>
          </a:xfrm>
          <a:prstGeom prst="rightArrow">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rot="1800000">
            <a:off x="7618314" y="3559748"/>
            <a:ext cx="889878" cy="231701"/>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772400" y="2209800"/>
            <a:ext cx="313044" cy="369332"/>
          </a:xfrm>
          <a:prstGeom prst="rect">
            <a:avLst/>
          </a:prstGeom>
          <a:noFill/>
        </p:spPr>
        <p:txBody>
          <a:bodyPr wrap="none" rtlCol="0">
            <a:spAutoFit/>
          </a:bodyPr>
          <a:lstStyle/>
          <a:p>
            <a:r>
              <a:rPr lang="en-US" dirty="0" smtClean="0">
                <a:solidFill>
                  <a:srgbClr val="008000"/>
                </a:solidFill>
              </a:rPr>
              <a:t>?</a:t>
            </a:r>
            <a:endParaRPr lang="en-US" dirty="0">
              <a:solidFill>
                <a:srgbClr val="008000"/>
              </a:solidFill>
            </a:endParaRPr>
          </a:p>
        </p:txBody>
      </p:sp>
      <p:sp>
        <p:nvSpPr>
          <p:cNvPr id="10" name="TextBox 9"/>
          <p:cNvSpPr txBox="1"/>
          <p:nvPr/>
        </p:nvSpPr>
        <p:spPr>
          <a:xfrm>
            <a:off x="7848600" y="3886200"/>
            <a:ext cx="313044" cy="369332"/>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7" name="TextBox 6"/>
          <p:cNvSpPr txBox="1"/>
          <p:nvPr/>
        </p:nvSpPr>
        <p:spPr>
          <a:xfrm>
            <a:off x="914400" y="2438400"/>
            <a:ext cx="7391400" cy="3693319"/>
          </a:xfrm>
          <a:prstGeom prst="rect">
            <a:avLst/>
          </a:prstGeom>
          <a:noFill/>
          <a:ln>
            <a:solidFill>
              <a:srgbClr val="284E6A"/>
            </a:solidFill>
          </a:ln>
        </p:spPr>
        <p:txBody>
          <a:bodyPr wrap="square" rtlCol="0">
            <a:spAutoFit/>
          </a:bodyPr>
          <a:lstStyle/>
          <a:p>
            <a:r>
              <a:rPr lang="en-US" dirty="0" smtClean="0">
                <a:solidFill>
                  <a:srgbClr val="284E6A"/>
                </a:solidFill>
              </a:rPr>
              <a:t>import </a:t>
            </a:r>
            <a:r>
              <a:rPr lang="en-US" dirty="0" err="1">
                <a:solidFill>
                  <a:srgbClr val="284E6A"/>
                </a:solidFill>
              </a:rPr>
              <a:t>org.apache.spark.ml.classification.LogisticRegression</a:t>
            </a:r>
            <a:endParaRPr lang="en-US" dirty="0" smtClean="0">
              <a:solidFill>
                <a:srgbClr val="284E6A"/>
              </a:solidFill>
            </a:endParaRPr>
          </a:p>
          <a:p>
            <a:endParaRPr lang="en-US" dirty="0">
              <a:solidFill>
                <a:srgbClr val="284E6A"/>
              </a:solidFill>
            </a:endParaRPr>
          </a:p>
          <a:p>
            <a:r>
              <a:rPr lang="en-US" dirty="0" err="1" smtClean="0">
                <a:solidFill>
                  <a:srgbClr val="284E6A"/>
                </a:solidFill>
              </a:rPr>
              <a:t>val</a:t>
            </a:r>
            <a:r>
              <a:rPr lang="en-US" dirty="0" smtClean="0">
                <a:solidFill>
                  <a:srgbClr val="284E6A"/>
                </a:solidFill>
              </a:rPr>
              <a:t> </a:t>
            </a:r>
            <a:r>
              <a:rPr lang="en-US" dirty="0" err="1" smtClean="0">
                <a:solidFill>
                  <a:srgbClr val="284E6A"/>
                </a:solidFill>
              </a:rPr>
              <a:t>lr</a:t>
            </a:r>
            <a:r>
              <a:rPr lang="en-US" dirty="0" smtClean="0">
                <a:solidFill>
                  <a:srgbClr val="284E6A"/>
                </a:solidFill>
              </a:rPr>
              <a:t> </a:t>
            </a:r>
            <a:r>
              <a:rPr lang="en-US" dirty="0">
                <a:solidFill>
                  <a:srgbClr val="284E6A"/>
                </a:solidFill>
              </a:rPr>
              <a:t>= new </a:t>
            </a:r>
            <a:r>
              <a:rPr lang="en-US" dirty="0" err="1">
                <a:solidFill>
                  <a:srgbClr val="284E6A"/>
                </a:solidFill>
              </a:rPr>
              <a:t>LogisticRegression</a:t>
            </a:r>
            <a:r>
              <a:rPr lang="en-US" dirty="0">
                <a:solidFill>
                  <a:srgbClr val="284E6A"/>
                </a:solidFill>
              </a:rPr>
              <a:t>()</a:t>
            </a:r>
          </a:p>
          <a:p>
            <a:r>
              <a:rPr lang="en-US" dirty="0">
                <a:solidFill>
                  <a:srgbClr val="284E6A"/>
                </a:solidFill>
              </a:rPr>
              <a:t>    .</a:t>
            </a:r>
            <a:r>
              <a:rPr lang="en-US" dirty="0" err="1">
                <a:solidFill>
                  <a:srgbClr val="284E6A"/>
                </a:solidFill>
              </a:rPr>
              <a:t>setMaxIter</a:t>
            </a:r>
            <a:r>
              <a:rPr lang="en-US" dirty="0">
                <a:solidFill>
                  <a:srgbClr val="284E6A"/>
                </a:solidFill>
              </a:rPr>
              <a:t>(30)</a:t>
            </a:r>
          </a:p>
          <a:p>
            <a:r>
              <a:rPr lang="en-US" dirty="0">
                <a:solidFill>
                  <a:srgbClr val="284E6A"/>
                </a:solidFill>
              </a:rPr>
              <a:t>    .</a:t>
            </a:r>
            <a:r>
              <a:rPr lang="en-US" dirty="0" err="1">
                <a:solidFill>
                  <a:srgbClr val="284E6A"/>
                </a:solidFill>
              </a:rPr>
              <a:t>setLabelCol</a:t>
            </a:r>
            <a:r>
              <a:rPr lang="en-US" dirty="0">
                <a:solidFill>
                  <a:srgbClr val="284E6A"/>
                </a:solidFill>
              </a:rPr>
              <a:t>("</a:t>
            </a:r>
            <a:r>
              <a:rPr lang="en-US" dirty="0" err="1">
                <a:solidFill>
                  <a:srgbClr val="284E6A"/>
                </a:solidFill>
              </a:rPr>
              <a:t>indexedLabel</a:t>
            </a:r>
            <a:r>
              <a:rPr lang="en-US" dirty="0">
                <a:solidFill>
                  <a:srgbClr val="284E6A"/>
                </a:solidFill>
              </a:rPr>
              <a:t>")</a:t>
            </a:r>
          </a:p>
          <a:p>
            <a:r>
              <a:rPr lang="en-US" dirty="0">
                <a:solidFill>
                  <a:srgbClr val="284E6A"/>
                </a:solidFill>
              </a:rPr>
              <a:t>    .</a:t>
            </a:r>
            <a:r>
              <a:rPr lang="en-US" dirty="0" err="1">
                <a:solidFill>
                  <a:srgbClr val="284E6A"/>
                </a:solidFill>
              </a:rPr>
              <a:t>setFeaturesCol</a:t>
            </a:r>
            <a:r>
              <a:rPr lang="en-US" dirty="0">
                <a:solidFill>
                  <a:srgbClr val="284E6A"/>
                </a:solidFill>
              </a:rPr>
              <a:t>("</a:t>
            </a:r>
            <a:r>
              <a:rPr lang="en-US" dirty="0" err="1">
                <a:solidFill>
                  <a:srgbClr val="284E6A"/>
                </a:solidFill>
              </a:rPr>
              <a:t>indexedFeatures</a:t>
            </a:r>
            <a:r>
              <a:rPr lang="en-US" dirty="0">
                <a:solidFill>
                  <a:srgbClr val="284E6A"/>
                </a:solidFill>
              </a:rPr>
              <a:t>")</a:t>
            </a:r>
          </a:p>
          <a:p>
            <a:r>
              <a:rPr lang="en-US" dirty="0">
                <a:solidFill>
                  <a:srgbClr val="284E6A"/>
                </a:solidFill>
              </a:rPr>
              <a:t>    .</a:t>
            </a:r>
            <a:r>
              <a:rPr lang="en-US" dirty="0" err="1">
                <a:solidFill>
                  <a:srgbClr val="284E6A"/>
                </a:solidFill>
              </a:rPr>
              <a:t>setRegParam</a:t>
            </a:r>
            <a:r>
              <a:rPr lang="en-US" dirty="0">
                <a:solidFill>
                  <a:srgbClr val="284E6A"/>
                </a:solidFill>
              </a:rPr>
              <a:t>(0.01</a:t>
            </a:r>
            <a:r>
              <a:rPr lang="en-US" dirty="0" smtClean="0">
                <a:solidFill>
                  <a:srgbClr val="284E6A"/>
                </a:solidFill>
              </a:rPr>
              <a:t>)</a:t>
            </a:r>
          </a:p>
          <a:p>
            <a:endParaRPr lang="en-US" dirty="0">
              <a:solidFill>
                <a:srgbClr val="284E6A"/>
              </a:solidFill>
            </a:endParaRPr>
          </a:p>
          <a:p>
            <a:r>
              <a:rPr lang="en-US" dirty="0">
                <a:solidFill>
                  <a:srgbClr val="284E6A"/>
                </a:solidFill>
              </a:rPr>
              <a:t> </a:t>
            </a:r>
            <a:r>
              <a:rPr lang="en-US" dirty="0" err="1">
                <a:solidFill>
                  <a:srgbClr val="284E6A"/>
                </a:solidFill>
              </a:rPr>
              <a:t>val</a:t>
            </a:r>
            <a:r>
              <a:rPr lang="en-US" dirty="0">
                <a:solidFill>
                  <a:srgbClr val="284E6A"/>
                </a:solidFill>
              </a:rPr>
              <a:t> pipeline = new Pipeline()</a:t>
            </a:r>
          </a:p>
          <a:p>
            <a:r>
              <a:rPr lang="en-US" dirty="0">
                <a:solidFill>
                  <a:srgbClr val="284E6A"/>
                </a:solidFill>
              </a:rPr>
              <a:t>    .</a:t>
            </a:r>
            <a:r>
              <a:rPr lang="en-US" dirty="0" err="1">
                <a:solidFill>
                  <a:srgbClr val="284E6A"/>
                </a:solidFill>
              </a:rPr>
              <a:t>setStages</a:t>
            </a:r>
            <a:r>
              <a:rPr lang="en-US" dirty="0">
                <a:solidFill>
                  <a:srgbClr val="284E6A"/>
                </a:solidFill>
              </a:rPr>
              <a:t>(Array(</a:t>
            </a:r>
            <a:r>
              <a:rPr lang="en-US" dirty="0" err="1">
                <a:solidFill>
                  <a:srgbClr val="284E6A"/>
                </a:solidFill>
              </a:rPr>
              <a:t>labelIndexer</a:t>
            </a:r>
            <a:r>
              <a:rPr lang="en-US" dirty="0">
                <a:solidFill>
                  <a:srgbClr val="284E6A"/>
                </a:solidFill>
              </a:rPr>
              <a:t>, </a:t>
            </a:r>
            <a:r>
              <a:rPr lang="en-US" dirty="0" err="1">
                <a:solidFill>
                  <a:srgbClr val="284E6A"/>
                </a:solidFill>
              </a:rPr>
              <a:t>featureIndexer</a:t>
            </a:r>
            <a:r>
              <a:rPr lang="en-US" dirty="0">
                <a:solidFill>
                  <a:srgbClr val="284E6A"/>
                </a:solidFill>
              </a:rPr>
              <a:t>, </a:t>
            </a:r>
            <a:r>
              <a:rPr lang="en-US" dirty="0" err="1" smtClean="0">
                <a:solidFill>
                  <a:srgbClr val="284E6A"/>
                </a:solidFill>
              </a:rPr>
              <a:t>lr</a:t>
            </a:r>
            <a:r>
              <a:rPr lang="en-US" dirty="0" smtClean="0">
                <a:solidFill>
                  <a:srgbClr val="284E6A"/>
                </a:solidFill>
              </a:rPr>
              <a:t>, </a:t>
            </a:r>
            <a:r>
              <a:rPr lang="en-US" dirty="0" err="1">
                <a:solidFill>
                  <a:srgbClr val="284E6A"/>
                </a:solidFill>
              </a:rPr>
              <a:t>labelConverter</a:t>
            </a:r>
            <a:r>
              <a:rPr lang="en-US" dirty="0">
                <a:solidFill>
                  <a:srgbClr val="284E6A"/>
                </a:solidFill>
              </a:rPr>
              <a:t>)</a:t>
            </a:r>
            <a:r>
              <a:rPr lang="en-US" dirty="0" smtClean="0">
                <a:solidFill>
                  <a:srgbClr val="284E6A"/>
                </a:solidFill>
              </a:rPr>
              <a:t>)</a:t>
            </a:r>
          </a:p>
          <a:p>
            <a:endParaRPr lang="en-US" dirty="0">
              <a:solidFill>
                <a:srgbClr val="284E6A"/>
              </a:solidFill>
            </a:endParaRPr>
          </a:p>
          <a:p>
            <a:r>
              <a:rPr lang="en-US" dirty="0">
                <a:solidFill>
                  <a:srgbClr val="284E6A"/>
                </a:solidFill>
              </a:rPr>
              <a:t> </a:t>
            </a:r>
            <a:r>
              <a:rPr lang="en-US" dirty="0" err="1">
                <a:solidFill>
                  <a:srgbClr val="284E6A"/>
                </a:solidFill>
              </a:rPr>
              <a:t>val</a:t>
            </a:r>
            <a:r>
              <a:rPr lang="en-US" dirty="0">
                <a:solidFill>
                  <a:srgbClr val="284E6A"/>
                </a:solidFill>
              </a:rPr>
              <a:t> model = </a:t>
            </a:r>
            <a:r>
              <a:rPr lang="en-US" dirty="0" err="1">
                <a:solidFill>
                  <a:srgbClr val="284E6A"/>
                </a:solidFill>
              </a:rPr>
              <a:t>pipeline.fit</a:t>
            </a:r>
            <a:r>
              <a:rPr lang="en-US" dirty="0">
                <a:solidFill>
                  <a:srgbClr val="284E6A"/>
                </a:solidFill>
              </a:rPr>
              <a:t>(</a:t>
            </a:r>
            <a:r>
              <a:rPr lang="en-US" dirty="0" err="1">
                <a:solidFill>
                  <a:srgbClr val="284E6A"/>
                </a:solidFill>
              </a:rPr>
              <a:t>trainingData</a:t>
            </a:r>
            <a:r>
              <a:rPr lang="en-US" dirty="0">
                <a:solidFill>
                  <a:srgbClr val="284E6A"/>
                </a:solidFill>
              </a:rPr>
              <a:t>)</a:t>
            </a:r>
          </a:p>
          <a:p>
            <a:endParaRPr lang="en-US" dirty="0"/>
          </a:p>
        </p:txBody>
      </p:sp>
      <p:sp>
        <p:nvSpPr>
          <p:cNvPr id="8" name="Content Placeholder 2"/>
          <p:cNvSpPr>
            <a:spLocks noGrp="1"/>
          </p:cNvSpPr>
          <p:nvPr>
            <p:ph idx="1"/>
          </p:nvPr>
        </p:nvSpPr>
        <p:spPr>
          <a:xfrm>
            <a:off x="533400" y="1600203"/>
            <a:ext cx="8077200" cy="4412411"/>
          </a:xfrm>
        </p:spPr>
        <p:txBody>
          <a:bodyPr/>
          <a:lstStyle/>
          <a:p>
            <a:r>
              <a:rPr lang="en-US" dirty="0" smtClean="0"/>
              <a:t>Train LR model in the pipeline on Spark</a:t>
            </a:r>
          </a:p>
          <a:p>
            <a:pPr marL="457200" lvl="1" indent="0">
              <a:buNone/>
            </a:pPr>
            <a:endParaRPr lang="en-US" dirty="0" smtClean="0"/>
          </a:p>
        </p:txBody>
      </p:sp>
    </p:spTree>
    <p:extLst>
      <p:ext uri="{BB962C8B-B14F-4D97-AF65-F5344CB8AC3E}">
        <p14:creationId xmlns:p14="http://schemas.microsoft.com/office/powerpoint/2010/main" val="3698493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LR before/after feature expands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5739562"/>
              </p:ext>
            </p:extLst>
          </p:nvPr>
        </p:nvGraphicFramePr>
        <p:xfrm>
          <a:off x="533400" y="1600200"/>
          <a:ext cx="8077200" cy="44116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678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r>
              <a:rPr lang="en-US" dirty="0" smtClean="0"/>
              <a:t>Spark Estimator 2: Random Forest</a:t>
            </a:r>
          </a:p>
          <a:p>
            <a:pPr lvl="1"/>
            <a:r>
              <a:rPr lang="en-US" dirty="0"/>
              <a:t>Random forest is an ensemble method combining several number of decision trees, growing with only part of features </a:t>
            </a:r>
            <a:r>
              <a:rPr lang="en-US" dirty="0" smtClean="0"/>
              <a:t>(often used square root of number of features) and </a:t>
            </a:r>
            <a:r>
              <a:rPr lang="en-US" dirty="0"/>
              <a:t>part of samples </a:t>
            </a:r>
            <a:r>
              <a:rPr lang="en-US" dirty="0" smtClean="0"/>
              <a:t>with replacement in the training dataset</a:t>
            </a:r>
          </a:p>
          <a:p>
            <a:pPr lvl="1"/>
            <a:r>
              <a:rPr lang="en-US" dirty="0"/>
              <a:t>The bagging method in random forest helps reduce the variance in the bias-variance tradeoff to avoid </a:t>
            </a:r>
            <a:r>
              <a:rPr lang="en-US" dirty="0" err="1"/>
              <a:t>overfitting</a:t>
            </a:r>
            <a:r>
              <a:rPr lang="en-US" dirty="0"/>
              <a:t> since the deeply grown decision tree had low bias, but high variance</a:t>
            </a:r>
          </a:p>
          <a:p>
            <a:pPr lvl="1"/>
            <a:endParaRPr lang="en-US" dirty="0"/>
          </a:p>
          <a:p>
            <a:pPr lvl="1"/>
            <a:endParaRPr lang="en-US" dirty="0" smtClean="0"/>
          </a:p>
        </p:txBody>
      </p:sp>
    </p:spTree>
    <p:extLst>
      <p:ext uri="{BB962C8B-B14F-4D97-AF65-F5344CB8AC3E}">
        <p14:creationId xmlns:p14="http://schemas.microsoft.com/office/powerpoint/2010/main" val="1525108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7" name="TextBox 6"/>
          <p:cNvSpPr txBox="1"/>
          <p:nvPr/>
        </p:nvSpPr>
        <p:spPr>
          <a:xfrm>
            <a:off x="914400" y="2438400"/>
            <a:ext cx="7391400" cy="3416320"/>
          </a:xfrm>
          <a:prstGeom prst="rect">
            <a:avLst/>
          </a:prstGeom>
          <a:noFill/>
          <a:ln>
            <a:solidFill>
              <a:srgbClr val="284E6A"/>
            </a:solidFill>
          </a:ln>
        </p:spPr>
        <p:txBody>
          <a:bodyPr wrap="square" rtlCol="0">
            <a:spAutoFit/>
          </a:bodyPr>
          <a:lstStyle/>
          <a:p>
            <a:r>
              <a:rPr lang="en-US" dirty="0" smtClean="0">
                <a:solidFill>
                  <a:srgbClr val="284E6A"/>
                </a:solidFill>
              </a:rPr>
              <a:t>import </a:t>
            </a:r>
            <a:r>
              <a:rPr lang="en-US" dirty="0" err="1" smtClean="0">
                <a:solidFill>
                  <a:srgbClr val="284E6A"/>
                </a:solidFill>
              </a:rPr>
              <a:t>org.apache.spark.ml.classification.RandomForestClassifier</a:t>
            </a:r>
            <a:endParaRPr lang="en-US" dirty="0" smtClean="0">
              <a:solidFill>
                <a:srgbClr val="284E6A"/>
              </a:solidFill>
            </a:endParaRPr>
          </a:p>
          <a:p>
            <a:endParaRPr lang="en-US" dirty="0">
              <a:solidFill>
                <a:srgbClr val="284E6A"/>
              </a:solidFill>
            </a:endParaRPr>
          </a:p>
          <a:p>
            <a:r>
              <a:rPr lang="en-US" dirty="0" err="1" smtClean="0">
                <a:solidFill>
                  <a:srgbClr val="284E6A"/>
                </a:solidFill>
              </a:rPr>
              <a:t>val</a:t>
            </a:r>
            <a:r>
              <a:rPr lang="en-US" dirty="0" smtClean="0">
                <a:solidFill>
                  <a:srgbClr val="284E6A"/>
                </a:solidFill>
              </a:rPr>
              <a:t> </a:t>
            </a:r>
            <a:r>
              <a:rPr lang="en-US" dirty="0" err="1">
                <a:solidFill>
                  <a:srgbClr val="284E6A"/>
                </a:solidFill>
              </a:rPr>
              <a:t>rf</a:t>
            </a:r>
            <a:r>
              <a:rPr lang="en-US" dirty="0">
                <a:solidFill>
                  <a:srgbClr val="284E6A"/>
                </a:solidFill>
              </a:rPr>
              <a:t> = new </a:t>
            </a:r>
            <a:r>
              <a:rPr lang="en-US" dirty="0" err="1">
                <a:solidFill>
                  <a:srgbClr val="284E6A"/>
                </a:solidFill>
              </a:rPr>
              <a:t>RandomForestClassifier</a:t>
            </a:r>
            <a:r>
              <a:rPr lang="en-US" dirty="0">
                <a:solidFill>
                  <a:srgbClr val="284E6A"/>
                </a:solidFill>
              </a:rPr>
              <a:t>()</a:t>
            </a:r>
          </a:p>
          <a:p>
            <a:r>
              <a:rPr lang="en-US" dirty="0">
                <a:solidFill>
                  <a:srgbClr val="284E6A"/>
                </a:solidFill>
              </a:rPr>
              <a:t>    .</a:t>
            </a:r>
            <a:r>
              <a:rPr lang="en-US" dirty="0" err="1">
                <a:solidFill>
                  <a:srgbClr val="284E6A"/>
                </a:solidFill>
              </a:rPr>
              <a:t>setLabelCol</a:t>
            </a:r>
            <a:r>
              <a:rPr lang="en-US" dirty="0">
                <a:solidFill>
                  <a:srgbClr val="284E6A"/>
                </a:solidFill>
              </a:rPr>
              <a:t>("</a:t>
            </a:r>
            <a:r>
              <a:rPr lang="en-US" dirty="0" err="1">
                <a:solidFill>
                  <a:srgbClr val="284E6A"/>
                </a:solidFill>
              </a:rPr>
              <a:t>indexedLabel</a:t>
            </a:r>
            <a:r>
              <a:rPr lang="en-US" dirty="0">
                <a:solidFill>
                  <a:srgbClr val="284E6A"/>
                </a:solidFill>
              </a:rPr>
              <a:t>")</a:t>
            </a:r>
          </a:p>
          <a:p>
            <a:r>
              <a:rPr lang="en-US" dirty="0">
                <a:solidFill>
                  <a:srgbClr val="284E6A"/>
                </a:solidFill>
              </a:rPr>
              <a:t>    .</a:t>
            </a:r>
            <a:r>
              <a:rPr lang="en-US" dirty="0" err="1">
                <a:solidFill>
                  <a:srgbClr val="284E6A"/>
                </a:solidFill>
              </a:rPr>
              <a:t>setFeaturesCol</a:t>
            </a:r>
            <a:r>
              <a:rPr lang="en-US" dirty="0">
                <a:solidFill>
                  <a:srgbClr val="284E6A"/>
                </a:solidFill>
              </a:rPr>
              <a:t>("</a:t>
            </a:r>
            <a:r>
              <a:rPr lang="en-US" dirty="0" err="1">
                <a:solidFill>
                  <a:srgbClr val="284E6A"/>
                </a:solidFill>
              </a:rPr>
              <a:t>indexedFeatures</a:t>
            </a:r>
            <a:r>
              <a:rPr lang="en-US" dirty="0">
                <a:solidFill>
                  <a:srgbClr val="284E6A"/>
                </a:solidFill>
              </a:rPr>
              <a:t>")</a:t>
            </a:r>
          </a:p>
          <a:p>
            <a:r>
              <a:rPr lang="en-US" dirty="0">
                <a:solidFill>
                  <a:srgbClr val="284E6A"/>
                </a:solidFill>
              </a:rPr>
              <a:t>    .</a:t>
            </a:r>
            <a:r>
              <a:rPr lang="en-US" dirty="0" err="1">
                <a:solidFill>
                  <a:srgbClr val="284E6A"/>
                </a:solidFill>
              </a:rPr>
              <a:t>setNumTrees</a:t>
            </a:r>
            <a:r>
              <a:rPr lang="en-US" dirty="0">
                <a:solidFill>
                  <a:srgbClr val="284E6A"/>
                </a:solidFill>
              </a:rPr>
              <a:t>(100</a:t>
            </a:r>
            <a:r>
              <a:rPr lang="en-US" dirty="0" smtClean="0">
                <a:solidFill>
                  <a:srgbClr val="284E6A"/>
                </a:solidFill>
              </a:rPr>
              <a:t>)</a:t>
            </a:r>
          </a:p>
          <a:p>
            <a:endParaRPr lang="en-US" dirty="0">
              <a:solidFill>
                <a:srgbClr val="284E6A"/>
              </a:solidFill>
            </a:endParaRPr>
          </a:p>
          <a:p>
            <a:r>
              <a:rPr lang="en-US" dirty="0">
                <a:solidFill>
                  <a:srgbClr val="284E6A"/>
                </a:solidFill>
              </a:rPr>
              <a:t> </a:t>
            </a:r>
            <a:r>
              <a:rPr lang="en-US" dirty="0" err="1">
                <a:solidFill>
                  <a:srgbClr val="284E6A"/>
                </a:solidFill>
              </a:rPr>
              <a:t>val</a:t>
            </a:r>
            <a:r>
              <a:rPr lang="en-US" dirty="0">
                <a:solidFill>
                  <a:srgbClr val="284E6A"/>
                </a:solidFill>
              </a:rPr>
              <a:t> pipeline = new Pipeline()</a:t>
            </a:r>
          </a:p>
          <a:p>
            <a:r>
              <a:rPr lang="en-US" dirty="0">
                <a:solidFill>
                  <a:srgbClr val="284E6A"/>
                </a:solidFill>
              </a:rPr>
              <a:t>    .</a:t>
            </a:r>
            <a:r>
              <a:rPr lang="en-US" dirty="0" err="1">
                <a:solidFill>
                  <a:srgbClr val="284E6A"/>
                </a:solidFill>
              </a:rPr>
              <a:t>setStages</a:t>
            </a:r>
            <a:r>
              <a:rPr lang="en-US" dirty="0">
                <a:solidFill>
                  <a:srgbClr val="284E6A"/>
                </a:solidFill>
              </a:rPr>
              <a:t>(Array(</a:t>
            </a:r>
            <a:r>
              <a:rPr lang="en-US" dirty="0" err="1">
                <a:solidFill>
                  <a:srgbClr val="284E6A"/>
                </a:solidFill>
              </a:rPr>
              <a:t>labelIndexer</a:t>
            </a:r>
            <a:r>
              <a:rPr lang="en-US" dirty="0">
                <a:solidFill>
                  <a:srgbClr val="284E6A"/>
                </a:solidFill>
              </a:rPr>
              <a:t>, </a:t>
            </a:r>
            <a:r>
              <a:rPr lang="en-US" dirty="0" err="1">
                <a:solidFill>
                  <a:srgbClr val="284E6A"/>
                </a:solidFill>
              </a:rPr>
              <a:t>featureIndexer</a:t>
            </a:r>
            <a:r>
              <a:rPr lang="en-US" dirty="0">
                <a:solidFill>
                  <a:srgbClr val="284E6A"/>
                </a:solidFill>
              </a:rPr>
              <a:t>, </a:t>
            </a:r>
            <a:r>
              <a:rPr lang="en-US" dirty="0" err="1" smtClean="0">
                <a:solidFill>
                  <a:srgbClr val="284E6A"/>
                </a:solidFill>
              </a:rPr>
              <a:t>rf</a:t>
            </a:r>
            <a:r>
              <a:rPr lang="en-US" dirty="0" smtClean="0">
                <a:solidFill>
                  <a:srgbClr val="284E6A"/>
                </a:solidFill>
              </a:rPr>
              <a:t>, </a:t>
            </a:r>
            <a:r>
              <a:rPr lang="en-US" dirty="0" err="1">
                <a:solidFill>
                  <a:srgbClr val="284E6A"/>
                </a:solidFill>
              </a:rPr>
              <a:t>labelConverter</a:t>
            </a:r>
            <a:r>
              <a:rPr lang="en-US" dirty="0">
                <a:solidFill>
                  <a:srgbClr val="284E6A"/>
                </a:solidFill>
              </a:rPr>
              <a:t>)</a:t>
            </a:r>
            <a:r>
              <a:rPr lang="en-US" dirty="0" smtClean="0">
                <a:solidFill>
                  <a:srgbClr val="284E6A"/>
                </a:solidFill>
              </a:rPr>
              <a:t>)</a:t>
            </a:r>
          </a:p>
          <a:p>
            <a:endParaRPr lang="en-US" dirty="0">
              <a:solidFill>
                <a:srgbClr val="284E6A"/>
              </a:solidFill>
            </a:endParaRPr>
          </a:p>
          <a:p>
            <a:r>
              <a:rPr lang="en-US" dirty="0">
                <a:solidFill>
                  <a:srgbClr val="284E6A"/>
                </a:solidFill>
              </a:rPr>
              <a:t> </a:t>
            </a:r>
            <a:r>
              <a:rPr lang="en-US" dirty="0" err="1">
                <a:solidFill>
                  <a:srgbClr val="284E6A"/>
                </a:solidFill>
              </a:rPr>
              <a:t>val</a:t>
            </a:r>
            <a:r>
              <a:rPr lang="en-US" dirty="0">
                <a:solidFill>
                  <a:srgbClr val="284E6A"/>
                </a:solidFill>
              </a:rPr>
              <a:t> model = </a:t>
            </a:r>
            <a:r>
              <a:rPr lang="en-US" dirty="0" err="1">
                <a:solidFill>
                  <a:srgbClr val="284E6A"/>
                </a:solidFill>
              </a:rPr>
              <a:t>pipeline.fit</a:t>
            </a:r>
            <a:r>
              <a:rPr lang="en-US" dirty="0">
                <a:solidFill>
                  <a:srgbClr val="284E6A"/>
                </a:solidFill>
              </a:rPr>
              <a:t>(</a:t>
            </a:r>
            <a:r>
              <a:rPr lang="en-US" dirty="0" err="1">
                <a:solidFill>
                  <a:srgbClr val="284E6A"/>
                </a:solidFill>
              </a:rPr>
              <a:t>trainingData</a:t>
            </a:r>
            <a:r>
              <a:rPr lang="en-US" dirty="0">
                <a:solidFill>
                  <a:srgbClr val="284E6A"/>
                </a:solidFill>
              </a:rPr>
              <a:t>)</a:t>
            </a:r>
          </a:p>
          <a:p>
            <a:endParaRPr lang="en-US" dirty="0"/>
          </a:p>
        </p:txBody>
      </p:sp>
      <p:sp>
        <p:nvSpPr>
          <p:cNvPr id="8" name="Content Placeholder 2"/>
          <p:cNvSpPr>
            <a:spLocks noGrp="1"/>
          </p:cNvSpPr>
          <p:nvPr>
            <p:ph idx="1"/>
          </p:nvPr>
        </p:nvSpPr>
        <p:spPr>
          <a:xfrm>
            <a:off x="533400" y="1600203"/>
            <a:ext cx="8077200" cy="761997"/>
          </a:xfrm>
        </p:spPr>
        <p:txBody>
          <a:bodyPr/>
          <a:lstStyle/>
          <a:p>
            <a:r>
              <a:rPr lang="en-US" dirty="0" smtClean="0"/>
              <a:t>Train RF model in the pipeline on Spark</a:t>
            </a:r>
          </a:p>
          <a:p>
            <a:pPr marL="457200" lvl="1" indent="0">
              <a:buNone/>
            </a:pPr>
            <a:endParaRPr lang="en-US" dirty="0" smtClean="0"/>
          </a:p>
        </p:txBody>
      </p:sp>
    </p:spTree>
    <p:extLst>
      <p:ext uri="{BB962C8B-B14F-4D97-AF65-F5344CB8AC3E}">
        <p14:creationId xmlns:p14="http://schemas.microsoft.com/office/powerpoint/2010/main" val="337026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RF before/after feature expands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70572333"/>
              </p:ext>
            </p:extLst>
          </p:nvPr>
        </p:nvGraphicFramePr>
        <p:xfrm>
          <a:off x="533400" y="1600200"/>
          <a:ext cx="8077200" cy="44116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52531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r>
              <a:rPr lang="en-US" dirty="0" smtClean="0"/>
              <a:t>Spark Estimator 3: Gradient Boost Tree</a:t>
            </a:r>
          </a:p>
          <a:p>
            <a:pPr lvl="1"/>
            <a:r>
              <a:rPr lang="en-US" dirty="0"/>
              <a:t>Gradient boosting is typically used with decision trees (especially CART trees) of a fixed size as base </a:t>
            </a:r>
            <a:r>
              <a:rPr lang="en-US" dirty="0" smtClean="0"/>
              <a:t>learners. GBT modifies the gradient boosting method which improves the quality of fit of each base learner</a:t>
            </a:r>
          </a:p>
          <a:p>
            <a:pPr lvl="1"/>
            <a:r>
              <a:rPr lang="en-US" dirty="0" smtClean="0"/>
              <a:t>The </a:t>
            </a:r>
            <a:r>
              <a:rPr lang="en-US" dirty="0"/>
              <a:t>general idea is to compute a sequence </a:t>
            </a:r>
            <a:r>
              <a:rPr lang="en-US" dirty="0" smtClean="0"/>
              <a:t>of </a:t>
            </a:r>
            <a:r>
              <a:rPr lang="en-US" dirty="0"/>
              <a:t>simple trees, where each successive tree is built for the prediction residuals of the preceding tree</a:t>
            </a:r>
          </a:p>
          <a:p>
            <a:pPr lvl="1"/>
            <a:endParaRPr lang="en-US" dirty="0" smtClean="0"/>
          </a:p>
          <a:p>
            <a:pPr lvl="1"/>
            <a:endParaRPr lang="en-US" dirty="0"/>
          </a:p>
          <a:p>
            <a:pPr lvl="1"/>
            <a:endParaRPr lang="en-US" dirty="0" smtClean="0"/>
          </a:p>
        </p:txBody>
      </p:sp>
      <p:sp>
        <p:nvSpPr>
          <p:cNvPr id="4" name="TextBox 3"/>
          <p:cNvSpPr txBox="1"/>
          <p:nvPr/>
        </p:nvSpPr>
        <p:spPr>
          <a:xfrm>
            <a:off x="1600200" y="5562600"/>
            <a:ext cx="6202427" cy="369332"/>
          </a:xfrm>
          <a:prstGeom prst="rect">
            <a:avLst/>
          </a:prstGeom>
          <a:noFill/>
        </p:spPr>
        <p:txBody>
          <a:bodyPr wrap="none" rtlCol="0">
            <a:spAutoFit/>
          </a:bodyPr>
          <a:lstStyle/>
          <a:p>
            <a:r>
              <a:rPr lang="en-US" dirty="0"/>
              <a:t>Reference : https://</a:t>
            </a:r>
            <a:r>
              <a:rPr lang="en-US" dirty="0" err="1"/>
              <a:t>en.wikipedia.org</a:t>
            </a:r>
            <a:r>
              <a:rPr lang="en-US" dirty="0"/>
              <a:t>/wiki/</a:t>
            </a:r>
            <a:r>
              <a:rPr lang="en-US" dirty="0" err="1"/>
              <a:t>Gradient_boosting</a:t>
            </a:r>
            <a:endParaRPr lang="en-US" dirty="0"/>
          </a:p>
        </p:txBody>
      </p:sp>
    </p:spTree>
    <p:extLst>
      <p:ext uri="{BB962C8B-B14F-4D97-AF65-F5344CB8AC3E}">
        <p14:creationId xmlns:p14="http://schemas.microsoft.com/office/powerpoint/2010/main" val="999434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7" name="TextBox 6"/>
          <p:cNvSpPr txBox="1"/>
          <p:nvPr/>
        </p:nvSpPr>
        <p:spPr>
          <a:xfrm>
            <a:off x="914400" y="2438400"/>
            <a:ext cx="7391400" cy="3416320"/>
          </a:xfrm>
          <a:prstGeom prst="rect">
            <a:avLst/>
          </a:prstGeom>
          <a:noFill/>
          <a:ln>
            <a:solidFill>
              <a:srgbClr val="284E6A"/>
            </a:solidFill>
          </a:ln>
        </p:spPr>
        <p:txBody>
          <a:bodyPr wrap="square" rtlCol="0">
            <a:spAutoFit/>
          </a:bodyPr>
          <a:lstStyle/>
          <a:p>
            <a:r>
              <a:rPr lang="en-US" dirty="0" smtClean="0">
                <a:solidFill>
                  <a:srgbClr val="284E6A"/>
                </a:solidFill>
              </a:rPr>
              <a:t>import </a:t>
            </a:r>
            <a:r>
              <a:rPr lang="en-US" dirty="0" err="1" smtClean="0">
                <a:solidFill>
                  <a:srgbClr val="284E6A"/>
                </a:solidFill>
              </a:rPr>
              <a:t>org.apache.spark.ml.classification</a:t>
            </a:r>
            <a:r>
              <a:rPr lang="en-US" dirty="0">
                <a:solidFill>
                  <a:srgbClr val="284E6A"/>
                </a:solidFill>
              </a:rPr>
              <a:t>. </a:t>
            </a:r>
            <a:r>
              <a:rPr lang="en-US" dirty="0" err="1" smtClean="0">
                <a:solidFill>
                  <a:srgbClr val="284E6A"/>
                </a:solidFill>
              </a:rPr>
              <a:t>GBTClassifier</a:t>
            </a:r>
            <a:endParaRPr lang="en-US" dirty="0" smtClean="0">
              <a:solidFill>
                <a:srgbClr val="284E6A"/>
              </a:solidFill>
            </a:endParaRPr>
          </a:p>
          <a:p>
            <a:endParaRPr lang="en-US" dirty="0" smtClean="0">
              <a:solidFill>
                <a:srgbClr val="284E6A"/>
              </a:solidFill>
            </a:endParaRPr>
          </a:p>
          <a:p>
            <a:r>
              <a:rPr lang="en-US" dirty="0" smtClean="0">
                <a:solidFill>
                  <a:srgbClr val="284E6A"/>
                </a:solidFill>
              </a:rPr>
              <a:t> </a:t>
            </a:r>
            <a:r>
              <a:rPr lang="en-US" dirty="0" err="1">
                <a:solidFill>
                  <a:srgbClr val="284E6A"/>
                </a:solidFill>
              </a:rPr>
              <a:t>val</a:t>
            </a:r>
            <a:r>
              <a:rPr lang="en-US" dirty="0">
                <a:solidFill>
                  <a:srgbClr val="284E6A"/>
                </a:solidFill>
              </a:rPr>
              <a:t> </a:t>
            </a:r>
            <a:r>
              <a:rPr lang="en-US" dirty="0" err="1">
                <a:solidFill>
                  <a:srgbClr val="284E6A"/>
                </a:solidFill>
              </a:rPr>
              <a:t>gbt</a:t>
            </a:r>
            <a:r>
              <a:rPr lang="en-US" dirty="0">
                <a:solidFill>
                  <a:srgbClr val="284E6A"/>
                </a:solidFill>
              </a:rPr>
              <a:t> = new </a:t>
            </a:r>
            <a:r>
              <a:rPr lang="en-US" dirty="0" err="1">
                <a:solidFill>
                  <a:srgbClr val="284E6A"/>
                </a:solidFill>
              </a:rPr>
              <a:t>GBTClassifier</a:t>
            </a:r>
            <a:r>
              <a:rPr lang="en-US" dirty="0">
                <a:solidFill>
                  <a:srgbClr val="284E6A"/>
                </a:solidFill>
              </a:rPr>
              <a:t>()</a:t>
            </a:r>
          </a:p>
          <a:p>
            <a:r>
              <a:rPr lang="en-US" dirty="0">
                <a:solidFill>
                  <a:srgbClr val="284E6A"/>
                </a:solidFill>
              </a:rPr>
              <a:t>  .</a:t>
            </a:r>
            <a:r>
              <a:rPr lang="en-US" dirty="0" err="1">
                <a:solidFill>
                  <a:srgbClr val="284E6A"/>
                </a:solidFill>
              </a:rPr>
              <a:t>setLabelCol</a:t>
            </a:r>
            <a:r>
              <a:rPr lang="en-US" dirty="0">
                <a:solidFill>
                  <a:srgbClr val="284E6A"/>
                </a:solidFill>
              </a:rPr>
              <a:t>("</a:t>
            </a:r>
            <a:r>
              <a:rPr lang="en-US" dirty="0" err="1">
                <a:solidFill>
                  <a:srgbClr val="284E6A"/>
                </a:solidFill>
              </a:rPr>
              <a:t>indexedLabel</a:t>
            </a:r>
            <a:r>
              <a:rPr lang="en-US" dirty="0">
                <a:solidFill>
                  <a:srgbClr val="284E6A"/>
                </a:solidFill>
              </a:rPr>
              <a:t>")</a:t>
            </a:r>
          </a:p>
          <a:p>
            <a:r>
              <a:rPr lang="en-US" dirty="0">
                <a:solidFill>
                  <a:srgbClr val="284E6A"/>
                </a:solidFill>
              </a:rPr>
              <a:t>  .</a:t>
            </a:r>
            <a:r>
              <a:rPr lang="en-US" dirty="0" err="1">
                <a:solidFill>
                  <a:srgbClr val="284E6A"/>
                </a:solidFill>
              </a:rPr>
              <a:t>setFeaturesCol</a:t>
            </a:r>
            <a:r>
              <a:rPr lang="en-US" dirty="0">
                <a:solidFill>
                  <a:srgbClr val="284E6A"/>
                </a:solidFill>
              </a:rPr>
              <a:t>("</a:t>
            </a:r>
            <a:r>
              <a:rPr lang="en-US" dirty="0" err="1">
                <a:solidFill>
                  <a:srgbClr val="284E6A"/>
                </a:solidFill>
              </a:rPr>
              <a:t>indexedFeatures</a:t>
            </a:r>
            <a:r>
              <a:rPr lang="en-US" dirty="0">
                <a:solidFill>
                  <a:srgbClr val="284E6A"/>
                </a:solidFill>
              </a:rPr>
              <a:t>")</a:t>
            </a:r>
          </a:p>
          <a:p>
            <a:r>
              <a:rPr lang="en-US" dirty="0">
                <a:solidFill>
                  <a:srgbClr val="284E6A"/>
                </a:solidFill>
              </a:rPr>
              <a:t>  .</a:t>
            </a:r>
            <a:r>
              <a:rPr lang="en-US" dirty="0" err="1">
                <a:solidFill>
                  <a:srgbClr val="284E6A"/>
                </a:solidFill>
              </a:rPr>
              <a:t>setMaxIter</a:t>
            </a:r>
            <a:r>
              <a:rPr lang="en-US" dirty="0">
                <a:solidFill>
                  <a:srgbClr val="284E6A"/>
                </a:solidFill>
              </a:rPr>
              <a:t>(10</a:t>
            </a:r>
            <a:r>
              <a:rPr lang="en-US" dirty="0" smtClean="0">
                <a:solidFill>
                  <a:srgbClr val="284E6A"/>
                </a:solidFill>
              </a:rPr>
              <a:t>)</a:t>
            </a:r>
          </a:p>
          <a:p>
            <a:endParaRPr lang="en-US" dirty="0">
              <a:solidFill>
                <a:srgbClr val="284E6A"/>
              </a:solidFill>
            </a:endParaRPr>
          </a:p>
          <a:p>
            <a:r>
              <a:rPr lang="en-US" dirty="0">
                <a:solidFill>
                  <a:srgbClr val="284E6A"/>
                </a:solidFill>
              </a:rPr>
              <a:t> </a:t>
            </a:r>
            <a:r>
              <a:rPr lang="en-US" dirty="0" err="1">
                <a:solidFill>
                  <a:srgbClr val="284E6A"/>
                </a:solidFill>
              </a:rPr>
              <a:t>val</a:t>
            </a:r>
            <a:r>
              <a:rPr lang="en-US" dirty="0">
                <a:solidFill>
                  <a:srgbClr val="284E6A"/>
                </a:solidFill>
              </a:rPr>
              <a:t> pipeline = new Pipeline()</a:t>
            </a:r>
          </a:p>
          <a:p>
            <a:r>
              <a:rPr lang="en-US" dirty="0">
                <a:solidFill>
                  <a:srgbClr val="284E6A"/>
                </a:solidFill>
              </a:rPr>
              <a:t>    .</a:t>
            </a:r>
            <a:r>
              <a:rPr lang="en-US" dirty="0" err="1">
                <a:solidFill>
                  <a:srgbClr val="284E6A"/>
                </a:solidFill>
              </a:rPr>
              <a:t>setStages</a:t>
            </a:r>
            <a:r>
              <a:rPr lang="en-US" dirty="0">
                <a:solidFill>
                  <a:srgbClr val="284E6A"/>
                </a:solidFill>
              </a:rPr>
              <a:t>(Array(</a:t>
            </a:r>
            <a:r>
              <a:rPr lang="en-US" dirty="0" err="1">
                <a:solidFill>
                  <a:srgbClr val="284E6A"/>
                </a:solidFill>
              </a:rPr>
              <a:t>labelIndexer</a:t>
            </a:r>
            <a:r>
              <a:rPr lang="en-US" dirty="0">
                <a:solidFill>
                  <a:srgbClr val="284E6A"/>
                </a:solidFill>
              </a:rPr>
              <a:t>, </a:t>
            </a:r>
            <a:r>
              <a:rPr lang="en-US" dirty="0" err="1">
                <a:solidFill>
                  <a:srgbClr val="284E6A"/>
                </a:solidFill>
              </a:rPr>
              <a:t>featureIndexer</a:t>
            </a:r>
            <a:r>
              <a:rPr lang="en-US" dirty="0">
                <a:solidFill>
                  <a:srgbClr val="284E6A"/>
                </a:solidFill>
              </a:rPr>
              <a:t>, </a:t>
            </a:r>
            <a:r>
              <a:rPr lang="en-US" dirty="0" err="1" smtClean="0">
                <a:solidFill>
                  <a:srgbClr val="284E6A"/>
                </a:solidFill>
              </a:rPr>
              <a:t>gbt</a:t>
            </a:r>
            <a:r>
              <a:rPr lang="en-US" dirty="0" smtClean="0">
                <a:solidFill>
                  <a:srgbClr val="284E6A"/>
                </a:solidFill>
              </a:rPr>
              <a:t>, </a:t>
            </a:r>
            <a:r>
              <a:rPr lang="en-US" dirty="0" err="1">
                <a:solidFill>
                  <a:srgbClr val="284E6A"/>
                </a:solidFill>
              </a:rPr>
              <a:t>labelConverter</a:t>
            </a:r>
            <a:r>
              <a:rPr lang="en-US" dirty="0">
                <a:solidFill>
                  <a:srgbClr val="284E6A"/>
                </a:solidFill>
              </a:rPr>
              <a:t>)</a:t>
            </a:r>
            <a:r>
              <a:rPr lang="en-US" dirty="0" smtClean="0">
                <a:solidFill>
                  <a:srgbClr val="284E6A"/>
                </a:solidFill>
              </a:rPr>
              <a:t>)</a:t>
            </a:r>
          </a:p>
          <a:p>
            <a:endParaRPr lang="en-US" dirty="0">
              <a:solidFill>
                <a:srgbClr val="284E6A"/>
              </a:solidFill>
            </a:endParaRPr>
          </a:p>
          <a:p>
            <a:r>
              <a:rPr lang="en-US" dirty="0">
                <a:solidFill>
                  <a:srgbClr val="284E6A"/>
                </a:solidFill>
              </a:rPr>
              <a:t> </a:t>
            </a:r>
            <a:r>
              <a:rPr lang="en-US" dirty="0" err="1">
                <a:solidFill>
                  <a:srgbClr val="284E6A"/>
                </a:solidFill>
              </a:rPr>
              <a:t>val</a:t>
            </a:r>
            <a:r>
              <a:rPr lang="en-US" dirty="0">
                <a:solidFill>
                  <a:srgbClr val="284E6A"/>
                </a:solidFill>
              </a:rPr>
              <a:t> model = </a:t>
            </a:r>
            <a:r>
              <a:rPr lang="en-US" dirty="0" err="1">
                <a:solidFill>
                  <a:srgbClr val="284E6A"/>
                </a:solidFill>
              </a:rPr>
              <a:t>pipeline.fit</a:t>
            </a:r>
            <a:r>
              <a:rPr lang="en-US" dirty="0">
                <a:solidFill>
                  <a:srgbClr val="284E6A"/>
                </a:solidFill>
              </a:rPr>
              <a:t>(</a:t>
            </a:r>
            <a:r>
              <a:rPr lang="en-US" dirty="0" err="1">
                <a:solidFill>
                  <a:srgbClr val="284E6A"/>
                </a:solidFill>
              </a:rPr>
              <a:t>trainingData</a:t>
            </a:r>
            <a:r>
              <a:rPr lang="en-US" dirty="0">
                <a:solidFill>
                  <a:srgbClr val="284E6A"/>
                </a:solidFill>
              </a:rPr>
              <a:t>)</a:t>
            </a:r>
          </a:p>
          <a:p>
            <a:endParaRPr lang="en-US" dirty="0"/>
          </a:p>
        </p:txBody>
      </p:sp>
      <p:sp>
        <p:nvSpPr>
          <p:cNvPr id="8" name="Content Placeholder 2"/>
          <p:cNvSpPr>
            <a:spLocks noGrp="1"/>
          </p:cNvSpPr>
          <p:nvPr>
            <p:ph idx="1"/>
          </p:nvPr>
        </p:nvSpPr>
        <p:spPr>
          <a:xfrm>
            <a:off x="533400" y="1600203"/>
            <a:ext cx="8077200" cy="761997"/>
          </a:xfrm>
        </p:spPr>
        <p:txBody>
          <a:bodyPr/>
          <a:lstStyle/>
          <a:p>
            <a:r>
              <a:rPr lang="en-US" dirty="0" smtClean="0"/>
              <a:t>Train GBT model in the pipeline on Spark</a:t>
            </a:r>
          </a:p>
          <a:p>
            <a:pPr marL="457200" lvl="1" indent="0">
              <a:buNone/>
            </a:pPr>
            <a:endParaRPr lang="en-US" dirty="0" smtClean="0"/>
          </a:p>
        </p:txBody>
      </p:sp>
    </p:spTree>
    <p:extLst>
      <p:ext uri="{BB962C8B-B14F-4D97-AF65-F5344CB8AC3E}">
        <p14:creationId xmlns:p14="http://schemas.microsoft.com/office/powerpoint/2010/main" val="3649036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t>
            </a:r>
            <a:br>
              <a:rPr lang="en-US" dirty="0" smtClean="0"/>
            </a:br>
            <a:r>
              <a:rPr lang="en-US" dirty="0" smtClean="0"/>
              <a:t>GBT before/after feature expands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60421957"/>
              </p:ext>
            </p:extLst>
          </p:nvPr>
        </p:nvGraphicFramePr>
        <p:xfrm>
          <a:off x="533400" y="1600200"/>
          <a:ext cx="8077200" cy="44116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449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Random Forest has the best performance among the three estimators on Spark. However, it’s worthwhile to try more other estimators</a:t>
            </a:r>
          </a:p>
          <a:p>
            <a:pPr marL="0" indent="0">
              <a:buNone/>
            </a:pPr>
            <a:endParaRPr lang="en-US" dirty="0" smtClean="0"/>
          </a:p>
          <a:p>
            <a:r>
              <a:rPr lang="en-US" dirty="0" smtClean="0"/>
              <a:t>The accuracy of ensemble models (Random Forest and Gradient </a:t>
            </a:r>
            <a:r>
              <a:rPr lang="en-US" dirty="0"/>
              <a:t>B</a:t>
            </a:r>
            <a:r>
              <a:rPr lang="en-US" dirty="0" smtClean="0"/>
              <a:t>oosting Tree) are better than logistic models, which satisfies our expectations </a:t>
            </a:r>
          </a:p>
          <a:p>
            <a:endParaRPr lang="en-US" dirty="0"/>
          </a:p>
          <a:p>
            <a:r>
              <a:rPr lang="en-US" dirty="0" smtClean="0"/>
              <a:t>After Polynomial Expansion in Spark transformers, it helps increase the number of features, and also the accuracy</a:t>
            </a:r>
            <a:endParaRPr lang="en-US" dirty="0"/>
          </a:p>
        </p:txBody>
      </p:sp>
    </p:spTree>
    <p:extLst>
      <p:ext uri="{BB962C8B-B14F-4D97-AF65-F5344CB8AC3E}">
        <p14:creationId xmlns:p14="http://schemas.microsoft.com/office/powerpoint/2010/main" val="391754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533400" y="533400"/>
            <a:ext cx="8153400" cy="762000"/>
          </a:xfrm>
        </p:spPr>
        <p:txBody>
          <a:bodyPr/>
          <a:lstStyle/>
          <a:p>
            <a:r>
              <a:rPr lang="en-US" dirty="0" smtClean="0"/>
              <a:t>Problem Definition</a:t>
            </a:r>
            <a:endParaRPr lang="en-US" dirty="0"/>
          </a:p>
        </p:txBody>
      </p:sp>
      <p:sp>
        <p:nvSpPr>
          <p:cNvPr id="6" name="Rectangle 4"/>
          <p:cNvSpPr txBox="1">
            <a:spLocks/>
          </p:cNvSpPr>
          <p:nvPr/>
        </p:nvSpPr>
        <p:spPr>
          <a:xfrm>
            <a:off x="533400" y="1371600"/>
            <a:ext cx="8305800" cy="4648200"/>
          </a:xfrm>
          <a:prstGeom prst="rect">
            <a:avLst/>
          </a:prstGeom>
        </p:spPr>
        <p:txBody>
          <a:bodyPr vert="horz" rtlCol="0" anchor="t" anchorCtr="0">
            <a:noAutofit/>
          </a:bodyPr>
          <a:lstStyle>
            <a:lvl1pPr marL="0" indent="0" algn="l" rtl="0" eaLnBrk="1" latinLnBrk="0" hangingPunct="1">
              <a:spcBef>
                <a:spcPct val="20000"/>
              </a:spcBef>
              <a:buFont typeface="Arial"/>
              <a:buNone/>
              <a:defRPr sz="1400" kern="1200" cap="all" spc="100" baseline="0">
                <a:solidFill>
                  <a:schemeClr val="bg1"/>
                </a:solidFill>
                <a:latin typeface="+mn-lt"/>
                <a:ea typeface="+mn-ea"/>
                <a:cs typeface="+mn-cs"/>
              </a:defRPr>
            </a:lvl1pPr>
            <a:lvl2pPr marL="457200" indent="0" algn="l"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400" cap="none" dirty="0" smtClean="0"/>
              <a:t>Why?</a:t>
            </a:r>
            <a:endParaRPr lang="en-US" sz="2400" cap="none" dirty="0"/>
          </a:p>
          <a:p>
            <a:pPr marL="457200" indent="-457200">
              <a:buAutoNum type="arabicPeriod"/>
            </a:pPr>
            <a:r>
              <a:rPr lang="en-US" sz="2400" u="sng" cap="none" dirty="0" smtClean="0"/>
              <a:t>Random Walk Hypothesis</a:t>
            </a:r>
          </a:p>
          <a:p>
            <a:r>
              <a:rPr lang="en-US" sz="2400" cap="none" dirty="0"/>
              <a:t>The random walk hypothesis is a </a:t>
            </a:r>
            <a:r>
              <a:rPr lang="en-US" sz="2400" cap="none" dirty="0" smtClean="0"/>
              <a:t>“financial theory” stating </a:t>
            </a:r>
            <a:r>
              <a:rPr lang="en-US" sz="2400" cap="none" dirty="0"/>
              <a:t>that stock market prices evolve according to a random walk and thus cannot be predicted. It is consistent with the efficient-market hypothesis</a:t>
            </a:r>
            <a:r>
              <a:rPr lang="en-US" sz="2400" cap="none" dirty="0" smtClean="0"/>
              <a:t>.</a:t>
            </a:r>
            <a:endParaRPr lang="en-US" sz="2400" cap="none" dirty="0"/>
          </a:p>
        </p:txBody>
      </p:sp>
      <p:pic>
        <p:nvPicPr>
          <p:cNvPr id="7" name="Picture 6"/>
          <p:cNvPicPr>
            <a:picLocks noChangeAspect="1"/>
          </p:cNvPicPr>
          <p:nvPr/>
        </p:nvPicPr>
        <p:blipFill>
          <a:blip r:embed="rId3"/>
          <a:stretch>
            <a:fillRect/>
          </a:stretch>
        </p:blipFill>
        <p:spPr>
          <a:xfrm>
            <a:off x="2209800" y="4114800"/>
            <a:ext cx="4343400" cy="1905880"/>
          </a:xfrm>
          <a:prstGeom prst="rect">
            <a:avLst/>
          </a:prstGeom>
        </p:spPr>
      </p:pic>
    </p:spTree>
    <p:extLst>
      <p:ext uri="{BB962C8B-B14F-4D97-AF65-F5344CB8AC3E}">
        <p14:creationId xmlns:p14="http://schemas.microsoft.com/office/powerpoint/2010/main" val="34038069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533400" y="533400"/>
            <a:ext cx="8153400" cy="762000"/>
          </a:xfrm>
        </p:spPr>
        <p:txBody>
          <a:bodyPr/>
          <a:lstStyle/>
          <a:p>
            <a:r>
              <a:rPr lang="en-US" dirty="0" smtClean="0"/>
              <a:t>Problem Definition</a:t>
            </a:r>
            <a:endParaRPr lang="en-US" dirty="0"/>
          </a:p>
        </p:txBody>
      </p:sp>
      <p:sp>
        <p:nvSpPr>
          <p:cNvPr id="6" name="Rectangle 4"/>
          <p:cNvSpPr txBox="1">
            <a:spLocks/>
          </p:cNvSpPr>
          <p:nvPr/>
        </p:nvSpPr>
        <p:spPr>
          <a:xfrm>
            <a:off x="533400" y="1371600"/>
            <a:ext cx="8305800" cy="4648200"/>
          </a:xfrm>
          <a:prstGeom prst="rect">
            <a:avLst/>
          </a:prstGeom>
        </p:spPr>
        <p:txBody>
          <a:bodyPr vert="horz" rtlCol="0" anchor="t" anchorCtr="0">
            <a:noAutofit/>
          </a:bodyPr>
          <a:lstStyle>
            <a:lvl1pPr marL="0" indent="0" algn="l" rtl="0" eaLnBrk="1" latinLnBrk="0" hangingPunct="1">
              <a:spcBef>
                <a:spcPct val="20000"/>
              </a:spcBef>
              <a:buFont typeface="Arial"/>
              <a:buNone/>
              <a:defRPr sz="1400" kern="1200" cap="all" spc="100" baseline="0">
                <a:solidFill>
                  <a:schemeClr val="bg1"/>
                </a:solidFill>
                <a:latin typeface="+mn-lt"/>
                <a:ea typeface="+mn-ea"/>
                <a:cs typeface="+mn-cs"/>
              </a:defRPr>
            </a:lvl1pPr>
            <a:lvl2pPr marL="457200" indent="0" algn="l"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400" cap="none" dirty="0" smtClean="0"/>
              <a:t>Why?</a:t>
            </a:r>
            <a:endParaRPr lang="en-US" sz="2400" cap="none" dirty="0"/>
          </a:p>
          <a:p>
            <a:pPr marL="457200" indent="-457200">
              <a:buFont typeface="+mj-lt"/>
              <a:buAutoNum type="arabicPeriod" startAt="2"/>
            </a:pPr>
            <a:r>
              <a:rPr lang="en-US" sz="2400" u="sng" cap="none" dirty="0" smtClean="0"/>
              <a:t>Difficult Data Preprocessing and Feature Building</a:t>
            </a:r>
          </a:p>
          <a:p>
            <a:r>
              <a:rPr lang="en-US" sz="2400" cap="none" dirty="0" smtClean="0"/>
              <a:t>The dataset in foreign exchange is very large and time series. It exists with </a:t>
            </a:r>
            <a:r>
              <a:rPr lang="en-US" sz="2400" cap="none" dirty="0"/>
              <a:t>different “</a:t>
            </a:r>
            <a:r>
              <a:rPr lang="en-US" sz="2400" cap="none" dirty="0" smtClean="0"/>
              <a:t>granularity”. We could build it in a time frame with days, hours, minutes, second, and even milliseconds. </a:t>
            </a:r>
          </a:p>
          <a:p>
            <a:endParaRPr lang="en-US" sz="2400" cap="none" dirty="0"/>
          </a:p>
          <a:p>
            <a:r>
              <a:rPr lang="en-US" sz="2400" cap="none" dirty="0" smtClean="0"/>
              <a:t>Besides, feature building is also tough. Sometimes, it not only needs information about the historical price of the currency, but also the information about the size of trading, financial statement, and other currency to be included</a:t>
            </a:r>
          </a:p>
        </p:txBody>
      </p:sp>
    </p:spTree>
    <p:extLst>
      <p:ext uri="{BB962C8B-B14F-4D97-AF65-F5344CB8AC3E}">
        <p14:creationId xmlns:p14="http://schemas.microsoft.com/office/powerpoint/2010/main" val="23184286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533400" y="533400"/>
            <a:ext cx="8153400" cy="762000"/>
          </a:xfrm>
        </p:spPr>
        <p:txBody>
          <a:bodyPr/>
          <a:lstStyle/>
          <a:p>
            <a:r>
              <a:rPr lang="en-US" dirty="0" smtClean="0"/>
              <a:t>Mission</a:t>
            </a:r>
            <a:endParaRPr lang="en-US" dirty="0"/>
          </a:p>
        </p:txBody>
      </p:sp>
      <p:sp>
        <p:nvSpPr>
          <p:cNvPr id="6" name="Rectangle 4"/>
          <p:cNvSpPr txBox="1">
            <a:spLocks/>
          </p:cNvSpPr>
          <p:nvPr/>
        </p:nvSpPr>
        <p:spPr>
          <a:xfrm>
            <a:off x="533400" y="1371600"/>
            <a:ext cx="8305800" cy="4648200"/>
          </a:xfrm>
          <a:prstGeom prst="rect">
            <a:avLst/>
          </a:prstGeom>
        </p:spPr>
        <p:txBody>
          <a:bodyPr vert="horz" rtlCol="0" anchor="t" anchorCtr="0">
            <a:noAutofit/>
          </a:bodyPr>
          <a:lstStyle>
            <a:lvl1pPr marL="0" indent="0" algn="l" rtl="0" eaLnBrk="1" latinLnBrk="0" hangingPunct="1">
              <a:spcBef>
                <a:spcPct val="20000"/>
              </a:spcBef>
              <a:buFont typeface="Arial"/>
              <a:buNone/>
              <a:defRPr sz="1400" kern="1200" cap="all" spc="100" baseline="0">
                <a:solidFill>
                  <a:schemeClr val="bg1"/>
                </a:solidFill>
                <a:latin typeface="+mn-lt"/>
                <a:ea typeface="+mn-ea"/>
                <a:cs typeface="+mn-cs"/>
              </a:defRPr>
            </a:lvl1pPr>
            <a:lvl2pPr marL="457200" indent="0" algn="l"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400" cap="none" dirty="0" smtClean="0"/>
              <a:t>“Predicting the direction of EUR/USD based on features on Spark with </a:t>
            </a:r>
            <a:r>
              <a:rPr lang="en-US" sz="2400" cap="none" dirty="0" err="1" smtClean="0"/>
              <a:t>Scala</a:t>
            </a:r>
            <a:r>
              <a:rPr lang="en-US" sz="2400" cap="none" dirty="0" smtClean="0"/>
              <a:t>”</a:t>
            </a:r>
          </a:p>
          <a:p>
            <a:endParaRPr lang="en-US" sz="2400" cap="none" dirty="0"/>
          </a:p>
          <a:p>
            <a:r>
              <a:rPr lang="en-US" sz="2400" cap="none" dirty="0" smtClean="0"/>
              <a:t>Although predicting foreign exchange is tough, it’s a highly rewarded, and many prop trading companies are working to make money from trading</a:t>
            </a:r>
          </a:p>
        </p:txBody>
      </p:sp>
      <p:pic>
        <p:nvPicPr>
          <p:cNvPr id="9" name="Picture 8"/>
          <p:cNvPicPr>
            <a:picLocks noChangeAspect="1"/>
          </p:cNvPicPr>
          <p:nvPr/>
        </p:nvPicPr>
        <p:blipFill>
          <a:blip r:embed="rId3"/>
          <a:stretch>
            <a:fillRect/>
          </a:stretch>
        </p:blipFill>
        <p:spPr>
          <a:xfrm>
            <a:off x="1219200" y="3810000"/>
            <a:ext cx="2222500" cy="1562100"/>
          </a:xfrm>
          <a:prstGeom prst="rect">
            <a:avLst/>
          </a:prstGeom>
        </p:spPr>
      </p:pic>
      <p:pic>
        <p:nvPicPr>
          <p:cNvPr id="10" name="Picture 9"/>
          <p:cNvPicPr>
            <a:picLocks noChangeAspect="1"/>
          </p:cNvPicPr>
          <p:nvPr/>
        </p:nvPicPr>
        <p:blipFill>
          <a:blip r:embed="rId4"/>
          <a:stretch>
            <a:fillRect/>
          </a:stretch>
        </p:blipFill>
        <p:spPr>
          <a:xfrm>
            <a:off x="3124200" y="5486400"/>
            <a:ext cx="3314700" cy="685800"/>
          </a:xfrm>
          <a:prstGeom prst="rect">
            <a:avLst/>
          </a:prstGeom>
        </p:spPr>
      </p:pic>
      <p:pic>
        <p:nvPicPr>
          <p:cNvPr id="11" name="Picture 10"/>
          <p:cNvPicPr>
            <a:picLocks noChangeAspect="1"/>
          </p:cNvPicPr>
          <p:nvPr/>
        </p:nvPicPr>
        <p:blipFill>
          <a:blip r:embed="rId5"/>
          <a:stretch>
            <a:fillRect/>
          </a:stretch>
        </p:blipFill>
        <p:spPr>
          <a:xfrm>
            <a:off x="6858000" y="3962400"/>
            <a:ext cx="1371600" cy="1371600"/>
          </a:xfrm>
          <a:prstGeom prst="rect">
            <a:avLst/>
          </a:prstGeom>
        </p:spPr>
      </p:pic>
    </p:spTree>
    <p:extLst>
      <p:ext uri="{BB962C8B-B14F-4D97-AF65-F5344CB8AC3E}">
        <p14:creationId xmlns:p14="http://schemas.microsoft.com/office/powerpoint/2010/main" val="18332101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457200"/>
            <a:ext cx="8077200" cy="1074738"/>
          </a:xfrm>
        </p:spPr>
        <p:txBody>
          <a:bodyPr/>
          <a:lstStyle/>
          <a:p>
            <a:r>
              <a:rPr lang="en-US" dirty="0" smtClean="0"/>
              <a:t>Framework</a:t>
            </a:r>
            <a:endParaRPr lang="en-US" dirty="0"/>
          </a:p>
        </p:txBody>
      </p:sp>
      <p:pic>
        <p:nvPicPr>
          <p:cNvPr id="10" name="Picture 9"/>
          <p:cNvPicPr>
            <a:picLocks noChangeAspect="1"/>
          </p:cNvPicPr>
          <p:nvPr/>
        </p:nvPicPr>
        <p:blipFill>
          <a:blip r:embed="rId3"/>
          <a:stretch>
            <a:fillRect/>
          </a:stretch>
        </p:blipFill>
        <p:spPr>
          <a:xfrm>
            <a:off x="6248400" y="2286000"/>
            <a:ext cx="2185594" cy="2052030"/>
          </a:xfrm>
          <a:prstGeom prst="rect">
            <a:avLst/>
          </a:prstGeom>
        </p:spPr>
      </p:pic>
      <p:sp>
        <p:nvSpPr>
          <p:cNvPr id="14" name="Rectangle 4"/>
          <p:cNvSpPr txBox="1">
            <a:spLocks/>
          </p:cNvSpPr>
          <p:nvPr/>
        </p:nvSpPr>
        <p:spPr>
          <a:xfrm>
            <a:off x="6648128" y="4612861"/>
            <a:ext cx="1371600" cy="457200"/>
          </a:xfrm>
          <a:prstGeom prst="rect">
            <a:avLst/>
          </a:prstGeom>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smtClean="0"/>
              <a:t>Modeling</a:t>
            </a:r>
            <a:endParaRPr lang="en-US" sz="2000" dirty="0"/>
          </a:p>
        </p:txBody>
      </p:sp>
      <p:pic>
        <p:nvPicPr>
          <p:cNvPr id="16" name="Picture 15"/>
          <p:cNvPicPr>
            <a:picLocks noChangeAspect="1"/>
          </p:cNvPicPr>
          <p:nvPr/>
        </p:nvPicPr>
        <p:blipFill>
          <a:blip r:embed="rId4"/>
          <a:stretch>
            <a:fillRect/>
          </a:stretch>
        </p:blipFill>
        <p:spPr>
          <a:xfrm>
            <a:off x="5741073" y="3217112"/>
            <a:ext cx="444500" cy="317500"/>
          </a:xfrm>
          <a:prstGeom prst="rect">
            <a:avLst/>
          </a:prstGeom>
        </p:spPr>
      </p:pic>
      <p:sp>
        <p:nvSpPr>
          <p:cNvPr id="17" name="Rectangle 4"/>
          <p:cNvSpPr txBox="1">
            <a:spLocks/>
          </p:cNvSpPr>
          <p:nvPr/>
        </p:nvSpPr>
        <p:spPr>
          <a:xfrm>
            <a:off x="709854" y="4572000"/>
            <a:ext cx="2743200" cy="457200"/>
          </a:xfrm>
          <a:prstGeom prst="rect">
            <a:avLst/>
          </a:prstGeom>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smtClean="0"/>
              <a:t>Data Preprocessing</a:t>
            </a:r>
          </a:p>
          <a:p>
            <a:pPr marL="0" indent="0">
              <a:buFont typeface="Arial"/>
              <a:buNone/>
            </a:pPr>
            <a:endParaRPr lang="en-US" sz="2000" dirty="0"/>
          </a:p>
        </p:txBody>
      </p:sp>
      <p:pic>
        <p:nvPicPr>
          <p:cNvPr id="18" name="Picture 17"/>
          <p:cNvPicPr>
            <a:picLocks noChangeAspect="1"/>
          </p:cNvPicPr>
          <p:nvPr/>
        </p:nvPicPr>
        <p:blipFill>
          <a:blip r:embed="rId5"/>
          <a:stretch>
            <a:fillRect/>
          </a:stretch>
        </p:blipFill>
        <p:spPr>
          <a:xfrm>
            <a:off x="3505200" y="2286000"/>
            <a:ext cx="2185595" cy="2064173"/>
          </a:xfrm>
          <a:prstGeom prst="rect">
            <a:avLst/>
          </a:prstGeom>
        </p:spPr>
      </p:pic>
      <p:pic>
        <p:nvPicPr>
          <p:cNvPr id="19" name="Picture 18"/>
          <p:cNvPicPr>
            <a:picLocks noChangeAspect="1"/>
          </p:cNvPicPr>
          <p:nvPr/>
        </p:nvPicPr>
        <p:blipFill>
          <a:blip r:embed="rId6"/>
          <a:stretch>
            <a:fillRect/>
          </a:stretch>
        </p:blipFill>
        <p:spPr>
          <a:xfrm>
            <a:off x="786053" y="2289298"/>
            <a:ext cx="2185595" cy="2064173"/>
          </a:xfrm>
          <a:prstGeom prst="rect">
            <a:avLst/>
          </a:prstGeom>
        </p:spPr>
      </p:pic>
      <p:pic>
        <p:nvPicPr>
          <p:cNvPr id="20" name="Picture 19"/>
          <p:cNvPicPr>
            <a:picLocks noChangeAspect="1"/>
          </p:cNvPicPr>
          <p:nvPr/>
        </p:nvPicPr>
        <p:blipFill>
          <a:blip r:embed="rId4"/>
          <a:stretch>
            <a:fillRect/>
          </a:stretch>
        </p:blipFill>
        <p:spPr>
          <a:xfrm>
            <a:off x="3027130" y="3186987"/>
            <a:ext cx="444500" cy="317500"/>
          </a:xfrm>
          <a:prstGeom prst="rect">
            <a:avLst/>
          </a:prstGeom>
        </p:spPr>
      </p:pic>
      <p:sp>
        <p:nvSpPr>
          <p:cNvPr id="21" name="Rectangle 20"/>
          <p:cNvSpPr/>
          <p:nvPr/>
        </p:nvSpPr>
        <p:spPr>
          <a:xfrm>
            <a:off x="3352800" y="4572000"/>
            <a:ext cx="2508770" cy="400110"/>
          </a:xfrm>
          <a:prstGeom prst="rect">
            <a:avLst/>
          </a:prstGeom>
        </p:spPr>
        <p:txBody>
          <a:bodyPr wrap="none">
            <a:spAutoFit/>
          </a:bodyPr>
          <a:lstStyle/>
          <a:p>
            <a:r>
              <a:rPr lang="en-US" sz="2000" dirty="0" smtClean="0">
                <a:solidFill>
                  <a:schemeClr val="tx2"/>
                </a:solidFill>
              </a:rPr>
              <a:t>Feature </a:t>
            </a:r>
            <a:r>
              <a:rPr lang="en-US" sz="2000" dirty="0">
                <a:solidFill>
                  <a:schemeClr val="tx2"/>
                </a:solidFill>
              </a:rPr>
              <a:t>Engineering</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on Spark</a:t>
            </a:r>
            <a:endParaRPr lang="en-US" dirty="0"/>
          </a:p>
        </p:txBody>
      </p:sp>
      <p:sp>
        <p:nvSpPr>
          <p:cNvPr id="6" name="Alternate Process 5"/>
          <p:cNvSpPr/>
          <p:nvPr/>
        </p:nvSpPr>
        <p:spPr>
          <a:xfrm>
            <a:off x="1143000" y="3657600"/>
            <a:ext cx="1524000" cy="6096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1. Combine</a:t>
            </a:r>
          </a:p>
          <a:p>
            <a:pPr algn="ctr"/>
            <a:r>
              <a:rPr lang="en-US" sz="1200" dirty="0" smtClean="0"/>
              <a:t>Rows into the same time Frame</a:t>
            </a:r>
            <a:endParaRPr lang="en-US" sz="1200" dirty="0"/>
          </a:p>
        </p:txBody>
      </p:sp>
      <p:sp>
        <p:nvSpPr>
          <p:cNvPr id="7" name="Alternate Process 6"/>
          <p:cNvSpPr/>
          <p:nvPr/>
        </p:nvSpPr>
        <p:spPr>
          <a:xfrm>
            <a:off x="1143000" y="4419600"/>
            <a:ext cx="1524000" cy="4572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2. Decide</a:t>
            </a:r>
          </a:p>
          <a:p>
            <a:pPr algn="ctr"/>
            <a:r>
              <a:rPr lang="en-US" sz="1200" dirty="0" smtClean="0"/>
              <a:t>Directions</a:t>
            </a:r>
            <a:endParaRPr lang="en-US" sz="1200" dirty="0"/>
          </a:p>
        </p:txBody>
      </p:sp>
      <p:sp>
        <p:nvSpPr>
          <p:cNvPr id="8" name="Alternate Process 7"/>
          <p:cNvSpPr/>
          <p:nvPr/>
        </p:nvSpPr>
        <p:spPr>
          <a:xfrm>
            <a:off x="1143000" y="5029200"/>
            <a:ext cx="1524000" cy="6858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3. Combine </a:t>
            </a:r>
            <a:r>
              <a:rPr lang="en-US" sz="1200" dirty="0"/>
              <a:t>EUR/USD with last minute GBP/USD </a:t>
            </a:r>
          </a:p>
        </p:txBody>
      </p:sp>
      <p:pic>
        <p:nvPicPr>
          <p:cNvPr id="18" name="Picture 17"/>
          <p:cNvPicPr>
            <a:picLocks noChangeAspect="1"/>
          </p:cNvPicPr>
          <p:nvPr/>
        </p:nvPicPr>
        <p:blipFill>
          <a:blip r:embed="rId3"/>
          <a:stretch>
            <a:fillRect/>
          </a:stretch>
        </p:blipFill>
        <p:spPr>
          <a:xfrm>
            <a:off x="1371600" y="1981200"/>
            <a:ext cx="1041840" cy="983960"/>
          </a:xfrm>
          <a:prstGeom prst="rect">
            <a:avLst/>
          </a:prstGeom>
        </p:spPr>
      </p:pic>
      <p:pic>
        <p:nvPicPr>
          <p:cNvPr id="19" name="Picture 18"/>
          <p:cNvPicPr>
            <a:picLocks noChangeAspect="1"/>
          </p:cNvPicPr>
          <p:nvPr/>
        </p:nvPicPr>
        <p:blipFill>
          <a:blip r:embed="rId4"/>
          <a:stretch>
            <a:fillRect/>
          </a:stretch>
        </p:blipFill>
        <p:spPr>
          <a:xfrm>
            <a:off x="6096000" y="31311"/>
            <a:ext cx="2500847" cy="1974353"/>
          </a:xfrm>
          <a:prstGeom prst="rect">
            <a:avLst/>
          </a:prstGeom>
        </p:spPr>
      </p:pic>
      <p:sp>
        <p:nvSpPr>
          <p:cNvPr id="20" name="Rectangle 4"/>
          <p:cNvSpPr txBox="1">
            <a:spLocks/>
          </p:cNvSpPr>
          <p:nvPr/>
        </p:nvSpPr>
        <p:spPr>
          <a:xfrm>
            <a:off x="1219200" y="1676400"/>
            <a:ext cx="1600200" cy="304800"/>
          </a:xfrm>
          <a:prstGeom prst="rect">
            <a:avLst/>
          </a:prstGeom>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Data Preprocessing</a:t>
            </a:r>
          </a:p>
          <a:p>
            <a:pPr marL="0" indent="0">
              <a:buFont typeface="Arial"/>
              <a:buNone/>
            </a:pPr>
            <a:endParaRPr lang="en-US" sz="1200" dirty="0"/>
          </a:p>
        </p:txBody>
      </p:sp>
      <p:sp>
        <p:nvSpPr>
          <p:cNvPr id="21" name="Rectangle 4"/>
          <p:cNvSpPr txBox="1">
            <a:spLocks/>
          </p:cNvSpPr>
          <p:nvPr/>
        </p:nvSpPr>
        <p:spPr>
          <a:xfrm>
            <a:off x="1447800" y="3048000"/>
            <a:ext cx="9144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Raw Data</a:t>
            </a:r>
            <a:endParaRPr lang="en-US" sz="1200" dirty="0"/>
          </a:p>
        </p:txBody>
      </p:sp>
      <p:sp>
        <p:nvSpPr>
          <p:cNvPr id="22" name="Rectangle 4"/>
          <p:cNvSpPr txBox="1">
            <a:spLocks/>
          </p:cNvSpPr>
          <p:nvPr/>
        </p:nvSpPr>
        <p:spPr>
          <a:xfrm>
            <a:off x="1371600" y="60198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cxnSp>
        <p:nvCxnSpPr>
          <p:cNvPr id="24" name="Straight Arrow Connector 23"/>
          <p:cNvCxnSpPr/>
          <p:nvPr/>
        </p:nvCxnSpPr>
        <p:spPr>
          <a:xfrm>
            <a:off x="1905000" y="3429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5"/>
          <a:stretch>
            <a:fillRect/>
          </a:stretch>
        </p:blipFill>
        <p:spPr>
          <a:xfrm>
            <a:off x="3429000" y="1981200"/>
            <a:ext cx="990600" cy="935567"/>
          </a:xfrm>
          <a:prstGeom prst="rect">
            <a:avLst/>
          </a:prstGeom>
        </p:spPr>
      </p:pic>
      <p:cxnSp>
        <p:nvCxnSpPr>
          <p:cNvPr id="31" name="Straight Arrow Connector 30"/>
          <p:cNvCxnSpPr/>
          <p:nvPr/>
        </p:nvCxnSpPr>
        <p:spPr>
          <a:xfrm>
            <a:off x="1894505" y="5812192"/>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3124200" y="1676400"/>
            <a:ext cx="1579128" cy="276999"/>
          </a:xfrm>
          <a:prstGeom prst="rect">
            <a:avLst/>
          </a:prstGeom>
        </p:spPr>
        <p:txBody>
          <a:bodyPr wrap="none">
            <a:spAutoFit/>
          </a:bodyPr>
          <a:lstStyle/>
          <a:p>
            <a:r>
              <a:rPr lang="en-US" sz="1200" dirty="0" smtClean="0">
                <a:solidFill>
                  <a:schemeClr val="tx2"/>
                </a:solidFill>
              </a:rPr>
              <a:t>Feature </a:t>
            </a:r>
            <a:r>
              <a:rPr lang="en-US" sz="1200" dirty="0">
                <a:solidFill>
                  <a:schemeClr val="tx2"/>
                </a:solidFill>
              </a:rPr>
              <a:t>Engineering</a:t>
            </a:r>
          </a:p>
        </p:txBody>
      </p:sp>
      <p:sp>
        <p:nvSpPr>
          <p:cNvPr id="33" name="Rectangle 4"/>
          <p:cNvSpPr txBox="1">
            <a:spLocks/>
          </p:cNvSpPr>
          <p:nvPr/>
        </p:nvSpPr>
        <p:spPr>
          <a:xfrm>
            <a:off x="3352800" y="30480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cxnSp>
        <p:nvCxnSpPr>
          <p:cNvPr id="34" name="Straight Arrow Connector 33"/>
          <p:cNvCxnSpPr/>
          <p:nvPr/>
        </p:nvCxnSpPr>
        <p:spPr>
          <a:xfrm>
            <a:off x="3962400" y="3429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Alternate Process 34"/>
          <p:cNvSpPr/>
          <p:nvPr/>
        </p:nvSpPr>
        <p:spPr>
          <a:xfrm>
            <a:off x="3200400" y="3657600"/>
            <a:ext cx="1524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1. Moving Average</a:t>
            </a:r>
            <a:endParaRPr lang="en-US" sz="1200" dirty="0"/>
          </a:p>
        </p:txBody>
      </p:sp>
      <p:sp>
        <p:nvSpPr>
          <p:cNvPr id="36" name="Alternate Process 35"/>
          <p:cNvSpPr/>
          <p:nvPr/>
        </p:nvSpPr>
        <p:spPr>
          <a:xfrm>
            <a:off x="3200400" y="4724400"/>
            <a:ext cx="1524000" cy="9906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2. </a:t>
            </a:r>
            <a:r>
              <a:rPr lang="en-US" sz="1200" b="1" dirty="0" smtClean="0"/>
              <a:t>Spark</a:t>
            </a:r>
            <a:r>
              <a:rPr lang="en-US" sz="1200" dirty="0" smtClean="0"/>
              <a:t> </a:t>
            </a:r>
            <a:r>
              <a:rPr lang="en-US" sz="1200" b="1" dirty="0" smtClean="0"/>
              <a:t>Transformer</a:t>
            </a:r>
          </a:p>
          <a:p>
            <a:pPr algn="ctr"/>
            <a:r>
              <a:rPr lang="en-US" sz="1200" dirty="0" smtClean="0"/>
              <a:t>- Polynomial Expansion</a:t>
            </a:r>
            <a:endParaRPr lang="en-US" sz="1200" dirty="0"/>
          </a:p>
        </p:txBody>
      </p:sp>
      <p:sp>
        <p:nvSpPr>
          <p:cNvPr id="37" name="Rectangle 4"/>
          <p:cNvSpPr txBox="1">
            <a:spLocks/>
          </p:cNvSpPr>
          <p:nvPr/>
        </p:nvSpPr>
        <p:spPr>
          <a:xfrm>
            <a:off x="3352800" y="60198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cxnSp>
        <p:nvCxnSpPr>
          <p:cNvPr id="38" name="Straight Arrow Connector 37"/>
          <p:cNvCxnSpPr/>
          <p:nvPr/>
        </p:nvCxnSpPr>
        <p:spPr>
          <a:xfrm>
            <a:off x="3875705" y="5812192"/>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6"/>
          <a:stretch>
            <a:fillRect/>
          </a:stretch>
        </p:blipFill>
        <p:spPr>
          <a:xfrm>
            <a:off x="6248400" y="1981200"/>
            <a:ext cx="997736" cy="936763"/>
          </a:xfrm>
          <a:prstGeom prst="rect">
            <a:avLst/>
          </a:prstGeom>
        </p:spPr>
      </p:pic>
      <p:sp>
        <p:nvSpPr>
          <p:cNvPr id="41" name="Rectangle 40"/>
          <p:cNvSpPr/>
          <p:nvPr/>
        </p:nvSpPr>
        <p:spPr>
          <a:xfrm>
            <a:off x="6324600" y="1676400"/>
            <a:ext cx="809161" cy="276999"/>
          </a:xfrm>
          <a:prstGeom prst="rect">
            <a:avLst/>
          </a:prstGeom>
        </p:spPr>
        <p:txBody>
          <a:bodyPr wrap="none">
            <a:spAutoFit/>
          </a:bodyPr>
          <a:lstStyle/>
          <a:p>
            <a:r>
              <a:rPr lang="en-US" sz="1200" dirty="0">
                <a:solidFill>
                  <a:schemeClr val="tx2"/>
                </a:solidFill>
              </a:rPr>
              <a:t>Modeling</a:t>
            </a:r>
          </a:p>
        </p:txBody>
      </p:sp>
      <p:sp>
        <p:nvSpPr>
          <p:cNvPr id="42" name="Rectangle 4"/>
          <p:cNvSpPr txBox="1">
            <a:spLocks/>
          </p:cNvSpPr>
          <p:nvPr/>
        </p:nvSpPr>
        <p:spPr>
          <a:xfrm>
            <a:off x="6172200" y="30480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sp>
        <p:nvSpPr>
          <p:cNvPr id="45" name="Alternate Process 44"/>
          <p:cNvSpPr/>
          <p:nvPr/>
        </p:nvSpPr>
        <p:spPr>
          <a:xfrm>
            <a:off x="6172200" y="3886200"/>
            <a:ext cx="1143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Spark</a:t>
            </a:r>
          </a:p>
          <a:p>
            <a:pPr algn="ctr"/>
            <a:r>
              <a:rPr lang="en-US" sz="1200" b="1" dirty="0" smtClean="0"/>
              <a:t>Estimator 2. </a:t>
            </a:r>
          </a:p>
          <a:p>
            <a:pPr algn="ctr"/>
            <a:r>
              <a:rPr lang="en-US" sz="1200" dirty="0" smtClean="0"/>
              <a:t>Random Forest</a:t>
            </a:r>
            <a:endParaRPr lang="en-US" sz="1200" dirty="0"/>
          </a:p>
        </p:txBody>
      </p:sp>
      <p:sp>
        <p:nvSpPr>
          <p:cNvPr id="46" name="Alternate Process 45"/>
          <p:cNvSpPr/>
          <p:nvPr/>
        </p:nvSpPr>
        <p:spPr>
          <a:xfrm>
            <a:off x="7391400" y="3886200"/>
            <a:ext cx="1143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Spark</a:t>
            </a:r>
          </a:p>
          <a:p>
            <a:pPr algn="ctr"/>
            <a:r>
              <a:rPr lang="en-US" sz="1200" b="1" dirty="0"/>
              <a:t>Estimator 3</a:t>
            </a:r>
            <a:r>
              <a:rPr lang="en-US" sz="1200" b="1" dirty="0" smtClean="0"/>
              <a:t>. </a:t>
            </a:r>
            <a:endParaRPr lang="en-US" sz="1200" b="1" dirty="0"/>
          </a:p>
          <a:p>
            <a:pPr algn="ctr"/>
            <a:r>
              <a:rPr lang="en-US" sz="1200" dirty="0" smtClean="0"/>
              <a:t>Gradient</a:t>
            </a:r>
          </a:p>
          <a:p>
            <a:pPr algn="ctr"/>
            <a:r>
              <a:rPr lang="en-US" sz="1200" dirty="0" smtClean="0"/>
              <a:t>Boosted Trees</a:t>
            </a:r>
          </a:p>
        </p:txBody>
      </p:sp>
      <p:cxnSp>
        <p:nvCxnSpPr>
          <p:cNvPr id="59" name="Straight Arrow Connector 58"/>
          <p:cNvCxnSpPr/>
          <p:nvPr/>
        </p:nvCxnSpPr>
        <p:spPr>
          <a:xfrm>
            <a:off x="7467600" y="35052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rot="5400000">
            <a:off x="5835837" y="35052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6705600" y="4953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65" name="Rectangle 4"/>
          <p:cNvSpPr txBox="1">
            <a:spLocks/>
          </p:cNvSpPr>
          <p:nvPr/>
        </p:nvSpPr>
        <p:spPr>
          <a:xfrm>
            <a:off x="6172200" y="5181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RF Model</a:t>
            </a:r>
            <a:endParaRPr lang="en-US" sz="1200" dirty="0"/>
          </a:p>
        </p:txBody>
      </p:sp>
      <p:sp>
        <p:nvSpPr>
          <p:cNvPr id="66" name="Rectangle 4"/>
          <p:cNvSpPr txBox="1">
            <a:spLocks/>
          </p:cNvSpPr>
          <p:nvPr/>
        </p:nvSpPr>
        <p:spPr>
          <a:xfrm>
            <a:off x="7467600" y="5181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GBT Model</a:t>
            </a:r>
            <a:endParaRPr lang="en-US" sz="1200" dirty="0"/>
          </a:p>
        </p:txBody>
      </p:sp>
      <p:sp>
        <p:nvSpPr>
          <p:cNvPr id="67" name="Rectangle 4"/>
          <p:cNvSpPr txBox="1">
            <a:spLocks/>
          </p:cNvSpPr>
          <p:nvPr/>
        </p:nvSpPr>
        <p:spPr>
          <a:xfrm>
            <a:off x="6172200" y="5943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Evaluation</a:t>
            </a:r>
            <a:endParaRPr lang="en-US" sz="1200" dirty="0"/>
          </a:p>
        </p:txBody>
      </p:sp>
      <p:cxnSp>
        <p:nvCxnSpPr>
          <p:cNvPr id="70" name="Straight Arrow Connector 69"/>
          <p:cNvCxnSpPr/>
          <p:nvPr/>
        </p:nvCxnSpPr>
        <p:spPr>
          <a:xfrm rot="5400000">
            <a:off x="7696200" y="56388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5562600" y="56388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6705600" y="3505200"/>
            <a:ext cx="0" cy="2286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Alternate Process 43"/>
          <p:cNvSpPr/>
          <p:nvPr/>
        </p:nvSpPr>
        <p:spPr>
          <a:xfrm>
            <a:off x="4953000" y="3886200"/>
            <a:ext cx="1143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Spark</a:t>
            </a:r>
          </a:p>
          <a:p>
            <a:pPr algn="ctr"/>
            <a:r>
              <a:rPr lang="en-US" sz="1200" b="1" dirty="0" smtClean="0"/>
              <a:t>Estimator 1. </a:t>
            </a:r>
          </a:p>
          <a:p>
            <a:pPr algn="ctr"/>
            <a:r>
              <a:rPr lang="en-US" sz="1200" dirty="0" smtClean="0"/>
              <a:t>Logistic</a:t>
            </a:r>
          </a:p>
          <a:p>
            <a:pPr algn="ctr"/>
            <a:r>
              <a:rPr lang="en-US" sz="1200" dirty="0" smtClean="0"/>
              <a:t>Regression</a:t>
            </a:r>
            <a:endParaRPr lang="en-US" sz="1200" dirty="0"/>
          </a:p>
        </p:txBody>
      </p:sp>
      <p:cxnSp>
        <p:nvCxnSpPr>
          <p:cNvPr id="49" name="Straight Arrow Connector 48"/>
          <p:cNvCxnSpPr/>
          <p:nvPr/>
        </p:nvCxnSpPr>
        <p:spPr>
          <a:xfrm>
            <a:off x="8001000" y="4953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5562600" y="4953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51" name="Rectangle 4"/>
          <p:cNvSpPr txBox="1">
            <a:spLocks/>
          </p:cNvSpPr>
          <p:nvPr/>
        </p:nvSpPr>
        <p:spPr>
          <a:xfrm>
            <a:off x="4953000" y="5181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LR Model</a:t>
            </a:r>
            <a:endParaRPr lang="en-US" sz="1200" dirty="0"/>
          </a:p>
        </p:txBody>
      </p:sp>
      <p:cxnSp>
        <p:nvCxnSpPr>
          <p:cNvPr id="52" name="Straight Arrow Connector 51"/>
          <p:cNvCxnSpPr/>
          <p:nvPr/>
        </p:nvCxnSpPr>
        <p:spPr>
          <a:xfrm>
            <a:off x="6705600" y="5562600"/>
            <a:ext cx="0" cy="2286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513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on Spark</a:t>
            </a:r>
            <a:endParaRPr lang="en-US" dirty="0"/>
          </a:p>
        </p:txBody>
      </p:sp>
      <p:sp>
        <p:nvSpPr>
          <p:cNvPr id="6" name="Alternate Process 5"/>
          <p:cNvSpPr/>
          <p:nvPr/>
        </p:nvSpPr>
        <p:spPr>
          <a:xfrm>
            <a:off x="1143000" y="3657600"/>
            <a:ext cx="1524000" cy="6096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1. Combine</a:t>
            </a:r>
          </a:p>
          <a:p>
            <a:pPr algn="ctr"/>
            <a:r>
              <a:rPr lang="en-US" sz="1200" dirty="0" smtClean="0"/>
              <a:t>Rows into the same time Frame</a:t>
            </a:r>
            <a:endParaRPr lang="en-US" sz="1200" dirty="0"/>
          </a:p>
        </p:txBody>
      </p:sp>
      <p:sp>
        <p:nvSpPr>
          <p:cNvPr id="7" name="Alternate Process 6"/>
          <p:cNvSpPr/>
          <p:nvPr/>
        </p:nvSpPr>
        <p:spPr>
          <a:xfrm>
            <a:off x="1143000" y="4419600"/>
            <a:ext cx="1524000" cy="4572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2. Decide</a:t>
            </a:r>
          </a:p>
          <a:p>
            <a:pPr algn="ctr"/>
            <a:r>
              <a:rPr lang="en-US" sz="1200" dirty="0" smtClean="0"/>
              <a:t>Directions</a:t>
            </a:r>
            <a:endParaRPr lang="en-US" sz="1200" dirty="0"/>
          </a:p>
        </p:txBody>
      </p:sp>
      <p:sp>
        <p:nvSpPr>
          <p:cNvPr id="8" name="Alternate Process 7"/>
          <p:cNvSpPr/>
          <p:nvPr/>
        </p:nvSpPr>
        <p:spPr>
          <a:xfrm>
            <a:off x="1143000" y="5029200"/>
            <a:ext cx="1524000" cy="6858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3. Combine </a:t>
            </a:r>
            <a:r>
              <a:rPr lang="en-US" sz="1200" dirty="0"/>
              <a:t>EUR/USD with last minute GBP/USD </a:t>
            </a:r>
          </a:p>
        </p:txBody>
      </p:sp>
      <p:pic>
        <p:nvPicPr>
          <p:cNvPr id="18" name="Picture 17"/>
          <p:cNvPicPr>
            <a:picLocks noChangeAspect="1"/>
          </p:cNvPicPr>
          <p:nvPr/>
        </p:nvPicPr>
        <p:blipFill>
          <a:blip r:embed="rId3"/>
          <a:stretch>
            <a:fillRect/>
          </a:stretch>
        </p:blipFill>
        <p:spPr>
          <a:xfrm>
            <a:off x="1371600" y="1981200"/>
            <a:ext cx="1041840" cy="983960"/>
          </a:xfrm>
          <a:prstGeom prst="rect">
            <a:avLst/>
          </a:prstGeom>
        </p:spPr>
      </p:pic>
      <p:pic>
        <p:nvPicPr>
          <p:cNvPr id="19" name="Picture 18"/>
          <p:cNvPicPr>
            <a:picLocks noChangeAspect="1"/>
          </p:cNvPicPr>
          <p:nvPr/>
        </p:nvPicPr>
        <p:blipFill>
          <a:blip r:embed="rId4"/>
          <a:stretch>
            <a:fillRect/>
          </a:stretch>
        </p:blipFill>
        <p:spPr>
          <a:xfrm>
            <a:off x="6096000" y="31311"/>
            <a:ext cx="2500847" cy="1974353"/>
          </a:xfrm>
          <a:prstGeom prst="rect">
            <a:avLst/>
          </a:prstGeom>
        </p:spPr>
      </p:pic>
      <p:sp>
        <p:nvSpPr>
          <p:cNvPr id="20" name="Rectangle 4"/>
          <p:cNvSpPr txBox="1">
            <a:spLocks/>
          </p:cNvSpPr>
          <p:nvPr/>
        </p:nvSpPr>
        <p:spPr>
          <a:xfrm>
            <a:off x="1219200" y="1676400"/>
            <a:ext cx="1600200" cy="304800"/>
          </a:xfrm>
          <a:prstGeom prst="rect">
            <a:avLst/>
          </a:prstGeom>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Data Preprocessing</a:t>
            </a:r>
          </a:p>
          <a:p>
            <a:pPr marL="0" indent="0">
              <a:buFont typeface="Arial"/>
              <a:buNone/>
            </a:pPr>
            <a:endParaRPr lang="en-US" sz="1200" dirty="0"/>
          </a:p>
        </p:txBody>
      </p:sp>
      <p:sp>
        <p:nvSpPr>
          <p:cNvPr id="21" name="Rectangle 4"/>
          <p:cNvSpPr txBox="1">
            <a:spLocks/>
          </p:cNvSpPr>
          <p:nvPr/>
        </p:nvSpPr>
        <p:spPr>
          <a:xfrm>
            <a:off x="1447800" y="3048000"/>
            <a:ext cx="9144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Raw Data</a:t>
            </a:r>
            <a:endParaRPr lang="en-US" sz="1200" dirty="0"/>
          </a:p>
        </p:txBody>
      </p:sp>
      <p:sp>
        <p:nvSpPr>
          <p:cNvPr id="22" name="Rectangle 4"/>
          <p:cNvSpPr txBox="1">
            <a:spLocks/>
          </p:cNvSpPr>
          <p:nvPr/>
        </p:nvSpPr>
        <p:spPr>
          <a:xfrm>
            <a:off x="1371600" y="60198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cxnSp>
        <p:nvCxnSpPr>
          <p:cNvPr id="24" name="Straight Arrow Connector 23"/>
          <p:cNvCxnSpPr/>
          <p:nvPr/>
        </p:nvCxnSpPr>
        <p:spPr>
          <a:xfrm>
            <a:off x="1905000" y="3429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5"/>
          <a:stretch>
            <a:fillRect/>
          </a:stretch>
        </p:blipFill>
        <p:spPr>
          <a:xfrm>
            <a:off x="3429000" y="1981200"/>
            <a:ext cx="990600" cy="935567"/>
          </a:xfrm>
          <a:prstGeom prst="rect">
            <a:avLst/>
          </a:prstGeom>
        </p:spPr>
      </p:pic>
      <p:cxnSp>
        <p:nvCxnSpPr>
          <p:cNvPr id="31" name="Straight Arrow Connector 30"/>
          <p:cNvCxnSpPr/>
          <p:nvPr/>
        </p:nvCxnSpPr>
        <p:spPr>
          <a:xfrm>
            <a:off x="1894505" y="5812192"/>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3124200" y="1676400"/>
            <a:ext cx="1579128" cy="276999"/>
          </a:xfrm>
          <a:prstGeom prst="rect">
            <a:avLst/>
          </a:prstGeom>
        </p:spPr>
        <p:txBody>
          <a:bodyPr wrap="none">
            <a:spAutoFit/>
          </a:bodyPr>
          <a:lstStyle/>
          <a:p>
            <a:r>
              <a:rPr lang="en-US" sz="1200" dirty="0" smtClean="0">
                <a:solidFill>
                  <a:schemeClr val="tx2"/>
                </a:solidFill>
              </a:rPr>
              <a:t>Feature </a:t>
            </a:r>
            <a:r>
              <a:rPr lang="en-US" sz="1200" dirty="0">
                <a:solidFill>
                  <a:schemeClr val="tx2"/>
                </a:solidFill>
              </a:rPr>
              <a:t>Engineering</a:t>
            </a:r>
          </a:p>
        </p:txBody>
      </p:sp>
      <p:sp>
        <p:nvSpPr>
          <p:cNvPr id="33" name="Rectangle 4"/>
          <p:cNvSpPr txBox="1">
            <a:spLocks/>
          </p:cNvSpPr>
          <p:nvPr/>
        </p:nvSpPr>
        <p:spPr>
          <a:xfrm>
            <a:off x="3352800" y="30480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cxnSp>
        <p:nvCxnSpPr>
          <p:cNvPr id="34" name="Straight Arrow Connector 33"/>
          <p:cNvCxnSpPr/>
          <p:nvPr/>
        </p:nvCxnSpPr>
        <p:spPr>
          <a:xfrm>
            <a:off x="3962400" y="3429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Alternate Process 34"/>
          <p:cNvSpPr/>
          <p:nvPr/>
        </p:nvSpPr>
        <p:spPr>
          <a:xfrm>
            <a:off x="3200400" y="3657600"/>
            <a:ext cx="1524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1. Moving Average</a:t>
            </a:r>
            <a:endParaRPr lang="en-US" sz="1200" dirty="0"/>
          </a:p>
        </p:txBody>
      </p:sp>
      <p:sp>
        <p:nvSpPr>
          <p:cNvPr id="36" name="Alternate Process 35"/>
          <p:cNvSpPr/>
          <p:nvPr/>
        </p:nvSpPr>
        <p:spPr>
          <a:xfrm>
            <a:off x="3200400" y="4724400"/>
            <a:ext cx="1524000" cy="9906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2. </a:t>
            </a:r>
            <a:r>
              <a:rPr lang="en-US" sz="1200" b="1" dirty="0" smtClean="0"/>
              <a:t>Spark</a:t>
            </a:r>
            <a:r>
              <a:rPr lang="en-US" sz="1200" dirty="0" smtClean="0"/>
              <a:t> </a:t>
            </a:r>
            <a:r>
              <a:rPr lang="en-US" sz="1200" b="1" dirty="0" smtClean="0"/>
              <a:t>Transformer</a:t>
            </a:r>
          </a:p>
          <a:p>
            <a:pPr algn="ctr"/>
            <a:r>
              <a:rPr lang="en-US" sz="1200" dirty="0" smtClean="0"/>
              <a:t>- Polynomial Expansion</a:t>
            </a:r>
            <a:endParaRPr lang="en-US" sz="1200" dirty="0"/>
          </a:p>
        </p:txBody>
      </p:sp>
      <p:sp>
        <p:nvSpPr>
          <p:cNvPr id="37" name="Rectangle 4"/>
          <p:cNvSpPr txBox="1">
            <a:spLocks/>
          </p:cNvSpPr>
          <p:nvPr/>
        </p:nvSpPr>
        <p:spPr>
          <a:xfrm>
            <a:off x="3352800" y="60198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cxnSp>
        <p:nvCxnSpPr>
          <p:cNvPr id="38" name="Straight Arrow Connector 37"/>
          <p:cNvCxnSpPr/>
          <p:nvPr/>
        </p:nvCxnSpPr>
        <p:spPr>
          <a:xfrm>
            <a:off x="3875705" y="5812192"/>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6"/>
          <a:stretch>
            <a:fillRect/>
          </a:stretch>
        </p:blipFill>
        <p:spPr>
          <a:xfrm>
            <a:off x="6248400" y="1981200"/>
            <a:ext cx="997736" cy="936763"/>
          </a:xfrm>
          <a:prstGeom prst="rect">
            <a:avLst/>
          </a:prstGeom>
        </p:spPr>
      </p:pic>
      <p:sp>
        <p:nvSpPr>
          <p:cNvPr id="41" name="Rectangle 40"/>
          <p:cNvSpPr/>
          <p:nvPr/>
        </p:nvSpPr>
        <p:spPr>
          <a:xfrm>
            <a:off x="6324600" y="1676400"/>
            <a:ext cx="809161" cy="276999"/>
          </a:xfrm>
          <a:prstGeom prst="rect">
            <a:avLst/>
          </a:prstGeom>
        </p:spPr>
        <p:txBody>
          <a:bodyPr wrap="none">
            <a:spAutoFit/>
          </a:bodyPr>
          <a:lstStyle/>
          <a:p>
            <a:r>
              <a:rPr lang="en-US" sz="1200" dirty="0">
                <a:solidFill>
                  <a:schemeClr val="tx2"/>
                </a:solidFill>
              </a:rPr>
              <a:t>Modeling</a:t>
            </a:r>
          </a:p>
        </p:txBody>
      </p:sp>
      <p:sp>
        <p:nvSpPr>
          <p:cNvPr id="42" name="Rectangle 4"/>
          <p:cNvSpPr txBox="1">
            <a:spLocks/>
          </p:cNvSpPr>
          <p:nvPr/>
        </p:nvSpPr>
        <p:spPr>
          <a:xfrm>
            <a:off x="6172200" y="30480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Data Frame</a:t>
            </a:r>
            <a:endParaRPr lang="en-US" sz="1200" dirty="0"/>
          </a:p>
        </p:txBody>
      </p:sp>
      <p:sp>
        <p:nvSpPr>
          <p:cNvPr id="45" name="Alternate Process 44"/>
          <p:cNvSpPr/>
          <p:nvPr/>
        </p:nvSpPr>
        <p:spPr>
          <a:xfrm>
            <a:off x="6172200" y="3886200"/>
            <a:ext cx="1143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Spark</a:t>
            </a:r>
          </a:p>
          <a:p>
            <a:pPr algn="ctr"/>
            <a:r>
              <a:rPr lang="en-US" sz="1200" b="1" dirty="0" smtClean="0"/>
              <a:t>Estimator 2. </a:t>
            </a:r>
          </a:p>
          <a:p>
            <a:pPr algn="ctr"/>
            <a:r>
              <a:rPr lang="en-US" sz="1200" dirty="0" smtClean="0"/>
              <a:t>Random Forest</a:t>
            </a:r>
            <a:endParaRPr lang="en-US" sz="1200" dirty="0"/>
          </a:p>
        </p:txBody>
      </p:sp>
      <p:sp>
        <p:nvSpPr>
          <p:cNvPr id="46" name="Alternate Process 45"/>
          <p:cNvSpPr/>
          <p:nvPr/>
        </p:nvSpPr>
        <p:spPr>
          <a:xfrm>
            <a:off x="7391400" y="3886200"/>
            <a:ext cx="1143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Spark</a:t>
            </a:r>
          </a:p>
          <a:p>
            <a:pPr algn="ctr"/>
            <a:r>
              <a:rPr lang="en-US" sz="1200" b="1" dirty="0"/>
              <a:t>Estimator 3</a:t>
            </a:r>
            <a:r>
              <a:rPr lang="en-US" sz="1200" b="1" dirty="0" smtClean="0"/>
              <a:t>. </a:t>
            </a:r>
            <a:endParaRPr lang="en-US" sz="1200" b="1" dirty="0"/>
          </a:p>
          <a:p>
            <a:pPr algn="ctr"/>
            <a:r>
              <a:rPr lang="en-US" sz="1200" dirty="0" smtClean="0"/>
              <a:t>Gradient</a:t>
            </a:r>
          </a:p>
          <a:p>
            <a:pPr algn="ctr"/>
            <a:r>
              <a:rPr lang="en-US" sz="1200" dirty="0" smtClean="0"/>
              <a:t>Boosted Trees</a:t>
            </a:r>
          </a:p>
        </p:txBody>
      </p:sp>
      <p:cxnSp>
        <p:nvCxnSpPr>
          <p:cNvPr id="59" name="Straight Arrow Connector 58"/>
          <p:cNvCxnSpPr/>
          <p:nvPr/>
        </p:nvCxnSpPr>
        <p:spPr>
          <a:xfrm>
            <a:off x="7467600" y="35052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rot="5400000">
            <a:off x="5835837" y="35052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6705600" y="4953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65" name="Rectangle 4"/>
          <p:cNvSpPr txBox="1">
            <a:spLocks/>
          </p:cNvSpPr>
          <p:nvPr/>
        </p:nvSpPr>
        <p:spPr>
          <a:xfrm>
            <a:off x="6172200" y="5181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RF Model</a:t>
            </a:r>
            <a:endParaRPr lang="en-US" sz="1200" dirty="0"/>
          </a:p>
        </p:txBody>
      </p:sp>
      <p:sp>
        <p:nvSpPr>
          <p:cNvPr id="66" name="Rectangle 4"/>
          <p:cNvSpPr txBox="1">
            <a:spLocks/>
          </p:cNvSpPr>
          <p:nvPr/>
        </p:nvSpPr>
        <p:spPr>
          <a:xfrm>
            <a:off x="7467600" y="5181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GBT Model</a:t>
            </a:r>
            <a:endParaRPr lang="en-US" sz="1200" dirty="0"/>
          </a:p>
        </p:txBody>
      </p:sp>
      <p:sp>
        <p:nvSpPr>
          <p:cNvPr id="67" name="Rectangle 4"/>
          <p:cNvSpPr txBox="1">
            <a:spLocks/>
          </p:cNvSpPr>
          <p:nvPr/>
        </p:nvSpPr>
        <p:spPr>
          <a:xfrm>
            <a:off x="6172200" y="5943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Evaluation</a:t>
            </a:r>
            <a:endParaRPr lang="en-US" sz="1200" dirty="0"/>
          </a:p>
        </p:txBody>
      </p:sp>
      <p:cxnSp>
        <p:nvCxnSpPr>
          <p:cNvPr id="70" name="Straight Arrow Connector 69"/>
          <p:cNvCxnSpPr/>
          <p:nvPr/>
        </p:nvCxnSpPr>
        <p:spPr>
          <a:xfrm rot="5400000">
            <a:off x="7696200" y="56388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5562600" y="5638800"/>
            <a:ext cx="183963" cy="183963"/>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6705600" y="3505200"/>
            <a:ext cx="0" cy="2286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Alternate Process 43"/>
          <p:cNvSpPr/>
          <p:nvPr/>
        </p:nvSpPr>
        <p:spPr>
          <a:xfrm>
            <a:off x="4953000" y="3886200"/>
            <a:ext cx="1143000" cy="914400"/>
          </a:xfrm>
          <a:prstGeom prst="flowChartAlternate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Spark</a:t>
            </a:r>
          </a:p>
          <a:p>
            <a:pPr algn="ctr"/>
            <a:r>
              <a:rPr lang="en-US" sz="1200" b="1" dirty="0" smtClean="0"/>
              <a:t>Estimator 1. </a:t>
            </a:r>
          </a:p>
          <a:p>
            <a:pPr algn="ctr"/>
            <a:r>
              <a:rPr lang="en-US" sz="1200" dirty="0" smtClean="0"/>
              <a:t>Logistic</a:t>
            </a:r>
          </a:p>
          <a:p>
            <a:pPr algn="ctr"/>
            <a:r>
              <a:rPr lang="en-US" sz="1200" dirty="0" smtClean="0"/>
              <a:t>Regression</a:t>
            </a:r>
            <a:endParaRPr lang="en-US" sz="1200" dirty="0"/>
          </a:p>
        </p:txBody>
      </p:sp>
      <p:cxnSp>
        <p:nvCxnSpPr>
          <p:cNvPr id="49" name="Straight Arrow Connector 48"/>
          <p:cNvCxnSpPr/>
          <p:nvPr/>
        </p:nvCxnSpPr>
        <p:spPr>
          <a:xfrm>
            <a:off x="8001000" y="4953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5562600" y="4953000"/>
            <a:ext cx="0" cy="1524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51" name="Rectangle 4"/>
          <p:cNvSpPr txBox="1">
            <a:spLocks/>
          </p:cNvSpPr>
          <p:nvPr/>
        </p:nvSpPr>
        <p:spPr>
          <a:xfrm>
            <a:off x="4953000" y="5181600"/>
            <a:ext cx="1143000" cy="304800"/>
          </a:xfrm>
          <a:prstGeom prst="rect">
            <a:avLst/>
          </a:prstGeom>
          <a:ln>
            <a:solidFill>
              <a:schemeClr val="tx2"/>
            </a:solidFill>
          </a:ln>
        </p:spPr>
        <p:txBody>
          <a:bodyPr vert="horz" rtlCol="0">
            <a:normAutofit/>
          </a:bodyPr>
          <a:lst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dirty="0" smtClean="0"/>
              <a:t>LR Model</a:t>
            </a:r>
            <a:endParaRPr lang="en-US" sz="1200" dirty="0"/>
          </a:p>
        </p:txBody>
      </p:sp>
      <p:cxnSp>
        <p:nvCxnSpPr>
          <p:cNvPr id="52" name="Straight Arrow Connector 51"/>
          <p:cNvCxnSpPr/>
          <p:nvPr/>
        </p:nvCxnSpPr>
        <p:spPr>
          <a:xfrm>
            <a:off x="6705600" y="5562600"/>
            <a:ext cx="0" cy="228600"/>
          </a:xfrm>
          <a:prstGeom prst="straightConnector1">
            <a:avLst/>
          </a:prstGeom>
          <a:ln w="127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990600" y="1600200"/>
            <a:ext cx="1828800" cy="4876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5099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533400" y="457200"/>
            <a:ext cx="8077200" cy="1074738"/>
          </a:xfrm>
        </p:spPr>
        <p:txBody>
          <a:bodyPr/>
          <a:lstStyle/>
          <a:p>
            <a:r>
              <a:rPr lang="en-US" dirty="0" smtClean="0"/>
              <a:t>Data Preprocessing</a:t>
            </a:r>
            <a:endParaRPr lang="en-US" dirty="0"/>
          </a:p>
        </p:txBody>
      </p:sp>
      <p:sp>
        <p:nvSpPr>
          <p:cNvPr id="5" name="Rectangle 4"/>
          <p:cNvSpPr>
            <a:spLocks noGrp="1"/>
          </p:cNvSpPr>
          <p:nvPr>
            <p:ph idx="1"/>
          </p:nvPr>
        </p:nvSpPr>
        <p:spPr>
          <a:xfrm>
            <a:off x="533400" y="1600200"/>
            <a:ext cx="8077200" cy="4411663"/>
          </a:xfrm>
        </p:spPr>
        <p:txBody>
          <a:bodyPr/>
          <a:lstStyle/>
          <a:p>
            <a:r>
              <a:rPr lang="en-US" dirty="0" smtClean="0"/>
              <a:t>What would be raw data actually looks like?</a:t>
            </a:r>
            <a:endParaRPr lang="en-US" dirty="0"/>
          </a:p>
        </p:txBody>
      </p:sp>
      <p:pic>
        <p:nvPicPr>
          <p:cNvPr id="3" name="Picture 2"/>
          <p:cNvPicPr>
            <a:picLocks noChangeAspect="1"/>
          </p:cNvPicPr>
          <p:nvPr/>
        </p:nvPicPr>
        <p:blipFill>
          <a:blip r:embed="rId3"/>
          <a:stretch>
            <a:fillRect/>
          </a:stretch>
        </p:blipFill>
        <p:spPr>
          <a:xfrm>
            <a:off x="838200" y="2895600"/>
            <a:ext cx="7137758" cy="3276600"/>
          </a:xfrm>
          <a:prstGeom prst="rect">
            <a:avLst/>
          </a:prstGeom>
        </p:spPr>
      </p:pic>
      <p:sp>
        <p:nvSpPr>
          <p:cNvPr id="8" name="Rectangle 7"/>
          <p:cNvSpPr/>
          <p:nvPr/>
        </p:nvSpPr>
        <p:spPr>
          <a:xfrm>
            <a:off x="3840510" y="3377106"/>
            <a:ext cx="1341090" cy="2286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269954" y="3377106"/>
            <a:ext cx="762000" cy="2286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132460" y="3377106"/>
            <a:ext cx="762000" cy="2286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882268" y="3377596"/>
            <a:ext cx="909627" cy="2286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019850" y="3384162"/>
            <a:ext cx="799766" cy="2286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1981200" y="2743200"/>
            <a:ext cx="3048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200400" y="2743200"/>
            <a:ext cx="1524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38200" y="2362200"/>
            <a:ext cx="1826742" cy="338554"/>
          </a:xfrm>
          <a:prstGeom prst="rect">
            <a:avLst/>
          </a:prstGeom>
          <a:noFill/>
        </p:spPr>
        <p:txBody>
          <a:bodyPr wrap="none" rtlCol="0">
            <a:spAutoFit/>
          </a:bodyPr>
          <a:lstStyle/>
          <a:p>
            <a:r>
              <a:rPr lang="en-US" sz="1600" dirty="0" smtClean="0"/>
              <a:t>Pair of Currencies</a:t>
            </a:r>
            <a:endParaRPr lang="en-US" sz="1600" dirty="0"/>
          </a:p>
        </p:txBody>
      </p:sp>
      <p:sp>
        <p:nvSpPr>
          <p:cNvPr id="21" name="TextBox 20"/>
          <p:cNvSpPr txBox="1"/>
          <p:nvPr/>
        </p:nvSpPr>
        <p:spPr>
          <a:xfrm>
            <a:off x="2895600" y="2362200"/>
            <a:ext cx="618078" cy="338554"/>
          </a:xfrm>
          <a:prstGeom prst="rect">
            <a:avLst/>
          </a:prstGeom>
          <a:noFill/>
        </p:spPr>
        <p:txBody>
          <a:bodyPr wrap="none" rtlCol="0">
            <a:spAutoFit/>
          </a:bodyPr>
          <a:lstStyle/>
          <a:p>
            <a:r>
              <a:rPr lang="en-US" sz="1600" dirty="0" smtClean="0"/>
              <a:t>Date</a:t>
            </a:r>
            <a:endParaRPr lang="en-US" sz="1600" dirty="0"/>
          </a:p>
        </p:txBody>
      </p:sp>
      <p:sp>
        <p:nvSpPr>
          <p:cNvPr id="22" name="TextBox 21"/>
          <p:cNvSpPr txBox="1"/>
          <p:nvPr/>
        </p:nvSpPr>
        <p:spPr>
          <a:xfrm>
            <a:off x="4038600" y="2362200"/>
            <a:ext cx="633006" cy="338554"/>
          </a:xfrm>
          <a:prstGeom prst="rect">
            <a:avLst/>
          </a:prstGeom>
          <a:noFill/>
        </p:spPr>
        <p:txBody>
          <a:bodyPr wrap="none" rtlCol="0">
            <a:spAutoFit/>
          </a:bodyPr>
          <a:lstStyle/>
          <a:p>
            <a:r>
              <a:rPr lang="en-US" sz="1600" dirty="0" smtClean="0"/>
              <a:t>Time</a:t>
            </a:r>
          </a:p>
        </p:txBody>
      </p:sp>
      <p:cxnSp>
        <p:nvCxnSpPr>
          <p:cNvPr id="23" name="Straight Arrow Connector 22"/>
          <p:cNvCxnSpPr/>
          <p:nvPr/>
        </p:nvCxnSpPr>
        <p:spPr>
          <a:xfrm>
            <a:off x="4343400" y="2743200"/>
            <a:ext cx="1524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953000" y="2362200"/>
            <a:ext cx="1005704" cy="338554"/>
          </a:xfrm>
          <a:prstGeom prst="rect">
            <a:avLst/>
          </a:prstGeom>
          <a:noFill/>
        </p:spPr>
        <p:txBody>
          <a:bodyPr wrap="none" rtlCol="0">
            <a:spAutoFit/>
          </a:bodyPr>
          <a:lstStyle/>
          <a:p>
            <a:r>
              <a:rPr lang="en-US" sz="1600" dirty="0" smtClean="0"/>
              <a:t>Bid Price</a:t>
            </a:r>
          </a:p>
        </p:txBody>
      </p:sp>
      <p:cxnSp>
        <p:nvCxnSpPr>
          <p:cNvPr id="25" name="Straight Arrow Connector 24"/>
          <p:cNvCxnSpPr/>
          <p:nvPr/>
        </p:nvCxnSpPr>
        <p:spPr>
          <a:xfrm>
            <a:off x="5562600" y="2743200"/>
            <a:ext cx="1524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7" idx="2"/>
          </p:cNvCxnSpPr>
          <p:nvPr/>
        </p:nvCxnSpPr>
        <p:spPr>
          <a:xfrm flipH="1">
            <a:off x="6477000" y="2700754"/>
            <a:ext cx="68395" cy="57584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019800" y="2362200"/>
            <a:ext cx="1051189" cy="338554"/>
          </a:xfrm>
          <a:prstGeom prst="rect">
            <a:avLst/>
          </a:prstGeom>
          <a:noFill/>
        </p:spPr>
        <p:txBody>
          <a:bodyPr wrap="none" rtlCol="0">
            <a:spAutoFit/>
          </a:bodyPr>
          <a:lstStyle/>
          <a:p>
            <a:r>
              <a:rPr lang="en-US" sz="1600" dirty="0" smtClean="0"/>
              <a:t>Ask Price</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M10081922">
  <a:themeElements>
    <a:clrScheme name="Business Plan">
      <a:dk1>
        <a:sysClr val="windowText" lastClr="000000"/>
      </a:dk1>
      <a:lt1>
        <a:sysClr val="window" lastClr="FFFFFF"/>
      </a:lt1>
      <a:dk2>
        <a:srgbClr val="284E6A"/>
      </a:dk2>
      <a:lt2>
        <a:srgbClr val="EFE3C4"/>
      </a:lt2>
      <a:accent1>
        <a:srgbClr val="646F4D"/>
      </a:accent1>
      <a:accent2>
        <a:srgbClr val="934721"/>
      </a:accent2>
      <a:accent3>
        <a:srgbClr val="A46721"/>
      </a:accent3>
      <a:accent4>
        <a:srgbClr val="655E6D"/>
      </a:accent4>
      <a:accent5>
        <a:srgbClr val="3A5F7B"/>
      </a:accent5>
      <a:accent6>
        <a:srgbClr val="665E45"/>
      </a:accent6>
      <a:hlink>
        <a:srgbClr val="64A2C8"/>
      </a:hlink>
      <a:folHlink>
        <a:srgbClr val="9BA967"/>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rketSpecific xmlns="4873beb7-5857-4685-be1f-d57550cc96cc" xsi:nil="true"/>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Business plan presentation</TPFriendlyName>
    <BusinessGroup xmlns="4873beb7-5857-4685-be1f-d57550cc96cc" xsi:nil="true"/>
    <APEditor xmlns="4873beb7-5857-4685-be1f-d57550cc96cc">
      <UserInfo>
        <DisplayName>REDMOND\v-luannv</DisplayName>
        <AccountId>92</AccountId>
        <AccountType/>
      </UserInfo>
    </APEditor>
    <SourceTitle xmlns="4873beb7-5857-4685-be1f-d57550cc96cc">Business plan presentation</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264190</Value>
      <Value>1282486</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EditorialStatus xmlns="4873beb7-5857-4685-be1f-d57550cc96cc" xsi:nil="true"/>
    <TimesCloned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2009-05-30T20:39:38+00:00</AssetStart>
    <LastHandOff xmlns="4873beb7-5857-4685-be1f-d57550cc96cc" xsi:nil="true"/>
    <ArtSampleDocs xmlns="4873beb7-5857-4685-be1f-d57550cc96cc" xsi:nil="true"/>
    <TPClientViewer xmlns="4873beb7-5857-4685-be1f-d57550cc96cc">Microsoft Office PowerPoint</TPClientViewer>
    <UACurrentWords xmlns="4873beb7-5857-4685-be1f-d57550cc96cc">0</UACurrentWords>
    <UALocRecommendation xmlns="4873beb7-5857-4685-be1f-d57550cc96cc">Localize</UALocRecommendation>
    <IsDeleted xmlns="4873beb7-5857-4685-be1f-d57550cc96cc">false</IsDeleted>
    <ShowIn xmlns="4873beb7-5857-4685-be1f-d57550cc96cc">Show everywhere</ShowIn>
    <UANotes xmlns="4873beb7-5857-4685-be1f-d57550cc96cc">online onlyFedEx</UANotes>
    <TemplateStatus xmlns="4873beb7-5857-4685-be1f-d57550cc96cc">Complete</TemplateStatus>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TPExecutable xmlns="4873beb7-5857-4685-be1f-d57550cc96cc" xsi:nil="true"/>
    <SubmitterId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TP010081922</AssetId>
    <TPApplication xmlns="4873beb7-5857-4685-be1f-d57550cc96cc">PowerPoint</TPApplication>
    <TPLaunchHelpLink xmlns="4873beb7-5857-4685-be1f-d57550cc96cc" xsi:nil="true"/>
    <IntlLocPriority xmlns="4873beb7-5857-4685-be1f-d57550cc96cc" xsi:nil="true"/>
    <HandoffToMSDN xmlns="4873beb7-5857-4685-be1f-d57550cc96cc" xsi:nil="true"/>
    <PlannedPubDate xmlns="4873beb7-5857-4685-be1f-d57550cc96cc" xsi:nil="true"/>
    <CrawlForDependencies xmlns="4873beb7-5857-4685-be1f-d57550cc96cc">false</CrawlForDependencies>
    <IntlLangReviewer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116974</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5A8C3-089E-42DC-ACC9-E492AA2706A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A5DFADD4-55C1-4508-8806-EDFC96749049}">
  <ds:schemaRefs>
    <ds:schemaRef ds:uri="http://schemas.microsoft.com/sharepoint/v3/contenttype/forms"/>
  </ds:schemaRefs>
</ds:datastoreItem>
</file>

<file path=customXml/itemProps3.xml><?xml version="1.0" encoding="utf-8"?>
<ds:datastoreItem xmlns:ds="http://schemas.openxmlformats.org/officeDocument/2006/customXml" ds:itemID="{CFC25A38-D395-4ECA-8E0C-59C679C62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TM10081922</Template>
  <TotalTime>0</TotalTime>
  <Words>2178</Words>
  <Application>Microsoft Macintosh PowerPoint</Application>
  <PresentationFormat>On-screen Show (4:3)</PresentationFormat>
  <Paragraphs>565</Paragraphs>
  <Slides>28</Slides>
  <Notes>11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TM10081922</vt:lpstr>
      <vt:lpstr>Foreign Exchange Prediction</vt:lpstr>
      <vt:lpstr>Problem Definition</vt:lpstr>
      <vt:lpstr>Problem Definition</vt:lpstr>
      <vt:lpstr>Problem Definition</vt:lpstr>
      <vt:lpstr>Mission</vt:lpstr>
      <vt:lpstr>Framework</vt:lpstr>
      <vt:lpstr>Pipeline on Spark</vt:lpstr>
      <vt:lpstr>Pipeline on Spark</vt:lpstr>
      <vt:lpstr>Data Preprocessing</vt:lpstr>
      <vt:lpstr>Data Preprocessing</vt:lpstr>
      <vt:lpstr>Data Preprocessing</vt:lpstr>
      <vt:lpstr>Data Preprocessing</vt:lpstr>
      <vt:lpstr>Data Preprocessing</vt:lpstr>
      <vt:lpstr>Pipeline on Spark</vt:lpstr>
      <vt:lpstr>Feature Engineering</vt:lpstr>
      <vt:lpstr>List of features and labels</vt:lpstr>
      <vt:lpstr>Feature Engineering</vt:lpstr>
      <vt:lpstr>Pipeline on Spark</vt:lpstr>
      <vt:lpstr>Modeling</vt:lpstr>
      <vt:lpstr>Modeling</vt:lpstr>
      <vt:lpstr>Results  LR before/after feature expands</vt:lpstr>
      <vt:lpstr>Modeling</vt:lpstr>
      <vt:lpstr>Modeling</vt:lpstr>
      <vt:lpstr>Results  RF before/after feature expands</vt:lpstr>
      <vt:lpstr>Modeling</vt:lpstr>
      <vt:lpstr>Modeling</vt:lpstr>
      <vt:lpstr>Results  GBT before/after feature expands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 presentation</dc:title>
  <dc:creator/>
  <cp:lastModifiedBy/>
  <cp:revision>1</cp:revision>
  <dcterms:created xsi:type="dcterms:W3CDTF">2006-08-30T21:47:01Z</dcterms:created>
  <dcterms:modified xsi:type="dcterms:W3CDTF">2015-12-02T00:32:54Z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419;#zpp140;#79;#tpl120;#65;#zpp120</vt:lpwstr>
  </property>
  <property fmtid="{D5CDD505-2E9C-101B-9397-08002B2CF9AE}" pid="8" name="PolicheckCounter">
    <vt:lpwstr>0</vt:lpwstr>
  </property>
  <property fmtid="{D5CDD505-2E9C-101B-9397-08002B2CF9AE}" pid="9" name="APTrustLevel">
    <vt:r8>1</vt:r8>
  </property>
</Properties>
</file>