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72" r:id="rId8"/>
    <p:sldId id="261" r:id="rId9"/>
    <p:sldId id="276" r:id="rId10"/>
    <p:sldId id="275" r:id="rId11"/>
    <p:sldId id="293" r:id="rId12"/>
    <p:sldId id="289" r:id="rId13"/>
    <p:sldId id="274" r:id="rId14"/>
    <p:sldId id="273" r:id="rId15"/>
    <p:sldId id="294" r:id="rId16"/>
    <p:sldId id="290" r:id="rId17"/>
    <p:sldId id="291" r:id="rId18"/>
    <p:sldId id="292" r:id="rId19"/>
    <p:sldId id="262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55" d="100"/>
          <a:sy n="55" d="100"/>
        </p:scale>
        <p:origin x="36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E2CD-AD2D-4EB6-B855-20502C547E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2CB6636-A630-44D8-A5A3-C7BF46B99A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E2CD-AD2D-4EB6-B855-20502C547E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CB6636-A630-44D8-A5A3-C7BF46B99A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E2CD-AD2D-4EB6-B855-20502C547E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CB6636-A630-44D8-A5A3-C7BF46B99AF7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E2CD-AD2D-4EB6-B855-20502C547E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CB6636-A630-44D8-A5A3-C7BF46B99A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E2CD-AD2D-4EB6-B855-20502C547E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CB6636-A630-44D8-A5A3-C7BF46B99AF7}" type="slidenum">
              <a:rPr lang="zh-CN" altLang="en-US" smtClean="0"/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E2CD-AD2D-4EB6-B855-20502C547E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CB6636-A630-44D8-A5A3-C7BF46B99A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E2CD-AD2D-4EB6-B855-20502C547E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6636-A630-44D8-A5A3-C7BF46B99A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E2CD-AD2D-4EB6-B855-20502C547E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6636-A630-44D8-A5A3-C7BF46B99A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E2CD-AD2D-4EB6-B855-20502C547E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6636-A630-44D8-A5A3-C7BF46B99A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E2CD-AD2D-4EB6-B855-20502C547E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CB6636-A630-44D8-A5A3-C7BF46B99A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E2CD-AD2D-4EB6-B855-20502C547E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CB6636-A630-44D8-A5A3-C7BF46B99A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E2CD-AD2D-4EB6-B855-20502C547E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CB6636-A630-44D8-A5A3-C7BF46B99A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E2CD-AD2D-4EB6-B855-20502C547E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6636-A630-44D8-A5A3-C7BF46B99A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E2CD-AD2D-4EB6-B855-20502C547E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6636-A630-44D8-A5A3-C7BF46B99A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E2CD-AD2D-4EB6-B855-20502C547E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6636-A630-44D8-A5A3-C7BF46B99A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E2CD-AD2D-4EB6-B855-20502C547E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CB6636-A630-44D8-A5A3-C7BF46B99A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1E2CD-AD2D-4EB6-B855-20502C547E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2CB6636-A630-44D8-A5A3-C7BF46B99A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75610" y="1355090"/>
            <a:ext cx="6560820" cy="1012190"/>
          </a:xfrm>
        </p:spPr>
        <p:txBody>
          <a:bodyPr/>
          <a:lstStyle/>
          <a:p>
            <a:r>
              <a:rPr lang="zh-CN" altLang="en-US" dirty="0"/>
              <a:t>网上书店管理系统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                                                                               汇报人：张科林   卢鑫杰                                 </a:t>
            </a:r>
            <a:endParaRPr lang="en-US" altLang="zh-CN" dirty="0"/>
          </a:p>
          <a:p>
            <a:r>
              <a:rPr lang="zh-CN" altLang="en-US" dirty="0"/>
              <a:t>                                                                               指导老师：李艳晴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49390" y="3187700"/>
            <a:ext cx="5481955" cy="768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——</a:t>
            </a:r>
            <a:r>
              <a:rPr lang="zh-CN" altLang="en-US"/>
              <a:t>基于</a:t>
            </a:r>
            <a:r>
              <a:rPr lang="en-US" altLang="zh-CN"/>
              <a:t> Django+MySQL+HTML </a:t>
            </a:r>
            <a:r>
              <a:rPr lang="zh-CN" altLang="en-US"/>
              <a:t>技术栈实现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用户端效果</a:t>
            </a:r>
            <a:endParaRPr lang="zh-CN" altLang="en-US"/>
          </a:p>
        </p:txBody>
      </p:sp>
      <p:pic>
        <p:nvPicPr>
          <p:cNvPr id="4" name="图片 3" descr="订单查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8075" y="2218690"/>
            <a:ext cx="4877435" cy="2917825"/>
          </a:xfrm>
          <a:prstGeom prst="rect">
            <a:avLst/>
          </a:prstGeom>
        </p:spPr>
      </p:pic>
      <p:pic>
        <p:nvPicPr>
          <p:cNvPr id="5" name="图片 4" descr="购买图书列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2218690"/>
            <a:ext cx="5046345" cy="27800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名称搜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0110" y="3559810"/>
            <a:ext cx="5892165" cy="2723515"/>
          </a:xfrm>
          <a:prstGeom prst="rect">
            <a:avLst/>
          </a:prstGeom>
        </p:spPr>
      </p:pic>
      <p:pic>
        <p:nvPicPr>
          <p:cNvPr id="5" name="图片 4" descr="修改个人信息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680" y="542925"/>
            <a:ext cx="4391660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管理员端效果</a:t>
            </a:r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编辑用户信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225" y="2625725"/>
            <a:ext cx="5184140" cy="2988945"/>
          </a:xfrm>
          <a:prstGeom prst="rect">
            <a:avLst/>
          </a:prstGeom>
        </p:spPr>
      </p:pic>
      <p:pic>
        <p:nvPicPr>
          <p:cNvPr id="6" name="图片 5" descr="查看用户订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385" y="2597785"/>
            <a:ext cx="5021580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 descr="管理用户信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885" y="2241550"/>
            <a:ext cx="5556885" cy="2930525"/>
          </a:xfrm>
          <a:prstGeom prst="rect">
            <a:avLst/>
          </a:prstGeom>
        </p:spPr>
      </p:pic>
      <p:pic>
        <p:nvPicPr>
          <p:cNvPr id="7" name="图片 6" descr="修改图书信息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340" y="2133600"/>
            <a:ext cx="4933950" cy="28695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用户审核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3825" y="3716655"/>
            <a:ext cx="7320915" cy="2487930"/>
          </a:xfrm>
          <a:prstGeom prst="rect">
            <a:avLst/>
          </a:prstGeom>
        </p:spPr>
      </p:pic>
      <p:pic>
        <p:nvPicPr>
          <p:cNvPr id="5" name="图片 4" descr="重置用户密码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665" y="500380"/>
            <a:ext cx="5120005" cy="30397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前端核心流程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frontend_flowcha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0" y="1635125"/>
            <a:ext cx="7482205" cy="44538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前后端交互核心流程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interaction_flowcha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9350" y="1783080"/>
            <a:ext cx="7202805" cy="42875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后端核心流程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backend_flowcha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1380" y="1483995"/>
            <a:ext cx="8273415" cy="49250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</a:t>
            </a:r>
            <a:r>
              <a:rPr lang="en-US" altLang="zh-CN" dirty="0"/>
              <a:t> </a:t>
            </a:r>
            <a:r>
              <a:rPr lang="zh-CN" altLang="en-US" dirty="0"/>
              <a:t>项目总结与展望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5324" y="2432050"/>
            <a:ext cx="7965374" cy="3778102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完成情况</a:t>
            </a:r>
            <a:endParaRPr lang="zh-CN" altLang="en-US" dirty="0"/>
          </a:p>
          <a:p>
            <a:r>
              <a:rPr lang="zh-CN" altLang="en-US" dirty="0"/>
              <a:t>实现所有核心需求：用户购书全流程</a:t>
            </a:r>
            <a:r>
              <a:rPr lang="en-US" altLang="zh-CN" dirty="0"/>
              <a:t> + </a:t>
            </a:r>
            <a:r>
              <a:rPr lang="zh-CN" altLang="en-US" dirty="0"/>
              <a:t>管理员管理功能，运行稳定</a:t>
            </a:r>
            <a:endParaRPr lang="zh-CN" altLang="en-US" dirty="0"/>
          </a:p>
          <a:p>
            <a:r>
              <a:rPr lang="zh-CN" altLang="en-US" dirty="0"/>
              <a:t>技术达标：密码加密、权限控制、数据校验等功能正常生效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不足与展望</a:t>
            </a:r>
            <a:endParaRPr lang="zh-CN" altLang="en-US" dirty="0"/>
          </a:p>
          <a:p>
            <a:r>
              <a:rPr lang="zh-CN" altLang="en-US" dirty="0"/>
              <a:t>不足：暂不支持批量购书、智能推荐（简化版协同过滤未完全落地）</a:t>
            </a:r>
            <a:endParaRPr lang="zh-CN" altLang="en-US" dirty="0"/>
          </a:p>
          <a:p>
            <a:r>
              <a:rPr lang="zh-CN" altLang="en-US" dirty="0"/>
              <a:t>展望：新增批量操作功能、接入简单推荐算法、优化移动端适配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16800" y="2244319"/>
            <a:ext cx="8329935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  <a:r>
              <a:rPr lang="en-US" altLang="zh-CN" sz="16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hanks</a:t>
            </a:r>
            <a:endParaRPr lang="zh-CN" altLang="en-US" sz="16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636874"/>
            <a:ext cx="8915400" cy="3777622"/>
          </a:xfrm>
        </p:spPr>
        <p:txBody>
          <a:bodyPr/>
          <a:lstStyle/>
          <a:p>
            <a:r>
              <a:rPr lang="zh-CN" altLang="en-US" b="1" dirty="0"/>
              <a:t>一、项目背景与意义</a:t>
            </a:r>
            <a:endParaRPr lang="zh-CN" altLang="en-US" b="1" dirty="0"/>
          </a:p>
          <a:p>
            <a:r>
              <a:rPr lang="zh-CN" altLang="en-US" b="1" dirty="0"/>
              <a:t>二、技术栈选型</a:t>
            </a:r>
            <a:endParaRPr lang="zh-CN" altLang="en-US" b="1" dirty="0"/>
          </a:p>
          <a:p>
            <a:r>
              <a:rPr lang="zh-CN" altLang="en-US" b="1" dirty="0"/>
              <a:t>三、需求分析（角色与功能）</a:t>
            </a:r>
            <a:endParaRPr lang="zh-CN" altLang="en-US" b="1" dirty="0"/>
          </a:p>
          <a:p>
            <a:r>
              <a:rPr lang="zh-CN" altLang="en-US" b="1" dirty="0"/>
              <a:t>四、系统设计（概要</a:t>
            </a:r>
            <a:r>
              <a:rPr lang="en-US" altLang="zh-CN" b="1" dirty="0"/>
              <a:t> + </a:t>
            </a:r>
            <a:r>
              <a:rPr lang="zh-CN" altLang="en-US" b="1" dirty="0"/>
              <a:t>详细）</a:t>
            </a:r>
            <a:endParaRPr lang="zh-CN" altLang="en-US" b="1" dirty="0"/>
          </a:p>
          <a:p>
            <a:r>
              <a:rPr lang="zh-CN" altLang="en-US" b="1" dirty="0"/>
              <a:t>五、核心功能实现与运行效果</a:t>
            </a:r>
            <a:endParaRPr lang="zh-CN" altLang="en-US" b="1" dirty="0"/>
          </a:p>
          <a:p>
            <a:r>
              <a:rPr lang="zh-CN" altLang="en-US" b="1" dirty="0"/>
              <a:t>六、项目总结与展望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 </a:t>
            </a:r>
            <a:r>
              <a:rPr lang="zh-CN" altLang="en-US" dirty="0"/>
              <a:t>项目背景与意义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52274"/>
            <a:ext cx="8915400" cy="2554878"/>
          </a:xfrm>
        </p:spPr>
        <p:txBody>
          <a:bodyPr>
            <a:noAutofit/>
          </a:bodyPr>
          <a:lstStyle/>
          <a:p>
            <a:r>
              <a:rPr lang="zh-CN" altLang="en-US" b="1" dirty="0"/>
              <a:t>一、背景</a:t>
            </a:r>
            <a:r>
              <a:rPr lang="zh-CN" altLang="en-US" dirty="0"/>
              <a:t>：</a:t>
            </a:r>
            <a:endParaRPr lang="zh-CN" altLang="en-US" dirty="0"/>
          </a:p>
          <a:p>
            <a:r>
              <a:rPr lang="zh-CN" altLang="en-US" sz="1600" dirty="0"/>
              <a:t>行业现状：</a:t>
            </a:r>
            <a:r>
              <a:rPr lang="en-US" altLang="zh-CN" sz="1600" dirty="0"/>
              <a:t>2024 </a:t>
            </a:r>
            <a:r>
              <a:rPr lang="zh-CN" altLang="en-US" sz="1600" dirty="0"/>
              <a:t>年我国图书零售市场码洋规模</a:t>
            </a:r>
            <a:r>
              <a:rPr lang="en-US" altLang="zh-CN" sz="1600" dirty="0"/>
              <a:t> 1129 </a:t>
            </a:r>
            <a:r>
              <a:rPr lang="zh-CN" altLang="en-US" sz="1600" dirty="0"/>
              <a:t>亿，线上渠道占比超</a:t>
            </a:r>
            <a:r>
              <a:rPr lang="en-US" altLang="zh-CN" sz="1600" dirty="0"/>
              <a:t> 70%</a:t>
            </a:r>
            <a:r>
              <a:rPr lang="zh-CN" altLang="en-US" sz="1600" dirty="0"/>
              <a:t>，但小型网上书店存在</a:t>
            </a:r>
            <a:r>
              <a:rPr lang="en-US" altLang="zh-CN" sz="1600" dirty="0"/>
              <a:t> “</a:t>
            </a:r>
            <a:r>
              <a:rPr lang="zh-CN" altLang="en-US" sz="1600" dirty="0"/>
              <a:t>找书难、管理散</a:t>
            </a:r>
            <a:r>
              <a:rPr lang="en-US" altLang="zh-CN" sz="1600" dirty="0"/>
              <a:t>” </a:t>
            </a:r>
            <a:r>
              <a:rPr lang="zh-CN" altLang="en-US" sz="1600" dirty="0"/>
              <a:t>痛点</a:t>
            </a:r>
            <a:endParaRPr lang="zh-CN" altLang="en-US" sz="1600" dirty="0"/>
          </a:p>
          <a:p>
            <a:r>
              <a:rPr lang="zh-CN" altLang="en-US" sz="1600" dirty="0"/>
              <a:t>项目定位：课程设计驱动，聚焦小型书店需求，开发</a:t>
            </a:r>
            <a:r>
              <a:rPr lang="en-US" altLang="zh-CN" sz="1600" dirty="0"/>
              <a:t> “</a:t>
            </a:r>
            <a:r>
              <a:rPr lang="zh-CN" altLang="en-US" sz="1600" dirty="0"/>
              <a:t>用户便捷购书</a:t>
            </a:r>
            <a:r>
              <a:rPr lang="en-US" altLang="zh-CN" sz="1600" dirty="0"/>
              <a:t> + </a:t>
            </a:r>
            <a:r>
              <a:rPr lang="zh-CN" altLang="en-US" sz="1600" dirty="0"/>
              <a:t>管理员高效管理</a:t>
            </a:r>
            <a:r>
              <a:rPr lang="en-US" altLang="zh-CN" sz="1600" dirty="0"/>
              <a:t>” </a:t>
            </a:r>
            <a:r>
              <a:rPr lang="zh-CN" altLang="en-US" sz="1600" dirty="0"/>
              <a:t>的轻量系统</a:t>
            </a:r>
            <a:endParaRPr lang="zh-CN" altLang="en-US" sz="1600" dirty="0"/>
          </a:p>
          <a:p>
            <a:r>
              <a:rPr lang="zh-CN" altLang="en-US" b="1" dirty="0"/>
              <a:t>二、项目意义：</a:t>
            </a:r>
            <a:endParaRPr lang="zh-CN" altLang="en-US" dirty="0"/>
          </a:p>
          <a:p>
            <a:r>
              <a:rPr lang="zh-CN" altLang="en-US" sz="1600" dirty="0"/>
              <a:t>学习价值：将</a:t>
            </a:r>
            <a:r>
              <a:rPr lang="en-US" altLang="zh-CN" sz="1600" dirty="0"/>
              <a:t> Django ORM</a:t>
            </a:r>
            <a:r>
              <a:rPr lang="zh-CN" altLang="en-US" sz="1600" dirty="0"/>
              <a:t>、</a:t>
            </a:r>
            <a:r>
              <a:rPr lang="en-US" altLang="zh-CN" sz="1600" dirty="0"/>
              <a:t>MySQL </a:t>
            </a:r>
            <a:r>
              <a:rPr lang="zh-CN" altLang="en-US" sz="1600" dirty="0"/>
              <a:t>管理等理论转化为实践，掌握软件工程</a:t>
            </a:r>
            <a:r>
              <a:rPr lang="en-US" altLang="zh-CN" sz="1600" dirty="0"/>
              <a:t> “</a:t>
            </a:r>
            <a:r>
              <a:rPr lang="zh-CN" altLang="en-US" sz="1600" dirty="0"/>
              <a:t>需求</a:t>
            </a:r>
            <a:r>
              <a:rPr lang="en-US" altLang="zh-CN" sz="1600" dirty="0"/>
              <a:t> - </a:t>
            </a:r>
            <a:r>
              <a:rPr lang="zh-CN" altLang="en-US" sz="1600" dirty="0"/>
              <a:t>设计</a:t>
            </a:r>
            <a:r>
              <a:rPr lang="en-US" altLang="zh-CN" sz="1600" dirty="0"/>
              <a:t> - </a:t>
            </a:r>
            <a:r>
              <a:rPr lang="zh-CN" altLang="en-US" sz="1600" dirty="0"/>
              <a:t>实现</a:t>
            </a:r>
            <a:r>
              <a:rPr lang="en-US" altLang="zh-CN" sz="1600" dirty="0"/>
              <a:t>” </a:t>
            </a:r>
            <a:r>
              <a:rPr lang="zh-CN" altLang="en-US" sz="1600" dirty="0"/>
              <a:t>全流程</a:t>
            </a:r>
            <a:endParaRPr lang="zh-CN" altLang="en-US" sz="1600" dirty="0"/>
          </a:p>
          <a:p>
            <a:r>
              <a:rPr lang="zh-CN" altLang="en-US" sz="1600" dirty="0"/>
              <a:t>应用价值：为小型书店提供低成本线上方案，解决</a:t>
            </a:r>
            <a:r>
              <a:rPr lang="en-US" altLang="zh-CN" sz="1600" dirty="0"/>
              <a:t> “</a:t>
            </a:r>
            <a:r>
              <a:rPr lang="zh-CN" altLang="en-US" sz="1600" dirty="0"/>
              <a:t>分类粗糙、订单跟踪难</a:t>
            </a:r>
            <a:r>
              <a:rPr lang="en-US" altLang="zh-CN" sz="1600" dirty="0"/>
              <a:t>” </a:t>
            </a:r>
            <a:r>
              <a:rPr lang="zh-CN" altLang="en-US" sz="1600" dirty="0"/>
              <a:t>问题，提升用户满意度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220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 </a:t>
            </a:r>
            <a:r>
              <a:rPr lang="zh-CN" altLang="en-US" dirty="0"/>
              <a:t>技术栈选型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1878330" y="2160000"/>
          <a:ext cx="9539605" cy="345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610"/>
                <a:gridCol w="1571625"/>
                <a:gridCol w="6389370"/>
              </a:tblGrid>
              <a:tr h="7035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技术栈选型</a:t>
                      </a:r>
                      <a:endParaRPr lang="zh-CN" altLang="en-US" sz="2000"/>
                    </a:p>
                  </a:txBody>
                  <a:tcPr marT="144145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选用技术</a:t>
                      </a:r>
                      <a:endParaRPr lang="zh-CN" altLang="en-US"/>
                    </a:p>
                  </a:txBody>
                  <a:tcPr marT="144145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核心作用</a:t>
                      </a:r>
                      <a:endParaRPr lang="zh-CN" altLang="en-US"/>
                    </a:p>
                  </a:txBody>
                  <a:tcPr marT="144145"/>
                </a:tc>
              </a:tr>
              <a:tr h="688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后端框架</a:t>
                      </a:r>
                      <a:endParaRPr lang="zh-CN" altLang="en-US"/>
                    </a:p>
                  </a:txBody>
                  <a:tcPr marT="144145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Django</a:t>
                      </a:r>
                      <a:endParaRPr lang="en-US" altLang="zh-CN"/>
                    </a:p>
                  </a:txBody>
                  <a:tcPr marT="144145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提供</a:t>
                      </a:r>
                      <a:r>
                        <a:rPr lang="en-US" altLang="zh-CN"/>
                        <a:t> ORM</a:t>
                      </a:r>
                      <a:r>
                        <a:rPr lang="zh-CN" altLang="en-US"/>
                        <a:t>、用户认证、自动化后台，快速搭建业务逻辑</a:t>
                      </a:r>
                      <a:endParaRPr lang="zh-CN" altLang="en-US"/>
                    </a:p>
                  </a:txBody>
                  <a:tcPr marT="144145"/>
                </a:tc>
              </a:tr>
              <a:tr h="688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数据库</a:t>
                      </a:r>
                      <a:endParaRPr lang="zh-CN" altLang="en-US"/>
                    </a:p>
                  </a:txBody>
                  <a:tcPr marT="144145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MySQL</a:t>
                      </a:r>
                      <a:endParaRPr lang="en-US" altLang="zh-CN"/>
                    </a:p>
                  </a:txBody>
                  <a:tcPr marT="144145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存储用户、图书、订单数据，支持高效关联查询</a:t>
                      </a:r>
                      <a:endParaRPr lang="zh-CN" altLang="en-US"/>
                    </a:p>
                  </a:txBody>
                  <a:tcPr marT="144145"/>
                </a:tc>
              </a:tr>
              <a:tr h="688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前端技术</a:t>
                      </a:r>
                      <a:endParaRPr lang="zh-CN" altLang="en-US"/>
                    </a:p>
                  </a:txBody>
                  <a:tcPr marT="144145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HTML+CSS</a:t>
                      </a:r>
                      <a:endParaRPr lang="en-US" altLang="zh-CN"/>
                    </a:p>
                  </a:txBody>
                  <a:tcPr marT="144145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构建图书列表、订单页等前端界面，保障多设备兼容</a:t>
                      </a:r>
                      <a:endParaRPr lang="zh-CN" altLang="en-US"/>
                    </a:p>
                  </a:txBody>
                  <a:tcPr marT="144145"/>
                </a:tc>
              </a:tr>
              <a:tr h="688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辅助工具</a:t>
                      </a:r>
                      <a:endParaRPr lang="zh-CN" altLang="en-US"/>
                    </a:p>
                  </a:txBody>
                  <a:tcPr marT="144145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PyCharm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Navicat</a:t>
                      </a:r>
                      <a:endParaRPr lang="en-US" altLang="zh-CN"/>
                    </a:p>
                  </a:txBody>
                  <a:tcPr marT="144145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开发环境与数据库可视化管理</a:t>
                      </a:r>
                      <a:endParaRPr lang="zh-CN" altLang="en-US"/>
                    </a:p>
                  </a:txBody>
                  <a:tcPr marT="14414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6835" y="6241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三</a:t>
            </a:r>
            <a:r>
              <a:rPr lang="en-US" altLang="zh-CN" sz="4000" dirty="0"/>
              <a:t> </a:t>
            </a:r>
            <a:r>
              <a:rPr lang="zh-CN" altLang="en-US" sz="4000" b="1" dirty="0"/>
              <a:t>需求分析</a:t>
            </a:r>
            <a:br>
              <a:rPr lang="zh-CN" altLang="en-US" sz="4000" b="1" dirty="0"/>
            </a:br>
            <a:br>
              <a:rPr lang="zh-CN" altLang="en-US" sz="4000" b="1" dirty="0"/>
            </a:br>
            <a:r>
              <a:rPr lang="en-US" altLang="zh-CN" sz="3100" dirty="0"/>
              <a:t>1. </a:t>
            </a:r>
            <a:r>
              <a:rPr lang="zh-CN" altLang="en-US" sz="3100" dirty="0"/>
              <a:t>角色划分与核心需求</a:t>
            </a:r>
            <a:br>
              <a:rPr lang="zh-CN" altLang="en-US" sz="3100" dirty="0"/>
            </a:br>
            <a:br>
              <a:rPr lang="zh-CN" altLang="en-US" sz="3100" dirty="0"/>
            </a:br>
            <a:br>
              <a:rPr lang="zh-CN" altLang="en-US" b="1" dirty="0"/>
            </a:br>
            <a:br>
              <a:rPr lang="zh-CN" altLang="en-US" b="1" dirty="0"/>
            </a:br>
            <a:endParaRPr lang="zh-CN" altLang="en-US" dirty="0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1951355" y="2870835"/>
          <a:ext cx="9528810" cy="2957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665"/>
                <a:gridCol w="6748145"/>
              </a:tblGrid>
              <a:tr h="727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角色</a:t>
                      </a:r>
                      <a:endParaRPr lang="zh-CN" altLang="en-US"/>
                    </a:p>
                  </a:txBody>
                  <a:tcPr marL="288290" marR="252095" marT="179705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核心功能</a:t>
                      </a:r>
                      <a:endParaRPr lang="zh-CN" altLang="en-US"/>
                    </a:p>
                  </a:txBody>
                  <a:tcPr marL="288290" marR="252095" marT="179705" marB="136525"/>
                </a:tc>
              </a:tr>
              <a:tr h="727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游客（未注册）</a:t>
                      </a:r>
                      <a:endParaRPr lang="zh-CN" altLang="en-US"/>
                    </a:p>
                  </a:txBody>
                  <a:tcPr marL="288290" marR="252095" marT="179705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浏览图书、按名称搜索图书、用户注册</a:t>
                      </a:r>
                      <a:endParaRPr lang="zh-CN" altLang="en-US"/>
                    </a:p>
                  </a:txBody>
                  <a:tcPr marL="288290" marR="252095" marT="179705"/>
                </a:tc>
              </a:tr>
              <a:tr h="727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会员（已注册）</a:t>
                      </a:r>
                      <a:endParaRPr lang="zh-CN" altLang="en-US"/>
                    </a:p>
                  </a:txBody>
                  <a:tcPr marL="288290" marR="252095" marT="179705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登录、购书（加购物车</a:t>
                      </a:r>
                      <a:r>
                        <a:rPr lang="en-US" altLang="en-US"/>
                        <a:t>→</a:t>
                      </a:r>
                      <a:r>
                        <a:rPr lang="zh-CN" altLang="en-US"/>
                        <a:t>提交订单）、查订单、修改个人信息、评论图书</a:t>
                      </a:r>
                      <a:endParaRPr lang="zh-CN" altLang="en-US"/>
                    </a:p>
                  </a:txBody>
                  <a:tcPr marL="288290" marR="252095" marT="179705"/>
                </a:tc>
              </a:tr>
              <a:tr h="727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管理员</a:t>
                      </a:r>
                      <a:endParaRPr lang="zh-CN" altLang="en-US"/>
                    </a:p>
                  </a:txBody>
                  <a:tcPr marL="288290" marR="252095" marT="179705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图书管理（增删改查</a:t>
                      </a:r>
                      <a:r>
                        <a:rPr lang="en-US" altLang="zh-CN"/>
                        <a:t> + </a:t>
                      </a:r>
                      <a:r>
                        <a:rPr lang="zh-CN" altLang="en-US"/>
                        <a:t>分类）、用户管理（审核</a:t>
                      </a:r>
                      <a:r>
                        <a:rPr lang="en-US" altLang="zh-CN"/>
                        <a:t> + </a:t>
                      </a:r>
                      <a:r>
                        <a:rPr lang="zh-CN" altLang="en-US"/>
                        <a:t>重置密码）、订单审核、修改自身密码</a:t>
                      </a:r>
                      <a:endParaRPr lang="zh-CN" altLang="en-US"/>
                    </a:p>
                  </a:txBody>
                  <a:tcPr marL="288290" marR="252095" marT="17970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49390" y="942880"/>
            <a:ext cx="8911687" cy="1280890"/>
          </a:xfrm>
        </p:spPr>
        <p:txBody>
          <a:bodyPr/>
          <a:lstStyle/>
          <a:p>
            <a:r>
              <a:rPr lang="en-US" altLang="zh-CN" sz="3200" dirty="0"/>
              <a:t>2. </a:t>
            </a:r>
            <a:r>
              <a:rPr lang="zh-CN" altLang="en-US" sz="3200" dirty="0"/>
              <a:t>关键需求亮点</a:t>
            </a:r>
            <a:endParaRPr lang="zh-CN" altLang="en-US" sz="3200" dirty="0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2921635" y="2660650"/>
            <a:ext cx="7787640" cy="2466340"/>
          </a:xfrm>
        </p:spPr>
        <p:txBody>
          <a:bodyPr/>
          <a:p>
            <a:r>
              <a:rPr lang="zh-CN" altLang="en-US"/>
              <a:t>图书</a:t>
            </a:r>
            <a:r>
              <a:rPr lang="en-US" altLang="zh-CN"/>
              <a:t> “</a:t>
            </a:r>
            <a:r>
              <a:rPr lang="zh-CN" altLang="en-US"/>
              <a:t>一级大类</a:t>
            </a:r>
            <a:r>
              <a:rPr lang="en-US" altLang="zh-CN"/>
              <a:t> + </a:t>
            </a:r>
            <a:r>
              <a:rPr lang="zh-CN" altLang="en-US"/>
              <a:t>二级细分</a:t>
            </a:r>
            <a:r>
              <a:rPr lang="en-US" altLang="zh-CN"/>
              <a:t>” </a:t>
            </a:r>
            <a:r>
              <a:rPr lang="zh-CN" altLang="en-US"/>
              <a:t>分类（如</a:t>
            </a:r>
            <a:r>
              <a:rPr lang="en-US" altLang="zh-CN"/>
              <a:t> “</a:t>
            </a:r>
            <a:r>
              <a:rPr lang="zh-CN" altLang="en-US"/>
              <a:t>文学</a:t>
            </a:r>
            <a:r>
              <a:rPr lang="en-US" altLang="zh-CN"/>
              <a:t> - </a:t>
            </a:r>
            <a:r>
              <a:rPr lang="zh-CN" altLang="en-US"/>
              <a:t>科幻小说</a:t>
            </a:r>
            <a:r>
              <a:rPr lang="en-US" altLang="zh-CN"/>
              <a:t>”</a:t>
            </a:r>
            <a:r>
              <a:rPr lang="zh-CN" altLang="en-US"/>
              <a:t>），解决找书效率低问题</a:t>
            </a:r>
            <a:endParaRPr lang="zh-CN" altLang="en-US"/>
          </a:p>
          <a:p>
            <a:r>
              <a:rPr lang="zh-CN" altLang="en-US"/>
              <a:t>订单实时库存校验（售罄提示）</a:t>
            </a:r>
            <a:r>
              <a:rPr lang="en-US" altLang="zh-CN"/>
              <a:t>+ </a:t>
            </a:r>
            <a:r>
              <a:rPr lang="zh-CN" altLang="en-US"/>
              <a:t>编号自动生成（</a:t>
            </a:r>
            <a:r>
              <a:rPr lang="en-US" altLang="zh-CN"/>
              <a:t>O+5 </a:t>
            </a:r>
            <a:r>
              <a:rPr lang="zh-CN" altLang="en-US"/>
              <a:t>位自增），保障数据准确</a:t>
            </a:r>
            <a:endParaRPr lang="zh-CN" altLang="en-US"/>
          </a:p>
          <a:p>
            <a:r>
              <a:rPr lang="zh-CN" altLang="en-US"/>
              <a:t>管理员批量审核用户、重置密码，简化运营流程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en-US" altLang="zh-CN" dirty="0"/>
              <a:t>  </a:t>
            </a:r>
            <a:r>
              <a:rPr lang="zh-CN" altLang="en-US" dirty="0"/>
              <a:t>系统设计</a:t>
            </a:r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概要设计</a:t>
            </a:r>
            <a:endParaRPr lang="zh-CN" altLang="en-US"/>
          </a:p>
          <a:p>
            <a:r>
              <a:rPr lang="zh-CN" altLang="en-US"/>
              <a:t>系统架构：</a:t>
            </a:r>
            <a:r>
              <a:rPr lang="en-US" altLang="zh-CN"/>
              <a:t>B/S </a:t>
            </a:r>
            <a:r>
              <a:rPr lang="zh-CN" altLang="en-US"/>
              <a:t>架构</a:t>
            </a:r>
            <a:r>
              <a:rPr lang="en-US" altLang="zh-CN"/>
              <a:t> + Django MVT </a:t>
            </a:r>
            <a:r>
              <a:rPr lang="zh-CN" altLang="en-US"/>
              <a:t>模式（</a:t>
            </a:r>
            <a:r>
              <a:rPr lang="en-US" altLang="zh-CN"/>
              <a:t>Model - </a:t>
            </a:r>
            <a:r>
              <a:rPr lang="zh-CN" altLang="en-US"/>
              <a:t>数据模型</a:t>
            </a:r>
            <a:r>
              <a:rPr lang="en-US" altLang="zh-CN"/>
              <a:t> / View - </a:t>
            </a:r>
            <a:r>
              <a:rPr lang="zh-CN" altLang="en-US"/>
              <a:t>视图函数</a:t>
            </a:r>
            <a:r>
              <a:rPr lang="en-US" altLang="zh-CN"/>
              <a:t> / Template - </a:t>
            </a:r>
            <a:r>
              <a:rPr lang="zh-CN" altLang="en-US"/>
              <a:t>前端模板）</a:t>
            </a:r>
            <a:endParaRPr lang="zh-CN" altLang="en-US"/>
          </a:p>
          <a:p>
            <a:r>
              <a:rPr lang="zh-CN" altLang="en-US"/>
              <a:t>核心模块：</a:t>
            </a:r>
            <a:endParaRPr lang="zh-CN" altLang="en-US"/>
          </a:p>
          <a:p>
            <a:r>
              <a:rPr lang="en-US" altLang="zh-CN"/>
              <a:t>login </a:t>
            </a:r>
            <a:r>
              <a:rPr lang="zh-CN" altLang="en-US"/>
              <a:t>模块：用户</a:t>
            </a:r>
            <a:r>
              <a:rPr lang="en-US" altLang="zh-CN"/>
              <a:t> / </a:t>
            </a:r>
            <a:r>
              <a:rPr lang="zh-CN" altLang="en-US"/>
              <a:t>管理员登录、注册</a:t>
            </a:r>
            <a:endParaRPr lang="zh-CN" altLang="en-US"/>
          </a:p>
          <a:p>
            <a:r>
              <a:rPr lang="en-US" altLang="zh-CN"/>
              <a:t>main </a:t>
            </a:r>
            <a:r>
              <a:rPr lang="zh-CN" altLang="en-US"/>
              <a:t>模块：用户购书、订单查询、个人信息修改</a:t>
            </a:r>
            <a:endParaRPr lang="zh-CN" altLang="en-US"/>
          </a:p>
          <a:p>
            <a:r>
              <a:rPr lang="en-US" altLang="zh-CN"/>
              <a:t>manage </a:t>
            </a:r>
            <a:r>
              <a:rPr lang="zh-CN" altLang="en-US"/>
              <a:t>模块：管理员图书</a:t>
            </a:r>
            <a:r>
              <a:rPr lang="en-US" altLang="zh-CN"/>
              <a:t> / </a:t>
            </a:r>
            <a:r>
              <a:rPr lang="zh-CN" altLang="en-US"/>
              <a:t>用户</a:t>
            </a:r>
            <a:r>
              <a:rPr lang="en-US" altLang="zh-CN"/>
              <a:t> / </a:t>
            </a:r>
            <a:r>
              <a:rPr lang="zh-CN" altLang="en-US"/>
              <a:t>订单管理</a:t>
            </a:r>
            <a:endParaRPr lang="zh-CN" altLang="en-US"/>
          </a:p>
          <a:p>
            <a:r>
              <a:rPr lang="zh-CN" altLang="en-US"/>
              <a:t>数据库</a:t>
            </a:r>
            <a:r>
              <a:rPr lang="en-US" altLang="zh-CN"/>
              <a:t> E-R </a:t>
            </a:r>
            <a:r>
              <a:rPr lang="zh-CN" altLang="en-US"/>
              <a:t>图（简化版）：</a:t>
            </a:r>
            <a:r>
              <a:rPr lang="en-US" altLang="zh-CN"/>
              <a:t>User</a:t>
            </a:r>
            <a:r>
              <a:rPr lang="zh-CN" altLang="en-US"/>
              <a:t>（用户）</a:t>
            </a:r>
            <a:r>
              <a:rPr lang="en-US" altLang="en-US"/>
              <a:t>→</a:t>
            </a:r>
            <a:r>
              <a:rPr lang="en-US" altLang="zh-CN"/>
              <a:t>Order</a:t>
            </a:r>
            <a:r>
              <a:rPr lang="zh-CN" altLang="en-US"/>
              <a:t>（订单）</a:t>
            </a:r>
            <a:r>
              <a:rPr lang="en-US" altLang="en-US"/>
              <a:t>←</a:t>
            </a:r>
            <a:r>
              <a:rPr lang="en-US" altLang="zh-CN"/>
              <a:t>Book</a:t>
            </a:r>
            <a:r>
              <a:rPr lang="zh-CN" altLang="en-US"/>
              <a:t>（图书），</a:t>
            </a:r>
            <a:r>
              <a:rPr lang="en-US" altLang="zh-CN"/>
              <a:t>Manager</a:t>
            </a:r>
            <a:r>
              <a:rPr lang="zh-CN" altLang="en-US"/>
              <a:t>（管理员）独立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/>
          <p:nvPr>
            <p:ph idx="1"/>
          </p:nvPr>
        </p:nvSpPr>
        <p:spPr>
          <a:xfrm>
            <a:off x="2548890" y="1991360"/>
            <a:ext cx="8768715" cy="3188970"/>
          </a:xfrm>
        </p:spPr>
        <p:txBody>
          <a:bodyPr/>
          <a:p>
            <a:r>
              <a:rPr lang="en-US" altLang="zh-CN"/>
              <a:t>2. </a:t>
            </a:r>
            <a:r>
              <a:rPr lang="zh-CN" altLang="en-US"/>
              <a:t>详细设计</a:t>
            </a:r>
            <a:r>
              <a:rPr lang="en-US" altLang="zh-CN"/>
              <a:t> - </a:t>
            </a:r>
            <a:r>
              <a:rPr lang="zh-CN" altLang="en-US"/>
              <a:t>核心模块逻辑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用户认证：</a:t>
            </a:r>
            <a:r>
              <a:rPr lang="en-US" altLang="zh-CN"/>
              <a:t>MD5 </a:t>
            </a:r>
            <a:r>
              <a:rPr lang="zh-CN" altLang="en-US"/>
              <a:t>加盐加密（盐值</a:t>
            </a:r>
            <a:r>
              <a:rPr lang="en-US" altLang="zh-CN"/>
              <a:t> “orzyadie”</a:t>
            </a:r>
            <a:r>
              <a:rPr lang="zh-CN" altLang="en-US"/>
              <a:t>）</a:t>
            </a:r>
            <a:r>
              <a:rPr lang="en-US" altLang="zh-CN"/>
              <a:t>+Cookie </a:t>
            </a:r>
            <a:r>
              <a:rPr lang="zh-CN" altLang="en-US"/>
              <a:t>角色校验（</a:t>
            </a:r>
            <a:r>
              <a:rPr lang="en-US" altLang="zh-CN"/>
              <a:t>state=user/manager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图书搜索：支持名称</a:t>
            </a:r>
            <a:r>
              <a:rPr lang="en-US" altLang="zh-CN"/>
              <a:t> / </a:t>
            </a:r>
            <a:r>
              <a:rPr lang="zh-CN" altLang="en-US"/>
              <a:t>价格区间</a:t>
            </a:r>
            <a:r>
              <a:rPr lang="en-US" altLang="zh-CN"/>
              <a:t> / </a:t>
            </a:r>
            <a:r>
              <a:rPr lang="zh-CN" altLang="en-US"/>
              <a:t>余量</a:t>
            </a:r>
            <a:r>
              <a:rPr lang="en-US" altLang="zh-CN"/>
              <a:t> + </a:t>
            </a:r>
            <a:r>
              <a:rPr lang="zh-CN" altLang="en-US"/>
              <a:t>价格组合搜索，前端动态显示输入框</a:t>
            </a:r>
            <a:endParaRPr lang="zh-CN" altLang="en-US"/>
          </a:p>
          <a:p>
            <a:r>
              <a:rPr lang="zh-CN" altLang="en-US"/>
              <a:t>下单流程：勾选图书</a:t>
            </a:r>
            <a:r>
              <a:rPr lang="en-US" altLang="en-US"/>
              <a:t>→</a:t>
            </a:r>
            <a:r>
              <a:rPr lang="zh-CN" altLang="en-US"/>
              <a:t>库存检查</a:t>
            </a:r>
            <a:r>
              <a:rPr lang="en-US" altLang="en-US"/>
              <a:t>→</a:t>
            </a:r>
            <a:r>
              <a:rPr lang="zh-CN" altLang="en-US"/>
              <a:t>生成订单号</a:t>
            </a:r>
            <a:r>
              <a:rPr lang="en-US" altLang="en-US"/>
              <a:t>→</a:t>
            </a:r>
            <a:r>
              <a:rPr lang="zh-CN" altLang="en-US"/>
              <a:t>创建订单</a:t>
            </a:r>
            <a:r>
              <a:rPr lang="en-US" altLang="en-US"/>
              <a:t>→</a:t>
            </a:r>
            <a:r>
              <a:rPr lang="zh-CN" altLang="en-US"/>
              <a:t>扣减库存</a:t>
            </a:r>
            <a:r>
              <a:rPr lang="en-US" altLang="en-US"/>
              <a:t>→</a:t>
            </a:r>
            <a:r>
              <a:rPr lang="zh-CN" altLang="en-US"/>
              <a:t>提示成功</a:t>
            </a:r>
            <a:endParaRPr lang="zh-CN" altLang="en-US"/>
          </a:p>
          <a:p>
            <a:r>
              <a:rPr lang="zh-CN" altLang="en-US"/>
              <a:t>前端交互：消息模态框（统一提示结果）</a:t>
            </a:r>
            <a:r>
              <a:rPr lang="en-US" altLang="zh-CN"/>
              <a:t>+ </a:t>
            </a:r>
            <a:r>
              <a:rPr lang="zh-CN" altLang="en-US"/>
              <a:t>模板复用（导航栏、提示框）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</a:t>
            </a:r>
            <a:r>
              <a:rPr lang="en-US" altLang="zh-CN" dirty="0"/>
              <a:t> </a:t>
            </a:r>
            <a:r>
              <a:rPr lang="zh-CN" altLang="en-US" dirty="0"/>
              <a:t>核心功能实现与运行效果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sz="2800" dirty="0"/>
              <a:t>1. </a:t>
            </a:r>
            <a:r>
              <a:rPr lang="zh-CN" altLang="en-US" sz="2800" dirty="0"/>
              <a:t>注册与登录</a:t>
            </a:r>
            <a:endParaRPr lang="zh-CN" altLang="en-US" sz="2800" dirty="0"/>
          </a:p>
        </p:txBody>
      </p:sp>
      <p:pic>
        <p:nvPicPr>
          <p:cNvPr id="5" name="图片 4" descr="管理员登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685" y="3310255"/>
            <a:ext cx="3304540" cy="2045970"/>
          </a:xfrm>
          <a:prstGeom prst="rect">
            <a:avLst/>
          </a:prstGeom>
        </p:spPr>
      </p:pic>
      <p:pic>
        <p:nvPicPr>
          <p:cNvPr id="6" name="图片 5" descr="用户登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080" y="3310890"/>
            <a:ext cx="3451225" cy="2045335"/>
          </a:xfrm>
          <a:prstGeom prst="rect">
            <a:avLst/>
          </a:prstGeom>
        </p:spPr>
      </p:pic>
      <p:pic>
        <p:nvPicPr>
          <p:cNvPr id="7" name="图片 6" descr="用户注册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320" y="2957195"/>
            <a:ext cx="2649220" cy="27533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751*270"/>
  <p:tag name="TABLE_ENDDRAG_RECT" val="147*173*751*270"/>
</p:tagLst>
</file>

<file path=ppt/tags/tag2.xml><?xml version="1.0" encoding="utf-8"?>
<p:tagLst xmlns:p="http://schemas.openxmlformats.org/presentationml/2006/main">
  <p:tag name="TABLE_ENDDRAG_ORIGIN_RECT" val="763*232"/>
  <p:tag name="TABLE_ENDDRAG_RECT" val="181*220*763*232"/>
</p:tagLst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1571</Words>
  <Application>WPS 演示</Application>
  <PresentationFormat>宽屏</PresentationFormat>
  <Paragraphs>123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Wingdings 3</vt:lpstr>
      <vt:lpstr>Arial</vt:lpstr>
      <vt:lpstr>幼圆</vt:lpstr>
      <vt:lpstr>Century Gothic</vt:lpstr>
      <vt:lpstr>微软雅黑</vt:lpstr>
      <vt:lpstr>Arial Unicode MS</vt:lpstr>
      <vt:lpstr>Calibri</vt:lpstr>
      <vt:lpstr>丝状</vt:lpstr>
      <vt:lpstr>数据可视化与数据分析</vt:lpstr>
      <vt:lpstr>目录</vt:lpstr>
      <vt:lpstr>项目一题目</vt:lpstr>
      <vt:lpstr>项目一知识及原理</vt:lpstr>
      <vt:lpstr>项目一核心代码 数据加载与预处理 </vt:lpstr>
      <vt:lpstr>项目一核心代码    关键图表生成 </vt:lpstr>
      <vt:lpstr>项目一运行结果</vt:lpstr>
      <vt:lpstr>项目一运行结果</vt:lpstr>
      <vt:lpstr>项目一运行结果</vt:lpstr>
      <vt:lpstr>PowerPoint 演示文稿</vt:lpstr>
      <vt:lpstr>PowerPoint 演示文稿</vt:lpstr>
      <vt:lpstr>项目一运行结果</vt:lpstr>
      <vt:lpstr>项目一运行结果</vt:lpstr>
      <vt:lpstr>PowerPoint 演示文稿</vt:lpstr>
      <vt:lpstr>PowerPoint 演示文稿</vt:lpstr>
      <vt:lpstr>PowerPoint 演示文稿</vt:lpstr>
      <vt:lpstr>PowerPoint 演示文稿</vt:lpstr>
      <vt:lpstr>项目二题目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科林 张</dc:creator>
  <cp:lastModifiedBy>86189</cp:lastModifiedBy>
  <cp:revision>2</cp:revision>
  <dcterms:created xsi:type="dcterms:W3CDTF">2025-07-16T13:02:00Z</dcterms:created>
  <dcterms:modified xsi:type="dcterms:W3CDTF">2025-10-12T16:11:25Z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EFEBA83C8CBA4C93929561E9D0FCD49D_12</vt:lpwstr>
  </property>
  <property fmtid="{D5CDD505-2E9C-101B-9397-08002B2CF9AE}" pid="3" name="KSOProductBuildVer">
    <vt:lpwstr>2052-12.1.0.23125</vt:lpwstr>
  </property>
</Properties>
</file>