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9" r:id="rId3"/>
    <p:sldId id="257" r:id="rId4"/>
    <p:sldId id="258" r:id="rId5"/>
    <p:sldId id="259" r:id="rId6"/>
    <p:sldId id="273" r:id="rId7"/>
    <p:sldId id="260" r:id="rId8"/>
    <p:sldId id="275" r:id="rId9"/>
    <p:sldId id="265" r:id="rId10"/>
    <p:sldId id="270" r:id="rId11"/>
    <p:sldId id="271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1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4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94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6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519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4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4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9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43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46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50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ounakbanik/the-movies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0706-C446-44D4-AF61-D8CEFEC22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2152" y="909568"/>
            <a:ext cx="4183618" cy="2037602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Chalkboard" panose="03050602040202020205" pitchFamily="66" charset="77"/>
              </a:rPr>
              <a:t>2019/2020 CISC7201 INTRODUCTION TO DATA SCIENCE PROGRAMMING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105B1-EDC2-4567-B302-9406F37DB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2152" y="3910831"/>
            <a:ext cx="3859553" cy="148413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halkboard" panose="03050602040202020205" pitchFamily="66" charset="77"/>
              </a:rPr>
              <a:t>Project </a:t>
            </a:r>
          </a:p>
          <a:p>
            <a:r>
              <a:rPr lang="en-US" sz="3200" b="1" dirty="0">
                <a:solidFill>
                  <a:schemeClr val="bg1"/>
                </a:solidFill>
                <a:latin typeface="Chalkboard" panose="03050602040202020205" pitchFamily="66" charset="77"/>
              </a:rPr>
              <a:t>Movie Analyzation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23850B7-000A-4A85-BE18-66AAA481E194}"/>
              </a:ext>
            </a:extLst>
          </p:cNvPr>
          <p:cNvSpPr txBox="1">
            <a:spLocks/>
          </p:cNvSpPr>
          <p:nvPr/>
        </p:nvSpPr>
        <p:spPr>
          <a:xfrm>
            <a:off x="281934" y="4555267"/>
            <a:ext cx="3867903" cy="2720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81488C-47CE-4F6A-A254-D8747E6C97A2}"/>
              </a:ext>
            </a:extLst>
          </p:cNvPr>
          <p:cNvSpPr/>
          <p:nvPr/>
        </p:nvSpPr>
        <p:spPr>
          <a:xfrm>
            <a:off x="140247" y="4555268"/>
            <a:ext cx="3859553" cy="212542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halkboard" panose="03050602040202020205" pitchFamily="66" charset="77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latin typeface="Chalkboard" panose="03050602040202020205" pitchFamily="66" charset="77"/>
              </a:rPr>
              <a:t>Group C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Chalkboard" panose="03050602040202020205" pitchFamily="66" charset="77"/>
              </a:rPr>
              <a:t>MB955048 Chao Lok Kio Vicky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Chalkboard" panose="03050602040202020205" pitchFamily="66" charset="77"/>
              </a:rPr>
              <a:t>MB955464 Lei Sin Ian </a:t>
            </a:r>
            <a:r>
              <a:rPr lang="en-US" dirty="0" err="1">
                <a:solidFill>
                  <a:schemeClr val="tx1"/>
                </a:solidFill>
                <a:latin typeface="Chalkboard" panose="03050602040202020205" pitchFamily="66" charset="77"/>
              </a:rPr>
              <a:t>Fio</a:t>
            </a:r>
            <a:endParaRPr lang="en-US" dirty="0">
              <a:solidFill>
                <a:schemeClr val="tx1"/>
              </a:solidFill>
              <a:latin typeface="Chalkboard" panose="03050602040202020205" pitchFamily="66" charset="77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Chalkboard" panose="03050602040202020205" pitchFamily="66" charset="77"/>
              </a:rPr>
              <a:t>MB955473 </a:t>
            </a:r>
            <a:r>
              <a:rPr lang="en-US" dirty="0" err="1">
                <a:solidFill>
                  <a:schemeClr val="tx1"/>
                </a:solidFill>
                <a:latin typeface="Chalkboard" panose="03050602040202020205" pitchFamily="66" charset="77"/>
              </a:rPr>
              <a:t>Tou</a:t>
            </a:r>
            <a:r>
              <a:rPr lang="en-US" dirty="0">
                <a:solidFill>
                  <a:schemeClr val="tx1"/>
                </a:solidFill>
                <a:latin typeface="Chalkboard" panose="03050602040202020205" pitchFamily="66" charset="77"/>
              </a:rPr>
              <a:t> Ka Him Henry</a:t>
            </a:r>
            <a:endParaRPr lang="en-US" sz="2800" b="1" dirty="0">
              <a:solidFill>
                <a:schemeClr val="tx1"/>
              </a:solidFill>
              <a:latin typeface="Chalkboard" panose="03050602040202020205" pitchFamily="66" charset="77"/>
            </a:endParaRPr>
          </a:p>
          <a:p>
            <a:endParaRPr lang="en-US" dirty="0">
              <a:solidFill>
                <a:schemeClr val="tx1"/>
              </a:solidFill>
              <a:latin typeface="Chalkboard" panose="03050602040202020205" pitchFamily="66" charset="77"/>
            </a:endParaRPr>
          </a:p>
          <a:p>
            <a:pPr algn="ctr"/>
            <a:endParaRPr lang="en-US" dirty="0">
              <a:solidFill>
                <a:schemeClr val="tx1"/>
              </a:solidFill>
              <a:latin typeface="Chalkboard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910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9EDB6-445A-4EE8-8FF2-6B8A05007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698" y="2285968"/>
            <a:ext cx="8770571" cy="365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halkboard" panose="03050602040202020205" pitchFamily="66" charset="77"/>
              </a:rPr>
              <a:t>Movie around the world:</a:t>
            </a:r>
          </a:p>
          <a:p>
            <a:endParaRPr lang="en-US" sz="2800" dirty="0">
              <a:latin typeface="Chalkboard" panose="03050602040202020205" pitchFamily="66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85352-4548-41EA-AF9F-D1881C5CA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308" y="2957926"/>
            <a:ext cx="7131312" cy="32257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8E35BBC-3867-2648-A5CE-842592A98385}"/>
              </a:ext>
            </a:extLst>
          </p:cNvPr>
          <p:cNvSpPr txBox="1">
            <a:spLocks/>
          </p:cNvSpPr>
          <p:nvPr/>
        </p:nvSpPr>
        <p:spPr>
          <a:xfrm>
            <a:off x="2933699" y="118556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Chalkboard" panose="03050602040202020205" pitchFamily="66" charset="77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52146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8229-C1D5-409F-8B24-A610A42DE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halkboard" panose="03050602040202020205" pitchFamily="66" charset="77"/>
              </a:rPr>
              <a:t>Top 10 popular movies:</a:t>
            </a:r>
          </a:p>
          <a:p>
            <a:endParaRPr lang="en-US" sz="2800" dirty="0">
              <a:latin typeface="Chalkboard" panose="03050602040202020205" pitchFamily="66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3AB1B-BBE3-4460-AC73-19EC4C6F8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870" y="3429000"/>
            <a:ext cx="8435218" cy="256369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091D3CB-DFD3-7E48-9D96-D1208976CA99}"/>
              </a:ext>
            </a:extLst>
          </p:cNvPr>
          <p:cNvSpPr txBox="1">
            <a:spLocks/>
          </p:cNvSpPr>
          <p:nvPr/>
        </p:nvSpPr>
        <p:spPr>
          <a:xfrm>
            <a:off x="2933699" y="118556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Chalkboard" panose="03050602040202020205" pitchFamily="66" charset="77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321662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5B42-F1FC-4CAD-A576-E0BF3F2C3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698" y="2438400"/>
            <a:ext cx="8770571" cy="36515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Chalkboard" panose="03050602040202020205" pitchFamily="66" charset="77"/>
              </a:rPr>
              <a:t>Base on </a:t>
            </a:r>
            <a:r>
              <a:rPr lang="en-US" sz="2800">
                <a:latin typeface="Chalkboard" panose="03050602040202020205" pitchFamily="66" charset="77"/>
              </a:rPr>
              <a:t>the result </a:t>
            </a:r>
            <a:r>
              <a:rPr lang="en-US" sz="2800" dirty="0">
                <a:latin typeface="Chalkboard" panose="03050602040202020205" pitchFamily="66" charset="77"/>
              </a:rPr>
              <a:t>and analysis, we can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b="1" dirty="0">
                <a:latin typeface="Chalkboard" panose="03050602040202020205" pitchFamily="66" charset="77"/>
                <a:sym typeface="Wingdings" panose="05000000000000000000" pitchFamily="2" charset="2"/>
              </a:rPr>
              <a:t>Keep update </a:t>
            </a:r>
            <a:r>
              <a:rPr lang="en-US" sz="2800" dirty="0">
                <a:latin typeface="Chalkboard" panose="03050602040202020205" pitchFamily="66" charset="77"/>
                <a:sym typeface="Wingdings" panose="05000000000000000000" pitchFamily="2" charset="2"/>
              </a:rPr>
              <a:t>the </a:t>
            </a:r>
            <a:r>
              <a:rPr lang="en-US" sz="2800" b="1" dirty="0">
                <a:latin typeface="Chalkboard" panose="03050602040202020205" pitchFamily="66" charset="77"/>
                <a:sym typeface="Wingdings" panose="05000000000000000000" pitchFamily="2" charset="2"/>
              </a:rPr>
              <a:t>live</a:t>
            </a:r>
            <a:r>
              <a:rPr lang="en-US" sz="2800" dirty="0">
                <a:latin typeface="Chalkboard" panose="03050602040202020205" pitchFamily="66" charset="77"/>
                <a:sym typeface="Wingdings" panose="05000000000000000000" pitchFamily="2" charset="2"/>
              </a:rPr>
              <a:t> Data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b="1" dirty="0">
                <a:latin typeface="Chalkboard" panose="03050602040202020205" pitchFamily="66" charset="77"/>
                <a:sym typeface="Wingdings" panose="05000000000000000000" pitchFamily="2" charset="2"/>
              </a:rPr>
              <a:t>Deep Learning </a:t>
            </a:r>
            <a:r>
              <a:rPr lang="en-US" sz="2800" dirty="0">
                <a:latin typeface="Chalkboard" panose="03050602040202020205" pitchFamily="66" charset="77"/>
                <a:sym typeface="Wingdings" panose="05000000000000000000" pitchFamily="2" charset="2"/>
              </a:rPr>
              <a:t>the Data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b="1" dirty="0">
                <a:latin typeface="Chalkboard" panose="03050602040202020205" pitchFamily="66" charset="77"/>
                <a:sym typeface="Wingdings" panose="05000000000000000000" pitchFamily="2" charset="2"/>
              </a:rPr>
              <a:t>Make Suggestion</a:t>
            </a:r>
            <a:r>
              <a:rPr lang="en-US" sz="2800" dirty="0">
                <a:latin typeface="Chalkboard" panose="03050602040202020205" pitchFamily="66" charset="77"/>
                <a:sym typeface="Wingdings" panose="05000000000000000000" pitchFamily="2" charset="2"/>
              </a:rPr>
              <a:t> for the Movie Selection</a:t>
            </a:r>
            <a:endParaRPr lang="en-US" sz="2800" dirty="0">
              <a:latin typeface="Chalkboard" panose="03050602040202020205" pitchFamily="66" charset="7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7CDD97-5600-BC4C-859B-02F0C39E55D9}"/>
              </a:ext>
            </a:extLst>
          </p:cNvPr>
          <p:cNvSpPr txBox="1">
            <a:spLocks/>
          </p:cNvSpPr>
          <p:nvPr/>
        </p:nvSpPr>
        <p:spPr>
          <a:xfrm>
            <a:off x="2933699" y="118556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Chalkboard" panose="03050602040202020205" pitchFamily="66" charset="77"/>
              </a:rPr>
              <a:t>Future Study</a:t>
            </a:r>
          </a:p>
        </p:txBody>
      </p:sp>
    </p:spTree>
    <p:extLst>
      <p:ext uri="{BB962C8B-B14F-4D97-AF65-F5344CB8AC3E}">
        <p14:creationId xmlns:p14="http://schemas.microsoft.com/office/powerpoint/2010/main" val="207960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A1C-865B-4B6F-8310-074D1B9C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752" y="2921254"/>
            <a:ext cx="2556496" cy="695451"/>
          </a:xfrm>
        </p:spPr>
        <p:txBody>
          <a:bodyPr>
            <a:noAutofit/>
          </a:bodyPr>
          <a:lstStyle/>
          <a:p>
            <a:r>
              <a:rPr lang="en-US" sz="6000" dirty="0">
                <a:latin typeface="Chalkboard" panose="03050602040202020205" pitchFamily="66" charset="77"/>
              </a:rPr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172F4-25CB-47DA-B0CC-79BA54A8F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2763" y="4027541"/>
            <a:ext cx="4566474" cy="695451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Chalkboard" panose="03050602040202020205" pitchFamily="66" charset="77"/>
              </a:rPr>
              <a:t>Thank you</a:t>
            </a:r>
            <a:endParaRPr lang="en-US" sz="2800" dirty="0">
              <a:latin typeface="Chalkboard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0425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8E4D-7A73-4774-B0DC-C1D1AF06E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699" y="1185565"/>
            <a:ext cx="8770571" cy="1560716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Chalkboard" panose="03050602040202020205" pitchFamily="66" charset="77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87D27-F1AD-4F1D-A4FA-B4134806E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698" y="2285968"/>
            <a:ext cx="8770571" cy="3651504"/>
          </a:xfrm>
        </p:spPr>
        <p:txBody>
          <a:bodyPr numCol="2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>
                <a:latin typeface="Chalkboard SE" panose="03050602040202020205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Introduction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>
                <a:latin typeface="Chalkboard SE" panose="03050602040202020205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Data Source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>
                <a:latin typeface="Chalkboard SE" panose="03050602040202020205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Python Libraries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>
                <a:latin typeface="Chalkboard SE" panose="03050602040202020205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Procedure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TW" sz="2800" dirty="0">
                <a:latin typeface="Chalkboard SE" panose="03050602040202020205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Result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>
                <a:latin typeface="Chalkboard SE" panose="03050602040202020205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Future Study</a:t>
            </a:r>
          </a:p>
        </p:txBody>
      </p:sp>
    </p:spTree>
    <p:extLst>
      <p:ext uri="{BB962C8B-B14F-4D97-AF65-F5344CB8AC3E}">
        <p14:creationId xmlns:p14="http://schemas.microsoft.com/office/powerpoint/2010/main" val="300607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6B069-7C64-4387-9D10-2B3E5FEBA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1" y="2438400"/>
            <a:ext cx="8770570" cy="990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halkboard" panose="03050602040202020205" pitchFamily="66" charset="77"/>
              </a:rPr>
              <a:t>Finding out the </a:t>
            </a:r>
            <a:r>
              <a:rPr lang="en-US" sz="3200" dirty="0" err="1">
                <a:latin typeface="Chalkboard" panose="03050602040202020205" pitchFamily="66" charset="77"/>
              </a:rPr>
              <a:t>behaviour</a:t>
            </a:r>
            <a:r>
              <a:rPr lang="en-US" sz="3200" dirty="0">
                <a:latin typeface="Chalkboard" panose="03050602040202020205" pitchFamily="66" charset="77"/>
              </a:rPr>
              <a:t> of Movie selection through analyzing the past data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latin typeface="Chalkboard" panose="03050602040202020205" pitchFamily="66" charset="7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73A1D2-09D2-EA4B-8397-ED307C18E0D1}"/>
              </a:ext>
            </a:extLst>
          </p:cNvPr>
          <p:cNvSpPr txBox="1">
            <a:spLocks/>
          </p:cNvSpPr>
          <p:nvPr/>
        </p:nvSpPr>
        <p:spPr>
          <a:xfrm>
            <a:off x="2933699" y="118556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Chalkboard" panose="03050602040202020205" pitchFamily="66" charset="77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627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F3EB-5461-41D0-AB87-19C8C14A6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240792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halkboard" panose="03050602040202020205" pitchFamily="66" charset="77"/>
              </a:rPr>
              <a:t>Data Source from Kaggle: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halkboard" panose="03050602040202020205" pitchFamily="66" charset="77"/>
              </a:rPr>
              <a:t>movies_metadata.csv </a:t>
            </a:r>
            <a:r>
              <a:rPr lang="en-US" sz="3200" u="sng" dirty="0">
                <a:latin typeface="Chalkboard" panose="03050602040202020205" pitchFamily="66" charset="77"/>
                <a:hlinkClick r:id="rId2"/>
              </a:rPr>
              <a:t>https://www.kaggle.com/rounakbanik/the-movies-dataset</a:t>
            </a:r>
            <a:endParaRPr lang="en-US" sz="3200" dirty="0">
              <a:latin typeface="Chalkboard" panose="03050602040202020205" pitchFamily="66" charset="77"/>
            </a:endParaRPr>
          </a:p>
          <a:p>
            <a:pPr>
              <a:lnSpc>
                <a:spcPct val="150000"/>
              </a:lnSpc>
            </a:pPr>
            <a:endParaRPr lang="en-US" sz="3200" dirty="0">
              <a:latin typeface="Chalkboard" panose="03050602040202020205" pitchFamily="66" charset="7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20FD53-1B4E-984B-A91A-724C2ADB9386}"/>
              </a:ext>
            </a:extLst>
          </p:cNvPr>
          <p:cNvSpPr txBox="1">
            <a:spLocks/>
          </p:cNvSpPr>
          <p:nvPr/>
        </p:nvSpPr>
        <p:spPr>
          <a:xfrm>
            <a:off x="2933699" y="118556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Chalkboard" panose="03050602040202020205" pitchFamily="66" charset="77"/>
              </a:rPr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381670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4C192-109F-42AD-9F26-380834ED9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369951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err="1">
                <a:latin typeface="Chalkboard" panose="03050602040202020205" pitchFamily="66" charset="77"/>
              </a:rPr>
              <a:t>Numpy</a:t>
            </a:r>
            <a:r>
              <a:rPr lang="en-US" sz="2400" dirty="0">
                <a:latin typeface="Chalkboard" panose="03050602040202020205" pitchFamily="66" charset="77"/>
              </a:rPr>
              <a:t>: the fundamental package for scientific computing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Chalkboard" panose="03050602040202020205" pitchFamily="66" charset="77"/>
              </a:rPr>
              <a:t>Pandas:  an open source, BSD-licensed library providing high-performance, easy-to-use data structures and data analysis tools for the Python programming language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err="1">
                <a:latin typeface="Chalkboard" panose="03050602040202020205" pitchFamily="66" charset="77"/>
              </a:rPr>
              <a:t>Matplotlib.pyplot</a:t>
            </a:r>
            <a:r>
              <a:rPr lang="en-US" sz="2400" dirty="0">
                <a:latin typeface="Chalkboard" panose="03050602040202020205" pitchFamily="66" charset="77"/>
              </a:rPr>
              <a:t>: a state-based interface to matplotlib and provides a MATLAB-like way of plotting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C7689D-8230-EC44-AFB9-A4416551A7F1}"/>
              </a:ext>
            </a:extLst>
          </p:cNvPr>
          <p:cNvSpPr txBox="1">
            <a:spLocks/>
          </p:cNvSpPr>
          <p:nvPr/>
        </p:nvSpPr>
        <p:spPr>
          <a:xfrm>
            <a:off x="2933699" y="118556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Chalkboard" panose="03050602040202020205" pitchFamily="66" charset="77"/>
              </a:rPr>
              <a:t>Python Libraries</a:t>
            </a:r>
          </a:p>
        </p:txBody>
      </p:sp>
    </p:spTree>
    <p:extLst>
      <p:ext uri="{BB962C8B-B14F-4D97-AF65-F5344CB8AC3E}">
        <p14:creationId xmlns:p14="http://schemas.microsoft.com/office/powerpoint/2010/main" val="85988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4C192-109F-42AD-9F26-380834ED9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9258300" cy="36515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err="1">
                <a:latin typeface="Chalkboard" panose="03050602040202020205" pitchFamily="66" charset="77"/>
              </a:rPr>
              <a:t>Ast</a:t>
            </a:r>
            <a:r>
              <a:rPr lang="en-US" sz="2400" dirty="0">
                <a:latin typeface="Chalkboard" panose="03050602040202020205" pitchFamily="66" charset="77"/>
              </a:rPr>
              <a:t> (</a:t>
            </a:r>
            <a:r>
              <a:rPr lang="en-US" sz="2400" dirty="0" err="1">
                <a:latin typeface="Chalkboard" panose="03050602040202020205" pitchFamily="66" charset="77"/>
              </a:rPr>
              <a:t>Literal_eval</a:t>
            </a:r>
            <a:r>
              <a:rPr lang="en-US" sz="2400" dirty="0">
                <a:latin typeface="Chalkboard" panose="03050602040202020205" pitchFamily="66" charset="77"/>
              </a:rPr>
              <a:t>): used for safely evaluating strings containing Python expressions from untrusted sources without the need to parse the values oneself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Chalkboard" panose="03050602040202020205" pitchFamily="66" charset="77"/>
              </a:rPr>
              <a:t>Seaborn: a visualization library based on matplotlib, provides a high-level interface for statistical graphs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err="1">
                <a:latin typeface="Chalkboard" panose="03050602040202020205" pitchFamily="66" charset="77"/>
              </a:rPr>
              <a:t>Plotly</a:t>
            </a:r>
            <a:r>
              <a:rPr lang="en-US" sz="2400" dirty="0">
                <a:latin typeface="Chalkboard" panose="03050602040202020205" pitchFamily="66" charset="77"/>
              </a:rPr>
              <a:t>: known for developing and providing online analytics, statistics and graphing tools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2400" dirty="0">
              <a:latin typeface="Chalkboard" panose="03050602040202020205" pitchFamily="66" charset="7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C7689D-8230-EC44-AFB9-A4416551A7F1}"/>
              </a:ext>
            </a:extLst>
          </p:cNvPr>
          <p:cNvSpPr txBox="1">
            <a:spLocks/>
          </p:cNvSpPr>
          <p:nvPr/>
        </p:nvSpPr>
        <p:spPr>
          <a:xfrm>
            <a:off x="2933699" y="118556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Chalkboard" panose="03050602040202020205" pitchFamily="66" charset="77"/>
              </a:rPr>
              <a:t>Python Libraries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F08C84-2ACD-5246-B369-464DF5F8BE07}"/>
              </a:ext>
            </a:extLst>
          </p:cNvPr>
          <p:cNvSpPr txBox="1"/>
          <p:nvPr/>
        </p:nvSpPr>
        <p:spPr>
          <a:xfrm>
            <a:off x="5795010" y="21831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2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95A4E5-0292-4940-BFDE-73EBADB89BB8}"/>
              </a:ext>
            </a:extLst>
          </p:cNvPr>
          <p:cNvSpPr/>
          <p:nvPr/>
        </p:nvSpPr>
        <p:spPr>
          <a:xfrm>
            <a:off x="3173729" y="2568972"/>
            <a:ext cx="1613647" cy="989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halkboard" panose="03050602040202020205" pitchFamily="66" charset="77"/>
              </a:rPr>
              <a:t>Import </a:t>
            </a:r>
          </a:p>
          <a:p>
            <a:pPr algn="ctr"/>
            <a:r>
              <a:rPr lang="en-US" sz="2800" b="1" dirty="0">
                <a:latin typeface="Chalkboard" panose="03050602040202020205" pitchFamily="66" charset="77"/>
              </a:rPr>
              <a:t>Data </a:t>
            </a:r>
            <a:endParaRPr lang="en-US" sz="2800" dirty="0">
              <a:latin typeface="Chalkboard" panose="03050602040202020205" pitchFamily="66" charset="77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1845AA7-C14C-4904-90D9-6E28CC673548}"/>
              </a:ext>
            </a:extLst>
          </p:cNvPr>
          <p:cNvSpPr/>
          <p:nvPr/>
        </p:nvSpPr>
        <p:spPr>
          <a:xfrm>
            <a:off x="5997051" y="2914347"/>
            <a:ext cx="731520" cy="290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BDA8B4-07DC-45F5-B877-DF820EEFB3D2}"/>
              </a:ext>
            </a:extLst>
          </p:cNvPr>
          <p:cNvSpPr/>
          <p:nvPr/>
        </p:nvSpPr>
        <p:spPr>
          <a:xfrm>
            <a:off x="7938246" y="2564724"/>
            <a:ext cx="1613647" cy="989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halkboard" panose="03050602040202020205" pitchFamily="66" charset="77"/>
              </a:rPr>
              <a:t>Data Cleaning</a:t>
            </a:r>
            <a:endParaRPr lang="en-US" sz="2800" dirty="0">
              <a:latin typeface="Chalkboard" panose="03050602040202020205" pitchFamily="66" charset="77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3AF58D5-3914-43F8-BDC8-A9F6ED5AF1A0}"/>
              </a:ext>
            </a:extLst>
          </p:cNvPr>
          <p:cNvSpPr/>
          <p:nvPr/>
        </p:nvSpPr>
        <p:spPr>
          <a:xfrm rot="5400000">
            <a:off x="8373930" y="4116844"/>
            <a:ext cx="742278" cy="247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889CC-5C94-43E6-A31E-4C31550E84B9}"/>
              </a:ext>
            </a:extLst>
          </p:cNvPr>
          <p:cNvSpPr/>
          <p:nvPr/>
        </p:nvSpPr>
        <p:spPr>
          <a:xfrm>
            <a:off x="7938245" y="4892753"/>
            <a:ext cx="1613647" cy="989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halkboard" panose="03050602040202020205" pitchFamily="66" charset="77"/>
              </a:rPr>
              <a:t>Analysis</a:t>
            </a:r>
            <a:endParaRPr lang="en-US" sz="2800" dirty="0">
              <a:latin typeface="Chalkboard" panose="03050602040202020205" pitchFamily="66" charset="77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0CFE9F2-99E8-4857-B4C0-A39504F9EB5D}"/>
              </a:ext>
            </a:extLst>
          </p:cNvPr>
          <p:cNvSpPr/>
          <p:nvPr/>
        </p:nvSpPr>
        <p:spPr>
          <a:xfrm flipH="1" flipV="1">
            <a:off x="5997051" y="5358308"/>
            <a:ext cx="730828" cy="290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D273F1-173E-4098-A49A-91A866DDEB8C}"/>
              </a:ext>
            </a:extLst>
          </p:cNvPr>
          <p:cNvSpPr/>
          <p:nvPr/>
        </p:nvSpPr>
        <p:spPr>
          <a:xfrm>
            <a:off x="3276599" y="4888087"/>
            <a:ext cx="1613647" cy="989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halkboard" panose="03050602040202020205" pitchFamily="66" charset="77"/>
              </a:rPr>
              <a:t>Result</a:t>
            </a:r>
            <a:endParaRPr lang="en-US" sz="2800" dirty="0">
              <a:latin typeface="Chalkboard" panose="03050602040202020205" pitchFamily="66" charset="77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AAED162-4388-8C4A-8753-845EDF197402}"/>
              </a:ext>
            </a:extLst>
          </p:cNvPr>
          <p:cNvSpPr txBox="1">
            <a:spLocks/>
          </p:cNvSpPr>
          <p:nvPr/>
        </p:nvSpPr>
        <p:spPr>
          <a:xfrm>
            <a:off x="2933699" y="118556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Chalkboard" panose="03050602040202020205" pitchFamily="66" charset="77"/>
              </a:rPr>
              <a:t>Procedures</a:t>
            </a:r>
          </a:p>
        </p:txBody>
      </p:sp>
    </p:spTree>
    <p:extLst>
      <p:ext uri="{BB962C8B-B14F-4D97-AF65-F5344CB8AC3E}">
        <p14:creationId xmlns:p14="http://schemas.microsoft.com/office/powerpoint/2010/main" val="156414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C23A7-D5F3-40A3-BCE5-66CBEAFFD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2162" y="2230476"/>
            <a:ext cx="4866734" cy="3762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>
                <a:latin typeface="Chalkboard" panose="03050602040202020205" pitchFamily="66" charset="77"/>
              </a:rPr>
              <a:t>Correlations </a:t>
            </a:r>
          </a:p>
          <a:p>
            <a:endParaRPr lang="en-US" sz="2800" dirty="0">
              <a:latin typeface="Chalkboard" panose="03050602040202020205" pitchFamily="66" charset="77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AE0555-28BB-6A47-AF6A-379AD7FCA4C2}"/>
              </a:ext>
            </a:extLst>
          </p:cNvPr>
          <p:cNvSpPr txBox="1">
            <a:spLocks/>
          </p:cNvSpPr>
          <p:nvPr/>
        </p:nvSpPr>
        <p:spPr>
          <a:xfrm>
            <a:off x="2933699" y="118556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Chalkboard" panose="03050602040202020205" pitchFamily="66" charset="77"/>
              </a:rPr>
              <a:t>Result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B5F926-45E8-0B4C-9E76-F54E09FF0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012" y="2746281"/>
            <a:ext cx="5717944" cy="40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9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C23A7-D5F3-40A3-BCE5-66CBEAFFD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2162" y="2230476"/>
            <a:ext cx="4866734" cy="3762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>
                <a:latin typeface="Chalkboard" panose="03050602040202020205" pitchFamily="66" charset="77"/>
              </a:rPr>
              <a:t>TOP 10 movie Type:</a:t>
            </a:r>
          </a:p>
          <a:p>
            <a:endParaRPr lang="en-US" sz="2800" dirty="0">
              <a:latin typeface="Chalkboard" panose="03050602040202020205" pitchFamily="66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B2ADD-5A87-4429-9DD8-869945961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877" y="2749362"/>
            <a:ext cx="4655343" cy="37603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CAE0555-28BB-6A47-AF6A-379AD7FCA4C2}"/>
              </a:ext>
            </a:extLst>
          </p:cNvPr>
          <p:cNvSpPr txBox="1">
            <a:spLocks/>
          </p:cNvSpPr>
          <p:nvPr/>
        </p:nvSpPr>
        <p:spPr>
          <a:xfrm>
            <a:off x="2933699" y="118556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Chalkboard" panose="03050602040202020205" pitchFamily="66" charset="77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33313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344</TotalTime>
  <Words>238</Words>
  <Application>Microsoft Macintosh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Century Schoolbook</vt:lpstr>
      <vt:lpstr>Chalkboard</vt:lpstr>
      <vt:lpstr>Chalkboard SE</vt:lpstr>
      <vt:lpstr>Corbel</vt:lpstr>
      <vt:lpstr>Wingdings</vt:lpstr>
      <vt:lpstr>Wingdings 3</vt:lpstr>
      <vt:lpstr>Feathered</vt:lpstr>
      <vt:lpstr>2019/2020 CISC7201 INTRODUCTION TO DATA SCIENCE PROGRAMMING 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2019/2020 CISC7201 INTRODUCTION TO DATA SCIENCE PROGRAMMING </dc:title>
  <dc:creator>T HiM</dc:creator>
  <cp:lastModifiedBy>Vicky, Chao Lok Kio</cp:lastModifiedBy>
  <cp:revision>18</cp:revision>
  <cp:lastPrinted>2019-12-15T13:13:48Z</cp:lastPrinted>
  <dcterms:created xsi:type="dcterms:W3CDTF">2019-12-15T08:30:17Z</dcterms:created>
  <dcterms:modified xsi:type="dcterms:W3CDTF">2019-12-16T13:01:14Z</dcterms:modified>
</cp:coreProperties>
</file>