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80" r:id="rId4"/>
    <p:sldMasterId id="2147483797" r:id="rId5"/>
  </p:sldMasterIdLst>
  <p:notesMasterIdLst>
    <p:notesMasterId r:id="rId40"/>
  </p:notesMasterIdLst>
  <p:handoutMasterIdLst>
    <p:handoutMasterId r:id="rId41"/>
  </p:handoutMasterIdLst>
  <p:sldIdLst>
    <p:sldId id="315" r:id="rId6"/>
    <p:sldId id="277" r:id="rId7"/>
    <p:sldId id="279" r:id="rId8"/>
    <p:sldId id="316" r:id="rId9"/>
    <p:sldId id="317" r:id="rId10"/>
    <p:sldId id="286" r:id="rId11"/>
    <p:sldId id="287" r:id="rId12"/>
    <p:sldId id="288" r:id="rId13"/>
    <p:sldId id="289" r:id="rId14"/>
    <p:sldId id="290" r:id="rId15"/>
    <p:sldId id="291" r:id="rId16"/>
    <p:sldId id="292"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2" r:id="rId35"/>
    <p:sldId id="313" r:id="rId36"/>
    <p:sldId id="314" r:id="rId37"/>
    <p:sldId id="311"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12/16/2019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34</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750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465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222725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4965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81101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6816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19876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450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59643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161491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18742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64774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6D410E-9530-4A51-A335-655AA28218A5}"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2882349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6D410E-9530-4A51-A335-655AA28218A5}"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379093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6D410E-9530-4A51-A335-655AA28218A5}"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1816652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D410E-9530-4A51-A335-655AA28218A5}"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969827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D410E-9530-4A51-A335-655AA28218A5}"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1109188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D410E-9530-4A51-A335-655AA28218A5}"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2887286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2498560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76AEF6-2DC6-4ABA-987B-AA557C233DD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30380564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F6D410E-9530-4A51-A335-655AA28218A5}"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3921092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F6D410E-9530-4A51-A335-655AA28218A5}"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76AEF6-2DC6-4ABA-987B-AA557C233DD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97311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8278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F6D410E-9530-4A51-A335-655AA28218A5}"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949502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1482099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6D410E-9530-4A51-A335-655AA28218A5}"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76AEF6-2DC6-4ABA-987B-AA557C233DD9}" type="slidenum">
              <a:rPr lang="en-US" smtClean="0"/>
              <a:t>‹#›</a:t>
            </a:fld>
            <a:endParaRPr lang="en-US"/>
          </a:p>
        </p:txBody>
      </p:sp>
    </p:spTree>
    <p:extLst>
      <p:ext uri="{BB962C8B-B14F-4D97-AF65-F5344CB8AC3E}">
        <p14:creationId xmlns:p14="http://schemas.microsoft.com/office/powerpoint/2010/main" val="54434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4899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991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892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040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1076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12/16/2019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2386111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6D410E-9530-4A51-A335-655AA28218A5}" type="datetimeFigureOut">
              <a:rPr lang="en-US" smtClean="0"/>
              <a:t>12/16/2019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76AEF6-2DC6-4ABA-987B-AA557C233DD9}" type="slidenum">
              <a:rPr lang="en-US" smtClean="0"/>
              <a:t>‹#›</a:t>
            </a:fld>
            <a:endParaRPr lang="en-US"/>
          </a:p>
        </p:txBody>
      </p:sp>
    </p:spTree>
    <p:extLst>
      <p:ext uri="{BB962C8B-B14F-4D97-AF65-F5344CB8AC3E}">
        <p14:creationId xmlns:p14="http://schemas.microsoft.com/office/powerpoint/2010/main" val="84563910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74822D7-9A6B-FA47-9A65-A6FA4BCA2E3A}"/>
              </a:ext>
            </a:extLst>
          </p:cNvPr>
          <p:cNvSpPr txBox="1">
            <a:spLocks/>
          </p:cNvSpPr>
          <p:nvPr/>
        </p:nvSpPr>
        <p:spPr>
          <a:xfrm>
            <a:off x="2078182" y="184727"/>
            <a:ext cx="8460509" cy="2743200"/>
          </a:xfrm>
          <a:prstGeom prst="rect">
            <a:avLst/>
          </a:prstGeom>
        </p:spPr>
        <p:txBody>
          <a:bodyPr anchor="ctr">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Sanjivani College of Engineering, Kopargaon.</a:t>
            </a:r>
            <a:r>
              <a:rPr kumimoji="0" lang="en-US" sz="32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
            </a:r>
            <a:br>
              <a:rPr kumimoji="0" lang="en-US" sz="32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br>
            <a:r>
              <a:rPr kumimoji="0" lang="en-US" sz="31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Department of Computer Engineering.</a:t>
            </a:r>
            <a:r>
              <a:rPr kumimoji="0" lang="en-US" sz="32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
            </a:r>
            <a:br>
              <a:rPr kumimoji="0" lang="en-US" sz="32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br>
            <a:r>
              <a:rPr kumimoji="0" lang="en-US" sz="31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2019-2020</a:t>
            </a:r>
          </a:p>
          <a:p>
            <a:pPr lvl="0" algn="ctr"/>
            <a:r>
              <a:rPr kumimoji="0" lang="en-US" sz="32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
            </a:r>
            <a:br>
              <a:rPr kumimoji="0" lang="en-US" sz="32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br>
            <a:r>
              <a:rPr kumimoji="0" lang="en-US" sz="29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a:t>
            </a:r>
            <a:r>
              <a:rPr lang="en-US" sz="2900" b="1" dirty="0" smtClean="0"/>
              <a:t>Social Network With Advanced Messaging System</a:t>
            </a:r>
            <a:r>
              <a:rPr kumimoji="0" lang="en-US" sz="3100" b="1"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a:t>
            </a:r>
            <a:endParaRPr kumimoji="0" lang="en-US" sz="31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endParaRPr>
          </a:p>
        </p:txBody>
      </p:sp>
      <p:sp>
        <p:nvSpPr>
          <p:cNvPr id="3" name="Subtitle 2">
            <a:extLst>
              <a:ext uri="{FF2B5EF4-FFF2-40B4-BE49-F238E27FC236}">
                <a16:creationId xmlns:a16="http://schemas.microsoft.com/office/drawing/2014/main" id="{373102DB-8EC6-4142-9B8E-AEC5D0C91B01}"/>
              </a:ext>
            </a:extLst>
          </p:cNvPr>
          <p:cNvSpPr txBox="1">
            <a:spLocks/>
          </p:cNvSpPr>
          <p:nvPr/>
        </p:nvSpPr>
        <p:spPr>
          <a:xfrm>
            <a:off x="3177309" y="3020292"/>
            <a:ext cx="5791199" cy="988290"/>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00000"/>
              </a:lnSpc>
              <a:spcBef>
                <a:spcPts val="1000"/>
              </a:spcBef>
              <a:spcAft>
                <a:spcPts val="0"/>
              </a:spcAft>
              <a:buClr>
                <a:srgbClr val="A5B592"/>
              </a:buClr>
              <a:buSzTx/>
              <a:buFont typeface="Wingdings 3" panose="05040102010807070707" charset="2"/>
              <a:buNone/>
              <a:tabLst/>
              <a:defRPr/>
            </a:pPr>
            <a:endParaRPr kumimoji="0" lang="en-US" sz="17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lvl="0" algn="ctr">
              <a:buClr>
                <a:srgbClr val="A5B592"/>
              </a:buClr>
            </a:pPr>
            <a:r>
              <a:rPr kumimoji="0" lang="en-US" sz="80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Guided by: </a:t>
            </a:r>
            <a:r>
              <a:rPr lang="en-US" sz="8000" b="1" dirty="0">
                <a:solidFill>
                  <a:schemeClr val="tx1"/>
                </a:solidFill>
              </a:rPr>
              <a:t>prof. </a:t>
            </a:r>
            <a:r>
              <a:rPr lang="en-US" sz="8000" b="1" dirty="0" err="1" smtClean="0">
                <a:solidFill>
                  <a:schemeClr val="tx1"/>
                </a:solidFill>
              </a:rPr>
              <a:t>P.SaiPrasad</a:t>
            </a:r>
            <a:endParaRPr kumimoji="0" lang="en-US" sz="80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ctr" defTabSz="457200" rtl="0" eaLnBrk="1" fontAlgn="auto" latinLnBrk="0" hangingPunct="1">
              <a:lnSpc>
                <a:spcPct val="100000"/>
              </a:lnSpc>
              <a:spcBef>
                <a:spcPts val="1000"/>
              </a:spcBef>
              <a:spcAft>
                <a:spcPts val="0"/>
              </a:spcAft>
              <a:buClr>
                <a:srgbClr val="A5B592"/>
              </a:buClr>
              <a:buSzTx/>
              <a:buFont typeface="Wingdings 3" panose="05040102010807070707" charset="2"/>
              <a:buChar char=""/>
              <a:tabLst/>
              <a:defRPr/>
            </a:pPr>
            <a:r>
              <a:rPr kumimoji="0" lang="en-US" sz="8000" b="0" i="0" u="none" strike="noStrike" kern="1200" cap="none" spc="0" normalizeH="0" baseline="0" noProof="0" dirty="0" smtClean="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Presented by:</a:t>
            </a:r>
          </a:p>
          <a:p>
            <a:pPr marL="342900" marR="0" lvl="0" indent="-342900" algn="l" defTabSz="457200" rtl="0" eaLnBrk="1" fontAlgn="auto" latinLnBrk="0" hangingPunct="1">
              <a:lnSpc>
                <a:spcPct val="100000"/>
              </a:lnSpc>
              <a:spcBef>
                <a:spcPts val="1000"/>
              </a:spcBef>
              <a:spcAft>
                <a:spcPts val="0"/>
              </a:spcAft>
              <a:buClr>
                <a:srgbClr val="A5B592"/>
              </a:buClr>
              <a:buSzTx/>
              <a:buFont typeface="Wingdings 3" panose="05040102010807070707" charset="2"/>
              <a:buChar char=""/>
              <a:tabLst/>
              <a:defRPr/>
            </a:pPr>
            <a:endParaRPr kumimoji="0" lang="en-US" sz="1800" b="0" i="0" u="none" strike="noStrike" kern="1200" cap="none" spc="0" normalizeH="0" baseline="0" noProof="0" dirty="0" smtClean="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rgbClr val="A5B592"/>
              </a:buClr>
              <a:buSzTx/>
              <a:buFont typeface="Wingdings 3" panose="05040102010807070707" charset="2"/>
              <a:buChar char=""/>
              <a:tabLst/>
              <a:defRPr/>
            </a:pPr>
            <a:endParaRPr kumimoji="0" lang="en-US" sz="1800" b="0" i="0" u="none" strike="noStrike" kern="1200" cap="none" spc="0" normalizeH="0" baseline="0" noProof="0" dirty="0" smtClean="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B592"/>
              </a:buClr>
              <a:buSzTx/>
              <a:buFont typeface="Wingdings 3" panose="05040102010807070707" charset="2"/>
              <a:buNone/>
              <a:tabLst/>
              <a:defRPr/>
            </a:pPr>
            <a:r>
              <a:rPr kumimoji="0" lang="en-US" sz="1800" b="0" i="0" u="none" strike="noStrike" kern="1200" cap="none" spc="0" normalizeH="0" baseline="0" noProof="0" dirty="0" smtClean="0">
                <a:ln>
                  <a:noFill/>
                </a:ln>
                <a:solidFill>
                  <a:prstClr val="black">
                    <a:lumMod val="75000"/>
                    <a:lumOff val="25000"/>
                  </a:prstClr>
                </a:solidFill>
                <a:effectLst/>
                <a:uLnTx/>
                <a:uFillTx/>
                <a:latin typeface="Century Gothic"/>
                <a:ea typeface="+mn-ea"/>
                <a:cs typeface="+mn-cs"/>
              </a:rPr>
              <a:t>                                                              </a:t>
            </a: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a:ea typeface="+mn-ea"/>
              <a:cs typeface="+mn-cs"/>
            </a:endParaRPr>
          </a:p>
        </p:txBody>
      </p:sp>
      <p:graphicFrame>
        <p:nvGraphicFramePr>
          <p:cNvPr id="4" name="Table 3">
            <a:extLst>
              <a:ext uri="{FF2B5EF4-FFF2-40B4-BE49-F238E27FC236}">
                <a16:creationId xmlns:a16="http://schemas.microsoft.com/office/drawing/2014/main" id="{524B541E-EEBD-4AFE-B90E-554E9BF17634}"/>
              </a:ext>
            </a:extLst>
          </p:cNvPr>
          <p:cNvGraphicFramePr>
            <a:graphicFrameLocks noGrp="1"/>
          </p:cNvGraphicFramePr>
          <p:nvPr>
            <p:extLst>
              <p:ext uri="{D42A27DB-BD31-4B8C-83A1-F6EECF244321}">
                <p14:modId xmlns:p14="http://schemas.microsoft.com/office/powerpoint/2010/main" val="1780364202"/>
              </p:ext>
            </p:extLst>
          </p:nvPr>
        </p:nvGraphicFramePr>
        <p:xfrm>
          <a:off x="2056806" y="4024266"/>
          <a:ext cx="8318500" cy="2625425"/>
        </p:xfrm>
        <a:graphic>
          <a:graphicData uri="http://schemas.openxmlformats.org/drawingml/2006/table">
            <a:tbl>
              <a:tblPr firstRow="1" bandRow="1">
                <a:tableStyleId>{073A0DAA-6AF3-43AB-8588-CEC1D06C72B9}</a:tableStyleId>
              </a:tblPr>
              <a:tblGrid>
                <a:gridCol w="1448036">
                  <a:extLst>
                    <a:ext uri="{9D8B030D-6E8A-4147-A177-3AD203B41FA5}">
                      <a16:colId xmlns:a16="http://schemas.microsoft.com/office/drawing/2014/main" val="1038693758"/>
                    </a:ext>
                  </a:extLst>
                </a:gridCol>
                <a:gridCol w="4097631">
                  <a:extLst>
                    <a:ext uri="{9D8B030D-6E8A-4147-A177-3AD203B41FA5}">
                      <a16:colId xmlns:a16="http://schemas.microsoft.com/office/drawing/2014/main" val="1009457134"/>
                    </a:ext>
                  </a:extLst>
                </a:gridCol>
                <a:gridCol w="2772833">
                  <a:extLst>
                    <a:ext uri="{9D8B030D-6E8A-4147-A177-3AD203B41FA5}">
                      <a16:colId xmlns:a16="http://schemas.microsoft.com/office/drawing/2014/main" val="1426097291"/>
                    </a:ext>
                  </a:extLst>
                </a:gridCol>
              </a:tblGrid>
              <a:tr h="427105">
                <a:tc>
                  <a:txBody>
                    <a:bodyPr/>
                    <a:lstStyle/>
                    <a:p>
                      <a:pPr algn="ctr"/>
                      <a:r>
                        <a:rPr lang="en-IN" sz="1600" dirty="0" smtClean="0"/>
                        <a:t>Sr. No</a:t>
                      </a:r>
                      <a:endParaRPr lang="en-IN" sz="1600" dirty="0">
                        <a:latin typeface="Times" panose="02020603050405020304" pitchFamily="18" charset="0"/>
                        <a:cs typeface="Times" panose="02020603050405020304" pitchFamily="18" charset="0"/>
                      </a:endParaRPr>
                    </a:p>
                  </a:txBody>
                  <a:tcPr/>
                </a:tc>
                <a:tc>
                  <a:txBody>
                    <a:bodyPr/>
                    <a:lstStyle/>
                    <a:p>
                      <a:pPr algn="ctr"/>
                      <a:r>
                        <a:rPr lang="en-IN" sz="1600" dirty="0" smtClean="0"/>
                        <a:t>Name of the Student</a:t>
                      </a:r>
                      <a:endParaRPr lang="en-IN" sz="1600" dirty="0">
                        <a:latin typeface="Times" panose="02020603050405020304" pitchFamily="18" charset="0"/>
                        <a:cs typeface="Times" panose="02020603050405020304" pitchFamily="18" charset="0"/>
                      </a:endParaRPr>
                    </a:p>
                  </a:txBody>
                  <a:tcPr/>
                </a:tc>
                <a:tc>
                  <a:txBody>
                    <a:bodyPr/>
                    <a:lstStyle/>
                    <a:p>
                      <a:pPr algn="ctr"/>
                      <a:r>
                        <a:rPr lang="en-IN" sz="1600" dirty="0" smtClean="0"/>
                        <a:t>PRN</a:t>
                      </a:r>
                      <a:endParaRPr lang="en-IN" sz="16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519271186"/>
                  </a:ext>
                </a:extLst>
              </a:tr>
              <a:tr h="520040">
                <a:tc>
                  <a:txBody>
                    <a:bodyPr/>
                    <a:lstStyle/>
                    <a:p>
                      <a:pPr algn="ctr"/>
                      <a:r>
                        <a:rPr lang="en-IN" sz="1600" dirty="0"/>
                        <a:t>1.</a:t>
                      </a:r>
                    </a:p>
                  </a:txBody>
                  <a:tcPr/>
                </a:tc>
                <a:tc>
                  <a:txBody>
                    <a:bodyPr/>
                    <a:lstStyle/>
                    <a:p>
                      <a:pPr algn="ctr"/>
                      <a:r>
                        <a:rPr lang="en-US" sz="1600" dirty="0" smtClean="0"/>
                        <a:t> </a:t>
                      </a:r>
                      <a:r>
                        <a:rPr lang="en-US" sz="1600" dirty="0" err="1" smtClean="0"/>
                        <a:t>Sabale</a:t>
                      </a:r>
                      <a:r>
                        <a:rPr lang="en-US" sz="1600" dirty="0" smtClean="0"/>
                        <a:t> </a:t>
                      </a:r>
                      <a:r>
                        <a:rPr lang="en-US" sz="1600" dirty="0" err="1" smtClean="0"/>
                        <a:t>Akash</a:t>
                      </a:r>
                      <a:r>
                        <a:rPr lang="en-US" sz="1600" dirty="0" smtClean="0"/>
                        <a:t> Shankar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GB" sz="1600" kern="1200" dirty="0" smtClean="0">
                          <a:effectLst/>
                        </a:rPr>
                        <a:t>71704331C</a:t>
                      </a:r>
                      <a:endParaRPr lang="en-IN" sz="1600" b="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1541439098"/>
                  </a:ext>
                </a:extLst>
              </a:tr>
              <a:tr h="520040">
                <a:tc>
                  <a:txBody>
                    <a:bodyPr/>
                    <a:lstStyle/>
                    <a:p>
                      <a:pPr algn="ctr"/>
                      <a:r>
                        <a:rPr lang="en-IN" sz="1600" dirty="0"/>
                        <a:t>2.</a:t>
                      </a:r>
                    </a:p>
                  </a:txBody>
                  <a:tcPr/>
                </a:tc>
                <a:tc>
                  <a:txBody>
                    <a:bodyPr/>
                    <a:lstStyle/>
                    <a:p>
                      <a:pPr algn="ctr"/>
                      <a:r>
                        <a:rPr lang="en-US" sz="1600" dirty="0" err="1" smtClean="0"/>
                        <a:t>Sagam</a:t>
                      </a:r>
                      <a:r>
                        <a:rPr lang="en-US" sz="1600" dirty="0" smtClean="0"/>
                        <a:t> </a:t>
                      </a:r>
                      <a:r>
                        <a:rPr lang="en-US" sz="1600" dirty="0" err="1" smtClean="0"/>
                        <a:t>Sanket</a:t>
                      </a:r>
                      <a:r>
                        <a:rPr lang="en-US" sz="1600" dirty="0" smtClean="0"/>
                        <a:t> </a:t>
                      </a:r>
                      <a:r>
                        <a:rPr lang="en-US" sz="1600" dirty="0" err="1" smtClean="0"/>
                        <a:t>Rajendra</a:t>
                      </a:r>
                      <a:r>
                        <a:rPr lang="en-US" sz="1600" dirty="0" smtClean="0"/>
                        <a:t/>
                      </a:r>
                      <a:br>
                        <a:rPr lang="en-US" sz="1600" dirty="0" smtClean="0"/>
                      </a:b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smtClean="0">
                          <a:effectLst/>
                        </a:rPr>
                        <a:t>71704336D</a:t>
                      </a:r>
                      <a:endParaRPr lang="en-IN" sz="1600" b="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392011871"/>
                  </a:ext>
                </a:extLst>
              </a:tr>
              <a:tr h="520040">
                <a:tc>
                  <a:txBody>
                    <a:bodyPr/>
                    <a:lstStyle/>
                    <a:p>
                      <a:pPr algn="ctr"/>
                      <a:r>
                        <a:rPr lang="en-IN" sz="1600" dirty="0"/>
                        <a:t>3.</a:t>
                      </a:r>
                    </a:p>
                  </a:txBody>
                  <a:tcPr/>
                </a:tc>
                <a:tc>
                  <a:txBody>
                    <a:bodyPr/>
                    <a:lstStyle/>
                    <a:p>
                      <a:pPr algn="ctr"/>
                      <a:r>
                        <a:rPr lang="en-US" sz="1600" dirty="0" smtClean="0"/>
                        <a:t> Magar </a:t>
                      </a:r>
                      <a:r>
                        <a:rPr lang="en-US" sz="1600" dirty="0" err="1" smtClean="0"/>
                        <a:t>Shubham</a:t>
                      </a:r>
                      <a:r>
                        <a:rPr lang="en-US" sz="1600" dirty="0" smtClean="0"/>
                        <a:t> </a:t>
                      </a:r>
                      <a:r>
                        <a:rPr lang="en-US" sz="1600" dirty="0" err="1" smtClean="0"/>
                        <a:t>Popatrao</a:t>
                      </a:r>
                      <a:r>
                        <a:rPr lang="en-US" sz="1600" dirty="0" smtClean="0"/>
                        <a:t> </a:t>
                      </a:r>
                      <a:br>
                        <a:rPr lang="en-US" sz="1600" dirty="0" smtClean="0"/>
                      </a:b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smtClean="0">
                          <a:effectLst/>
                        </a:rPr>
                        <a:t>71704217M</a:t>
                      </a:r>
                      <a:endParaRPr lang="en-IN" sz="1600" b="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1029321855"/>
                  </a:ext>
                </a:extLst>
              </a:tr>
              <a:tr h="520040">
                <a:tc>
                  <a:txBody>
                    <a:bodyPr/>
                    <a:lstStyle/>
                    <a:p>
                      <a:pPr algn="ctr"/>
                      <a:r>
                        <a:rPr lang="en-IN" sz="1600" dirty="0"/>
                        <a:t>4.</a:t>
                      </a:r>
                    </a:p>
                  </a:txBody>
                  <a:tcPr/>
                </a:tc>
                <a:tc>
                  <a:txBody>
                    <a:bodyPr/>
                    <a:lstStyle/>
                    <a:p>
                      <a:pPr algn="ctr"/>
                      <a:r>
                        <a:rPr lang="en-US" sz="1600" dirty="0" smtClean="0"/>
                        <a:t> Mahajan </a:t>
                      </a:r>
                      <a:r>
                        <a:rPr lang="en-US" sz="1600" dirty="0" err="1" smtClean="0"/>
                        <a:t>Nilesh</a:t>
                      </a:r>
                      <a:r>
                        <a:rPr lang="en-US" sz="1600" dirty="0" smtClean="0"/>
                        <a:t> </a:t>
                      </a:r>
                      <a:r>
                        <a:rPr lang="en-US" sz="1600" dirty="0" err="1" smtClean="0"/>
                        <a:t>Navnath</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effectLst/>
                        </a:rPr>
                        <a:t>71604395F</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7779799"/>
                  </a:ext>
                </a:extLst>
              </a:tr>
            </a:tbl>
          </a:graphicData>
        </a:graphic>
      </p:graphicFrame>
      <p:sp>
        <p:nvSpPr>
          <p:cNvPr id="5" name="object 3"/>
          <p:cNvSpPr/>
          <p:nvPr/>
        </p:nvSpPr>
        <p:spPr>
          <a:xfrm>
            <a:off x="10842171" y="0"/>
            <a:ext cx="1345488" cy="1528354"/>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5432630" y="2845405"/>
            <a:ext cx="1751611" cy="369332"/>
          </a:xfrm>
          <a:prstGeom prst="rect">
            <a:avLst/>
          </a:prstGeom>
          <a:noFill/>
        </p:spPr>
        <p:txBody>
          <a:bodyPr wrap="square" rtlCol="0">
            <a:spAutoFit/>
          </a:bodyPr>
          <a:lstStyle/>
          <a:p>
            <a:r>
              <a:rPr lang="en-US" b="1" dirty="0" smtClean="0"/>
              <a:t>GROUP-ID: 03</a:t>
            </a:r>
            <a:endParaRPr lang="en-US" b="1" dirty="0"/>
          </a:p>
        </p:txBody>
      </p:sp>
    </p:spTree>
    <p:extLst>
      <p:ext uri="{BB962C8B-B14F-4D97-AF65-F5344CB8AC3E}">
        <p14:creationId xmlns:p14="http://schemas.microsoft.com/office/powerpoint/2010/main" val="882393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EXPECTED</a:t>
            </a:r>
            <a:r>
              <a:rPr lang="en-US" dirty="0" smtClean="0"/>
              <a:t> </a:t>
            </a:r>
            <a:r>
              <a:rPr lang="en-US" b="1" dirty="0"/>
              <a:t>REQUIREMENTS- </a:t>
            </a:r>
            <a:r>
              <a:rPr lang="en-US" dirty="0" smtClean="0"/>
              <a:t>:</a:t>
            </a:r>
            <a:endParaRPr lang="en-US" dirty="0"/>
          </a:p>
        </p:txBody>
      </p:sp>
      <p:sp>
        <p:nvSpPr>
          <p:cNvPr id="3" name="Content Placeholder 2"/>
          <p:cNvSpPr>
            <a:spLocks noGrp="1"/>
          </p:cNvSpPr>
          <p:nvPr>
            <p:ph idx="1"/>
          </p:nvPr>
        </p:nvSpPr>
        <p:spPr>
          <a:xfrm>
            <a:off x="1260566" y="1264555"/>
            <a:ext cx="10131425" cy="3649133"/>
          </a:xfrm>
        </p:spPr>
        <p:txBody>
          <a:bodyPr>
            <a:noAutofit/>
          </a:bodyPr>
          <a:lstStyle/>
          <a:p>
            <a:r>
              <a:rPr lang="en-US" sz="2200" dirty="0" smtClean="0"/>
              <a:t>Database backup time to time. </a:t>
            </a:r>
          </a:p>
          <a:p>
            <a:pPr lvl="1"/>
            <a:r>
              <a:rPr lang="en-US" sz="2200" dirty="0" smtClean="0"/>
              <a:t>Backup on daily, weakly or monthly to some external secure place</a:t>
            </a:r>
          </a:p>
          <a:p>
            <a:r>
              <a:rPr lang="en-US" sz="2200" dirty="0" smtClean="0"/>
              <a:t>System handle big size of media files efficiently without crash. </a:t>
            </a:r>
          </a:p>
          <a:p>
            <a:pPr lvl="1"/>
            <a:r>
              <a:rPr lang="en-US" sz="2200" dirty="0" smtClean="0"/>
              <a:t>Save files in minimized and compressed size in files.</a:t>
            </a:r>
          </a:p>
          <a:p>
            <a:r>
              <a:rPr lang="en-US" sz="2200" dirty="0" smtClean="0"/>
              <a:t>Secure storage of database and client information. </a:t>
            </a:r>
          </a:p>
          <a:p>
            <a:pPr lvl="1"/>
            <a:r>
              <a:rPr lang="en-US" sz="2200" dirty="0" smtClean="0"/>
              <a:t>: Use encryption to store users information and media file with salts, keys.</a:t>
            </a:r>
          </a:p>
          <a:p>
            <a:r>
              <a:rPr lang="en-US" sz="2200" dirty="0" smtClean="0"/>
              <a:t>System rules should get auto generated as the most common rules define users.</a:t>
            </a:r>
          </a:p>
          <a:p>
            <a:pPr lvl="1"/>
            <a:r>
              <a:rPr lang="en-US" sz="2200" dirty="0" smtClean="0"/>
              <a:t>Use machine learning. </a:t>
            </a:r>
          </a:p>
          <a:p>
            <a:r>
              <a:rPr lang="en-US" sz="2200" dirty="0" smtClean="0"/>
              <a:t>System add some new class automatically. </a:t>
            </a:r>
          </a:p>
          <a:p>
            <a:pPr lvl="1"/>
            <a:r>
              <a:rPr lang="en-US" sz="2200" dirty="0" smtClean="0"/>
              <a:t>Capability to learn itself using prediction algorithm .</a:t>
            </a:r>
            <a:endParaRPr lang="en-US" sz="2200" dirty="0"/>
          </a:p>
        </p:txBody>
      </p:sp>
    </p:spTree>
    <p:extLst>
      <p:ext uri="{BB962C8B-B14F-4D97-AF65-F5344CB8AC3E}">
        <p14:creationId xmlns:p14="http://schemas.microsoft.com/office/powerpoint/2010/main" val="108565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EXCITED</a:t>
            </a:r>
            <a:r>
              <a:rPr lang="en-US" dirty="0" smtClean="0"/>
              <a:t> </a:t>
            </a:r>
            <a:r>
              <a:rPr lang="en-US" b="1" dirty="0"/>
              <a:t>REQUIREMENTS- </a:t>
            </a:r>
            <a:r>
              <a:rPr lang="en-US" dirty="0" smtClean="0"/>
              <a:t>:</a:t>
            </a:r>
            <a:endParaRPr lang="en-US" dirty="0"/>
          </a:p>
        </p:txBody>
      </p:sp>
      <p:sp>
        <p:nvSpPr>
          <p:cNvPr id="3" name="Content Placeholder 2"/>
          <p:cNvSpPr>
            <a:spLocks noGrp="1"/>
          </p:cNvSpPr>
          <p:nvPr>
            <p:ph idx="1"/>
          </p:nvPr>
        </p:nvSpPr>
        <p:spPr>
          <a:xfrm>
            <a:off x="1570309" y="1264555"/>
            <a:ext cx="8915400" cy="3777622"/>
          </a:xfrm>
        </p:spPr>
        <p:txBody>
          <a:bodyPr>
            <a:noAutofit/>
          </a:bodyPr>
          <a:lstStyle/>
          <a:p>
            <a:r>
              <a:rPr lang="en-US" sz="2200" dirty="0" smtClean="0"/>
              <a:t>Authentication for user account. </a:t>
            </a:r>
          </a:p>
          <a:p>
            <a:pPr lvl="1"/>
            <a:r>
              <a:rPr lang="en-US" sz="2200" dirty="0" smtClean="0"/>
              <a:t>Use 2 step authentication</a:t>
            </a:r>
          </a:p>
          <a:p>
            <a:r>
              <a:rPr lang="en-US" sz="2200" dirty="0" smtClean="0"/>
              <a:t> Platform in dependant system. </a:t>
            </a:r>
          </a:p>
          <a:p>
            <a:pPr lvl="1"/>
            <a:r>
              <a:rPr lang="en-US" sz="2200" dirty="0" smtClean="0"/>
              <a:t>: Select common platform for code which accept most of platforms.</a:t>
            </a:r>
          </a:p>
          <a:p>
            <a:r>
              <a:rPr lang="en-US" sz="2200" dirty="0" smtClean="0"/>
              <a:t>Classification of post in minimum time. </a:t>
            </a:r>
          </a:p>
          <a:p>
            <a:pPr lvl="1"/>
            <a:r>
              <a:rPr lang="en-US" sz="2200" dirty="0" smtClean="0"/>
              <a:t>Use multi threading or parallel computing at server side</a:t>
            </a:r>
          </a:p>
          <a:p>
            <a:r>
              <a:rPr lang="en-US" sz="2200" dirty="0" smtClean="0"/>
              <a:t>Filter posts and messages in polynomial time. </a:t>
            </a:r>
          </a:p>
          <a:p>
            <a:pPr lvl="1"/>
            <a:r>
              <a:rPr lang="en-US" sz="2200" dirty="0" smtClean="0"/>
              <a:t>: Use high processors or parallel computing.</a:t>
            </a:r>
          </a:p>
          <a:p>
            <a:r>
              <a:rPr lang="en-US" sz="2200" dirty="0" smtClean="0"/>
              <a:t>Size of user expanding to 1000 and more members.</a:t>
            </a:r>
          </a:p>
          <a:p>
            <a:pPr lvl="1"/>
            <a:r>
              <a:rPr lang="en-US" sz="2200" dirty="0" smtClean="0"/>
              <a:t>Use programming languages which has support high execution in less time (Python) and database which handle huge amount of data (</a:t>
            </a:r>
            <a:r>
              <a:rPr lang="en-US" sz="2200" dirty="0" err="1" smtClean="0"/>
              <a:t>MongoDB</a:t>
            </a:r>
            <a:r>
              <a:rPr lang="en-US" sz="2200" dirty="0" smtClean="0"/>
              <a:t>).</a:t>
            </a:r>
            <a:endParaRPr lang="en-US" sz="2200" dirty="0"/>
          </a:p>
        </p:txBody>
      </p:sp>
    </p:spTree>
    <p:extLst>
      <p:ext uri="{BB962C8B-B14F-4D97-AF65-F5344CB8AC3E}">
        <p14:creationId xmlns:p14="http://schemas.microsoft.com/office/powerpoint/2010/main" val="119267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a:t>
            </a:r>
            <a:r>
              <a:rPr lang="en-US" dirty="0" smtClean="0"/>
              <a:t> </a:t>
            </a:r>
            <a:r>
              <a:rPr lang="en-US" b="1" dirty="0" smtClean="0"/>
              <a:t>REQUIREMENTS</a:t>
            </a:r>
            <a:br>
              <a:rPr lang="en-US" b="1" dirty="0" smtClean="0"/>
            </a:br>
            <a:r>
              <a:rPr lang="en-US" b="1" dirty="0" smtClean="0"/>
              <a:t> </a:t>
            </a:r>
            <a:endParaRPr lang="en-US" dirty="0"/>
          </a:p>
        </p:txBody>
      </p:sp>
      <p:sp>
        <p:nvSpPr>
          <p:cNvPr id="3" name="Content Placeholder 2"/>
          <p:cNvSpPr>
            <a:spLocks noGrp="1"/>
          </p:cNvSpPr>
          <p:nvPr>
            <p:ph idx="1"/>
          </p:nvPr>
        </p:nvSpPr>
        <p:spPr>
          <a:xfrm>
            <a:off x="2484709" y="1502229"/>
            <a:ext cx="8915400" cy="4931507"/>
          </a:xfrm>
        </p:spPr>
        <p:txBody>
          <a:bodyPr>
            <a:normAutofit fontScale="92500" lnSpcReduction="10000"/>
          </a:bodyPr>
          <a:lstStyle/>
          <a:p>
            <a:r>
              <a:rPr lang="en-US" sz="2400" b="1" dirty="0" smtClean="0"/>
              <a:t>Hardware Requirements:-</a:t>
            </a:r>
            <a:endParaRPr lang="en-US" sz="2400" b="1" dirty="0"/>
          </a:p>
          <a:p>
            <a:pPr lvl="1"/>
            <a:r>
              <a:rPr lang="en-US" sz="2200" dirty="0" smtClean="0"/>
              <a:t>RAM: 4GB</a:t>
            </a:r>
          </a:p>
          <a:p>
            <a:pPr lvl="1"/>
            <a:r>
              <a:rPr lang="en-US" sz="2200" dirty="0" smtClean="0"/>
              <a:t>Hard disk: 500 GB+ </a:t>
            </a:r>
          </a:p>
          <a:p>
            <a:pPr lvl="1"/>
            <a:r>
              <a:rPr lang="en-US" sz="2200" dirty="0" smtClean="0"/>
              <a:t>LAN Cables</a:t>
            </a:r>
          </a:p>
          <a:p>
            <a:pPr lvl="1"/>
            <a:r>
              <a:rPr lang="en-US" sz="2200" dirty="0" smtClean="0"/>
              <a:t>i3/i4/i7 processor</a:t>
            </a:r>
          </a:p>
          <a:p>
            <a:r>
              <a:rPr lang="en-US" sz="2400" b="1" dirty="0"/>
              <a:t>Software </a:t>
            </a:r>
            <a:r>
              <a:rPr lang="en-US" sz="2400" b="1" dirty="0" smtClean="0"/>
              <a:t>Requirements:-</a:t>
            </a:r>
          </a:p>
          <a:p>
            <a:pPr lvl="1"/>
            <a:r>
              <a:rPr lang="en-US" sz="2200" dirty="0"/>
              <a:t>Operating System: 64-bit Operating System. </a:t>
            </a:r>
          </a:p>
          <a:p>
            <a:pPr lvl="1"/>
            <a:r>
              <a:rPr lang="en-US" sz="2200" dirty="0"/>
              <a:t>Language: Python3, MYSQL, HTML, JS, CSS 3. Frameworks: python-</a:t>
            </a:r>
            <a:r>
              <a:rPr lang="en-US" sz="2200" dirty="0" err="1"/>
              <a:t>django</a:t>
            </a:r>
            <a:r>
              <a:rPr lang="en-US" sz="2200" dirty="0"/>
              <a:t>. </a:t>
            </a:r>
          </a:p>
          <a:p>
            <a:pPr lvl="1"/>
            <a:r>
              <a:rPr lang="en-US" sz="2200" dirty="0"/>
              <a:t>Drivers: python-</a:t>
            </a:r>
            <a:r>
              <a:rPr lang="en-US" sz="2200" dirty="0" err="1"/>
              <a:t>mysql</a:t>
            </a:r>
            <a:r>
              <a:rPr lang="en-US" sz="2200" dirty="0"/>
              <a:t>-connector, python-</a:t>
            </a:r>
            <a:r>
              <a:rPr lang="en-US" sz="2200" dirty="0" err="1"/>
              <a:t>pymongo</a:t>
            </a:r>
            <a:r>
              <a:rPr lang="en-US" sz="2200" dirty="0"/>
              <a:t> </a:t>
            </a:r>
          </a:p>
          <a:p>
            <a:pPr lvl="1"/>
            <a:r>
              <a:rPr lang="en-US" sz="2200" dirty="0"/>
              <a:t>Tools: Microsoft Visual code. </a:t>
            </a:r>
          </a:p>
          <a:p>
            <a:pPr lvl="1"/>
            <a:r>
              <a:rPr lang="en-US" sz="2200" dirty="0"/>
              <a:t>Database support: MySQL, MongoDB.</a:t>
            </a:r>
          </a:p>
          <a:p>
            <a:pPr lvl="1"/>
            <a:endParaRPr lang="en-US" sz="2200" dirty="0" smtClean="0"/>
          </a:p>
          <a:p>
            <a:endParaRPr lang="en-US" sz="2400" dirty="0" smtClean="0"/>
          </a:p>
          <a:p>
            <a:pPr lvl="1"/>
            <a:endParaRPr lang="en-US" sz="2200" dirty="0"/>
          </a:p>
        </p:txBody>
      </p:sp>
    </p:spTree>
    <p:extLst>
      <p:ext uri="{BB962C8B-B14F-4D97-AF65-F5344CB8AC3E}">
        <p14:creationId xmlns:p14="http://schemas.microsoft.com/office/powerpoint/2010/main" val="3417687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SELECTED PROCESS MODEL</a:t>
            </a:r>
            <a:r>
              <a:rPr lang="en-US" dirty="0" smtClean="0"/>
              <a:t>: Incremental Model</a:t>
            </a:r>
            <a:endParaRPr lang="en-US" dirty="0"/>
          </a:p>
        </p:txBody>
      </p:sp>
      <p:pic>
        <p:nvPicPr>
          <p:cNvPr id="4" name="Content Placeholder 3" descr="download.jpg"/>
          <p:cNvPicPr>
            <a:picLocks noGrp="1" noChangeAspect="1"/>
          </p:cNvPicPr>
          <p:nvPr>
            <p:ph idx="1"/>
          </p:nvPr>
        </p:nvPicPr>
        <p:blipFill>
          <a:blip r:embed="rId2"/>
          <a:stretch>
            <a:fillRect/>
          </a:stretch>
        </p:blipFill>
        <p:spPr>
          <a:xfrm>
            <a:off x="2769327" y="1905000"/>
            <a:ext cx="6344920" cy="4222256"/>
          </a:xfrm>
        </p:spPr>
      </p:pic>
    </p:spTree>
    <p:extLst>
      <p:ext uri="{BB962C8B-B14F-4D97-AF65-F5344CB8AC3E}">
        <p14:creationId xmlns:p14="http://schemas.microsoft.com/office/powerpoint/2010/main" val="92521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BREAKDOWN STRUCTURE</a:t>
            </a:r>
            <a:endParaRPr lang="en-US" b="1" dirty="0"/>
          </a:p>
        </p:txBody>
      </p:sp>
      <p:pic>
        <p:nvPicPr>
          <p:cNvPr id="4" name="Content Placeholder 3" descr="Screenshot (4).png"/>
          <p:cNvPicPr>
            <a:picLocks noGrp="1" noChangeAspect="1"/>
          </p:cNvPicPr>
          <p:nvPr>
            <p:ph idx="1"/>
          </p:nvPr>
        </p:nvPicPr>
        <p:blipFill>
          <a:blip r:embed="rId2"/>
          <a:stretch>
            <a:fillRect/>
          </a:stretch>
        </p:blipFill>
        <p:spPr>
          <a:xfrm>
            <a:off x="1146516" y="1593669"/>
            <a:ext cx="10048215" cy="4881271"/>
          </a:xfrm>
        </p:spPr>
      </p:pic>
    </p:spTree>
    <p:extLst>
      <p:ext uri="{BB962C8B-B14F-4D97-AF65-F5344CB8AC3E}">
        <p14:creationId xmlns:p14="http://schemas.microsoft.com/office/powerpoint/2010/main" val="2526505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1280890"/>
          </a:xfrm>
        </p:spPr>
        <p:txBody>
          <a:bodyPr>
            <a:normAutofit/>
          </a:bodyPr>
          <a:lstStyle/>
          <a:p>
            <a:r>
              <a:rPr lang="en-US" b="1" dirty="0" smtClean="0"/>
              <a:t>ALGORITHM</a:t>
            </a:r>
            <a:endParaRPr lang="en-US" dirty="0"/>
          </a:p>
        </p:txBody>
      </p:sp>
      <p:sp>
        <p:nvSpPr>
          <p:cNvPr id="3" name="Content Placeholder 2"/>
          <p:cNvSpPr>
            <a:spLocks noGrp="1"/>
          </p:cNvSpPr>
          <p:nvPr>
            <p:ph idx="1"/>
          </p:nvPr>
        </p:nvSpPr>
        <p:spPr>
          <a:xfrm>
            <a:off x="2589212" y="2120537"/>
            <a:ext cx="8915400" cy="3777622"/>
          </a:xfrm>
        </p:spPr>
        <p:txBody>
          <a:bodyPr>
            <a:normAutofit/>
          </a:bodyPr>
          <a:lstStyle/>
          <a:p>
            <a:endParaRPr lang="en-US" sz="2400" dirty="0" smtClean="0"/>
          </a:p>
          <a:p>
            <a:r>
              <a:rPr lang="en-US" sz="2400" b="1" dirty="0" smtClean="0"/>
              <a:t>classification</a:t>
            </a:r>
          </a:p>
          <a:p>
            <a:pPr lvl="1"/>
            <a:r>
              <a:rPr lang="en-US" sz="2400" dirty="0" smtClean="0"/>
              <a:t>Decision Tree</a:t>
            </a:r>
          </a:p>
          <a:p>
            <a:pPr lvl="1"/>
            <a:r>
              <a:rPr lang="en-US" sz="2400" dirty="0" smtClean="0"/>
              <a:t>IF-THEN Rules</a:t>
            </a:r>
          </a:p>
          <a:p>
            <a:pPr lvl="1"/>
            <a:r>
              <a:rPr lang="en-US" sz="2400" dirty="0" smtClean="0"/>
              <a:t>KNN</a:t>
            </a:r>
          </a:p>
          <a:p>
            <a:endParaRPr lang="en-US" sz="2400" dirty="0"/>
          </a:p>
        </p:txBody>
      </p:sp>
    </p:spTree>
    <p:extLst>
      <p:ext uri="{BB962C8B-B14F-4D97-AF65-F5344CB8AC3E}">
        <p14:creationId xmlns:p14="http://schemas.microsoft.com/office/powerpoint/2010/main" val="1404598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MATHEMATICAL MODELING</a:t>
            </a:r>
            <a:endParaRPr lang="en-US" b="1" dirty="0"/>
          </a:p>
        </p:txBody>
      </p:sp>
      <p:sp>
        <p:nvSpPr>
          <p:cNvPr id="3" name="Content Placeholder 2"/>
          <p:cNvSpPr>
            <a:spLocks noGrp="1"/>
          </p:cNvSpPr>
          <p:nvPr>
            <p:ph idx="1"/>
          </p:nvPr>
        </p:nvSpPr>
        <p:spPr/>
        <p:txBody>
          <a:bodyPr>
            <a:normAutofit/>
          </a:bodyPr>
          <a:lstStyle/>
          <a:p>
            <a:r>
              <a:rPr lang="en-US" sz="2400" dirty="0" smtClean="0"/>
              <a:t>S = {I,P ,R,O}..........(1)</a:t>
            </a:r>
          </a:p>
          <a:p>
            <a:pPr>
              <a:buNone/>
            </a:pPr>
            <a:r>
              <a:rPr lang="en-US" sz="2400" dirty="0" smtClean="0"/>
              <a:t> Where, </a:t>
            </a:r>
          </a:p>
          <a:p>
            <a:pPr>
              <a:buNone/>
            </a:pPr>
            <a:r>
              <a:rPr lang="en-US" sz="2400" dirty="0" smtClean="0"/>
              <a:t>S=System </a:t>
            </a:r>
          </a:p>
          <a:p>
            <a:pPr>
              <a:buNone/>
            </a:pPr>
            <a:r>
              <a:rPr lang="en-US" sz="2400" dirty="0" smtClean="0"/>
              <a:t>I=Input </a:t>
            </a:r>
          </a:p>
          <a:p>
            <a:pPr>
              <a:buNone/>
            </a:pPr>
            <a:r>
              <a:rPr lang="en-US" sz="2400" dirty="0" smtClean="0"/>
              <a:t>P=Process </a:t>
            </a:r>
          </a:p>
          <a:p>
            <a:pPr>
              <a:buNone/>
            </a:pPr>
            <a:r>
              <a:rPr lang="en-US" sz="2400" dirty="0" smtClean="0"/>
              <a:t>R=Rules </a:t>
            </a:r>
          </a:p>
          <a:p>
            <a:pPr>
              <a:buNone/>
            </a:pPr>
            <a:r>
              <a:rPr lang="en-US" sz="2400" dirty="0" smtClean="0"/>
              <a:t>O=Output </a:t>
            </a:r>
          </a:p>
        </p:txBody>
      </p:sp>
    </p:spTree>
    <p:extLst>
      <p:ext uri="{BB962C8B-B14F-4D97-AF65-F5344CB8AC3E}">
        <p14:creationId xmlns:p14="http://schemas.microsoft.com/office/powerpoint/2010/main" val="4172628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9315" y="1911532"/>
            <a:ext cx="8915400" cy="3777622"/>
          </a:xfrm>
        </p:spPr>
        <p:txBody>
          <a:bodyPr>
            <a:noAutofit/>
          </a:bodyPr>
          <a:lstStyle/>
          <a:p>
            <a:r>
              <a:rPr lang="en-US" sz="2400" dirty="0" smtClean="0"/>
              <a:t>Input {I}</a:t>
            </a:r>
          </a:p>
          <a:p>
            <a:pPr>
              <a:buNone/>
            </a:pPr>
            <a:r>
              <a:rPr lang="en-US" sz="2400" dirty="0" smtClean="0"/>
              <a:t> 	is set of all inputs giving to system. </a:t>
            </a:r>
          </a:p>
          <a:p>
            <a:pPr>
              <a:buNone/>
            </a:pPr>
            <a:r>
              <a:rPr lang="en-US" sz="2400" dirty="0" smtClean="0"/>
              <a:t>	I = {I1, I2, I3, I4}..........(2)</a:t>
            </a:r>
          </a:p>
          <a:p>
            <a:pPr>
              <a:buNone/>
            </a:pPr>
            <a:r>
              <a:rPr lang="en-US" sz="2400" dirty="0" smtClean="0"/>
              <a:t> 	Where,</a:t>
            </a:r>
          </a:p>
          <a:p>
            <a:pPr>
              <a:buNone/>
            </a:pPr>
            <a:r>
              <a:rPr lang="en-US" sz="2400" dirty="0" smtClean="0"/>
              <a:t>	 I1 = Text Messages.</a:t>
            </a:r>
          </a:p>
          <a:p>
            <a:pPr>
              <a:buNone/>
            </a:pPr>
            <a:r>
              <a:rPr lang="en-US" sz="2400" dirty="0" smtClean="0"/>
              <a:t>	 I2 = User Post. </a:t>
            </a:r>
          </a:p>
          <a:p>
            <a:pPr>
              <a:buNone/>
            </a:pPr>
            <a:r>
              <a:rPr lang="en-US" sz="2400" dirty="0" smtClean="0"/>
              <a:t>	I3= Message can be documents. </a:t>
            </a:r>
          </a:p>
          <a:p>
            <a:pPr>
              <a:buNone/>
            </a:pPr>
            <a:r>
              <a:rPr lang="en-US" sz="2400" dirty="0" smtClean="0"/>
              <a:t>	I4= Message can be audio/video</a:t>
            </a:r>
          </a:p>
          <a:p>
            <a:endParaRPr lang="en-US" sz="2400" dirty="0"/>
          </a:p>
        </p:txBody>
      </p:sp>
    </p:spTree>
    <p:extLst>
      <p:ext uri="{BB962C8B-B14F-4D97-AF65-F5344CB8AC3E}">
        <p14:creationId xmlns:p14="http://schemas.microsoft.com/office/powerpoint/2010/main" val="3828490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932" y="1478633"/>
            <a:ext cx="10131425" cy="3649133"/>
          </a:xfrm>
        </p:spPr>
        <p:txBody>
          <a:bodyPr>
            <a:noAutofit/>
          </a:bodyPr>
          <a:lstStyle/>
          <a:p>
            <a:r>
              <a:rPr lang="en-US" sz="2200" dirty="0" smtClean="0"/>
              <a:t>. Process {P} is set of processes followed.</a:t>
            </a:r>
          </a:p>
          <a:p>
            <a:r>
              <a:rPr lang="en-US" sz="2200" dirty="0" smtClean="0"/>
              <a:t> P = {P 1,P 2,P 3,P 4,P 5}..........(3)</a:t>
            </a:r>
          </a:p>
          <a:p>
            <a:r>
              <a:rPr lang="en-US" sz="2200" dirty="0" smtClean="0"/>
              <a:t>P1 = Accept user message/post. </a:t>
            </a:r>
          </a:p>
          <a:p>
            <a:r>
              <a:rPr lang="en-US" sz="2200" dirty="0" smtClean="0"/>
              <a:t>P2 = Filter user shared post and messages send by user to each other by using System defined rules and user’s own rules</a:t>
            </a:r>
          </a:p>
          <a:p>
            <a:r>
              <a:rPr lang="en-US" sz="2200" dirty="0" smtClean="0"/>
              <a:t>. P3 = Block the post/message if any matching pattern found with user owned defined rules or System rules.</a:t>
            </a:r>
          </a:p>
          <a:p>
            <a:r>
              <a:rPr lang="en-US" sz="2200" dirty="0" smtClean="0"/>
              <a:t> P4 = If no any blocking or filtering rule match with user rule or system rule then send share post or send message. </a:t>
            </a:r>
          </a:p>
          <a:p>
            <a:r>
              <a:rPr lang="en-US" sz="2200" dirty="0" smtClean="0"/>
              <a:t>P5 = After user share post and not match with blocking rule then by using post content classify as assign relevant label to this post such as motivational, comedy, political, adult, historic, news etc</a:t>
            </a:r>
            <a:endParaRPr lang="en-US" sz="2200" dirty="0"/>
          </a:p>
        </p:txBody>
      </p:sp>
    </p:spTree>
    <p:extLst>
      <p:ext uri="{BB962C8B-B14F-4D97-AF65-F5344CB8AC3E}">
        <p14:creationId xmlns:p14="http://schemas.microsoft.com/office/powerpoint/2010/main" val="259838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1561" y="2129004"/>
            <a:ext cx="10131425" cy="3649133"/>
          </a:xfrm>
        </p:spPr>
        <p:txBody>
          <a:bodyPr>
            <a:normAutofit/>
          </a:bodyPr>
          <a:lstStyle/>
          <a:p>
            <a:r>
              <a:rPr lang="en-US" sz="2400" dirty="0" smtClean="0"/>
              <a:t> {R} is set of rules to be followed. </a:t>
            </a:r>
          </a:p>
          <a:p>
            <a:r>
              <a:rPr lang="en-US" sz="2400" dirty="0" smtClean="0"/>
              <a:t>R = {R1,R2,R3}..........(4)</a:t>
            </a:r>
          </a:p>
          <a:p>
            <a:r>
              <a:rPr lang="en-US" sz="2400" dirty="0" smtClean="0"/>
              <a:t>Where, R1 = Terrorism, </a:t>
            </a:r>
            <a:r>
              <a:rPr lang="en-US" sz="2400" dirty="0" err="1" smtClean="0"/>
              <a:t>Casteism</a:t>
            </a:r>
            <a:r>
              <a:rPr lang="en-US" sz="2400" dirty="0" smtClean="0"/>
              <a:t> etc. messages are not allowed. </a:t>
            </a:r>
          </a:p>
          <a:p>
            <a:r>
              <a:rPr lang="en-US" sz="2400" dirty="0" smtClean="0"/>
              <a:t>R2 = System filters only text messages.</a:t>
            </a:r>
          </a:p>
          <a:p>
            <a:r>
              <a:rPr lang="en-US" sz="2400" dirty="0" smtClean="0"/>
              <a:t>R3 = Should support appropriate browser. </a:t>
            </a:r>
            <a:endParaRPr lang="en-US" sz="2400" dirty="0"/>
          </a:p>
        </p:txBody>
      </p:sp>
    </p:spTree>
    <p:extLst>
      <p:ext uri="{BB962C8B-B14F-4D97-AF65-F5344CB8AC3E}">
        <p14:creationId xmlns:p14="http://schemas.microsoft.com/office/powerpoint/2010/main" val="2282084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DEFINITION</a:t>
            </a:r>
            <a:endParaRPr lang="en-US" dirty="0"/>
          </a:p>
        </p:txBody>
      </p:sp>
      <p:sp>
        <p:nvSpPr>
          <p:cNvPr id="3" name="Content Placeholder 2"/>
          <p:cNvSpPr>
            <a:spLocks noGrp="1"/>
          </p:cNvSpPr>
          <p:nvPr>
            <p:ph idx="1"/>
          </p:nvPr>
        </p:nvSpPr>
        <p:spPr/>
        <p:txBody>
          <a:bodyPr>
            <a:normAutofit fontScale="92500"/>
          </a:bodyPr>
          <a:lstStyle/>
          <a:p>
            <a:r>
              <a:rPr lang="en-US" sz="2400" dirty="0" smtClean="0"/>
              <a:t>In today’s world, there are lot of social networks available but each one has some limitations like in What's App, same messages are coming from different people multiple times such as a missing person’s photo or any incident happens news keep on forwarding even if the incident passed long time or even missing of person found.</a:t>
            </a:r>
          </a:p>
          <a:p>
            <a:r>
              <a:rPr lang="en-US" sz="2400" dirty="0"/>
              <a:t>In our system, we assign a unique id to message to detect from where is that message coming. system stop this message from forwarding more after reporting by anyone. </a:t>
            </a:r>
          </a:p>
          <a:p>
            <a:endParaRPr lang="en-US" sz="2400" dirty="0" smtClean="0"/>
          </a:p>
        </p:txBody>
      </p:sp>
    </p:spTree>
    <p:extLst>
      <p:ext uri="{BB962C8B-B14F-4D97-AF65-F5344CB8AC3E}">
        <p14:creationId xmlns:p14="http://schemas.microsoft.com/office/powerpoint/2010/main" val="211594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7326" y="2133600"/>
            <a:ext cx="8915400" cy="3777622"/>
          </a:xfrm>
        </p:spPr>
        <p:txBody>
          <a:bodyPr>
            <a:normAutofit/>
          </a:bodyPr>
          <a:lstStyle/>
          <a:p>
            <a:r>
              <a:rPr lang="en-US" sz="2400" dirty="0" smtClean="0"/>
              <a:t>Output {O} is set of output expected from system. </a:t>
            </a:r>
          </a:p>
          <a:p>
            <a:r>
              <a:rPr lang="en-US" sz="2400" dirty="0" smtClean="0"/>
              <a:t>O = {O1,O2}..........(4)</a:t>
            </a:r>
          </a:p>
          <a:p>
            <a:r>
              <a:rPr lang="en-US" sz="2400" dirty="0" smtClean="0"/>
              <a:t> Where, </a:t>
            </a:r>
          </a:p>
          <a:p>
            <a:r>
              <a:rPr lang="en-US" sz="2400" dirty="0" smtClean="0"/>
              <a:t>O1 = End user receives filtered Messages.</a:t>
            </a:r>
          </a:p>
          <a:p>
            <a:r>
              <a:rPr lang="en-US" sz="2400" dirty="0" smtClean="0"/>
              <a:t>O2 = End user receives labeled post based on multi class classification algorithm.</a:t>
            </a:r>
          </a:p>
          <a:p>
            <a:endParaRPr lang="en-US" sz="2400" dirty="0"/>
          </a:p>
        </p:txBody>
      </p:sp>
    </p:spTree>
    <p:extLst>
      <p:ext uri="{BB962C8B-B14F-4D97-AF65-F5344CB8AC3E}">
        <p14:creationId xmlns:p14="http://schemas.microsoft.com/office/powerpoint/2010/main" val="515533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a:t>
            </a:r>
            <a:endParaRPr lang="en-US" b="1" dirty="0"/>
          </a:p>
        </p:txBody>
      </p:sp>
      <p:sp>
        <p:nvSpPr>
          <p:cNvPr id="3" name="Content Placeholder 2"/>
          <p:cNvSpPr>
            <a:spLocks noGrp="1"/>
          </p:cNvSpPr>
          <p:nvPr>
            <p:ph idx="1"/>
          </p:nvPr>
        </p:nvSpPr>
        <p:spPr>
          <a:xfrm>
            <a:off x="2592925" y="1586393"/>
            <a:ext cx="10131425" cy="3649133"/>
          </a:xfrm>
        </p:spPr>
        <p:txBody>
          <a:bodyPr>
            <a:noAutofit/>
          </a:bodyPr>
          <a:lstStyle/>
          <a:p>
            <a:r>
              <a:rPr lang="en-US" sz="2400" dirty="0" smtClean="0"/>
              <a:t>users</a:t>
            </a:r>
          </a:p>
          <a:p>
            <a:r>
              <a:rPr lang="en-US" sz="2400" dirty="0" smtClean="0"/>
              <a:t>Passwords</a:t>
            </a:r>
          </a:p>
          <a:p>
            <a:r>
              <a:rPr lang="en-US" sz="2400" dirty="0" err="1" smtClean="0"/>
              <a:t>pics</a:t>
            </a:r>
            <a:endParaRPr lang="en-US" sz="2400" dirty="0" smtClean="0"/>
          </a:p>
          <a:p>
            <a:r>
              <a:rPr lang="en-US" sz="2400" dirty="0" smtClean="0"/>
              <a:t>Friend</a:t>
            </a:r>
          </a:p>
          <a:p>
            <a:r>
              <a:rPr lang="en-US" sz="2400" dirty="0" err="1" smtClean="0"/>
              <a:t>Ppics</a:t>
            </a:r>
            <a:endParaRPr lang="en-US" sz="2400" dirty="0" smtClean="0"/>
          </a:p>
          <a:p>
            <a:r>
              <a:rPr lang="en-US" sz="2400" dirty="0" smtClean="0"/>
              <a:t>post</a:t>
            </a:r>
          </a:p>
          <a:p>
            <a:r>
              <a:rPr lang="en-US" sz="2400" dirty="0" smtClean="0"/>
              <a:t>like dislike</a:t>
            </a:r>
          </a:p>
          <a:p>
            <a:r>
              <a:rPr lang="en-US" sz="2400" dirty="0" smtClean="0"/>
              <a:t>message </a:t>
            </a:r>
          </a:p>
          <a:p>
            <a:r>
              <a:rPr lang="en-US" sz="2400" dirty="0" smtClean="0"/>
              <a:t>comment</a:t>
            </a:r>
          </a:p>
          <a:p>
            <a:r>
              <a:rPr lang="en-US" sz="2400" dirty="0" smtClean="0"/>
              <a:t>rules</a:t>
            </a:r>
          </a:p>
        </p:txBody>
      </p:sp>
    </p:spTree>
    <p:extLst>
      <p:ext uri="{BB962C8B-B14F-4D97-AF65-F5344CB8AC3E}">
        <p14:creationId xmlns:p14="http://schemas.microsoft.com/office/powerpoint/2010/main" val="1195501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IDENTIFICATION</a:t>
            </a:r>
            <a:endParaRPr lang="en-US" b="1" dirty="0"/>
          </a:p>
        </p:txBody>
      </p:sp>
      <p:sp>
        <p:nvSpPr>
          <p:cNvPr id="3" name="Content Placeholder 2"/>
          <p:cNvSpPr>
            <a:spLocks noGrp="1"/>
          </p:cNvSpPr>
          <p:nvPr>
            <p:ph idx="1"/>
          </p:nvPr>
        </p:nvSpPr>
        <p:spPr>
          <a:xfrm>
            <a:off x="1870755" y="1663337"/>
            <a:ext cx="8915400" cy="3777622"/>
          </a:xfrm>
        </p:spPr>
        <p:txBody>
          <a:bodyPr>
            <a:noAutofit/>
          </a:bodyPr>
          <a:lstStyle/>
          <a:p>
            <a:r>
              <a:rPr lang="en-US" sz="2200" b="1" dirty="0" smtClean="0"/>
              <a:t>Hardware Risk </a:t>
            </a:r>
          </a:p>
          <a:p>
            <a:pPr lvl="1"/>
            <a:r>
              <a:rPr lang="en-US" sz="2200" dirty="0" smtClean="0"/>
              <a:t>R1: System may crashed due to hardware failure. </a:t>
            </a:r>
          </a:p>
          <a:p>
            <a:pPr lvl="1"/>
            <a:r>
              <a:rPr lang="en-US" sz="2200" dirty="0" smtClean="0"/>
              <a:t>R2: System may not work due to high processing data. </a:t>
            </a:r>
          </a:p>
          <a:p>
            <a:r>
              <a:rPr lang="en-US" sz="2200" b="1" dirty="0" smtClean="0"/>
              <a:t>Business Impact </a:t>
            </a:r>
          </a:p>
          <a:p>
            <a:pPr lvl="1"/>
            <a:r>
              <a:rPr lang="en-US" sz="2200" dirty="0" smtClean="0"/>
              <a:t>R3: Delay in project delivery (violation in time constraints) can hamper the customer economically.</a:t>
            </a:r>
          </a:p>
          <a:p>
            <a:pPr lvl="1"/>
            <a:r>
              <a:rPr lang="en-US" sz="2200" dirty="0" smtClean="0"/>
              <a:t>R4: If System is not efficient than the existing system, will it cause economic losses? </a:t>
            </a:r>
          </a:p>
          <a:p>
            <a:pPr lvl="1"/>
            <a:r>
              <a:rPr lang="en-US" sz="2200" dirty="0" smtClean="0"/>
              <a:t>R5: If fake message such as (Stock-Market) transferred forward may cause adverse effect on Business. </a:t>
            </a:r>
          </a:p>
        </p:txBody>
      </p:sp>
    </p:spTree>
    <p:extLst>
      <p:ext uri="{BB962C8B-B14F-4D97-AF65-F5344CB8AC3E}">
        <p14:creationId xmlns:p14="http://schemas.microsoft.com/office/powerpoint/2010/main" val="4289932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5698" y="1088999"/>
            <a:ext cx="10131425" cy="3649133"/>
          </a:xfrm>
        </p:spPr>
        <p:txBody>
          <a:bodyPr>
            <a:noAutofit/>
          </a:bodyPr>
          <a:lstStyle/>
          <a:p>
            <a:r>
              <a:rPr lang="en-US" sz="2200" b="1" dirty="0" smtClean="0"/>
              <a:t>Customer Related Risk </a:t>
            </a:r>
          </a:p>
          <a:p>
            <a:pPr lvl="1"/>
            <a:r>
              <a:rPr lang="en-US" sz="2200" dirty="0" smtClean="0"/>
              <a:t>R6: Client is a non technical person, if proper guidelines were not mention then it will create ambiguity. </a:t>
            </a:r>
          </a:p>
          <a:p>
            <a:pPr lvl="1"/>
            <a:r>
              <a:rPr lang="en-US" sz="2200" dirty="0" smtClean="0"/>
              <a:t>R7: If user want any modifications that leads to modify the system which will go quit difficult. </a:t>
            </a:r>
          </a:p>
          <a:p>
            <a:r>
              <a:rPr lang="en-US" sz="2200" b="1" dirty="0" smtClean="0"/>
              <a:t>Process Risk </a:t>
            </a:r>
          </a:p>
          <a:p>
            <a:pPr lvl="1"/>
            <a:r>
              <a:rPr lang="en-US" sz="2200" dirty="0" smtClean="0"/>
              <a:t>R8: Selection of Software Process Model if not followed according to the defined degree can lead to confusion midway. Technical Risk </a:t>
            </a:r>
          </a:p>
          <a:p>
            <a:pPr lvl="1"/>
            <a:r>
              <a:rPr lang="en-US" sz="2200" dirty="0" smtClean="0"/>
              <a:t>R9: Lack of training on tools and inexperience.</a:t>
            </a:r>
          </a:p>
          <a:p>
            <a:r>
              <a:rPr lang="en-US" sz="2200" dirty="0" smtClean="0"/>
              <a:t>Development Environment related Risks </a:t>
            </a:r>
          </a:p>
          <a:p>
            <a:pPr lvl="1"/>
            <a:r>
              <a:rPr lang="en-US" sz="2200" dirty="0" smtClean="0"/>
              <a:t>R10: Lack of proper training and less knowledge of programming leads a moderate risk. It will delay product development and deployment. </a:t>
            </a:r>
            <a:endParaRPr lang="en-US" sz="2200" dirty="0"/>
          </a:p>
        </p:txBody>
      </p:sp>
    </p:spTree>
    <p:extLst>
      <p:ext uri="{BB962C8B-B14F-4D97-AF65-F5344CB8AC3E}">
        <p14:creationId xmlns:p14="http://schemas.microsoft.com/office/powerpoint/2010/main" val="1160424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8949" y="1602377"/>
            <a:ext cx="8915400" cy="3777622"/>
          </a:xfrm>
        </p:spPr>
        <p:txBody>
          <a:bodyPr>
            <a:normAutofit/>
          </a:bodyPr>
          <a:lstStyle/>
          <a:p>
            <a:r>
              <a:rPr lang="en-US" sz="2400" b="1" dirty="0" smtClean="0"/>
              <a:t>Database Risk</a:t>
            </a:r>
          </a:p>
          <a:p>
            <a:pPr lvl="1"/>
            <a:r>
              <a:rPr lang="en-US" sz="2400" dirty="0" smtClean="0"/>
              <a:t> R11: Database injection attacks </a:t>
            </a:r>
          </a:p>
          <a:p>
            <a:pPr lvl="1"/>
            <a:r>
              <a:rPr lang="en-US" sz="2400" dirty="0" smtClean="0"/>
              <a:t>R12: Data corruption </a:t>
            </a:r>
          </a:p>
          <a:p>
            <a:pPr lvl="1"/>
            <a:r>
              <a:rPr lang="en-US" sz="2400" dirty="0" smtClean="0"/>
              <a:t>R13: Data loss caused by the entry of invalid data or commands </a:t>
            </a:r>
          </a:p>
          <a:p>
            <a:pPr lvl="1"/>
            <a:r>
              <a:rPr lang="en-US" sz="2400" dirty="0" smtClean="0"/>
              <a:t>R14: Mistakes in database or system administration processes</a:t>
            </a:r>
            <a:endParaRPr lang="en-US" sz="2400" dirty="0"/>
          </a:p>
        </p:txBody>
      </p:sp>
    </p:spTree>
    <p:extLst>
      <p:ext uri="{BB962C8B-B14F-4D97-AF65-F5344CB8AC3E}">
        <p14:creationId xmlns:p14="http://schemas.microsoft.com/office/powerpoint/2010/main" val="2662099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STRATEGIS USD TO REDUCE RISKS</a:t>
            </a:r>
            <a:endParaRPr lang="en-US" b="1" dirty="0"/>
          </a:p>
        </p:txBody>
      </p:sp>
      <p:sp>
        <p:nvSpPr>
          <p:cNvPr id="3" name="Content Placeholder 2"/>
          <p:cNvSpPr>
            <a:spLocks noGrp="1"/>
          </p:cNvSpPr>
          <p:nvPr>
            <p:ph idx="1"/>
          </p:nvPr>
        </p:nvSpPr>
        <p:spPr>
          <a:xfrm>
            <a:off x="2197326" y="2124891"/>
            <a:ext cx="8915400" cy="3777622"/>
          </a:xfrm>
        </p:spPr>
        <p:txBody>
          <a:bodyPr>
            <a:normAutofit fontScale="92500"/>
          </a:bodyPr>
          <a:lstStyle/>
          <a:p>
            <a:r>
              <a:rPr lang="en-US" sz="2200" dirty="0" smtClean="0"/>
              <a:t>S1: Formulation and follow up of the project plan on regular basis. </a:t>
            </a:r>
          </a:p>
          <a:p>
            <a:r>
              <a:rPr lang="en-US" sz="2200" dirty="0" smtClean="0"/>
              <a:t>S2: Keep assigned work under certain deadlines. </a:t>
            </a:r>
          </a:p>
          <a:p>
            <a:r>
              <a:rPr lang="en-US" sz="2200" dirty="0" smtClean="0"/>
              <a:t>S3: Regular meeting with clients reduce the risk to some extent.</a:t>
            </a:r>
          </a:p>
          <a:p>
            <a:r>
              <a:rPr lang="en-US" sz="2200" dirty="0" smtClean="0"/>
              <a:t> S4: Design system with flexibility and maintain necessary documentation for the same. </a:t>
            </a:r>
          </a:p>
          <a:p>
            <a:r>
              <a:rPr lang="en-US" sz="2200" dirty="0" smtClean="0"/>
              <a:t>S5: Re-defined software process at higher degree. </a:t>
            </a:r>
          </a:p>
          <a:p>
            <a:r>
              <a:rPr lang="en-US" sz="2200" dirty="0" smtClean="0"/>
              <a:t>S6: In module if image or document exceeds the specified size limit then it should generate error message informing the users about the same.</a:t>
            </a:r>
          </a:p>
        </p:txBody>
      </p:sp>
    </p:spTree>
    <p:extLst>
      <p:ext uri="{BB962C8B-B14F-4D97-AF65-F5344CB8AC3E}">
        <p14:creationId xmlns:p14="http://schemas.microsoft.com/office/powerpoint/2010/main" val="410439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0389" y="2133600"/>
            <a:ext cx="8915400" cy="3777622"/>
          </a:xfrm>
        </p:spPr>
        <p:txBody>
          <a:bodyPr>
            <a:normAutofit fontScale="92500"/>
          </a:bodyPr>
          <a:lstStyle/>
          <a:p>
            <a:r>
              <a:rPr lang="en-US" sz="2200" dirty="0" smtClean="0"/>
              <a:t>S7: Brief guidelines as well as proper instructions for using this system should be given to the end user for better understanding. </a:t>
            </a:r>
          </a:p>
          <a:p>
            <a:r>
              <a:rPr lang="en-US" sz="2200" dirty="0" smtClean="0"/>
              <a:t>S8: Proper training on required technical tools for development of project reduce risk. </a:t>
            </a:r>
          </a:p>
          <a:p>
            <a:r>
              <a:rPr lang="en-US" sz="2200" dirty="0" smtClean="0"/>
              <a:t>S9: Make certain that each one the members are taking part inside the design. </a:t>
            </a:r>
          </a:p>
          <a:p>
            <a:r>
              <a:rPr lang="en-US" sz="2200" dirty="0" smtClean="0"/>
              <a:t>S10: Study and understanding of project definition, programming language. </a:t>
            </a:r>
          </a:p>
          <a:p>
            <a:r>
              <a:rPr lang="en-US" sz="2200" dirty="0" smtClean="0"/>
              <a:t>S11: Detailed study of required system and proper selection of Software process model. </a:t>
            </a:r>
            <a:endParaRPr lang="en-US" sz="2200" b="1" dirty="0"/>
          </a:p>
        </p:txBody>
      </p:sp>
    </p:spTree>
    <p:extLst>
      <p:ext uri="{BB962C8B-B14F-4D97-AF65-F5344CB8AC3E}">
        <p14:creationId xmlns:p14="http://schemas.microsoft.com/office/powerpoint/2010/main" val="2516269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2012" y="1961606"/>
            <a:ext cx="8915400" cy="3777622"/>
          </a:xfrm>
        </p:spPr>
        <p:txBody>
          <a:bodyPr>
            <a:normAutofit fontScale="92500"/>
          </a:bodyPr>
          <a:lstStyle/>
          <a:p>
            <a:r>
              <a:rPr lang="en-US" sz="2200" dirty="0" smtClean="0"/>
              <a:t>S12: Make sure that we learn the development tool within time, so that we do not have much problem during implementation. </a:t>
            </a:r>
          </a:p>
          <a:p>
            <a:r>
              <a:rPr lang="en-US" sz="2200" dirty="0" smtClean="0"/>
              <a:t>S13: Each and every module must be tested for its functioning. </a:t>
            </a:r>
          </a:p>
          <a:p>
            <a:r>
              <a:rPr lang="en-US" sz="2200" dirty="0" smtClean="0"/>
              <a:t>S14: After unit testing, system must be integrated and validated accordingly. </a:t>
            </a:r>
          </a:p>
          <a:p>
            <a:r>
              <a:rPr lang="en-US" sz="2200" dirty="0" smtClean="0"/>
              <a:t>S15: Assessing for any database vulnerabilities, identifying compromised endpoints and classifying sensitive data. </a:t>
            </a:r>
          </a:p>
          <a:p>
            <a:r>
              <a:rPr lang="en-US" sz="2200" dirty="0" smtClean="0"/>
              <a:t>S16: Managing user access rights and removing excessive privileges and dormant users.</a:t>
            </a:r>
          </a:p>
          <a:p>
            <a:endParaRPr lang="en-US" sz="2200" b="1" dirty="0" smtClean="0"/>
          </a:p>
          <a:p>
            <a:endParaRPr lang="en-US" sz="2200" dirty="0"/>
          </a:p>
        </p:txBody>
      </p:sp>
    </p:spTree>
    <p:extLst>
      <p:ext uri="{BB962C8B-B14F-4D97-AF65-F5344CB8AC3E}">
        <p14:creationId xmlns:p14="http://schemas.microsoft.com/office/powerpoint/2010/main" val="2816041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7509" y="1961606"/>
            <a:ext cx="8915400" cy="3777622"/>
          </a:xfrm>
        </p:spPr>
        <p:txBody>
          <a:bodyPr>
            <a:normAutofit fontScale="92500" lnSpcReduction="10000"/>
          </a:bodyPr>
          <a:lstStyle/>
          <a:p>
            <a:r>
              <a:rPr lang="en-US" sz="2200" dirty="0" smtClean="0"/>
              <a:t>S17: Monitoring all database access activity and usage patterns in real time to detect data leakage, unauthorized SQL and big data transactions, and protocol and system attacks. </a:t>
            </a:r>
          </a:p>
          <a:p>
            <a:r>
              <a:rPr lang="en-US" sz="2200" dirty="0" smtClean="0"/>
              <a:t>S18: Blocking malicious web requests. </a:t>
            </a:r>
          </a:p>
          <a:p>
            <a:r>
              <a:rPr lang="en-US" sz="2200" dirty="0" smtClean="0"/>
              <a:t>S19: Archiving external data and encrypting databases. </a:t>
            </a:r>
          </a:p>
          <a:p>
            <a:r>
              <a:rPr lang="en-US" sz="2200" dirty="0" smtClean="0"/>
              <a:t>S20: Training employees on risk-mitigation techniques including how to recognize common cyber threats such as a spear-phishing attack, best practices around Internet and e-mail usage, and password management. </a:t>
            </a:r>
          </a:p>
          <a:p>
            <a:r>
              <a:rPr lang="en-US" sz="2200" dirty="0" smtClean="0"/>
              <a:t>S21: Automating auditing with a database auditing and protection platform.</a:t>
            </a:r>
            <a:endParaRPr lang="en-US" sz="2200" dirty="0"/>
          </a:p>
        </p:txBody>
      </p:sp>
    </p:spTree>
    <p:extLst>
      <p:ext uri="{BB962C8B-B14F-4D97-AF65-F5344CB8AC3E}">
        <p14:creationId xmlns:p14="http://schemas.microsoft.com/office/powerpoint/2010/main" val="2547952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PROJECTION</a:t>
            </a:r>
            <a:endParaRPr lang="en-US" b="1" dirty="0"/>
          </a:p>
        </p:txBody>
      </p:sp>
      <p:pic>
        <p:nvPicPr>
          <p:cNvPr id="4" name="Content Placeholder 3" descr="Screenshot (5).png"/>
          <p:cNvPicPr>
            <a:picLocks noGrp="1" noChangeAspect="1"/>
          </p:cNvPicPr>
          <p:nvPr>
            <p:ph idx="1"/>
          </p:nvPr>
        </p:nvPicPr>
        <p:blipFill>
          <a:blip r:embed="rId2"/>
          <a:stretch>
            <a:fillRect/>
          </a:stretch>
        </p:blipFill>
        <p:spPr>
          <a:xfrm>
            <a:off x="1894596" y="1492549"/>
            <a:ext cx="8229117" cy="5012380"/>
          </a:xfrm>
        </p:spPr>
      </p:pic>
    </p:spTree>
    <p:extLst>
      <p:ext uri="{BB962C8B-B14F-4D97-AF65-F5344CB8AC3E}">
        <p14:creationId xmlns:p14="http://schemas.microsoft.com/office/powerpoint/2010/main" val="4029313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dirty="0"/>
          </a:p>
        </p:txBody>
      </p:sp>
      <p:sp>
        <p:nvSpPr>
          <p:cNvPr id="3" name="Content Placeholder 2"/>
          <p:cNvSpPr>
            <a:spLocks noGrp="1"/>
          </p:cNvSpPr>
          <p:nvPr>
            <p:ph idx="1"/>
          </p:nvPr>
        </p:nvSpPr>
        <p:spPr/>
        <p:txBody>
          <a:bodyPr>
            <a:normAutofit/>
          </a:bodyPr>
          <a:lstStyle/>
          <a:p>
            <a:r>
              <a:rPr lang="en-US" sz="2400" dirty="0" smtClean="0"/>
              <a:t>In above situation system block some of the messages that should not be received further more from specific or all users. Some predefined rules also present ex. terrorism, drugs, kidnapping which check by default and user have option to set own rules for incoming messages. This system classify post in different categories based on its content. </a:t>
            </a:r>
          </a:p>
          <a:p>
            <a:endParaRPr lang="en-US" sz="2400" dirty="0" smtClean="0"/>
          </a:p>
          <a:p>
            <a:endParaRPr lang="en-US" sz="2400" dirty="0"/>
          </a:p>
        </p:txBody>
      </p:sp>
    </p:spTree>
    <p:extLst>
      <p:ext uri="{BB962C8B-B14F-4D97-AF65-F5344CB8AC3E}">
        <p14:creationId xmlns:p14="http://schemas.microsoft.com/office/powerpoint/2010/main" val="1219109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a:t>
            </a:r>
            <a:endParaRPr lang="en-US" b="1" dirty="0"/>
          </a:p>
        </p:txBody>
      </p:sp>
      <p:sp>
        <p:nvSpPr>
          <p:cNvPr id="3" name="Content Placeholder 2"/>
          <p:cNvSpPr>
            <a:spLocks noGrp="1"/>
          </p:cNvSpPr>
          <p:nvPr>
            <p:ph idx="1"/>
          </p:nvPr>
        </p:nvSpPr>
        <p:spPr>
          <a:xfrm>
            <a:off x="2184263" y="2029098"/>
            <a:ext cx="8915400" cy="3777622"/>
          </a:xfrm>
        </p:spPr>
        <p:txBody>
          <a:bodyPr>
            <a:normAutofit/>
          </a:bodyPr>
          <a:lstStyle/>
          <a:p>
            <a:pPr>
              <a:buFont typeface="Wingdings" pitchFamily="2" charset="2"/>
              <a:buChar char="Ø"/>
            </a:pPr>
            <a:r>
              <a:rPr lang="en-US" sz="2400" b="1" dirty="0" smtClean="0"/>
              <a:t>System useful to prevent unwanted message to circulate.</a:t>
            </a:r>
          </a:p>
          <a:p>
            <a:pPr>
              <a:buFont typeface="Wingdings" pitchFamily="2" charset="2"/>
              <a:buChar char="Ø"/>
            </a:pPr>
            <a:endParaRPr lang="en-US" sz="2400" b="1" dirty="0" smtClean="0"/>
          </a:p>
          <a:p>
            <a:pPr>
              <a:buFont typeface="Wingdings" pitchFamily="2" charset="2"/>
              <a:buChar char="Ø"/>
            </a:pPr>
            <a:r>
              <a:rPr lang="en-US" sz="2400" b="1" dirty="0" smtClean="0"/>
              <a:t>The system can be used to filter spam content.</a:t>
            </a:r>
          </a:p>
          <a:p>
            <a:pPr>
              <a:buFont typeface="Wingdings" pitchFamily="2" charset="2"/>
              <a:buChar char="Ø"/>
            </a:pPr>
            <a:endParaRPr lang="en-US" sz="2400" b="1" dirty="0" smtClean="0"/>
          </a:p>
          <a:p>
            <a:pPr>
              <a:buFont typeface="Wingdings" pitchFamily="2" charset="2"/>
              <a:buChar char="Ø"/>
            </a:pPr>
            <a:r>
              <a:rPr lang="en-US" sz="2400" b="1" dirty="0" smtClean="0"/>
              <a:t>User knows that what about this post before reading so he can decide importance</a:t>
            </a:r>
          </a:p>
          <a:p>
            <a:endParaRPr lang="en-US" sz="2400" dirty="0" smtClean="0"/>
          </a:p>
        </p:txBody>
      </p:sp>
    </p:spTree>
    <p:extLst>
      <p:ext uri="{BB962C8B-B14F-4D97-AF65-F5344CB8AC3E}">
        <p14:creationId xmlns:p14="http://schemas.microsoft.com/office/powerpoint/2010/main" val="2408912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5075" y="1976846"/>
            <a:ext cx="8915400" cy="3777622"/>
          </a:xfrm>
        </p:spPr>
        <p:txBody>
          <a:bodyPr>
            <a:normAutofit/>
          </a:bodyPr>
          <a:lstStyle/>
          <a:p>
            <a:pPr>
              <a:buFont typeface="Wingdings" pitchFamily="2" charset="2"/>
              <a:buChar char="Ø"/>
            </a:pPr>
            <a:r>
              <a:rPr lang="en-US" sz="2400" dirty="0" smtClean="0"/>
              <a:t>We </a:t>
            </a:r>
            <a:r>
              <a:rPr lang="en-US" sz="2400" dirty="0"/>
              <a:t>can use it to know friends and keep contact with friends that belongs to different countries. Social media changed our life so much. </a:t>
            </a:r>
            <a:endParaRPr lang="en-US" sz="2400" b="1" dirty="0" smtClean="0"/>
          </a:p>
          <a:p>
            <a:pPr>
              <a:buFont typeface="Wingdings" pitchFamily="2" charset="2"/>
              <a:buChar char="Ø"/>
            </a:pPr>
            <a:r>
              <a:rPr lang="en-US" sz="2400" dirty="0" smtClean="0"/>
              <a:t>Our life became more convenient because social media is a very useful tool for us in 21st century, it could help us to improve our life. However, we have to aware of how we use them. If we could use the social media smartly, having social media will become a good change for us.</a:t>
            </a:r>
          </a:p>
          <a:p>
            <a:endParaRPr lang="en-US" sz="2400" dirty="0" smtClean="0"/>
          </a:p>
          <a:p>
            <a:endParaRPr lang="en-US" sz="2400" dirty="0"/>
          </a:p>
        </p:txBody>
      </p:sp>
    </p:spTree>
    <p:extLst>
      <p:ext uri="{BB962C8B-B14F-4D97-AF65-F5344CB8AC3E}">
        <p14:creationId xmlns:p14="http://schemas.microsoft.com/office/powerpoint/2010/main" val="3414158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SCOPE</a:t>
            </a:r>
            <a:endParaRPr lang="en-US" b="1" dirty="0"/>
          </a:p>
        </p:txBody>
      </p:sp>
      <p:sp>
        <p:nvSpPr>
          <p:cNvPr id="3" name="Content Placeholder 2"/>
          <p:cNvSpPr>
            <a:spLocks noGrp="1"/>
          </p:cNvSpPr>
          <p:nvPr>
            <p:ph idx="1"/>
          </p:nvPr>
        </p:nvSpPr>
        <p:spPr>
          <a:xfrm>
            <a:off x="2367143" y="2434045"/>
            <a:ext cx="8915400" cy="3777622"/>
          </a:xfrm>
        </p:spPr>
        <p:txBody>
          <a:bodyPr>
            <a:normAutofit/>
          </a:bodyPr>
          <a:lstStyle/>
          <a:p>
            <a:r>
              <a:rPr lang="en-US" sz="2400" dirty="0" smtClean="0"/>
              <a:t>Can filter content of  media file such as text file, pdf file, </a:t>
            </a:r>
            <a:r>
              <a:rPr lang="en-US" sz="2400" dirty="0" err="1" smtClean="0"/>
              <a:t>docx</a:t>
            </a:r>
            <a:r>
              <a:rPr lang="en-US" sz="2400" dirty="0" smtClean="0"/>
              <a:t>.</a:t>
            </a:r>
          </a:p>
          <a:p>
            <a:r>
              <a:rPr lang="en-US" sz="2400" dirty="0">
                <a:latin typeface="Times New Roman" pitchFamily="18" charset="0"/>
                <a:cs typeface="Times New Roman" pitchFamily="18" charset="0"/>
              </a:rPr>
              <a:t>System can be used to process the </a:t>
            </a:r>
            <a:r>
              <a:rPr lang="en-US" sz="2400" dirty="0" smtClean="0">
                <a:latin typeface="Times New Roman" pitchFamily="18" charset="0"/>
                <a:cs typeface="Times New Roman" pitchFamily="18" charset="0"/>
              </a:rPr>
              <a:t>Audio, video </a:t>
            </a:r>
            <a:r>
              <a:rPr lang="en-US" sz="2400" dirty="0">
                <a:latin typeface="Times New Roman" pitchFamily="18" charset="0"/>
                <a:cs typeface="Times New Roman" pitchFamily="18" charset="0"/>
              </a:rPr>
              <a:t>Messages etc.</a:t>
            </a:r>
            <a:endParaRPr lang="en-US" sz="2400" dirty="0"/>
          </a:p>
        </p:txBody>
      </p:sp>
    </p:spTree>
    <p:extLst>
      <p:ext uri="{BB962C8B-B14F-4D97-AF65-F5344CB8AC3E}">
        <p14:creationId xmlns:p14="http://schemas.microsoft.com/office/powerpoint/2010/main" val="1563695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2053635" y="2133600"/>
            <a:ext cx="8915400" cy="3777622"/>
          </a:xfrm>
        </p:spPr>
        <p:txBody>
          <a:bodyPr>
            <a:normAutofit/>
          </a:bodyPr>
          <a:lstStyle/>
          <a:p>
            <a:r>
              <a:rPr lang="en-US" sz="2400" dirty="0" smtClean="0"/>
              <a:t>This system will develop a web-based social network for society which offers spamming, blocking options for messages. </a:t>
            </a:r>
          </a:p>
          <a:p>
            <a:r>
              <a:rPr lang="en-US" sz="2400" dirty="0" smtClean="0"/>
              <a:t>This system provides classified posts and rules based message passing to direct to inbox or spam. </a:t>
            </a:r>
          </a:p>
          <a:p>
            <a:r>
              <a:rPr lang="en-US" sz="2400" dirty="0" smtClean="0"/>
              <a:t>Social media is a really convenient and important communicate network for all the people nowadays. </a:t>
            </a:r>
          </a:p>
        </p:txBody>
      </p:sp>
    </p:spTree>
    <p:extLst>
      <p:ext uri="{BB962C8B-B14F-4D97-AF65-F5344CB8AC3E}">
        <p14:creationId xmlns:p14="http://schemas.microsoft.com/office/powerpoint/2010/main" val="522398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1774883" y="1519889"/>
            <a:ext cx="8642253" cy="3251068"/>
          </a:xfrm>
        </p:spPr>
        <p:txBody>
          <a:bodyPr>
            <a:normAutofit/>
          </a:bodyPr>
          <a:lstStyle/>
          <a:p>
            <a:pPr algn="ctr"/>
            <a:r>
              <a:rPr lang="en-US" sz="8000" b="1" dirty="0" smtClean="0">
                <a:ln w="13462">
                  <a:solidFill>
                    <a:schemeClr val="bg1"/>
                  </a:solidFill>
                  <a:prstDash val="solid"/>
                </a:ln>
                <a:effectLst>
                  <a:outerShdw dist="38100" dir="2700000" algn="bl" rotWithShape="0">
                    <a:schemeClr val="accent5"/>
                  </a:outerShdw>
                </a:effectLst>
              </a:rPr>
              <a:t>Thank </a:t>
            </a:r>
            <a:r>
              <a:rPr lang="en-US" sz="8000" b="1" dirty="0">
                <a:ln w="13462">
                  <a:solidFill>
                    <a:schemeClr val="bg1"/>
                  </a:solidFill>
                  <a:prstDash val="solid"/>
                </a:ln>
                <a:effectLst>
                  <a:outerShdw dist="38100" dir="2700000" algn="bl" rotWithShape="0">
                    <a:schemeClr val="accent5"/>
                  </a:outerShdw>
                </a:effectLst>
              </a:rPr>
              <a:t>You</a:t>
            </a:r>
            <a:br>
              <a:rPr lang="en-US" sz="8000" b="1" dirty="0">
                <a:ln w="13462">
                  <a:solidFill>
                    <a:schemeClr val="bg1"/>
                  </a:solidFill>
                  <a:prstDash val="solid"/>
                </a:ln>
                <a:effectLst>
                  <a:outerShdw dist="38100" dir="2700000" algn="bl" rotWithShape="0">
                    <a:schemeClr val="accent5"/>
                  </a:outerShdw>
                </a:effectLst>
              </a:rPr>
            </a:br>
            <a:r>
              <a:rPr lang="en-US" b="1" dirty="0">
                <a:ln w="13462">
                  <a:solidFill>
                    <a:schemeClr val="bg1"/>
                  </a:solidFill>
                  <a:prstDash val="solid"/>
                </a:ln>
                <a:effectLst>
                  <a:outerShdw dist="38100" dir="2700000" algn="bl" rotWithShape="0">
                    <a:schemeClr val="accent5"/>
                  </a:outerShdw>
                </a:effectLst>
              </a:rPr>
              <a:t>Any Questions ?</a:t>
            </a:r>
            <a:br>
              <a:rPr lang="en-US" b="1" dirty="0">
                <a:ln w="13462">
                  <a:solidFill>
                    <a:schemeClr val="bg1"/>
                  </a:solidFill>
                  <a:prstDash val="solid"/>
                </a:ln>
                <a:effectLst>
                  <a:outerShdw dist="38100" dir="2700000" algn="bl" rotWithShape="0">
                    <a:schemeClr val="accent5"/>
                  </a:outerShdw>
                </a:effectLst>
              </a:rPr>
            </a:br>
            <a:endParaRPr lang="en-US" dirty="0"/>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br>
              <a:rPr lang="en-US" b="1" dirty="0">
                <a:latin typeface="Times New Roman" panose="02020603050405020304" pitchFamily="18" charset="0"/>
                <a:cs typeface="Times New Roman" panose="02020603050405020304" pitchFamily="18" charset="0"/>
              </a:rPr>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87667552"/>
              </p:ext>
            </p:extLst>
          </p:nvPr>
        </p:nvGraphicFramePr>
        <p:xfrm>
          <a:off x="888275" y="1638295"/>
          <a:ext cx="10933610" cy="4754687"/>
        </p:xfrm>
        <a:graphic>
          <a:graphicData uri="http://schemas.openxmlformats.org/drawingml/2006/table">
            <a:tbl>
              <a:tblPr firstRow="1" bandRow="1">
                <a:tableStyleId>{21E4AEA4-8DFA-4A89-87EB-49C32662AFE0}</a:tableStyleId>
              </a:tblPr>
              <a:tblGrid>
                <a:gridCol w="875211">
                  <a:extLst>
                    <a:ext uri="{9D8B030D-6E8A-4147-A177-3AD203B41FA5}">
                      <a16:colId xmlns:a16="http://schemas.microsoft.com/office/drawing/2014/main" val="3274967624"/>
                    </a:ext>
                  </a:extLst>
                </a:gridCol>
                <a:gridCol w="3265714">
                  <a:extLst>
                    <a:ext uri="{9D8B030D-6E8A-4147-A177-3AD203B41FA5}">
                      <a16:colId xmlns:a16="http://schemas.microsoft.com/office/drawing/2014/main" val="2844523682"/>
                    </a:ext>
                  </a:extLst>
                </a:gridCol>
                <a:gridCol w="3056709">
                  <a:extLst>
                    <a:ext uri="{9D8B030D-6E8A-4147-A177-3AD203B41FA5}">
                      <a16:colId xmlns:a16="http://schemas.microsoft.com/office/drawing/2014/main" val="4202314009"/>
                    </a:ext>
                  </a:extLst>
                </a:gridCol>
                <a:gridCol w="208280">
                  <a:extLst>
                    <a:ext uri="{9D8B030D-6E8A-4147-A177-3AD203B41FA5}">
                      <a16:colId xmlns:a16="http://schemas.microsoft.com/office/drawing/2014/main" val="3944833958"/>
                    </a:ext>
                  </a:extLst>
                </a:gridCol>
                <a:gridCol w="3527696">
                  <a:extLst>
                    <a:ext uri="{9D8B030D-6E8A-4147-A177-3AD203B41FA5}">
                      <a16:colId xmlns:a16="http://schemas.microsoft.com/office/drawing/2014/main" val="1415028832"/>
                    </a:ext>
                  </a:extLst>
                </a:gridCol>
              </a:tblGrid>
              <a:tr h="548447">
                <a:tc>
                  <a:txBody>
                    <a:bodyPr/>
                    <a:lstStyle/>
                    <a:p>
                      <a:r>
                        <a:rPr lang="en-IN" sz="1400" dirty="0" smtClean="0"/>
                        <a:t>SR.</a:t>
                      </a:r>
                      <a:r>
                        <a:rPr lang="en-IN" sz="1400" baseline="0" dirty="0" smtClean="0"/>
                        <a:t>NO</a:t>
                      </a:r>
                      <a:endParaRPr lang="en-US" sz="1400" dirty="0"/>
                    </a:p>
                  </a:txBody>
                  <a:tcPr/>
                </a:tc>
                <a:tc>
                  <a:txBody>
                    <a:bodyPr/>
                    <a:lstStyle/>
                    <a:p>
                      <a:r>
                        <a:rPr lang="en-IN" sz="1400" dirty="0" smtClean="0"/>
                        <a:t>TITLE</a:t>
                      </a:r>
                      <a:endParaRPr lang="en-US" sz="1400" dirty="0"/>
                    </a:p>
                  </a:txBody>
                  <a:tcPr/>
                </a:tc>
                <a:tc>
                  <a:txBody>
                    <a:bodyPr/>
                    <a:lstStyle/>
                    <a:p>
                      <a:r>
                        <a:rPr lang="en-IN" sz="1400" dirty="0" smtClean="0"/>
                        <a:t>AUTHOR</a:t>
                      </a:r>
                      <a:endParaRPr lang="en-US" sz="1400" dirty="0"/>
                    </a:p>
                  </a:txBody>
                  <a:tcPr/>
                </a:tc>
                <a:tc>
                  <a:txBody>
                    <a:bodyPr/>
                    <a:lstStyle/>
                    <a:p>
                      <a:endParaRPr lang="en-US" sz="1400" dirty="0"/>
                    </a:p>
                  </a:txBody>
                  <a:tcPr/>
                </a:tc>
                <a:tc>
                  <a:txBody>
                    <a:bodyPr/>
                    <a:lstStyle/>
                    <a:p>
                      <a:r>
                        <a:rPr lang="en-IN" sz="1400" dirty="0" smtClean="0"/>
                        <a:t>REMARK</a:t>
                      </a:r>
                      <a:endParaRPr lang="en-US" sz="1400" dirty="0"/>
                    </a:p>
                  </a:txBody>
                  <a:tcPr/>
                </a:tc>
                <a:extLst>
                  <a:ext uri="{0D108BD9-81ED-4DB2-BD59-A6C34878D82A}">
                    <a16:rowId xmlns:a16="http://schemas.microsoft.com/office/drawing/2014/main" val="2547815342"/>
                  </a:ext>
                </a:extLst>
              </a:tr>
              <a:tr h="1275446">
                <a:tc>
                  <a:txBody>
                    <a:bodyPr/>
                    <a:lstStyle/>
                    <a:p>
                      <a:pPr algn="ctr"/>
                      <a:r>
                        <a:rPr lang="en-US" sz="1400" dirty="0" smtClean="0"/>
                        <a:t>1]</a:t>
                      </a:r>
                      <a:endParaRPr lang="en-US" sz="1400" dirty="0"/>
                    </a:p>
                  </a:txBody>
                  <a:tcPr/>
                </a:tc>
                <a:tc>
                  <a:txBody>
                    <a:bodyPr/>
                    <a:lstStyle/>
                    <a:p>
                      <a:r>
                        <a:rPr lang="en-US" sz="1400" dirty="0" smtClean="0"/>
                        <a:t>A System to Filter Unwanted Messages from OSN User Walls Using Inference Attacks on Social Networks</a:t>
                      </a:r>
                      <a:endParaRPr lang="en-US" sz="1400" dirty="0"/>
                    </a:p>
                  </a:txBody>
                  <a:tcPr/>
                </a:tc>
                <a:tc>
                  <a:txBody>
                    <a:bodyPr/>
                    <a:lstStyle/>
                    <a:p>
                      <a:r>
                        <a:rPr lang="en-US" sz="1400" dirty="0" smtClean="0"/>
                        <a:t>S. R. </a:t>
                      </a:r>
                      <a:r>
                        <a:rPr lang="en-US" sz="1400" dirty="0" err="1" smtClean="0"/>
                        <a:t>Pandit</a:t>
                      </a:r>
                      <a:r>
                        <a:rPr lang="en-US" sz="1400" dirty="0" smtClean="0"/>
                        <a:t>, Pooja </a:t>
                      </a:r>
                      <a:r>
                        <a:rPr lang="en-US" sz="1400" dirty="0" err="1" smtClean="0"/>
                        <a:t>Bhoyar</a:t>
                      </a:r>
                      <a:r>
                        <a:rPr lang="en-US" sz="1400" dirty="0" smtClean="0"/>
                        <a:t>, Kiran </a:t>
                      </a:r>
                      <a:r>
                        <a:rPr lang="en-US" sz="1400" dirty="0" err="1" smtClean="0"/>
                        <a:t>Sarode</a:t>
                      </a:r>
                      <a:r>
                        <a:rPr lang="en-US" sz="1400" dirty="0" smtClean="0"/>
                        <a:t>, </a:t>
                      </a:r>
                      <a:r>
                        <a:rPr lang="en-US" sz="1400" dirty="0" err="1" smtClean="0"/>
                        <a:t>Supriya</a:t>
                      </a:r>
                      <a:r>
                        <a:rPr lang="en-US" sz="1400" dirty="0" smtClean="0"/>
                        <a:t> </a:t>
                      </a:r>
                      <a:r>
                        <a:rPr lang="en-US" sz="1400" dirty="0" err="1" smtClean="0"/>
                        <a:t>Kadam</a:t>
                      </a:r>
                      <a:r>
                        <a:rPr lang="en-US" sz="1400" dirty="0" smtClean="0"/>
                        <a:t>, </a:t>
                      </a:r>
                      <a:r>
                        <a:rPr lang="en-US" sz="1400" dirty="0" err="1" smtClean="0"/>
                        <a:t>Sayali</a:t>
                      </a:r>
                      <a:r>
                        <a:rPr lang="en-US" sz="1400" dirty="0" smtClean="0"/>
                        <a:t> More</a:t>
                      </a:r>
                      <a:endParaRPr lang="en-US" sz="1400" dirty="0"/>
                    </a:p>
                  </a:txBody>
                  <a:tcPr/>
                </a:tc>
                <a:tc>
                  <a:txBody>
                    <a:bodyPr/>
                    <a:lstStyle/>
                    <a:p>
                      <a:endParaRPr lang="en-US" sz="1400" dirty="0"/>
                    </a:p>
                  </a:txBody>
                  <a:tcPr/>
                </a:tc>
                <a:tc>
                  <a:txBody>
                    <a:bodyPr/>
                    <a:lstStyle/>
                    <a:p>
                      <a:r>
                        <a:rPr lang="en-US" sz="1400" kern="1200" dirty="0" smtClean="0">
                          <a:solidFill>
                            <a:schemeClr val="dk1"/>
                          </a:solidFill>
                          <a:effectLst/>
                          <a:latin typeface="+mn-lt"/>
                          <a:ea typeface="+mn-ea"/>
                          <a:cs typeface="+mn-cs"/>
                        </a:rPr>
                        <a:t>They provides an active support in complex and sophisticated tasks involved in OSN management, such as for instance access control or information filtering. Classification is done to avoid overwhelmed data for user.</a:t>
                      </a:r>
                      <a:endParaRPr lang="en-US" sz="1400" dirty="0"/>
                    </a:p>
                  </a:txBody>
                  <a:tcPr/>
                </a:tc>
                <a:extLst>
                  <a:ext uri="{0D108BD9-81ED-4DB2-BD59-A6C34878D82A}">
                    <a16:rowId xmlns:a16="http://schemas.microsoft.com/office/drawing/2014/main" val="910980675"/>
                  </a:ext>
                </a:extLst>
              </a:tr>
              <a:tr h="765836">
                <a:tc>
                  <a:txBody>
                    <a:bodyPr/>
                    <a:lstStyle/>
                    <a:p>
                      <a:pPr algn="ctr"/>
                      <a:r>
                        <a:rPr lang="en-US" sz="1400" dirty="0" smtClean="0"/>
                        <a:t>2]</a:t>
                      </a:r>
                      <a:endParaRPr lang="en-US" sz="1400" dirty="0"/>
                    </a:p>
                  </a:txBody>
                  <a:tcPr/>
                </a:tc>
                <a:tc>
                  <a:txBody>
                    <a:bodyPr/>
                    <a:lstStyle/>
                    <a:p>
                      <a:r>
                        <a:rPr lang="en-US" sz="1400" dirty="0" smtClean="0"/>
                        <a:t>Filtering Unwanted Messages from Online Social Networks(OSN) using Rule Based Technique</a:t>
                      </a:r>
                      <a:endParaRPr lang="en-US" sz="1400" dirty="0"/>
                    </a:p>
                  </a:txBody>
                  <a:tcPr/>
                </a:tc>
                <a:tc>
                  <a:txBody>
                    <a:bodyPr/>
                    <a:lstStyle/>
                    <a:p>
                      <a:r>
                        <a:rPr lang="en-US" sz="1400" dirty="0" err="1" smtClean="0"/>
                        <a:t>Sujapriya</a:t>
                      </a:r>
                      <a:r>
                        <a:rPr lang="en-US" sz="1400" dirty="0" smtClean="0"/>
                        <a:t>. S,G. </a:t>
                      </a:r>
                      <a:r>
                        <a:rPr lang="en-US" sz="1400" dirty="0" err="1" smtClean="0"/>
                        <a:t>Immanual</a:t>
                      </a:r>
                      <a:r>
                        <a:rPr lang="en-US" sz="1400" dirty="0" smtClean="0"/>
                        <a:t> </a:t>
                      </a:r>
                      <a:r>
                        <a:rPr lang="en-US" sz="1400" dirty="0" err="1" smtClean="0"/>
                        <a:t>Gnana</a:t>
                      </a:r>
                      <a:r>
                        <a:rPr lang="en-US" sz="1400" dirty="0" smtClean="0"/>
                        <a:t> </a:t>
                      </a:r>
                      <a:r>
                        <a:rPr lang="en-US" sz="1400" dirty="0" err="1" smtClean="0"/>
                        <a:t>Durai</a:t>
                      </a:r>
                      <a:r>
                        <a:rPr lang="en-US" sz="1400" dirty="0" smtClean="0"/>
                        <a:t>., Dr. </a:t>
                      </a:r>
                      <a:r>
                        <a:rPr lang="en-US" sz="1400" dirty="0" err="1" smtClean="0"/>
                        <a:t>C.Kumar</a:t>
                      </a:r>
                      <a:r>
                        <a:rPr lang="en-US" sz="1400" dirty="0" smtClean="0"/>
                        <a:t> Charlie Paul.</a:t>
                      </a:r>
                      <a:endParaRPr lang="en-US" sz="1400" dirty="0"/>
                    </a:p>
                  </a:txBody>
                  <a:tcPr/>
                </a:tc>
                <a:tc>
                  <a:txBody>
                    <a:bodyPr/>
                    <a:lstStyle/>
                    <a:p>
                      <a:endParaRPr lang="en-US" sz="1400"/>
                    </a:p>
                  </a:txBody>
                  <a:tcPr/>
                </a:tc>
                <a:tc>
                  <a:txBody>
                    <a:bodyPr/>
                    <a:lstStyle/>
                    <a:p>
                      <a:r>
                        <a:rPr lang="en-US" sz="1400" kern="1200" dirty="0" smtClean="0">
                          <a:solidFill>
                            <a:schemeClr val="dk1"/>
                          </a:solidFill>
                          <a:effectLst/>
                          <a:latin typeface="+mn-lt"/>
                          <a:ea typeface="+mn-ea"/>
                          <a:cs typeface="+mn-cs"/>
                        </a:rPr>
                        <a:t>he system develops a machine learning classifier to implement customize content dependent filter rules.</a:t>
                      </a:r>
                      <a:endParaRPr lang="en-US" sz="1400" dirty="0"/>
                    </a:p>
                  </a:txBody>
                  <a:tcPr/>
                </a:tc>
                <a:extLst>
                  <a:ext uri="{0D108BD9-81ED-4DB2-BD59-A6C34878D82A}">
                    <a16:rowId xmlns:a16="http://schemas.microsoft.com/office/drawing/2014/main" val="3553869719"/>
                  </a:ext>
                </a:extLst>
              </a:tr>
              <a:tr h="1103751">
                <a:tc>
                  <a:txBody>
                    <a:bodyPr/>
                    <a:lstStyle/>
                    <a:p>
                      <a:pPr algn="ctr"/>
                      <a:r>
                        <a:rPr lang="en-US" sz="1400" dirty="0" smtClean="0"/>
                        <a:t>3]</a:t>
                      </a:r>
                      <a:endParaRPr lang="en-US" sz="1400" dirty="0"/>
                    </a:p>
                  </a:txBody>
                  <a:tcPr/>
                </a:tc>
                <a:tc>
                  <a:txBody>
                    <a:bodyPr/>
                    <a:lstStyle/>
                    <a:p>
                      <a:r>
                        <a:rPr lang="en-US" sz="1400" dirty="0" smtClean="0"/>
                        <a:t>Military Textual Analysis and Chat Research</a:t>
                      </a:r>
                      <a:endParaRPr lang="en-US" sz="1400" dirty="0"/>
                    </a:p>
                  </a:txBody>
                  <a:tcPr/>
                </a:tc>
                <a:tc>
                  <a:txBody>
                    <a:bodyPr/>
                    <a:lstStyle/>
                    <a:p>
                      <a:r>
                        <a:rPr lang="en-US" sz="1400" dirty="0" smtClean="0"/>
                        <a:t>Emily W. Medina </a:t>
                      </a:r>
                      <a:endParaRPr lang="en-US" sz="1400" dirty="0"/>
                    </a:p>
                  </a:txBody>
                  <a:tcPr/>
                </a:tc>
                <a:tc>
                  <a:txBody>
                    <a:bodyPr/>
                    <a:lstStyle/>
                    <a:p>
                      <a:endParaRPr lang="en-US" sz="1400"/>
                    </a:p>
                  </a:txBody>
                  <a:tcPr/>
                </a:tc>
                <a:tc>
                  <a:txBody>
                    <a:bodyPr/>
                    <a:lstStyle/>
                    <a:p>
                      <a:r>
                        <a:rPr lang="en-US" sz="1400" kern="1200" dirty="0" smtClean="0">
                          <a:solidFill>
                            <a:schemeClr val="dk1"/>
                          </a:solidFill>
                          <a:effectLst/>
                          <a:latin typeface="+mn-lt"/>
                          <a:ea typeface="+mn-ea"/>
                          <a:cs typeface="+mn-cs"/>
                        </a:rPr>
                        <a:t>is somewhat unique in that a room can exist beyond the time users are logged in; users can join and exit a room at any time, and the conversation can continue with other participants.</a:t>
                      </a:r>
                      <a:endParaRPr lang="en-US" sz="1400" dirty="0"/>
                    </a:p>
                  </a:txBody>
                  <a:tcPr/>
                </a:tc>
                <a:extLst>
                  <a:ext uri="{0D108BD9-81ED-4DB2-BD59-A6C34878D82A}">
                    <a16:rowId xmlns:a16="http://schemas.microsoft.com/office/drawing/2014/main" val="60665345"/>
                  </a:ext>
                </a:extLst>
              </a:tr>
              <a:tr h="0">
                <a:tc gridSpan="5">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a:p>
                  </a:txBody>
                  <a:tcPr/>
                </a:tc>
                <a:tc hMerge="1">
                  <a:txBody>
                    <a:bodyPr/>
                    <a:lstStyle/>
                    <a:p>
                      <a:endParaRPr lang="en-US" sz="1400" dirty="0"/>
                    </a:p>
                  </a:txBody>
                  <a:tcPr/>
                </a:tc>
                <a:extLst>
                  <a:ext uri="{0D108BD9-81ED-4DB2-BD59-A6C34878D82A}">
                    <a16:rowId xmlns:a16="http://schemas.microsoft.com/office/drawing/2014/main" val="583014288"/>
                  </a:ext>
                </a:extLst>
              </a:tr>
            </a:tbl>
          </a:graphicData>
        </a:graphic>
      </p:graphicFrame>
    </p:spTree>
    <p:extLst>
      <p:ext uri="{BB962C8B-B14F-4D97-AF65-F5344CB8AC3E}">
        <p14:creationId xmlns:p14="http://schemas.microsoft.com/office/powerpoint/2010/main" val="3280615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br>
              <a:rPr lang="en-US" b="1" dirty="0">
                <a:latin typeface="Times New Roman" panose="02020603050405020304" pitchFamily="18" charset="0"/>
                <a:cs typeface="Times New Roman" panose="02020603050405020304" pitchFamily="18" charset="0"/>
              </a:rPr>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6157118"/>
              </p:ext>
            </p:extLst>
          </p:nvPr>
        </p:nvGraphicFramePr>
        <p:xfrm>
          <a:off x="888275" y="1564723"/>
          <a:ext cx="10933610" cy="4887779"/>
        </p:xfrm>
        <a:graphic>
          <a:graphicData uri="http://schemas.openxmlformats.org/drawingml/2006/table">
            <a:tbl>
              <a:tblPr firstRow="1" bandRow="1">
                <a:tableStyleId>{21E4AEA4-8DFA-4A89-87EB-49C32662AFE0}</a:tableStyleId>
              </a:tblPr>
              <a:tblGrid>
                <a:gridCol w="875211">
                  <a:extLst>
                    <a:ext uri="{9D8B030D-6E8A-4147-A177-3AD203B41FA5}">
                      <a16:colId xmlns:a16="http://schemas.microsoft.com/office/drawing/2014/main" val="3274967624"/>
                    </a:ext>
                  </a:extLst>
                </a:gridCol>
                <a:gridCol w="3265714">
                  <a:extLst>
                    <a:ext uri="{9D8B030D-6E8A-4147-A177-3AD203B41FA5}">
                      <a16:colId xmlns:a16="http://schemas.microsoft.com/office/drawing/2014/main" val="2844523682"/>
                    </a:ext>
                  </a:extLst>
                </a:gridCol>
                <a:gridCol w="3056709">
                  <a:extLst>
                    <a:ext uri="{9D8B030D-6E8A-4147-A177-3AD203B41FA5}">
                      <a16:colId xmlns:a16="http://schemas.microsoft.com/office/drawing/2014/main" val="4202314009"/>
                    </a:ext>
                  </a:extLst>
                </a:gridCol>
                <a:gridCol w="208280">
                  <a:extLst>
                    <a:ext uri="{9D8B030D-6E8A-4147-A177-3AD203B41FA5}">
                      <a16:colId xmlns:a16="http://schemas.microsoft.com/office/drawing/2014/main" val="3944833958"/>
                    </a:ext>
                  </a:extLst>
                </a:gridCol>
                <a:gridCol w="3527696">
                  <a:extLst>
                    <a:ext uri="{9D8B030D-6E8A-4147-A177-3AD203B41FA5}">
                      <a16:colId xmlns:a16="http://schemas.microsoft.com/office/drawing/2014/main" val="1415028832"/>
                    </a:ext>
                  </a:extLst>
                </a:gridCol>
              </a:tblGrid>
              <a:tr h="681539">
                <a:tc>
                  <a:txBody>
                    <a:bodyPr/>
                    <a:lstStyle/>
                    <a:p>
                      <a:r>
                        <a:rPr lang="en-IN" sz="1400" dirty="0" smtClean="0"/>
                        <a:t>SR.</a:t>
                      </a:r>
                      <a:r>
                        <a:rPr lang="en-IN" sz="1400" baseline="0" dirty="0" smtClean="0"/>
                        <a:t>NO</a:t>
                      </a:r>
                      <a:endParaRPr lang="en-US" sz="1400" dirty="0"/>
                    </a:p>
                  </a:txBody>
                  <a:tcPr/>
                </a:tc>
                <a:tc>
                  <a:txBody>
                    <a:bodyPr/>
                    <a:lstStyle/>
                    <a:p>
                      <a:r>
                        <a:rPr lang="en-IN" sz="1400" dirty="0" smtClean="0"/>
                        <a:t>TITLE</a:t>
                      </a:r>
                      <a:endParaRPr lang="en-US" sz="1400" dirty="0"/>
                    </a:p>
                  </a:txBody>
                  <a:tcPr/>
                </a:tc>
                <a:tc>
                  <a:txBody>
                    <a:bodyPr/>
                    <a:lstStyle/>
                    <a:p>
                      <a:r>
                        <a:rPr lang="en-IN" sz="1400" dirty="0" smtClean="0"/>
                        <a:t>AUTHOR</a:t>
                      </a:r>
                      <a:endParaRPr lang="en-US" sz="1400" dirty="0"/>
                    </a:p>
                  </a:txBody>
                  <a:tcPr/>
                </a:tc>
                <a:tc>
                  <a:txBody>
                    <a:bodyPr/>
                    <a:lstStyle/>
                    <a:p>
                      <a:endParaRPr lang="en-US" sz="1400" dirty="0"/>
                    </a:p>
                  </a:txBody>
                  <a:tcPr/>
                </a:tc>
                <a:tc>
                  <a:txBody>
                    <a:bodyPr/>
                    <a:lstStyle/>
                    <a:p>
                      <a:r>
                        <a:rPr lang="en-IN" sz="1400" dirty="0" smtClean="0"/>
                        <a:t>REMARK</a:t>
                      </a:r>
                      <a:endParaRPr lang="en-US" sz="1400" dirty="0"/>
                    </a:p>
                  </a:txBody>
                  <a:tcPr/>
                </a:tc>
                <a:extLst>
                  <a:ext uri="{0D108BD9-81ED-4DB2-BD59-A6C34878D82A}">
                    <a16:rowId xmlns:a16="http://schemas.microsoft.com/office/drawing/2014/main" val="2547815342"/>
                  </a:ext>
                </a:extLst>
              </a:tr>
              <a:tr h="0">
                <a:tc gridSpan="5">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910980675"/>
                  </a:ext>
                </a:extLst>
              </a:tr>
              <a:tr h="879882">
                <a:tc>
                  <a:txBody>
                    <a:bodyPr/>
                    <a:lstStyle/>
                    <a:p>
                      <a:pPr algn="ctr"/>
                      <a:r>
                        <a:rPr lang="en-US" sz="1400" dirty="0" smtClean="0"/>
                        <a:t>4]</a:t>
                      </a:r>
                      <a:endParaRPr lang="en-US" sz="1400" dirty="0"/>
                    </a:p>
                  </a:txBody>
                  <a:tcPr/>
                </a:tc>
                <a:tc>
                  <a:txBody>
                    <a:bodyPr/>
                    <a:lstStyle/>
                    <a:p>
                      <a:r>
                        <a:rPr lang="en-US" sz="1400" dirty="0" smtClean="0"/>
                        <a:t>MOBILE SOCIAL NETWORKS</a:t>
                      </a:r>
                      <a:endParaRPr lang="en-US" sz="1400" dirty="0"/>
                    </a:p>
                  </a:txBody>
                  <a:tcPr/>
                </a:tc>
                <a:tc>
                  <a:txBody>
                    <a:bodyPr/>
                    <a:lstStyle/>
                    <a:p>
                      <a:r>
                        <a:rPr lang="en-US" sz="1400" dirty="0" smtClean="0"/>
                        <a:t>A. </a:t>
                      </a:r>
                      <a:r>
                        <a:rPr lang="en-US" sz="1400" dirty="0" err="1" smtClean="0"/>
                        <a:t>Vijaya</a:t>
                      </a:r>
                      <a:r>
                        <a:rPr lang="en-US" sz="1400" dirty="0" smtClean="0"/>
                        <a:t> Lakshmi ,Dr. S. </a:t>
                      </a:r>
                      <a:r>
                        <a:rPr lang="en-US" sz="1400" dirty="0" err="1" smtClean="0"/>
                        <a:t>Britto</a:t>
                      </a:r>
                      <a:r>
                        <a:rPr lang="en-US" sz="1400" dirty="0" smtClean="0"/>
                        <a:t> Ramesh Kumar , P. Joseph Charles</a:t>
                      </a:r>
                      <a:endParaRPr lang="en-US" sz="1400" dirty="0"/>
                    </a:p>
                  </a:txBody>
                  <a:tcPr/>
                </a:tc>
                <a:tc>
                  <a:txBody>
                    <a:bodyPr/>
                    <a:lstStyle/>
                    <a:p>
                      <a:endParaRPr lang="en-US" sz="1400" dirty="0"/>
                    </a:p>
                  </a:txBody>
                  <a:tcPr/>
                </a:tc>
                <a:tc>
                  <a:txBody>
                    <a:bodyPr/>
                    <a:lstStyle/>
                    <a:p>
                      <a:r>
                        <a:rPr lang="en-US" sz="1400" kern="1200" dirty="0" smtClean="0">
                          <a:solidFill>
                            <a:schemeClr val="dk1"/>
                          </a:solidFill>
                          <a:effectLst/>
                          <a:latin typeface="+mn-lt"/>
                          <a:ea typeface="+mn-ea"/>
                          <a:cs typeface="+mn-cs"/>
                        </a:rPr>
                        <a:t>This paper explains about the a social networking service which is a platform to build social networks or social relations among people who, for example, share interests, activities, backgrounds, or real-life connection</a:t>
                      </a:r>
                      <a:endParaRPr lang="en-US" sz="1400" dirty="0"/>
                    </a:p>
                  </a:txBody>
                  <a:tcPr/>
                </a:tc>
                <a:extLst>
                  <a:ext uri="{0D108BD9-81ED-4DB2-BD59-A6C34878D82A}">
                    <a16:rowId xmlns:a16="http://schemas.microsoft.com/office/drawing/2014/main" val="4193630072"/>
                  </a:ext>
                </a:extLst>
              </a:tr>
              <a:tr h="681539">
                <a:tc>
                  <a:txBody>
                    <a:bodyPr/>
                    <a:lstStyle/>
                    <a:p>
                      <a:pPr algn="ctr"/>
                      <a:r>
                        <a:rPr lang="en-US" sz="1400" dirty="0" smtClean="0"/>
                        <a:t>5]</a:t>
                      </a:r>
                      <a:endParaRPr lang="en-US" sz="1400" dirty="0"/>
                    </a:p>
                  </a:txBody>
                  <a:tcPr/>
                </a:tc>
                <a:tc>
                  <a:txBody>
                    <a:bodyPr/>
                    <a:lstStyle/>
                    <a:p>
                      <a:r>
                        <a:rPr lang="en-US" sz="1400" dirty="0" smtClean="0"/>
                        <a:t>Filtering Unwanted Post from Online Social Networking (OSN) Sites</a:t>
                      </a:r>
                      <a:endParaRPr lang="en-US" sz="1400" dirty="0"/>
                    </a:p>
                  </a:txBody>
                  <a:tcPr/>
                </a:tc>
                <a:tc>
                  <a:txBody>
                    <a:bodyPr/>
                    <a:lstStyle/>
                    <a:p>
                      <a:r>
                        <a:rPr lang="en-US" sz="1400" dirty="0" err="1" smtClean="0"/>
                        <a:t>Sachin</a:t>
                      </a:r>
                      <a:r>
                        <a:rPr lang="en-US" sz="1400" dirty="0" smtClean="0"/>
                        <a:t> P. </a:t>
                      </a:r>
                      <a:r>
                        <a:rPr lang="en-US" sz="1400" dirty="0" err="1" smtClean="0"/>
                        <a:t>Vidhate</a:t>
                      </a:r>
                      <a:r>
                        <a:rPr lang="en-US" sz="1400" dirty="0" smtClean="0"/>
                        <a:t>, Syed Akhter</a:t>
                      </a:r>
                      <a:endParaRPr lang="en-US" sz="1400" dirty="0"/>
                    </a:p>
                  </a:txBody>
                  <a:tcPr/>
                </a:tc>
                <a:tc>
                  <a:txBody>
                    <a:bodyPr/>
                    <a:lstStyle/>
                    <a:p>
                      <a:endParaRPr lang="en-US" sz="1400"/>
                    </a:p>
                  </a:txBody>
                  <a:tcPr/>
                </a:tc>
                <a:tc>
                  <a:txBody>
                    <a:bodyPr/>
                    <a:lstStyle/>
                    <a:p>
                      <a:r>
                        <a:rPr lang="en-US" sz="1400" kern="1200" dirty="0" smtClean="0">
                          <a:solidFill>
                            <a:schemeClr val="dk1"/>
                          </a:solidFill>
                          <a:effectLst/>
                          <a:latin typeface="+mn-lt"/>
                          <a:ea typeface="+mn-ea"/>
                          <a:cs typeface="+mn-cs"/>
                        </a:rPr>
                        <a:t>One of the most important features of online social networks is to find and make friends with other site members. These messages can be filtered if they are unwanted by using machine learning classifier algorithm.</a:t>
                      </a:r>
                      <a:endParaRPr lang="en-US" sz="1400" dirty="0"/>
                    </a:p>
                  </a:txBody>
                  <a:tcPr/>
                </a:tc>
                <a:extLst>
                  <a:ext uri="{0D108BD9-81ED-4DB2-BD59-A6C34878D82A}">
                    <a16:rowId xmlns:a16="http://schemas.microsoft.com/office/drawing/2014/main" val="583014288"/>
                  </a:ext>
                </a:extLst>
              </a:tr>
              <a:tr h="778649">
                <a:tc>
                  <a:txBody>
                    <a:bodyPr/>
                    <a:lstStyle/>
                    <a:p>
                      <a:pPr algn="ctr"/>
                      <a:r>
                        <a:rPr lang="en-US" sz="1400" dirty="0" smtClean="0"/>
                        <a:t>6]</a:t>
                      </a:r>
                      <a:endParaRPr lang="en-US" sz="1400" dirty="0"/>
                    </a:p>
                  </a:txBody>
                  <a:tcPr/>
                </a:tc>
                <a:tc>
                  <a:txBody>
                    <a:bodyPr/>
                    <a:lstStyle/>
                    <a:p>
                      <a:r>
                        <a:rPr lang="en-US" sz="1400" dirty="0" smtClean="0"/>
                        <a:t>Design and Implementation of Web Based Real Time Chat Interfacing Server</a:t>
                      </a:r>
                      <a:endParaRPr lang="en-US" sz="1400" dirty="0"/>
                    </a:p>
                  </a:txBody>
                  <a:tcPr/>
                </a:tc>
                <a:tc>
                  <a:txBody>
                    <a:bodyPr/>
                    <a:lstStyle/>
                    <a:p>
                      <a:r>
                        <a:rPr lang="en-US" sz="1400" dirty="0" err="1" smtClean="0"/>
                        <a:t>Diotra</a:t>
                      </a:r>
                      <a:r>
                        <a:rPr lang="en-US" sz="1400" dirty="0" smtClean="0"/>
                        <a:t> </a:t>
                      </a:r>
                      <a:r>
                        <a:rPr lang="en-US" sz="1400" dirty="0" err="1" smtClean="0"/>
                        <a:t>Henriyan</a:t>
                      </a:r>
                      <a:r>
                        <a:rPr lang="en-US" sz="1400" dirty="0" smtClean="0"/>
                        <a:t>, </a:t>
                      </a:r>
                      <a:r>
                        <a:rPr lang="en-US" sz="1400" dirty="0" err="1" smtClean="0"/>
                        <a:t>Devie</a:t>
                      </a:r>
                      <a:r>
                        <a:rPr lang="en-US" sz="1400" dirty="0" smtClean="0"/>
                        <a:t> Prathama </a:t>
                      </a:r>
                      <a:r>
                        <a:rPr lang="en-US" sz="1400" dirty="0" err="1" smtClean="0"/>
                        <a:t>Subiyanti</a:t>
                      </a:r>
                      <a:r>
                        <a:rPr lang="en-US" sz="1400" dirty="0" smtClean="0"/>
                        <a:t>, </a:t>
                      </a:r>
                      <a:r>
                        <a:rPr lang="en-US" sz="1400" dirty="0" err="1" smtClean="0"/>
                        <a:t>Rizki</a:t>
                      </a:r>
                      <a:r>
                        <a:rPr lang="en-US" sz="1400" dirty="0" smtClean="0"/>
                        <a:t> </a:t>
                      </a:r>
                      <a:r>
                        <a:rPr lang="en-US" sz="1400" dirty="0" err="1" smtClean="0"/>
                        <a:t>Fauzian</a:t>
                      </a:r>
                      <a:r>
                        <a:rPr lang="en-US" sz="1400" dirty="0" smtClean="0"/>
                        <a:t>, Dian </a:t>
                      </a:r>
                      <a:r>
                        <a:rPr lang="en-US" sz="1400" dirty="0" err="1" smtClean="0"/>
                        <a:t>Anggraini</a:t>
                      </a:r>
                      <a:r>
                        <a:rPr lang="en-US" sz="1400" dirty="0" smtClean="0"/>
                        <a:t>, M. Vicky Ghani Aziz</a:t>
                      </a:r>
                      <a:endParaRPr lang="en-US" sz="1400" dirty="0"/>
                    </a:p>
                  </a:txBody>
                  <a:tcPr/>
                </a:tc>
                <a:tc>
                  <a:txBody>
                    <a:bodyPr/>
                    <a:lstStyle/>
                    <a:p>
                      <a:endParaRPr lang="en-US" sz="1400" dirty="0"/>
                    </a:p>
                  </a:txBody>
                  <a:tcPr/>
                </a:tc>
                <a:tc>
                  <a:txBody>
                    <a:bodyPr/>
                    <a:lstStyle/>
                    <a:p>
                      <a:r>
                        <a:rPr lang="en-US" sz="1400" kern="1200" dirty="0" smtClean="0">
                          <a:solidFill>
                            <a:schemeClr val="dk1"/>
                          </a:solidFill>
                          <a:effectLst/>
                          <a:latin typeface="+mn-lt"/>
                          <a:ea typeface="+mn-ea"/>
                          <a:cs typeface="+mn-cs"/>
                        </a:rPr>
                        <a:t>This chat application is an application that is used to communicate and developed to support especially the city of Bandung and the Indonesian people in general.</a:t>
                      </a:r>
                      <a:endParaRPr lang="en-US" sz="1400" dirty="0"/>
                    </a:p>
                  </a:txBody>
                  <a:tcPr/>
                </a:tc>
                <a:extLst>
                  <a:ext uri="{0D108BD9-81ED-4DB2-BD59-A6C34878D82A}">
                    <a16:rowId xmlns:a16="http://schemas.microsoft.com/office/drawing/2014/main" val="165026305"/>
                  </a:ext>
                </a:extLst>
              </a:tr>
            </a:tbl>
          </a:graphicData>
        </a:graphic>
      </p:graphicFrame>
    </p:spTree>
    <p:extLst>
      <p:ext uri="{BB962C8B-B14F-4D97-AF65-F5344CB8AC3E}">
        <p14:creationId xmlns:p14="http://schemas.microsoft.com/office/powerpoint/2010/main" val="525107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SCOPE</a:t>
            </a:r>
            <a:r>
              <a:rPr lang="en-IN" altLang="en-US" b="1" dirty="0" smtClean="0">
                <a:latin typeface="Times New Roman" panose="02020603050405020304" pitchFamily="18" charset="0"/>
                <a:cs typeface="Times New Roman" panose="02020603050405020304" pitchFamily="18" charset="0"/>
              </a:rPr>
              <a:t> </a:t>
            </a:r>
            <a:r>
              <a:rPr lang="en-IN" altLang="en-US" b="1" dirty="0">
                <a:latin typeface="Times New Roman" panose="02020603050405020304" pitchFamily="18" charset="0"/>
                <a:cs typeface="Times New Roman" panose="02020603050405020304" pitchFamily="18" charset="0"/>
              </a:rPr>
              <a:t>OF PROJECT</a:t>
            </a:r>
            <a:endParaRPr lang="en-US" dirty="0"/>
          </a:p>
        </p:txBody>
      </p:sp>
      <p:sp>
        <p:nvSpPr>
          <p:cNvPr id="3" name="Content Placeholder 2"/>
          <p:cNvSpPr>
            <a:spLocks noGrp="1"/>
          </p:cNvSpPr>
          <p:nvPr>
            <p:ph idx="1"/>
          </p:nvPr>
        </p:nvSpPr>
        <p:spPr>
          <a:xfrm>
            <a:off x="2429691" y="2065868"/>
            <a:ext cx="8387536" cy="3758158"/>
          </a:xfrm>
        </p:spPr>
        <p:txBody>
          <a:bodyPr>
            <a:normAutofit/>
          </a:bodyPr>
          <a:lstStyle/>
          <a:p>
            <a:r>
              <a:rPr lang="en-US" sz="2400" dirty="0" smtClean="0"/>
              <a:t>Our system will be used in keyword base message filtering.</a:t>
            </a:r>
          </a:p>
          <a:p>
            <a:r>
              <a:rPr lang="en-US" sz="2400" dirty="0" smtClean="0"/>
              <a:t>This system used to prevent un-appropriate message forwarding. </a:t>
            </a:r>
          </a:p>
          <a:p>
            <a:r>
              <a:rPr lang="en-US" sz="2400" dirty="0" smtClean="0"/>
              <a:t>System gives ability to user to define there own rules for blocking.</a:t>
            </a:r>
            <a:endParaRPr lang="en-US" sz="2400" dirty="0"/>
          </a:p>
        </p:txBody>
      </p:sp>
    </p:spTree>
    <p:extLst>
      <p:ext uri="{BB962C8B-B14F-4D97-AF65-F5344CB8AC3E}">
        <p14:creationId xmlns:p14="http://schemas.microsoft.com/office/powerpoint/2010/main" val="2739963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OBJECTIVES OF PROJECT</a:t>
            </a:r>
            <a:endParaRPr lang="en-US" dirty="0"/>
          </a:p>
        </p:txBody>
      </p:sp>
      <p:sp>
        <p:nvSpPr>
          <p:cNvPr id="3" name="Content Placeholder 2"/>
          <p:cNvSpPr>
            <a:spLocks noGrp="1"/>
          </p:cNvSpPr>
          <p:nvPr>
            <p:ph idx="1"/>
          </p:nvPr>
        </p:nvSpPr>
        <p:spPr>
          <a:xfrm>
            <a:off x="2429691" y="2133600"/>
            <a:ext cx="9074921" cy="3777622"/>
          </a:xfrm>
        </p:spPr>
        <p:txBody>
          <a:bodyPr>
            <a:normAutofit/>
          </a:bodyPr>
          <a:lstStyle/>
          <a:p>
            <a:r>
              <a:rPr lang="en-US" sz="2400" dirty="0" smtClean="0"/>
              <a:t>To do message filtering.</a:t>
            </a:r>
          </a:p>
          <a:p>
            <a:r>
              <a:rPr lang="en-US" sz="2400" dirty="0" smtClean="0"/>
              <a:t>To block specific message for single or multiple persons using user define rules. </a:t>
            </a:r>
          </a:p>
          <a:p>
            <a:r>
              <a:rPr lang="en-US" sz="2400" dirty="0" smtClean="0"/>
              <a:t>To categorize posts based on content.</a:t>
            </a:r>
            <a:endParaRPr lang="en-US" sz="2400" dirty="0"/>
          </a:p>
        </p:txBody>
      </p:sp>
    </p:spTree>
    <p:extLst>
      <p:ext uri="{BB962C8B-B14F-4D97-AF65-F5344CB8AC3E}">
        <p14:creationId xmlns:p14="http://schemas.microsoft.com/office/powerpoint/2010/main" val="183432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REQUIREMENTS-</a:t>
            </a:r>
            <a:r>
              <a:rPr lang="en-US" dirty="0" smtClean="0"/>
              <a:t> Normal Requirements:</a:t>
            </a:r>
            <a:endParaRPr lang="en-US" dirty="0"/>
          </a:p>
        </p:txBody>
      </p:sp>
      <p:sp>
        <p:nvSpPr>
          <p:cNvPr id="3" name="Content Placeholder 2"/>
          <p:cNvSpPr>
            <a:spLocks noGrp="1"/>
          </p:cNvSpPr>
          <p:nvPr>
            <p:ph idx="1"/>
          </p:nvPr>
        </p:nvSpPr>
        <p:spPr>
          <a:xfrm>
            <a:off x="1328392" y="1419832"/>
            <a:ext cx="11699632" cy="5162843"/>
          </a:xfrm>
        </p:spPr>
        <p:txBody>
          <a:bodyPr>
            <a:noAutofit/>
          </a:bodyPr>
          <a:lstStyle/>
          <a:p>
            <a:pPr algn="just"/>
            <a:r>
              <a:rPr lang="en-US" sz="2400" dirty="0" smtClean="0"/>
              <a:t>Provide security for online post sharing and message sending. </a:t>
            </a:r>
          </a:p>
          <a:p>
            <a:pPr lvl="1" algn="just"/>
            <a:r>
              <a:rPr lang="en-US" sz="2400" dirty="0" smtClean="0"/>
              <a:t>Use https protocol.</a:t>
            </a:r>
          </a:p>
          <a:p>
            <a:pPr algn="just"/>
            <a:r>
              <a:rPr lang="en-US" sz="2400" dirty="0" smtClean="0"/>
              <a:t>System should be user friendly.</a:t>
            </a:r>
          </a:p>
          <a:p>
            <a:pPr lvl="1" algn="just"/>
            <a:r>
              <a:rPr lang="en-US" sz="2400" dirty="0" smtClean="0"/>
              <a:t>Different layouts for mobile, laptop, desktop, tab.</a:t>
            </a:r>
          </a:p>
          <a:p>
            <a:pPr algn="just"/>
            <a:r>
              <a:rPr lang="en-US" sz="2400" dirty="0" smtClean="0"/>
              <a:t>Create dummy social network where register at least 25 members. </a:t>
            </a:r>
          </a:p>
          <a:p>
            <a:pPr lvl="1" algn="just"/>
            <a:r>
              <a:rPr lang="en-US" sz="2400" dirty="0" smtClean="0"/>
              <a:t>Train members how to Sign up and login in system</a:t>
            </a:r>
          </a:p>
          <a:p>
            <a:pPr algn="just"/>
            <a:r>
              <a:rPr lang="en-US" sz="2400" dirty="0" smtClean="0"/>
              <a:t>System must be user friendly.</a:t>
            </a:r>
          </a:p>
          <a:p>
            <a:pPr lvl="1" algn="just"/>
            <a:r>
              <a:rPr lang="en-US" sz="2400" dirty="0" smtClean="0"/>
              <a:t>Use friendly icons with text for navigation’s, links, buttons</a:t>
            </a:r>
          </a:p>
          <a:p>
            <a:pPr algn="just"/>
            <a:r>
              <a:rPr lang="en-US" sz="2400" dirty="0" smtClean="0"/>
              <a:t>Photo, video download option should be available. </a:t>
            </a:r>
          </a:p>
          <a:p>
            <a:pPr lvl="1" algn="just"/>
            <a:r>
              <a:rPr lang="en-US" sz="2400" dirty="0" smtClean="0"/>
              <a:t>Provide virtual customized secured links for download.</a:t>
            </a:r>
          </a:p>
          <a:p>
            <a:pPr algn="just">
              <a:buNone/>
            </a:pPr>
            <a:r>
              <a:rPr lang="en-US" sz="2400" dirty="0" err="1" smtClean="0"/>
              <a:t>Contd</a:t>
            </a:r>
            <a:r>
              <a:rPr lang="en-US" sz="2400" dirty="0" smtClean="0"/>
              <a:t>…</a:t>
            </a:r>
          </a:p>
        </p:txBody>
      </p:sp>
    </p:spTree>
    <p:extLst>
      <p:ext uri="{BB962C8B-B14F-4D97-AF65-F5344CB8AC3E}">
        <p14:creationId xmlns:p14="http://schemas.microsoft.com/office/powerpoint/2010/main" val="226321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REQUIREMENTS-</a:t>
            </a:r>
            <a:r>
              <a:rPr lang="en-US" dirty="0" smtClean="0"/>
              <a:t> Normal Requirements:</a:t>
            </a:r>
            <a:endParaRPr lang="en-US" dirty="0"/>
          </a:p>
        </p:txBody>
      </p:sp>
      <p:sp>
        <p:nvSpPr>
          <p:cNvPr id="3" name="Content Placeholder 2"/>
          <p:cNvSpPr>
            <a:spLocks noGrp="1"/>
          </p:cNvSpPr>
          <p:nvPr>
            <p:ph idx="1"/>
          </p:nvPr>
        </p:nvSpPr>
        <p:spPr>
          <a:xfrm>
            <a:off x="920932" y="1619551"/>
            <a:ext cx="10131425" cy="3649133"/>
          </a:xfrm>
        </p:spPr>
        <p:txBody>
          <a:bodyPr>
            <a:noAutofit/>
          </a:bodyPr>
          <a:lstStyle/>
          <a:p>
            <a:r>
              <a:rPr lang="en-US" sz="2400" dirty="0" smtClean="0"/>
              <a:t>Effectively post should get classified.</a:t>
            </a:r>
          </a:p>
          <a:p>
            <a:pPr lvl="1"/>
            <a:r>
              <a:rPr lang="en-US" sz="2000" dirty="0" smtClean="0"/>
              <a:t>Use multi class label algorithms.</a:t>
            </a:r>
          </a:p>
          <a:p>
            <a:r>
              <a:rPr lang="en-US" sz="2400" dirty="0" smtClean="0"/>
              <a:t>Properly messages should get spam as per rules define by user and system. </a:t>
            </a:r>
          </a:p>
          <a:p>
            <a:pPr lvl="1"/>
            <a:r>
              <a:rPr lang="en-US" sz="2000" dirty="0" smtClean="0"/>
              <a:t>Count occurrences of words define in rules and if it cross limit then only spam it .</a:t>
            </a:r>
          </a:p>
          <a:p>
            <a:r>
              <a:rPr lang="en-US" sz="2400" dirty="0" smtClean="0"/>
              <a:t>User should have privacy to make friend, remove friend, share post, delete post, send message without any limits and rules.</a:t>
            </a:r>
          </a:p>
          <a:p>
            <a:pPr lvl="1"/>
            <a:r>
              <a:rPr lang="en-US" sz="2000" dirty="0" smtClean="0"/>
              <a:t>Higher scalable system to handle higher parallel request of members.</a:t>
            </a:r>
          </a:p>
          <a:p>
            <a:r>
              <a:rPr lang="en-US" sz="2400" dirty="0" smtClean="0"/>
              <a:t>Accuracy of post classification should be good.</a:t>
            </a:r>
          </a:p>
          <a:p>
            <a:pPr lvl="1"/>
            <a:r>
              <a:rPr lang="en-US" sz="2000" dirty="0" smtClean="0"/>
              <a:t>Use multi class classification algorithms</a:t>
            </a:r>
          </a:p>
          <a:p>
            <a:endParaRPr lang="en-US" sz="2400" dirty="0"/>
          </a:p>
        </p:txBody>
      </p:sp>
    </p:spTree>
    <p:extLst>
      <p:ext uri="{BB962C8B-B14F-4D97-AF65-F5344CB8AC3E}">
        <p14:creationId xmlns:p14="http://schemas.microsoft.com/office/powerpoint/2010/main" val="2496574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2" id="{B1C88FB3-626D-49C0-AB57-1F5B41B4ACDF}" vid="{9BF9E4B4-C93D-417D-AB1B-4BD6142CB469}"/>
    </a:ext>
  </a:extLst>
</a:theme>
</file>

<file path=ppt/theme/theme2.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4415B3C4-7FB6-414C-8C24-8862C0E6C9F3}">
  <ds:schemaRefs>
    <ds:schemaRef ds:uri="http://www.w3.org/XML/1998/namespace"/>
    <ds:schemaRef ds:uri="http://schemas.microsoft.com/office/2006/metadata/properties"/>
    <ds:schemaRef ds:uri="16c05727-aa75-4e4a-9b5f-8a80a1165891"/>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71af3243-3dd4-4a8d-8c0d-dd76da1f02a5"/>
    <ds:schemaRef ds:uri="http://purl.org/dc/dcmitype/"/>
    <ds:schemaRef ds:uri="http://purl.org/dc/te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Theme2</Template>
  <TotalTime>0</TotalTime>
  <Words>2129</Words>
  <Application>Microsoft Office PowerPoint</Application>
  <PresentationFormat>Widescreen</PresentationFormat>
  <Paragraphs>240</Paragraphs>
  <Slides>34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Century Gothic</vt:lpstr>
      <vt:lpstr>Times</vt:lpstr>
      <vt:lpstr>Times New Roman</vt:lpstr>
      <vt:lpstr>Wingdings</vt:lpstr>
      <vt:lpstr>Wingdings 3</vt:lpstr>
      <vt:lpstr>Theme2</vt:lpstr>
      <vt:lpstr>Wisp</vt:lpstr>
      <vt:lpstr>PowerPoint Presentation</vt:lpstr>
      <vt:lpstr>PROBLEM DEFINITION</vt:lpstr>
      <vt:lpstr>PROBLEM DEFINITION</vt:lpstr>
      <vt:lpstr>LITERATURE SURVEY </vt:lpstr>
      <vt:lpstr>LITERATURE SURVEY </vt:lpstr>
      <vt:lpstr>SCOPE OF PROJECT</vt:lpstr>
      <vt:lpstr>OBJECTIVES OF PROJECT</vt:lpstr>
      <vt:lpstr>REQUIREMENTS- Normal Requirements:</vt:lpstr>
      <vt:lpstr>REQUIREMENTS- Normal Requirements:</vt:lpstr>
      <vt:lpstr>EXPECTED REQUIREMENTS- :</vt:lpstr>
      <vt:lpstr>EXCITED REQUIREMENTS- :</vt:lpstr>
      <vt:lpstr>SYSTEM REQUIREMENTS  </vt:lpstr>
      <vt:lpstr>SELECTED PROCESS MODEL: Incremental Model</vt:lpstr>
      <vt:lpstr>SYSTEM BREAKDOWN STRUCTURE</vt:lpstr>
      <vt:lpstr>ALGORITHM</vt:lpstr>
      <vt:lpstr>MATHEMATICAL MODELING</vt:lpstr>
      <vt:lpstr>PowerPoint Presentation</vt:lpstr>
      <vt:lpstr>PowerPoint Presentation</vt:lpstr>
      <vt:lpstr>PowerPoint Presentation</vt:lpstr>
      <vt:lpstr>PowerPoint Presentation</vt:lpstr>
      <vt:lpstr>DATABASE</vt:lpstr>
      <vt:lpstr>RISK IDENTIFICATION</vt:lpstr>
      <vt:lpstr>PowerPoint Presentation</vt:lpstr>
      <vt:lpstr>PowerPoint Presentation</vt:lpstr>
      <vt:lpstr>STRATEGIS USD TO REDUCE RISKS</vt:lpstr>
      <vt:lpstr>PowerPoint Presentation</vt:lpstr>
      <vt:lpstr>PowerPoint Presentation</vt:lpstr>
      <vt:lpstr>PowerPoint Presentation</vt:lpstr>
      <vt:lpstr>RISK PROJECTION</vt:lpstr>
      <vt:lpstr>APPLICATIONS </vt:lpstr>
      <vt:lpstr>PowerPoint Presentation</vt:lpstr>
      <vt:lpstr>FUTURE SCOPE</vt:lpstr>
      <vt:lpstr>CONCLUSION</vt:lpstr>
      <vt:lpstr>Thank You Any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2019-12-15T06:57:30Z</dcterms:created>
  <dcterms:modified xsi:type="dcterms:W3CDTF">2019-12-16T05:01:36Z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