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324" r:id="rId5"/>
    <p:sldId id="323" r:id="rId6"/>
    <p:sldId id="322" r:id="rId7"/>
    <p:sldId id="325" r:id="rId8"/>
    <p:sldId id="326" r:id="rId9"/>
    <p:sldId id="327" r:id="rId10"/>
    <p:sldId id="328" r:id="rId11"/>
    <p:sldId id="329" r:id="rId12"/>
    <p:sldId id="330" r:id="rId13"/>
    <p:sldId id="331" r:id="rId14"/>
    <p:sldId id="292" r:id="rId15"/>
    <p:sldId id="304" r:id="rId16"/>
    <p:sldId id="305" r:id="rId17"/>
    <p:sldId id="312" r:id="rId18"/>
    <p:sldId id="313" r:id="rId19"/>
    <p:sldId id="314" r:id="rId20"/>
    <p:sldId id="316" r:id="rId21"/>
    <p:sldId id="317" r:id="rId22"/>
    <p:sldId id="318" r:id="rId23"/>
    <p:sldId id="301" r:id="rId24"/>
    <p:sldId id="319" r:id="rId25"/>
    <p:sldId id="302" r:id="rId26"/>
    <p:sldId id="303" r:id="rId27"/>
    <p:sldId id="308" r:id="rId28"/>
    <p:sldId id="315" r:id="rId29"/>
    <p:sldId id="306" r:id="rId30"/>
    <p:sldId id="307" r:id="rId31"/>
    <p:sldId id="320" r:id="rId32"/>
    <p:sldId id="32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4"/>
  </p:normalViewPr>
  <p:slideViewPr>
    <p:cSldViewPr snapToGrid="0" snapToObjects="1">
      <p:cViewPr varScale="1">
        <p:scale>
          <a:sx n="85" d="100"/>
          <a:sy n="85" d="100"/>
        </p:scale>
        <p:origin x="10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A1D25-9AE2-664F-B61B-07DD817A291B}" type="datetimeFigureOut">
              <a:rPr lang="en-US" smtClean="0"/>
              <a:t>11/10/18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E5A64-FBEF-DF46-B88D-4F9890E83E29}" type="slidenum">
              <a:rPr lang="en-US" smtClean="0"/>
              <a:t>‹#›</a:t>
            </a:fld>
            <a:endParaRPr lang="en-US"/>
          </a:p>
        </p:txBody>
      </p:sp>
    </p:spTree>
    <p:extLst>
      <p:ext uri="{BB962C8B-B14F-4D97-AF65-F5344CB8AC3E}">
        <p14:creationId xmlns:p14="http://schemas.microsoft.com/office/powerpoint/2010/main" val="1616510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E5A64-FBEF-DF46-B88D-4F9890E83E29}" type="slidenum">
              <a:rPr lang="en-US" smtClean="0"/>
              <a:t>1</a:t>
            </a:fld>
            <a:endParaRPr lang="en-US"/>
          </a:p>
        </p:txBody>
      </p:sp>
    </p:spTree>
    <p:extLst>
      <p:ext uri="{BB962C8B-B14F-4D97-AF65-F5344CB8AC3E}">
        <p14:creationId xmlns:p14="http://schemas.microsoft.com/office/powerpoint/2010/main" val="48290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BC1A-0523-2B42-961E-823DC5748F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744E4F-1A4E-3D48-B1AC-0D93D55EEA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EDB9A3-D459-0A4C-AAED-5EB7FD31D6D3}"/>
              </a:ext>
            </a:extLst>
          </p:cNvPr>
          <p:cNvSpPr>
            <a:spLocks noGrp="1"/>
          </p:cNvSpPr>
          <p:nvPr>
            <p:ph type="dt" sz="half" idx="10"/>
          </p:nvPr>
        </p:nvSpPr>
        <p:spPr/>
        <p:txBody>
          <a:bodyPr/>
          <a:lstStyle/>
          <a:p>
            <a:fld id="{94A24843-F8F0-C143-9155-515E28927C30}" type="datetimeFigureOut">
              <a:rPr lang="en-US" smtClean="0"/>
              <a:t>11/10/18</a:t>
            </a:fld>
            <a:endParaRPr lang="en-US"/>
          </a:p>
        </p:txBody>
      </p:sp>
      <p:sp>
        <p:nvSpPr>
          <p:cNvPr id="5" name="Footer Placeholder 4">
            <a:extLst>
              <a:ext uri="{FF2B5EF4-FFF2-40B4-BE49-F238E27FC236}">
                <a16:creationId xmlns:a16="http://schemas.microsoft.com/office/drawing/2014/main" id="{BD55020F-B2C5-3B47-8B40-89091C089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630B3-93F8-5048-9376-7FB497B9B3AD}"/>
              </a:ext>
            </a:extLst>
          </p:cNvPr>
          <p:cNvSpPr>
            <a:spLocks noGrp="1"/>
          </p:cNvSpPr>
          <p:nvPr>
            <p:ph type="sldNum" sz="quarter" idx="12"/>
          </p:nvPr>
        </p:nvSpPr>
        <p:spPr/>
        <p:txBody>
          <a:bodyPr/>
          <a:lstStyle/>
          <a:p>
            <a:fld id="{828CA7E7-46DC-C54E-98BD-5862E862A86D}" type="slidenum">
              <a:rPr lang="en-US" smtClean="0"/>
              <a:t>‹#›</a:t>
            </a:fld>
            <a:endParaRPr lang="en-US"/>
          </a:p>
        </p:txBody>
      </p:sp>
    </p:spTree>
    <p:extLst>
      <p:ext uri="{BB962C8B-B14F-4D97-AF65-F5344CB8AC3E}">
        <p14:creationId xmlns:p14="http://schemas.microsoft.com/office/powerpoint/2010/main" val="80754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E4A1-BF42-E04F-ADBF-1B0415055B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C39BA-914C-AB4D-A9B8-F5BA1078EB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2F321-7500-5240-A46A-F5B2892CE7A1}"/>
              </a:ext>
            </a:extLst>
          </p:cNvPr>
          <p:cNvSpPr>
            <a:spLocks noGrp="1"/>
          </p:cNvSpPr>
          <p:nvPr>
            <p:ph type="dt" sz="half" idx="10"/>
          </p:nvPr>
        </p:nvSpPr>
        <p:spPr/>
        <p:txBody>
          <a:bodyPr/>
          <a:lstStyle/>
          <a:p>
            <a:fld id="{94A24843-F8F0-C143-9155-515E28927C30}" type="datetimeFigureOut">
              <a:rPr lang="en-US" smtClean="0"/>
              <a:t>11/10/18</a:t>
            </a:fld>
            <a:endParaRPr lang="en-US"/>
          </a:p>
        </p:txBody>
      </p:sp>
      <p:sp>
        <p:nvSpPr>
          <p:cNvPr id="5" name="Footer Placeholder 4">
            <a:extLst>
              <a:ext uri="{FF2B5EF4-FFF2-40B4-BE49-F238E27FC236}">
                <a16:creationId xmlns:a16="http://schemas.microsoft.com/office/drawing/2014/main" id="{65DCB0B5-BF6D-9347-843C-12A8BC8BE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C61D7-8B3C-D443-BD1D-4E3AFA449FF9}"/>
              </a:ext>
            </a:extLst>
          </p:cNvPr>
          <p:cNvSpPr>
            <a:spLocks noGrp="1"/>
          </p:cNvSpPr>
          <p:nvPr>
            <p:ph type="sldNum" sz="quarter" idx="12"/>
          </p:nvPr>
        </p:nvSpPr>
        <p:spPr/>
        <p:txBody>
          <a:bodyPr/>
          <a:lstStyle/>
          <a:p>
            <a:fld id="{828CA7E7-46DC-C54E-98BD-5862E862A86D}" type="slidenum">
              <a:rPr lang="en-US" smtClean="0"/>
              <a:t>‹#›</a:t>
            </a:fld>
            <a:endParaRPr lang="en-US"/>
          </a:p>
        </p:txBody>
      </p:sp>
    </p:spTree>
    <p:extLst>
      <p:ext uri="{BB962C8B-B14F-4D97-AF65-F5344CB8AC3E}">
        <p14:creationId xmlns:p14="http://schemas.microsoft.com/office/powerpoint/2010/main" val="23146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E2803-B879-2044-8041-9B46EC8A0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950186-260F-DC47-92F6-04A4E1A08C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6A28E-31EF-9148-9CB0-DA7727F44E95}"/>
              </a:ext>
            </a:extLst>
          </p:cNvPr>
          <p:cNvSpPr>
            <a:spLocks noGrp="1"/>
          </p:cNvSpPr>
          <p:nvPr>
            <p:ph type="dt" sz="half" idx="10"/>
          </p:nvPr>
        </p:nvSpPr>
        <p:spPr/>
        <p:txBody>
          <a:bodyPr/>
          <a:lstStyle/>
          <a:p>
            <a:fld id="{94A24843-F8F0-C143-9155-515E28927C30}" type="datetimeFigureOut">
              <a:rPr lang="en-US" smtClean="0"/>
              <a:t>11/10/18</a:t>
            </a:fld>
            <a:endParaRPr lang="en-US"/>
          </a:p>
        </p:txBody>
      </p:sp>
      <p:sp>
        <p:nvSpPr>
          <p:cNvPr id="5" name="Footer Placeholder 4">
            <a:extLst>
              <a:ext uri="{FF2B5EF4-FFF2-40B4-BE49-F238E27FC236}">
                <a16:creationId xmlns:a16="http://schemas.microsoft.com/office/drawing/2014/main" id="{160984E1-3517-334D-88B9-728F215E4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6D498-87D1-014E-971B-C521D50F49B9}"/>
              </a:ext>
            </a:extLst>
          </p:cNvPr>
          <p:cNvSpPr>
            <a:spLocks noGrp="1"/>
          </p:cNvSpPr>
          <p:nvPr>
            <p:ph type="sldNum" sz="quarter" idx="12"/>
          </p:nvPr>
        </p:nvSpPr>
        <p:spPr/>
        <p:txBody>
          <a:bodyPr/>
          <a:lstStyle/>
          <a:p>
            <a:fld id="{828CA7E7-46DC-C54E-98BD-5862E862A86D}" type="slidenum">
              <a:rPr lang="en-US" smtClean="0"/>
              <a:t>‹#›</a:t>
            </a:fld>
            <a:endParaRPr lang="en-US"/>
          </a:p>
        </p:txBody>
      </p:sp>
    </p:spTree>
    <p:extLst>
      <p:ext uri="{BB962C8B-B14F-4D97-AF65-F5344CB8AC3E}">
        <p14:creationId xmlns:p14="http://schemas.microsoft.com/office/powerpoint/2010/main" val="209514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0C91-2052-E44E-8A42-43A2BC392A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1BAB0-A208-8B40-B523-F901E3C5D9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3B9F8-51EF-BC4F-BCD2-04C4DBD3412E}"/>
              </a:ext>
            </a:extLst>
          </p:cNvPr>
          <p:cNvSpPr>
            <a:spLocks noGrp="1"/>
          </p:cNvSpPr>
          <p:nvPr>
            <p:ph type="dt" sz="half" idx="10"/>
          </p:nvPr>
        </p:nvSpPr>
        <p:spPr/>
        <p:txBody>
          <a:bodyPr/>
          <a:lstStyle/>
          <a:p>
            <a:fld id="{94A24843-F8F0-C143-9155-515E28927C30}" type="datetimeFigureOut">
              <a:rPr lang="en-US" smtClean="0"/>
              <a:t>11/10/18</a:t>
            </a:fld>
            <a:endParaRPr lang="en-US"/>
          </a:p>
        </p:txBody>
      </p:sp>
      <p:sp>
        <p:nvSpPr>
          <p:cNvPr id="5" name="Footer Placeholder 4">
            <a:extLst>
              <a:ext uri="{FF2B5EF4-FFF2-40B4-BE49-F238E27FC236}">
                <a16:creationId xmlns:a16="http://schemas.microsoft.com/office/drawing/2014/main" id="{66610FEB-6A1B-A047-8A07-3A73A30E6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515BB-95E2-A147-AA89-2B70924ADE51}"/>
              </a:ext>
            </a:extLst>
          </p:cNvPr>
          <p:cNvSpPr>
            <a:spLocks noGrp="1"/>
          </p:cNvSpPr>
          <p:nvPr>
            <p:ph type="sldNum" sz="quarter" idx="12"/>
          </p:nvPr>
        </p:nvSpPr>
        <p:spPr/>
        <p:txBody>
          <a:bodyPr/>
          <a:lstStyle/>
          <a:p>
            <a:fld id="{828CA7E7-46DC-C54E-98BD-5862E862A86D}" type="slidenum">
              <a:rPr lang="en-US" smtClean="0"/>
              <a:t>‹#›</a:t>
            </a:fld>
            <a:endParaRPr lang="en-US"/>
          </a:p>
        </p:txBody>
      </p:sp>
    </p:spTree>
    <p:extLst>
      <p:ext uri="{BB962C8B-B14F-4D97-AF65-F5344CB8AC3E}">
        <p14:creationId xmlns:p14="http://schemas.microsoft.com/office/powerpoint/2010/main" val="423320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297A-67C6-E24E-8115-817342575B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D8FF7F-8593-FB4F-B5CD-D639F87014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B69577-C8B7-0748-86CC-C2336CB8F245}"/>
              </a:ext>
            </a:extLst>
          </p:cNvPr>
          <p:cNvSpPr>
            <a:spLocks noGrp="1"/>
          </p:cNvSpPr>
          <p:nvPr>
            <p:ph type="dt" sz="half" idx="10"/>
          </p:nvPr>
        </p:nvSpPr>
        <p:spPr/>
        <p:txBody>
          <a:bodyPr/>
          <a:lstStyle/>
          <a:p>
            <a:fld id="{94A24843-F8F0-C143-9155-515E28927C30}" type="datetimeFigureOut">
              <a:rPr lang="en-US" smtClean="0"/>
              <a:t>11/10/18</a:t>
            </a:fld>
            <a:endParaRPr lang="en-US"/>
          </a:p>
        </p:txBody>
      </p:sp>
      <p:sp>
        <p:nvSpPr>
          <p:cNvPr id="5" name="Footer Placeholder 4">
            <a:extLst>
              <a:ext uri="{FF2B5EF4-FFF2-40B4-BE49-F238E27FC236}">
                <a16:creationId xmlns:a16="http://schemas.microsoft.com/office/drawing/2014/main" id="{71BC0D4E-A248-F849-9B5F-6B93D2E80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4B2F9-525E-9343-95E6-2F422A119750}"/>
              </a:ext>
            </a:extLst>
          </p:cNvPr>
          <p:cNvSpPr>
            <a:spLocks noGrp="1"/>
          </p:cNvSpPr>
          <p:nvPr>
            <p:ph type="sldNum" sz="quarter" idx="12"/>
          </p:nvPr>
        </p:nvSpPr>
        <p:spPr/>
        <p:txBody>
          <a:bodyPr/>
          <a:lstStyle/>
          <a:p>
            <a:fld id="{828CA7E7-46DC-C54E-98BD-5862E862A86D}" type="slidenum">
              <a:rPr lang="en-US" smtClean="0"/>
              <a:t>‹#›</a:t>
            </a:fld>
            <a:endParaRPr lang="en-US"/>
          </a:p>
        </p:txBody>
      </p:sp>
    </p:spTree>
    <p:extLst>
      <p:ext uri="{BB962C8B-B14F-4D97-AF65-F5344CB8AC3E}">
        <p14:creationId xmlns:p14="http://schemas.microsoft.com/office/powerpoint/2010/main" val="351863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92A4-93A4-2C42-BDC1-B5F489779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12775-8D1D-D54E-B89D-7B372DE080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1E6373-4390-A14F-A37B-7CB7F353F9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2010BB-85D2-644A-B63C-C41864BC8588}"/>
              </a:ext>
            </a:extLst>
          </p:cNvPr>
          <p:cNvSpPr>
            <a:spLocks noGrp="1"/>
          </p:cNvSpPr>
          <p:nvPr>
            <p:ph type="dt" sz="half" idx="10"/>
          </p:nvPr>
        </p:nvSpPr>
        <p:spPr/>
        <p:txBody>
          <a:bodyPr/>
          <a:lstStyle/>
          <a:p>
            <a:fld id="{94A24843-F8F0-C143-9155-515E28927C30}" type="datetimeFigureOut">
              <a:rPr lang="en-US" smtClean="0"/>
              <a:t>11/10/18</a:t>
            </a:fld>
            <a:endParaRPr lang="en-US"/>
          </a:p>
        </p:txBody>
      </p:sp>
      <p:sp>
        <p:nvSpPr>
          <p:cNvPr id="6" name="Footer Placeholder 5">
            <a:extLst>
              <a:ext uri="{FF2B5EF4-FFF2-40B4-BE49-F238E27FC236}">
                <a16:creationId xmlns:a16="http://schemas.microsoft.com/office/drawing/2014/main" id="{CC874DAB-45E9-9940-8245-36E041EF5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DE380-E618-0948-9926-CF74584F783D}"/>
              </a:ext>
            </a:extLst>
          </p:cNvPr>
          <p:cNvSpPr>
            <a:spLocks noGrp="1"/>
          </p:cNvSpPr>
          <p:nvPr>
            <p:ph type="sldNum" sz="quarter" idx="12"/>
          </p:nvPr>
        </p:nvSpPr>
        <p:spPr/>
        <p:txBody>
          <a:bodyPr/>
          <a:lstStyle/>
          <a:p>
            <a:fld id="{828CA7E7-46DC-C54E-98BD-5862E862A86D}" type="slidenum">
              <a:rPr lang="en-US" smtClean="0"/>
              <a:t>‹#›</a:t>
            </a:fld>
            <a:endParaRPr lang="en-US"/>
          </a:p>
        </p:txBody>
      </p:sp>
    </p:spTree>
    <p:extLst>
      <p:ext uri="{BB962C8B-B14F-4D97-AF65-F5344CB8AC3E}">
        <p14:creationId xmlns:p14="http://schemas.microsoft.com/office/powerpoint/2010/main" val="194560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967B-4E25-654D-9425-C42EBBC367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81FBC6-E729-BE45-A4C7-AB9556497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BB9FAA5-8A21-3044-8370-C13947D32E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46644F-354B-3848-8E9D-EBBE4FDF2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F89EA2-9664-E746-A429-4F66AE0026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0E6D2A-B35F-9E42-9CF7-AD12FD78CFDA}"/>
              </a:ext>
            </a:extLst>
          </p:cNvPr>
          <p:cNvSpPr>
            <a:spLocks noGrp="1"/>
          </p:cNvSpPr>
          <p:nvPr>
            <p:ph type="dt" sz="half" idx="10"/>
          </p:nvPr>
        </p:nvSpPr>
        <p:spPr/>
        <p:txBody>
          <a:bodyPr/>
          <a:lstStyle/>
          <a:p>
            <a:fld id="{94A24843-F8F0-C143-9155-515E28927C30}" type="datetimeFigureOut">
              <a:rPr lang="en-US" smtClean="0"/>
              <a:t>11/10/18</a:t>
            </a:fld>
            <a:endParaRPr lang="en-US"/>
          </a:p>
        </p:txBody>
      </p:sp>
      <p:sp>
        <p:nvSpPr>
          <p:cNvPr id="8" name="Footer Placeholder 7">
            <a:extLst>
              <a:ext uri="{FF2B5EF4-FFF2-40B4-BE49-F238E27FC236}">
                <a16:creationId xmlns:a16="http://schemas.microsoft.com/office/drawing/2014/main" id="{12D3C20A-55F6-9745-984C-C0E038ABB8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7CE2FE-F6CA-1948-80DD-3A3BAD83D77E}"/>
              </a:ext>
            </a:extLst>
          </p:cNvPr>
          <p:cNvSpPr>
            <a:spLocks noGrp="1"/>
          </p:cNvSpPr>
          <p:nvPr>
            <p:ph type="sldNum" sz="quarter" idx="12"/>
          </p:nvPr>
        </p:nvSpPr>
        <p:spPr/>
        <p:txBody>
          <a:bodyPr/>
          <a:lstStyle/>
          <a:p>
            <a:fld id="{828CA7E7-46DC-C54E-98BD-5862E862A86D}" type="slidenum">
              <a:rPr lang="en-US" smtClean="0"/>
              <a:t>‹#›</a:t>
            </a:fld>
            <a:endParaRPr lang="en-US"/>
          </a:p>
        </p:txBody>
      </p:sp>
    </p:spTree>
    <p:extLst>
      <p:ext uri="{BB962C8B-B14F-4D97-AF65-F5344CB8AC3E}">
        <p14:creationId xmlns:p14="http://schemas.microsoft.com/office/powerpoint/2010/main" val="92494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54E7-B1DB-8E42-8249-02F8C1B1F2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914C19-7440-7343-B975-7BB08FDC0928}"/>
              </a:ext>
            </a:extLst>
          </p:cNvPr>
          <p:cNvSpPr>
            <a:spLocks noGrp="1"/>
          </p:cNvSpPr>
          <p:nvPr>
            <p:ph type="dt" sz="half" idx="10"/>
          </p:nvPr>
        </p:nvSpPr>
        <p:spPr/>
        <p:txBody>
          <a:bodyPr/>
          <a:lstStyle/>
          <a:p>
            <a:fld id="{94A24843-F8F0-C143-9155-515E28927C30}" type="datetimeFigureOut">
              <a:rPr lang="en-US" smtClean="0"/>
              <a:t>11/10/18</a:t>
            </a:fld>
            <a:endParaRPr lang="en-US"/>
          </a:p>
        </p:txBody>
      </p:sp>
      <p:sp>
        <p:nvSpPr>
          <p:cNvPr id="4" name="Footer Placeholder 3">
            <a:extLst>
              <a:ext uri="{FF2B5EF4-FFF2-40B4-BE49-F238E27FC236}">
                <a16:creationId xmlns:a16="http://schemas.microsoft.com/office/drawing/2014/main" id="{03D8C85E-2E95-9848-BDC0-83A12D25B4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03AA44-0E7E-C446-8501-2ABCCBDCC11D}"/>
              </a:ext>
            </a:extLst>
          </p:cNvPr>
          <p:cNvSpPr>
            <a:spLocks noGrp="1"/>
          </p:cNvSpPr>
          <p:nvPr>
            <p:ph type="sldNum" sz="quarter" idx="12"/>
          </p:nvPr>
        </p:nvSpPr>
        <p:spPr/>
        <p:txBody>
          <a:bodyPr/>
          <a:lstStyle/>
          <a:p>
            <a:fld id="{828CA7E7-46DC-C54E-98BD-5862E862A86D}" type="slidenum">
              <a:rPr lang="en-US" smtClean="0"/>
              <a:t>‹#›</a:t>
            </a:fld>
            <a:endParaRPr lang="en-US"/>
          </a:p>
        </p:txBody>
      </p:sp>
    </p:spTree>
    <p:extLst>
      <p:ext uri="{BB962C8B-B14F-4D97-AF65-F5344CB8AC3E}">
        <p14:creationId xmlns:p14="http://schemas.microsoft.com/office/powerpoint/2010/main" val="62095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DE9CD-E423-EE4A-8658-AF64BCED6315}"/>
              </a:ext>
            </a:extLst>
          </p:cNvPr>
          <p:cNvSpPr>
            <a:spLocks noGrp="1"/>
          </p:cNvSpPr>
          <p:nvPr>
            <p:ph type="dt" sz="half" idx="10"/>
          </p:nvPr>
        </p:nvSpPr>
        <p:spPr/>
        <p:txBody>
          <a:bodyPr/>
          <a:lstStyle/>
          <a:p>
            <a:fld id="{94A24843-F8F0-C143-9155-515E28927C30}" type="datetimeFigureOut">
              <a:rPr lang="en-US" smtClean="0"/>
              <a:t>11/10/18</a:t>
            </a:fld>
            <a:endParaRPr lang="en-US"/>
          </a:p>
        </p:txBody>
      </p:sp>
      <p:sp>
        <p:nvSpPr>
          <p:cNvPr id="3" name="Footer Placeholder 2">
            <a:extLst>
              <a:ext uri="{FF2B5EF4-FFF2-40B4-BE49-F238E27FC236}">
                <a16:creationId xmlns:a16="http://schemas.microsoft.com/office/drawing/2014/main" id="{90539CC5-A63A-2644-984E-0E7A12B7AF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127EF6-B6C1-CF4F-8511-68E0B2896DCF}"/>
              </a:ext>
            </a:extLst>
          </p:cNvPr>
          <p:cNvSpPr>
            <a:spLocks noGrp="1"/>
          </p:cNvSpPr>
          <p:nvPr>
            <p:ph type="sldNum" sz="quarter" idx="12"/>
          </p:nvPr>
        </p:nvSpPr>
        <p:spPr/>
        <p:txBody>
          <a:bodyPr/>
          <a:lstStyle/>
          <a:p>
            <a:fld id="{828CA7E7-46DC-C54E-98BD-5862E862A86D}" type="slidenum">
              <a:rPr lang="en-US" smtClean="0"/>
              <a:t>‹#›</a:t>
            </a:fld>
            <a:endParaRPr lang="en-US"/>
          </a:p>
        </p:txBody>
      </p:sp>
    </p:spTree>
    <p:extLst>
      <p:ext uri="{BB962C8B-B14F-4D97-AF65-F5344CB8AC3E}">
        <p14:creationId xmlns:p14="http://schemas.microsoft.com/office/powerpoint/2010/main" val="246935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EE63-B636-2040-8CA8-F1D4576A7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819EE6-2EA1-5F4C-9877-D2A3C7F41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DF3C7D-A85C-AD41-9D0A-49DD5327F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AA99B6-B0D5-A843-9CFA-460541244CB6}"/>
              </a:ext>
            </a:extLst>
          </p:cNvPr>
          <p:cNvSpPr>
            <a:spLocks noGrp="1"/>
          </p:cNvSpPr>
          <p:nvPr>
            <p:ph type="dt" sz="half" idx="10"/>
          </p:nvPr>
        </p:nvSpPr>
        <p:spPr/>
        <p:txBody>
          <a:bodyPr/>
          <a:lstStyle/>
          <a:p>
            <a:fld id="{94A24843-F8F0-C143-9155-515E28927C30}" type="datetimeFigureOut">
              <a:rPr lang="en-US" smtClean="0"/>
              <a:t>11/10/18</a:t>
            </a:fld>
            <a:endParaRPr lang="en-US"/>
          </a:p>
        </p:txBody>
      </p:sp>
      <p:sp>
        <p:nvSpPr>
          <p:cNvPr id="6" name="Footer Placeholder 5">
            <a:extLst>
              <a:ext uri="{FF2B5EF4-FFF2-40B4-BE49-F238E27FC236}">
                <a16:creationId xmlns:a16="http://schemas.microsoft.com/office/drawing/2014/main" id="{ADEC3016-7B65-5244-BDD4-9E0D00380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F39E1-F03C-1941-8468-FED2A82C15A9}"/>
              </a:ext>
            </a:extLst>
          </p:cNvPr>
          <p:cNvSpPr>
            <a:spLocks noGrp="1"/>
          </p:cNvSpPr>
          <p:nvPr>
            <p:ph type="sldNum" sz="quarter" idx="12"/>
          </p:nvPr>
        </p:nvSpPr>
        <p:spPr/>
        <p:txBody>
          <a:bodyPr/>
          <a:lstStyle/>
          <a:p>
            <a:fld id="{828CA7E7-46DC-C54E-98BD-5862E862A86D}" type="slidenum">
              <a:rPr lang="en-US" smtClean="0"/>
              <a:t>‹#›</a:t>
            </a:fld>
            <a:endParaRPr lang="en-US"/>
          </a:p>
        </p:txBody>
      </p:sp>
    </p:spTree>
    <p:extLst>
      <p:ext uri="{BB962C8B-B14F-4D97-AF65-F5344CB8AC3E}">
        <p14:creationId xmlns:p14="http://schemas.microsoft.com/office/powerpoint/2010/main" val="411711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C601-D691-784F-BC35-995BD8CF7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3E37E7-289C-7741-9097-5269418AC3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BD428E-AE1E-624F-80CE-444E663FA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F4194-D82E-E944-8339-CFAB0335871D}"/>
              </a:ext>
            </a:extLst>
          </p:cNvPr>
          <p:cNvSpPr>
            <a:spLocks noGrp="1"/>
          </p:cNvSpPr>
          <p:nvPr>
            <p:ph type="dt" sz="half" idx="10"/>
          </p:nvPr>
        </p:nvSpPr>
        <p:spPr/>
        <p:txBody>
          <a:bodyPr/>
          <a:lstStyle/>
          <a:p>
            <a:fld id="{94A24843-F8F0-C143-9155-515E28927C30}" type="datetimeFigureOut">
              <a:rPr lang="en-US" smtClean="0"/>
              <a:t>11/10/18</a:t>
            </a:fld>
            <a:endParaRPr lang="en-US"/>
          </a:p>
        </p:txBody>
      </p:sp>
      <p:sp>
        <p:nvSpPr>
          <p:cNvPr id="6" name="Footer Placeholder 5">
            <a:extLst>
              <a:ext uri="{FF2B5EF4-FFF2-40B4-BE49-F238E27FC236}">
                <a16:creationId xmlns:a16="http://schemas.microsoft.com/office/drawing/2014/main" id="{F47616AE-D0AA-9342-B177-7B02DBBB1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57ADD-5C6E-0E46-BFAA-BBDE0754EC91}"/>
              </a:ext>
            </a:extLst>
          </p:cNvPr>
          <p:cNvSpPr>
            <a:spLocks noGrp="1"/>
          </p:cNvSpPr>
          <p:nvPr>
            <p:ph type="sldNum" sz="quarter" idx="12"/>
          </p:nvPr>
        </p:nvSpPr>
        <p:spPr/>
        <p:txBody>
          <a:bodyPr/>
          <a:lstStyle/>
          <a:p>
            <a:fld id="{828CA7E7-46DC-C54E-98BD-5862E862A86D}" type="slidenum">
              <a:rPr lang="en-US" smtClean="0"/>
              <a:t>‹#›</a:t>
            </a:fld>
            <a:endParaRPr lang="en-US"/>
          </a:p>
        </p:txBody>
      </p:sp>
    </p:spTree>
    <p:extLst>
      <p:ext uri="{BB962C8B-B14F-4D97-AF65-F5344CB8AC3E}">
        <p14:creationId xmlns:p14="http://schemas.microsoft.com/office/powerpoint/2010/main" val="241982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234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953162-09DD-F44D-BF91-BA24A5C17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CD145-729E-DE47-866E-469E6C29E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A538E-8765-C24D-A1E5-5D40F9AAB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24843-F8F0-C143-9155-515E28927C30}" type="datetimeFigureOut">
              <a:rPr lang="en-US" smtClean="0"/>
              <a:t>11/10/18</a:t>
            </a:fld>
            <a:endParaRPr lang="en-US"/>
          </a:p>
        </p:txBody>
      </p:sp>
      <p:sp>
        <p:nvSpPr>
          <p:cNvPr id="5" name="Footer Placeholder 4">
            <a:extLst>
              <a:ext uri="{FF2B5EF4-FFF2-40B4-BE49-F238E27FC236}">
                <a16:creationId xmlns:a16="http://schemas.microsoft.com/office/drawing/2014/main" id="{1AA84971-FDB7-484A-9AFB-727D85C72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49D1EA-841B-0B43-8670-6E654222B2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CA7E7-46DC-C54E-98BD-5862E862A86D}" type="slidenum">
              <a:rPr lang="en-US" smtClean="0"/>
              <a:t>‹#›</a:t>
            </a:fld>
            <a:endParaRPr lang="en-US"/>
          </a:p>
        </p:txBody>
      </p:sp>
    </p:spTree>
    <p:extLst>
      <p:ext uri="{BB962C8B-B14F-4D97-AF65-F5344CB8AC3E}">
        <p14:creationId xmlns:p14="http://schemas.microsoft.com/office/powerpoint/2010/main" val="2932119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78CC04-94FD-C04B-845F-1BE4508B7A8C}"/>
              </a:ext>
            </a:extLst>
          </p:cNvPr>
          <p:cNvPicPr>
            <a:picLocks noChangeAspect="1"/>
          </p:cNvPicPr>
          <p:nvPr/>
        </p:nvPicPr>
        <p:blipFill rotWithShape="1">
          <a:blip r:embed="rId3">
            <a:alphaModFix amt="86000"/>
            <a:extLst>
              <a:ext uri="{BEBA8EAE-BF5A-486C-A8C5-ECC9F3942E4B}">
                <a14:imgProps xmlns:a14="http://schemas.microsoft.com/office/drawing/2010/main">
                  <a14:imgLayer>
                    <a14:imgEffect>
                      <a14:sharpenSoften amount="4000"/>
                    </a14:imgEffect>
                    <a14:imgEffect>
                      <a14:brightnessContrast bright="1000" contrast="-1000"/>
                    </a14:imgEffect>
                  </a14:imgLayer>
                </a14:imgProps>
              </a:ext>
            </a:extLst>
          </a:blip>
          <a:srcRect t="9723" b="7259"/>
          <a:stretch/>
        </p:blipFill>
        <p:spPr>
          <a:xfrm>
            <a:off x="0" y="-135466"/>
            <a:ext cx="12192000" cy="6993466"/>
          </a:xfrm>
          <a:prstGeom prst="rect">
            <a:avLst/>
          </a:prstGeom>
          <a:solidFill>
            <a:srgbClr val="132341">
              <a:alpha val="0"/>
            </a:srgbClr>
          </a:solidFill>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2FBB58C0-1C98-CE4C-B771-16DFE38AFFB6}"/>
              </a:ext>
            </a:extLst>
          </p:cNvPr>
          <p:cNvSpPr>
            <a:spLocks noGrp="1"/>
          </p:cNvSpPr>
          <p:nvPr>
            <p:ph type="ctrTitle"/>
          </p:nvPr>
        </p:nvSpPr>
        <p:spPr>
          <a:xfrm>
            <a:off x="1642533" y="1073151"/>
            <a:ext cx="9144000" cy="2387600"/>
          </a:xfrm>
          <a:effectLst>
            <a:innerShdw blurRad="63500" dist="50800" dir="16200000">
              <a:prstClr val="black"/>
            </a:innerShdw>
          </a:effectLst>
        </p:spPr>
        <p:txBody>
          <a:bodyPr/>
          <a:lstStyle/>
          <a:p>
            <a:pPr algn="l"/>
            <a:r>
              <a:rPr lang="zh-CN" altLang="en-US" sz="4400" b="1" dirty="0">
                <a:solidFill>
                  <a:schemeClr val="bg1"/>
                </a:solidFill>
                <a:effectLst>
                  <a:outerShdw blurRad="50800" dist="38100" dir="2700000" algn="tl" rotWithShape="0">
                    <a:prstClr val="black">
                      <a:alpha val="40000"/>
                    </a:prstClr>
                  </a:outerShdw>
                </a:effectLst>
                <a:latin typeface="Microsoft JhengHei" panose="020B0604030504040204" pitchFamily="34" charset="-120"/>
                <a:ea typeface="Microsoft JhengHei" panose="020B0604030504040204" pitchFamily="34" charset="-120"/>
              </a:rPr>
              <a:t>亞洲大學</a:t>
            </a:r>
            <a:br>
              <a:rPr lang="en-US" altLang="zh-CN" b="1" dirty="0">
                <a:solidFill>
                  <a:schemeClr val="bg1"/>
                </a:solidFill>
                <a:effectLst>
                  <a:outerShdw blurRad="50800" dist="38100" dir="2700000" algn="tl" rotWithShape="0">
                    <a:prstClr val="black">
                      <a:alpha val="40000"/>
                    </a:prstClr>
                  </a:outerShdw>
                </a:effectLst>
                <a:latin typeface="Microsoft JhengHei" panose="020B0604030504040204" pitchFamily="34" charset="-120"/>
                <a:ea typeface="Microsoft JhengHei" panose="020B0604030504040204" pitchFamily="34" charset="-120"/>
              </a:rPr>
            </a:br>
            <a:r>
              <a:rPr lang="zh-TW" altLang="en-US" b="1" dirty="0">
                <a:solidFill>
                  <a:schemeClr val="bg1"/>
                </a:solidFill>
                <a:effectLst>
                  <a:outerShdw blurRad="50800" dist="38100" dir="2700000" algn="tl" rotWithShape="0">
                    <a:prstClr val="black">
                      <a:alpha val="40000"/>
                    </a:prstClr>
                  </a:outerShdw>
                </a:effectLst>
                <a:latin typeface="Microsoft JhengHei" panose="020B0604030504040204" pitchFamily="34" charset="-120"/>
                <a:ea typeface="Microsoft JhengHei" panose="020B0604030504040204" pitchFamily="34" charset="-120"/>
              </a:rPr>
              <a:t>人工智慧競賽研習營</a:t>
            </a:r>
            <a:r>
              <a:rPr lang="en-US" b="1" dirty="0">
                <a:solidFill>
                  <a:schemeClr val="bg1"/>
                </a:solidFill>
                <a:effectLst>
                  <a:outerShdw blurRad="50800" dist="38100" dir="2700000" algn="tl" rotWithShape="0">
                    <a:prstClr val="black">
                      <a:alpha val="40000"/>
                    </a:prstClr>
                  </a:outerShdw>
                </a:effectLst>
                <a:latin typeface="Microsoft JhengHei" panose="020B0604030504040204" pitchFamily="34" charset="-120"/>
                <a:ea typeface="Microsoft JhengHei" panose="020B0604030504040204" pitchFamily="34" charset="-120"/>
              </a:rPr>
              <a:t> </a:t>
            </a:r>
          </a:p>
        </p:txBody>
      </p:sp>
      <p:sp>
        <p:nvSpPr>
          <p:cNvPr id="3" name="Subtitle 2">
            <a:extLst>
              <a:ext uri="{FF2B5EF4-FFF2-40B4-BE49-F238E27FC236}">
                <a16:creationId xmlns:a16="http://schemas.microsoft.com/office/drawing/2014/main" id="{4041F2A5-77E8-CA46-860E-781233D277DD}"/>
              </a:ext>
            </a:extLst>
          </p:cNvPr>
          <p:cNvSpPr>
            <a:spLocks noGrp="1"/>
          </p:cNvSpPr>
          <p:nvPr>
            <p:ph type="subTitle" idx="1"/>
          </p:nvPr>
        </p:nvSpPr>
        <p:spPr>
          <a:xfrm>
            <a:off x="1642533" y="3345128"/>
            <a:ext cx="9144000" cy="1655762"/>
          </a:xfrm>
        </p:spPr>
        <p:txBody>
          <a:bodyPr>
            <a:normAutofit/>
          </a:bodyPr>
          <a:lstStyle/>
          <a:p>
            <a:pPr algn="l"/>
            <a:endParaRPr kumimoji="1" lang="en-US" altLang="zh-TW" sz="2800" dirty="0">
              <a:solidFill>
                <a:schemeClr val="bg1"/>
              </a:solidFill>
              <a:effectLst>
                <a:outerShdw blurRad="50800" dist="38100" dir="2700000" algn="tl" rotWithShape="0">
                  <a:prstClr val="black">
                    <a:alpha val="40000"/>
                  </a:prstClr>
                </a:outerShdw>
              </a:effectLst>
              <a:latin typeface="微軟正黑體" panose="020B0604030504040204" charset="-120"/>
              <a:ea typeface="微軟正黑體" panose="020B0604030504040204" charset="-120"/>
              <a:sym typeface="+mn-ea"/>
            </a:endParaRPr>
          </a:p>
          <a:p>
            <a:pPr algn="l"/>
            <a:r>
              <a:rPr kumimoji="1" lang="en-US" altLang="zh-TW" sz="2800" dirty="0">
                <a:solidFill>
                  <a:schemeClr val="bg1"/>
                </a:solidFill>
                <a:effectLst>
                  <a:outerShdw blurRad="50800" dist="38100" dir="2700000" algn="tl" rotWithShape="0">
                    <a:prstClr val="black">
                      <a:alpha val="40000"/>
                    </a:prstClr>
                  </a:outerShdw>
                </a:effectLst>
                <a:latin typeface="微軟正黑體" panose="020B0604030504040204" charset="-120"/>
                <a:ea typeface="微軟正黑體" panose="020B0604030504040204" charset="-120"/>
                <a:sym typeface="+mn-ea"/>
              </a:rPr>
              <a:t>Charles C.N. Wang (</a:t>
            </a:r>
            <a:r>
              <a:rPr kumimoji="1" lang="zh-TW" altLang="en-US" sz="2800" dirty="0">
                <a:solidFill>
                  <a:schemeClr val="bg1"/>
                </a:solidFill>
                <a:effectLst>
                  <a:outerShdw blurRad="50800" dist="38100" dir="2700000" algn="tl" rotWithShape="0">
                    <a:prstClr val="black">
                      <a:alpha val="40000"/>
                    </a:prstClr>
                  </a:outerShdw>
                </a:effectLst>
                <a:latin typeface="微軟正黑體" panose="020B0604030504040204" charset="-120"/>
                <a:ea typeface="微軟正黑體" panose="020B0604030504040204" charset="-120"/>
                <a:sym typeface="+mn-ea"/>
              </a:rPr>
              <a:t>王昭能</a:t>
            </a:r>
            <a:r>
              <a:rPr kumimoji="1" lang="en-US" altLang="zh-TW" sz="2800" dirty="0">
                <a:solidFill>
                  <a:schemeClr val="bg1"/>
                </a:solidFill>
                <a:effectLst>
                  <a:outerShdw blurRad="50800" dist="38100" dir="2700000" algn="tl" rotWithShape="0">
                    <a:prstClr val="black">
                      <a:alpha val="40000"/>
                    </a:prstClr>
                  </a:outerShdw>
                </a:effectLst>
                <a:latin typeface="微軟正黑體" panose="020B0604030504040204" charset="-120"/>
                <a:ea typeface="微軟正黑體" panose="020B0604030504040204" charset="-120"/>
                <a:sym typeface="+mn-ea"/>
              </a:rPr>
              <a:t>)</a:t>
            </a:r>
          </a:p>
          <a:p>
            <a:pPr algn="l"/>
            <a:r>
              <a:rPr kumimoji="1" lang="en-US" altLang="zh-TW" dirty="0">
                <a:solidFill>
                  <a:schemeClr val="bg1"/>
                </a:solidFill>
                <a:effectLst>
                  <a:outerShdw blurRad="50800" dist="38100" dir="2700000" algn="tl" rotWithShape="0">
                    <a:prstClr val="black">
                      <a:alpha val="40000"/>
                    </a:prstClr>
                  </a:outerShdw>
                </a:effectLst>
                <a:latin typeface="微軟正黑體" panose="020B0604030504040204" charset="-120"/>
                <a:ea typeface="微軟正黑體" panose="020B0604030504040204" charset="-120"/>
                <a:sym typeface="+mn-ea"/>
              </a:rPr>
              <a:t>Department of Bioinformatics &amp; Medical Engineering</a:t>
            </a:r>
          </a:p>
        </p:txBody>
      </p:sp>
    </p:spTree>
    <p:extLst>
      <p:ext uri="{BB962C8B-B14F-4D97-AF65-F5344CB8AC3E}">
        <p14:creationId xmlns:p14="http://schemas.microsoft.com/office/powerpoint/2010/main" val="2518824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CEAA6-EA58-D14F-BC7E-49F29096A9B0}"/>
              </a:ext>
            </a:extLst>
          </p:cNvPr>
          <p:cNvSpPr>
            <a:spLocks noGrp="1"/>
          </p:cNvSpPr>
          <p:nvPr>
            <p:ph idx="1"/>
          </p:nvPr>
        </p:nvSpPr>
        <p:spPr>
          <a:xfrm>
            <a:off x="808221" y="296628"/>
            <a:ext cx="10515600" cy="1127437"/>
          </a:xfrm>
        </p:spPr>
        <p:txBody>
          <a:bodyPr>
            <a:normAutofit/>
          </a:bodyPr>
          <a:lstStyle/>
          <a:p>
            <a:pPr marL="0" indent="0">
              <a:buNone/>
            </a:pPr>
            <a:r>
              <a:rPr lang="en-US" sz="2400" dirty="0">
                <a:solidFill>
                  <a:schemeClr val="bg1"/>
                </a:solidFill>
                <a:latin typeface="Microsoft JhengHei" panose="020B0604030504040204" pitchFamily="34" charset="-120"/>
                <a:ea typeface="Microsoft JhengHei" panose="020B0604030504040204" pitchFamily="34" charset="-120"/>
              </a:rPr>
              <a:t>PubMed Central </a:t>
            </a:r>
            <a:r>
              <a:rPr lang="zh-CN" altLang="en-US" sz="2400" dirty="0">
                <a:solidFill>
                  <a:schemeClr val="bg1"/>
                </a:solidFill>
                <a:latin typeface="Microsoft JhengHei" panose="020B0604030504040204" pitchFamily="34" charset="-120"/>
                <a:ea typeface="Microsoft JhengHei" panose="020B0604030504040204" pitchFamily="34" charset="-120"/>
              </a:rPr>
              <a:t>生醫文獻全文中每個章節的第一個段落。</a:t>
            </a:r>
            <a:endParaRPr lang="en-US" altLang="zh-CN" sz="2400" dirty="0">
              <a:solidFill>
                <a:schemeClr val="bg1"/>
              </a:solidFill>
              <a:latin typeface="Microsoft JhengHei" panose="020B0604030504040204" pitchFamily="34" charset="-120"/>
              <a:ea typeface="Microsoft JhengHei" panose="020B0604030504040204" pitchFamily="34" charset="-120"/>
            </a:endParaRPr>
          </a:p>
          <a:p>
            <a:pPr marL="0" indent="0">
              <a:buNone/>
            </a:pPr>
            <a:r>
              <a:rPr lang="zh-CN" altLang="en-US" sz="2400" dirty="0">
                <a:solidFill>
                  <a:schemeClr val="bg1"/>
                </a:solidFill>
                <a:latin typeface="Microsoft JhengHei" panose="020B0604030504040204" pitchFamily="34" charset="-120"/>
                <a:ea typeface="Microsoft JhengHei" panose="020B0604030504040204" pitchFamily="34" charset="-120"/>
              </a:rPr>
              <a:t>範例</a:t>
            </a:r>
            <a:r>
              <a:rPr lang="en-US" altLang="zh-CN" sz="2400" dirty="0">
                <a:solidFill>
                  <a:schemeClr val="bg1"/>
                </a:solidFill>
                <a:latin typeface="Microsoft JhengHei" panose="020B0604030504040204" pitchFamily="34" charset="-120"/>
                <a:ea typeface="Microsoft JhengHei" panose="020B0604030504040204" pitchFamily="34" charset="-120"/>
              </a:rPr>
              <a:t>: PMC5522741-Discussion-S20.P30</a:t>
            </a:r>
            <a:r>
              <a:rPr lang="zh-CN" altLang="en-US" sz="2400" dirty="0">
                <a:solidFill>
                  <a:schemeClr val="bg1"/>
                </a:solidFill>
                <a:latin typeface="Microsoft JhengHei" panose="020B0604030504040204" pitchFamily="34" charset="-120"/>
                <a:ea typeface="Microsoft JhengHei" panose="020B0604030504040204" pitchFamily="34" charset="-120"/>
              </a:rPr>
              <a:t> </a:t>
            </a:r>
          </a:p>
          <a:p>
            <a:pPr marL="0" indent="0">
              <a:buNone/>
            </a:pPr>
            <a:endParaRPr lang="en-US" sz="2400" dirty="0">
              <a:solidFill>
                <a:schemeClr val="bg1"/>
              </a:solidFill>
              <a:latin typeface="Microsoft JhengHei" panose="020B0604030504040204" pitchFamily="34" charset="-120"/>
              <a:ea typeface="Microsoft JhengHei" panose="020B0604030504040204" pitchFamily="34" charset="-120"/>
            </a:endParaRPr>
          </a:p>
        </p:txBody>
      </p:sp>
      <p:sp>
        <p:nvSpPr>
          <p:cNvPr id="4" name="TextBox 3">
            <a:extLst>
              <a:ext uri="{FF2B5EF4-FFF2-40B4-BE49-F238E27FC236}">
                <a16:creationId xmlns:a16="http://schemas.microsoft.com/office/drawing/2014/main" id="{23F9DA14-E809-4247-8879-D1DC581CF664}"/>
              </a:ext>
            </a:extLst>
          </p:cNvPr>
          <p:cNvSpPr txBox="1"/>
          <p:nvPr/>
        </p:nvSpPr>
        <p:spPr>
          <a:xfrm>
            <a:off x="808221" y="5024562"/>
            <a:ext cx="10515600" cy="2031325"/>
          </a:xfrm>
          <a:prstGeom prst="rect">
            <a:avLst/>
          </a:prstGeom>
          <a:noFill/>
        </p:spPr>
        <p:txBody>
          <a:bodyPr wrap="square" rtlCol="0">
            <a:spAutoFit/>
          </a:bodyPr>
          <a:lstStyle/>
          <a:p>
            <a:pPr algn="just"/>
            <a:r>
              <a:rPr lang="en-US" sz="1400" dirty="0">
                <a:solidFill>
                  <a:schemeClr val="bg1"/>
                </a:solidFill>
                <a:latin typeface="Courier New" panose="02070309020205020404" pitchFamily="49" charset="0"/>
                <a:cs typeface="Courier New" panose="02070309020205020404" pitchFamily="49" charset="0"/>
              </a:rPr>
              <a:t>Compared with mice fed on ND (a), nicotine treatment leads to a modest increase in 4-hydroxynonenal protein adduct (4-HNE) expression (b). Nicotine plus HFD causes a greater oxidative stress, as evidenced by elevated 4-HNE levels (d), relative to mice on ND with nicotine (b) or fed on HFD alone (c). Treatment with mecamylamine significantly attenuates the nicotine-plus-HFD-induced increase in cardiac oxidative stress (e). Bar 25 </a:t>
            </a:r>
            <a:r>
              <a:rPr lang="el-GR" sz="1400" dirty="0">
                <a:solidFill>
                  <a:schemeClr val="bg1"/>
                </a:solidFill>
                <a:latin typeface="Courier New" panose="02070309020205020404" pitchFamily="49" charset="0"/>
                <a:cs typeface="Courier New" panose="02070309020205020404" pitchFamily="49" charset="0"/>
              </a:rPr>
              <a:t>μ</a:t>
            </a:r>
            <a:r>
              <a:rPr lang="en-US" sz="1400" dirty="0">
                <a:solidFill>
                  <a:schemeClr val="bg1"/>
                </a:solidFill>
                <a:latin typeface="Courier New" panose="02070309020205020404" pitchFamily="49" charset="0"/>
                <a:cs typeface="Courier New" panose="02070309020205020404" pitchFamily="49" charset="0"/>
              </a:rPr>
              <a:t>m. f Quantitation of staining intensities. Values are means ± SEM of 5 mice and were taken from 10 test areas in each of 5 ventricular sections for a total of 50 test areas per mouse. Means with unlike superscripts are significantly (P &lt; 0.05) different</a:t>
            </a:r>
          </a:p>
          <a:p>
            <a:pPr algn="just"/>
            <a:endParaRPr lang="en-US" sz="1400" dirty="0">
              <a:solidFill>
                <a:schemeClr val="bg1"/>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ADC7FE7-A2FC-6C48-B252-7DAE1383DA6A}"/>
              </a:ext>
            </a:extLst>
          </p:cNvPr>
          <p:cNvSpPr txBox="1"/>
          <p:nvPr/>
        </p:nvSpPr>
        <p:spPr>
          <a:xfrm>
            <a:off x="808221" y="4144620"/>
            <a:ext cx="4816255" cy="1569660"/>
          </a:xfrm>
          <a:prstGeom prst="rect">
            <a:avLst/>
          </a:prstGeom>
          <a:noFill/>
        </p:spPr>
        <p:txBody>
          <a:bodyPr wrap="none" rtlCol="0">
            <a:spAutoFit/>
          </a:bodyPr>
          <a:lstStyle/>
          <a:p>
            <a:r>
              <a:rPr lang="en-US" sz="2400" dirty="0">
                <a:solidFill>
                  <a:schemeClr val="bg1"/>
                </a:solidFill>
              </a:rPr>
              <a:t>PubMed Central </a:t>
            </a:r>
            <a:r>
              <a:rPr lang="zh-CN" altLang="en-US" sz="2400" dirty="0">
                <a:solidFill>
                  <a:schemeClr val="bg1"/>
                </a:solidFill>
              </a:rPr>
              <a:t>之 </a:t>
            </a:r>
            <a:r>
              <a:rPr lang="en-US" sz="2400" dirty="0">
                <a:solidFill>
                  <a:schemeClr val="bg1"/>
                </a:solidFill>
              </a:rPr>
              <a:t>figure captions。</a:t>
            </a:r>
          </a:p>
          <a:p>
            <a:r>
              <a:rPr lang="zh-CN" altLang="en-US" sz="2400" dirty="0">
                <a:solidFill>
                  <a:schemeClr val="bg1"/>
                </a:solidFill>
                <a:latin typeface="Microsoft JhengHei" panose="020B0604030504040204" pitchFamily="34" charset="-120"/>
                <a:ea typeface="Microsoft JhengHei" panose="020B0604030504040204" pitchFamily="34" charset="-120"/>
              </a:rPr>
              <a:t>範例</a:t>
            </a:r>
            <a:r>
              <a:rPr lang="en-US" altLang="zh-CN" sz="2400" dirty="0">
                <a:solidFill>
                  <a:schemeClr val="bg1"/>
                </a:solidFill>
                <a:latin typeface="Microsoft JhengHei" panose="020B0604030504040204" pitchFamily="34" charset="-120"/>
                <a:ea typeface="Microsoft JhengHei" panose="020B0604030504040204" pitchFamily="34" charset="-120"/>
              </a:rPr>
              <a:t>:</a:t>
            </a:r>
            <a:r>
              <a:rPr lang="en-US" sz="2400" dirty="0">
                <a:solidFill>
                  <a:schemeClr val="bg1"/>
                </a:solidFill>
                <a:latin typeface="Microsoft JhengHei" panose="020B0604030504040204" pitchFamily="34" charset="-120"/>
                <a:ea typeface="Microsoft JhengHei" panose="020B0604030504040204" pitchFamily="34" charset="-120"/>
              </a:rPr>
              <a:t>PMC5813800-Fig._3</a:t>
            </a:r>
          </a:p>
          <a:p>
            <a:r>
              <a:rPr lang="en-US" sz="2400" dirty="0">
                <a:solidFill>
                  <a:schemeClr val="bg1"/>
                </a:solidFill>
              </a:rPr>
              <a:t> </a:t>
            </a:r>
          </a:p>
          <a:p>
            <a:endParaRPr lang="en-US" sz="2400" dirty="0">
              <a:solidFill>
                <a:schemeClr val="bg1"/>
              </a:solidFill>
            </a:endParaRPr>
          </a:p>
        </p:txBody>
      </p:sp>
      <p:sp>
        <p:nvSpPr>
          <p:cNvPr id="6" name="TextBox 5">
            <a:extLst>
              <a:ext uri="{FF2B5EF4-FFF2-40B4-BE49-F238E27FC236}">
                <a16:creationId xmlns:a16="http://schemas.microsoft.com/office/drawing/2014/main" id="{6A0B6992-A8B9-3F4D-9E3B-2805DCFC0647}"/>
              </a:ext>
            </a:extLst>
          </p:cNvPr>
          <p:cNvSpPr txBox="1"/>
          <p:nvPr/>
        </p:nvSpPr>
        <p:spPr>
          <a:xfrm>
            <a:off x="808221" y="1191560"/>
            <a:ext cx="10124606" cy="2893100"/>
          </a:xfrm>
          <a:prstGeom prst="rect">
            <a:avLst/>
          </a:prstGeom>
          <a:noFill/>
        </p:spPr>
        <p:txBody>
          <a:bodyPr wrap="square" rtlCol="0">
            <a:spAutoFit/>
          </a:bodyPr>
          <a:lstStyle/>
          <a:p>
            <a:pPr algn="just"/>
            <a:r>
              <a:rPr lang="en-US" sz="1400" dirty="0">
                <a:solidFill>
                  <a:schemeClr val="bg1"/>
                </a:solidFill>
                <a:latin typeface="Courier New" panose="02070309020205020404" pitchFamily="49" charset="0"/>
                <a:cs typeface="Courier New" panose="02070309020205020404" pitchFamily="49" charset="0"/>
              </a:rPr>
              <a:t>Hypothalamic inflammation and increased oxidative stress are thought to be 2 mechanisms underlying obesity and aging (Cai and Liu 2012; Williams 2012; </a:t>
            </a:r>
            <a:r>
              <a:rPr lang="en-US" sz="1400" dirty="0" err="1">
                <a:solidFill>
                  <a:schemeClr val="bg1"/>
                </a:solidFill>
                <a:latin typeface="Courier New" panose="02070309020205020404" pitchFamily="49" charset="0"/>
                <a:cs typeface="Courier New" panose="02070309020205020404" pitchFamily="49" charset="0"/>
              </a:rPr>
              <a:t>Erdos</a:t>
            </a:r>
            <a:r>
              <a:rPr lang="en-US" sz="1400" dirty="0">
                <a:solidFill>
                  <a:schemeClr val="bg1"/>
                </a:solidFill>
                <a:latin typeface="Courier New" panose="02070309020205020404" pitchFamily="49" charset="0"/>
                <a:cs typeface="Courier New" panose="02070309020205020404" pitchFamily="49" charset="0"/>
              </a:rPr>
              <a:t> et al. 2011). Tempol, a free radical scavenger, has been shown to decrease sympathetic activity in the brain (Lu et al. 2004) and to possess neuroprotective effects in various models of brain injuries, including stroke (Wilcox 2010; Hall et al. 2010; </a:t>
            </a:r>
            <a:r>
              <a:rPr lang="en-US" sz="1400" dirty="0" err="1">
                <a:solidFill>
                  <a:schemeClr val="bg1"/>
                </a:solidFill>
                <a:latin typeface="Courier New" panose="02070309020205020404" pitchFamily="49" charset="0"/>
                <a:cs typeface="Courier New" panose="02070309020205020404" pitchFamily="49" charset="0"/>
              </a:rPr>
              <a:t>Dohare</a:t>
            </a:r>
            <a:r>
              <a:rPr lang="en-US" sz="1400" dirty="0">
                <a:solidFill>
                  <a:schemeClr val="bg1"/>
                </a:solidFill>
                <a:latin typeface="Courier New" panose="02070309020205020404" pitchFamily="49" charset="0"/>
                <a:cs typeface="Courier New" panose="02070309020205020404" pitchFamily="49" charset="0"/>
              </a:rPr>
              <a:t> et al. 2014). It has been proposed that tempol’s neuroprotective efficacy is largely caused by its ability to catalytically scavenge </a:t>
            </a:r>
            <a:r>
              <a:rPr lang="en-US" sz="1400" dirty="0" err="1">
                <a:solidFill>
                  <a:schemeClr val="bg1"/>
                </a:solidFill>
                <a:latin typeface="Courier New" panose="02070309020205020404" pitchFamily="49" charset="0"/>
                <a:cs typeface="Courier New" panose="02070309020205020404" pitchFamily="49" charset="0"/>
              </a:rPr>
              <a:t>peroxynitrite</a:t>
            </a:r>
            <a:r>
              <a:rPr lang="en-US" sz="1400" dirty="0">
                <a:solidFill>
                  <a:schemeClr val="bg1"/>
                </a:solidFill>
                <a:latin typeface="Courier New" panose="02070309020205020404" pitchFamily="49" charset="0"/>
                <a:cs typeface="Courier New" panose="02070309020205020404" pitchFamily="49" charset="0"/>
              </a:rPr>
              <a:t> radicals (</a:t>
            </a:r>
            <a:r>
              <a:rPr lang="en-US" sz="1400" dirty="0" err="1">
                <a:solidFill>
                  <a:schemeClr val="bg1"/>
                </a:solidFill>
                <a:latin typeface="Courier New" panose="02070309020205020404" pitchFamily="49" charset="0"/>
                <a:cs typeface="Courier New" panose="02070309020205020404" pitchFamily="49" charset="0"/>
              </a:rPr>
              <a:t>Xiong</a:t>
            </a:r>
            <a:r>
              <a:rPr lang="en-US" sz="1400" dirty="0">
                <a:solidFill>
                  <a:schemeClr val="bg1"/>
                </a:solidFill>
                <a:latin typeface="Courier New" panose="02070309020205020404" pitchFamily="49" charset="0"/>
                <a:cs typeface="Courier New" panose="02070309020205020404" pitchFamily="49" charset="0"/>
              </a:rPr>
              <a:t> et al. 2009). In this study, we hypothesized that central infusion of tempol, a free radical scavenger, would reduce oxidative stress in the hypothalamus and decrease food intake and body weight by affecting leptin </a:t>
            </a:r>
            <a:r>
              <a:rPr lang="en-US" sz="1400" dirty="0" err="1">
                <a:solidFill>
                  <a:schemeClr val="bg1"/>
                </a:solidFill>
                <a:latin typeface="Courier New" panose="02070309020205020404" pitchFamily="49" charset="0"/>
                <a:cs typeface="Courier New" panose="02070309020205020404" pitchFamily="49" charset="0"/>
              </a:rPr>
              <a:t>signalling</a:t>
            </a:r>
            <a:r>
              <a:rPr lang="en-US" sz="1400" dirty="0">
                <a:solidFill>
                  <a:schemeClr val="bg1"/>
                </a:solidFill>
                <a:latin typeface="Courier New" panose="02070309020205020404" pitchFamily="49" charset="0"/>
                <a:cs typeface="Courier New" panose="02070309020205020404" pitchFamily="49" charset="0"/>
              </a:rPr>
              <a:t> through the AMPK/SIRT1-dependent pathway or pSTAT3 pathway in rats with age-related obesity. For this purpose, we administered tempol at a dose of 5 </a:t>
            </a:r>
            <a:r>
              <a:rPr lang="el-GR" sz="1400" dirty="0">
                <a:solidFill>
                  <a:schemeClr val="bg1"/>
                </a:solidFill>
                <a:latin typeface="Courier New" panose="02070309020205020404" pitchFamily="49" charset="0"/>
                <a:cs typeface="Courier New" panose="02070309020205020404" pitchFamily="49" charset="0"/>
              </a:rPr>
              <a:t>μ</a:t>
            </a:r>
            <a:r>
              <a:rPr lang="en-US" sz="1400" dirty="0">
                <a:solidFill>
                  <a:schemeClr val="bg1"/>
                </a:solidFill>
                <a:latin typeface="Courier New" panose="02070309020205020404" pitchFamily="49" charset="0"/>
                <a:cs typeface="Courier New" panose="02070309020205020404" pitchFamily="49" charset="0"/>
              </a:rPr>
              <a:t>g/min as a continuous infusion for 2 weeks. Other studies (Kang et al. 2009; </a:t>
            </a:r>
            <a:r>
              <a:rPr lang="en-US" sz="1400" dirty="0" err="1">
                <a:solidFill>
                  <a:schemeClr val="bg1"/>
                </a:solidFill>
                <a:latin typeface="Courier New" panose="02070309020205020404" pitchFamily="49" charset="0"/>
                <a:cs typeface="Courier New" panose="02070309020205020404" pitchFamily="49" charset="0"/>
              </a:rPr>
              <a:t>Xue</a:t>
            </a:r>
            <a:r>
              <a:rPr lang="en-US" sz="1400" dirty="0">
                <a:solidFill>
                  <a:schemeClr val="bg1"/>
                </a:solidFill>
                <a:latin typeface="Courier New" panose="02070309020205020404" pitchFamily="49" charset="0"/>
                <a:cs typeface="Courier New" panose="02070309020205020404" pitchFamily="49" charset="0"/>
              </a:rPr>
              <a:t> et al. 2011) have demonstrated that the effective dose ranged between 1.3 and 8.6 </a:t>
            </a:r>
            <a:r>
              <a:rPr lang="el-GR" sz="1400" dirty="0">
                <a:solidFill>
                  <a:schemeClr val="bg1"/>
                </a:solidFill>
                <a:latin typeface="Courier New" panose="02070309020205020404" pitchFamily="49" charset="0"/>
                <a:cs typeface="Courier New" panose="02070309020205020404" pitchFamily="49" charset="0"/>
              </a:rPr>
              <a:t>μ</a:t>
            </a:r>
            <a:r>
              <a:rPr lang="en-US" sz="1400" dirty="0">
                <a:solidFill>
                  <a:schemeClr val="bg1"/>
                </a:solidFill>
                <a:latin typeface="Courier New" panose="02070309020205020404" pitchFamily="49" charset="0"/>
                <a:cs typeface="Courier New" panose="02070309020205020404" pitchFamily="49" charset="0"/>
              </a:rPr>
              <a:t>g/min. Therefore, our dose may be considered a medium dose.</a:t>
            </a:r>
          </a:p>
        </p:txBody>
      </p:sp>
    </p:spTree>
    <p:extLst>
      <p:ext uri="{BB962C8B-B14F-4D97-AF65-F5344CB8AC3E}">
        <p14:creationId xmlns:p14="http://schemas.microsoft.com/office/powerpoint/2010/main" val="1878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1D83F-694B-B74F-895D-591FF8D9565C}"/>
              </a:ext>
            </a:extLst>
          </p:cNvPr>
          <p:cNvSpPr>
            <a:spLocks noGrp="1"/>
          </p:cNvSpPr>
          <p:nvPr>
            <p:ph idx="1"/>
          </p:nvPr>
        </p:nvSpPr>
        <p:spPr>
          <a:xfrm>
            <a:off x="733269" y="371579"/>
            <a:ext cx="10515600" cy="1457221"/>
          </a:xfrm>
        </p:spPr>
        <p:txBody>
          <a:bodyPr>
            <a:normAutofit/>
          </a:bodyPr>
          <a:lstStyle/>
          <a:p>
            <a:pPr marL="0" indent="0">
              <a:buNone/>
            </a:pPr>
            <a:r>
              <a:rPr lang="zh-CN" altLang="en-US" sz="2400" dirty="0">
                <a:solidFill>
                  <a:schemeClr val="bg1"/>
                </a:solidFill>
                <a:latin typeface="Microsoft JhengHei" panose="020B0604030504040204" pitchFamily="34" charset="-120"/>
                <a:ea typeface="Microsoft JhengHei" panose="020B0604030504040204" pitchFamily="34" charset="-120"/>
              </a:rPr>
              <a:t>生醫專利文件之摘要，第一行為標題，第二行開始為摘要，某些專利文獻 有分段，所以可能會超過兩行。 </a:t>
            </a:r>
          </a:p>
          <a:p>
            <a:pPr marL="0" indent="0">
              <a:buNone/>
            </a:pPr>
            <a:r>
              <a:rPr lang="zh-CN" altLang="en-US" sz="2400" dirty="0">
                <a:solidFill>
                  <a:schemeClr val="bg1"/>
                </a:solidFill>
                <a:latin typeface="Microsoft JhengHei" panose="020B0604030504040204" pitchFamily="34" charset="-120"/>
                <a:ea typeface="Microsoft JhengHei" panose="020B0604030504040204" pitchFamily="34" charset="-120"/>
              </a:rPr>
              <a:t>範例</a:t>
            </a:r>
            <a:r>
              <a:rPr lang="en-US" altLang="zh-CN" sz="2400" dirty="0">
                <a:solidFill>
                  <a:schemeClr val="bg1"/>
                </a:solidFill>
                <a:latin typeface="Microsoft JhengHei" panose="020B0604030504040204" pitchFamily="34" charset="-120"/>
                <a:ea typeface="Microsoft JhengHei" panose="020B0604030504040204" pitchFamily="34" charset="-120"/>
              </a:rPr>
              <a:t>: 9,572,832</a:t>
            </a:r>
            <a:endParaRPr lang="zh-CN" altLang="en-US" sz="2400" dirty="0">
              <a:solidFill>
                <a:schemeClr val="bg1"/>
              </a:solidFill>
              <a:latin typeface="Microsoft JhengHei" panose="020B0604030504040204" pitchFamily="34" charset="-120"/>
              <a:ea typeface="Microsoft JhengHei" panose="020B0604030504040204" pitchFamily="34" charset="-120"/>
            </a:endParaRPr>
          </a:p>
          <a:p>
            <a:pPr marL="0" indent="0">
              <a:buNone/>
            </a:pPr>
            <a:endParaRPr lang="en-US" sz="2400" dirty="0">
              <a:solidFill>
                <a:schemeClr val="bg1"/>
              </a:solidFill>
              <a:latin typeface="Microsoft JhengHei" panose="020B0604030504040204" pitchFamily="34" charset="-120"/>
              <a:ea typeface="Microsoft JhengHei" panose="020B0604030504040204" pitchFamily="34" charset="-120"/>
            </a:endParaRPr>
          </a:p>
        </p:txBody>
      </p:sp>
      <p:sp>
        <p:nvSpPr>
          <p:cNvPr id="4" name="TextBox 3">
            <a:extLst>
              <a:ext uri="{FF2B5EF4-FFF2-40B4-BE49-F238E27FC236}">
                <a16:creationId xmlns:a16="http://schemas.microsoft.com/office/drawing/2014/main" id="{945A22D6-33DD-BB4F-BC50-E0B46A47295E}"/>
              </a:ext>
            </a:extLst>
          </p:cNvPr>
          <p:cNvSpPr txBox="1"/>
          <p:nvPr/>
        </p:nvSpPr>
        <p:spPr>
          <a:xfrm>
            <a:off x="733269" y="1828800"/>
            <a:ext cx="10687987" cy="2031325"/>
          </a:xfrm>
          <a:prstGeom prst="rect">
            <a:avLst/>
          </a:prstGeom>
          <a:noFill/>
        </p:spPr>
        <p:txBody>
          <a:bodyPr wrap="square" rtlCol="0">
            <a:spAutoFit/>
          </a:bodyPr>
          <a:lstStyle/>
          <a:p>
            <a:pPr algn="just"/>
            <a:r>
              <a:rPr lang="en-US" sz="1400" dirty="0">
                <a:solidFill>
                  <a:schemeClr val="bg1"/>
                </a:solidFill>
                <a:latin typeface="Courier New" panose="02070309020205020404" pitchFamily="49" charset="0"/>
                <a:cs typeface="Courier New" panose="02070309020205020404" pitchFamily="49" charset="0"/>
              </a:rPr>
              <a:t>Compound of glycosaminoglycan and its fabrication method as well as application</a:t>
            </a:r>
          </a:p>
          <a:p>
            <a:pPr algn="just"/>
            <a:r>
              <a:rPr lang="en-US" sz="1400" dirty="0">
                <a:solidFill>
                  <a:schemeClr val="bg1"/>
                </a:solidFill>
                <a:latin typeface="Courier New" panose="02070309020205020404" pitchFamily="49" charset="0"/>
                <a:cs typeface="Courier New" panose="02070309020205020404" pitchFamily="49" charset="0"/>
              </a:rPr>
              <a:t>The present invention is related to a compound conjugating a drug with a glycosaminoglycan, such as hyaluronic acid (HA), where the drug is useful for the treatment of diseases such as inflammation, auto-immune disease, allergy, infection and preferably cancer. The conjugated compound of the present invention can increase the concentration of drug at the specific site of disease by an interaction of the glycosaminoglycan used as target drug delivery carrier and the CD44 cell surface receptor, then enhancing the therapeutic efficacy and reducing the systemic side effect of the site-delivered drug.</a:t>
            </a:r>
          </a:p>
          <a:p>
            <a:pPr algn="just"/>
            <a:endParaRPr lang="en-US"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149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7E86-AA4A-5041-9B03-20DB8A50E9D5}"/>
              </a:ext>
            </a:extLst>
          </p:cNvPr>
          <p:cNvSpPr>
            <a:spLocks noGrp="1"/>
          </p:cNvSpPr>
          <p:nvPr>
            <p:ph type="title"/>
          </p:nvPr>
        </p:nvSpPr>
        <p:spPr/>
        <p:txBody>
          <a:bodyPr>
            <a:normAutofit/>
          </a:bodyPr>
          <a:lstStyle/>
          <a:p>
            <a:r>
              <a:rPr lang="zh-CN" altLang="en-US" sz="2400" dirty="0">
                <a:solidFill>
                  <a:schemeClr val="bg1"/>
                </a:solidFill>
                <a:latin typeface="Microsoft JhengHei" panose="020B0604030504040204" pitchFamily="34" charset="-120"/>
                <a:ea typeface="Microsoft JhengHei" panose="020B0604030504040204" pitchFamily="34" charset="-120"/>
              </a:rPr>
              <a:t>標註檔案範例如下</a:t>
            </a:r>
            <a:r>
              <a:rPr lang="en-US" altLang="zh-CN" sz="2400" dirty="0">
                <a:solidFill>
                  <a:schemeClr val="bg1"/>
                </a:solidFill>
                <a:latin typeface="Microsoft JhengHei" panose="020B0604030504040204" pitchFamily="34" charset="-120"/>
                <a:ea typeface="Microsoft JhengHei" panose="020B0604030504040204" pitchFamily="34" charset="-120"/>
              </a:rPr>
              <a:t>: </a:t>
            </a:r>
            <a:br>
              <a:rPr lang="en-US" altLang="zh-CN" sz="2400" dirty="0">
                <a:solidFill>
                  <a:schemeClr val="bg1"/>
                </a:solidFill>
                <a:latin typeface="Microsoft JhengHei" panose="020B0604030504040204" pitchFamily="34" charset="-120"/>
                <a:ea typeface="Microsoft JhengHei" panose="020B0604030504040204" pitchFamily="34" charset="-120"/>
              </a:rPr>
            </a:br>
            <a:endParaRPr lang="en-US" sz="2400" dirty="0">
              <a:solidFill>
                <a:schemeClr val="bg1"/>
              </a:solidFill>
              <a:latin typeface="Microsoft JhengHei" panose="020B0604030504040204" pitchFamily="34" charset="-120"/>
              <a:ea typeface="Microsoft JhengHei" panose="020B0604030504040204" pitchFamily="34" charset="-120"/>
            </a:endParaRPr>
          </a:p>
        </p:txBody>
      </p:sp>
      <p:sp>
        <p:nvSpPr>
          <p:cNvPr id="3" name="TextBox 2">
            <a:extLst>
              <a:ext uri="{FF2B5EF4-FFF2-40B4-BE49-F238E27FC236}">
                <a16:creationId xmlns:a16="http://schemas.microsoft.com/office/drawing/2014/main" id="{BD592D3F-4EB8-3842-8785-B6A7664644B0}"/>
              </a:ext>
            </a:extLst>
          </p:cNvPr>
          <p:cNvSpPr txBox="1"/>
          <p:nvPr/>
        </p:nvSpPr>
        <p:spPr>
          <a:xfrm>
            <a:off x="6282267" y="1365418"/>
            <a:ext cx="5621866" cy="33654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Microsoft JhengHei" panose="020B0604030504040204" pitchFamily="34" charset="-120"/>
                <a:ea typeface="Microsoft JhengHei" panose="020B0604030504040204" pitchFamily="34" charset="-120"/>
              </a:rPr>
              <a:t>Article ID:</a:t>
            </a:r>
            <a:r>
              <a:rPr lang="zh-CN" altLang="en-US" dirty="0">
                <a:solidFill>
                  <a:schemeClr val="bg1"/>
                </a:solidFill>
                <a:latin typeface="Microsoft JhengHei" panose="020B0604030504040204" pitchFamily="34" charset="-120"/>
                <a:ea typeface="Microsoft JhengHei" panose="020B0604030504040204" pitchFamily="34" charset="-120"/>
              </a:rPr>
              <a:t>文件的編號。</a:t>
            </a:r>
          </a:p>
          <a:p>
            <a:pPr marL="285750" indent="-285750">
              <a:lnSpc>
                <a:spcPct val="150000"/>
              </a:lnSpc>
              <a:buFont typeface="Arial" panose="020B0604020202020204" pitchFamily="34" charset="0"/>
              <a:buChar char="•"/>
            </a:pPr>
            <a:r>
              <a:rPr lang="en-US" dirty="0">
                <a:solidFill>
                  <a:schemeClr val="bg1"/>
                </a:solidFill>
                <a:latin typeface="Microsoft JhengHei" panose="020B0604030504040204" pitchFamily="34" charset="-120"/>
                <a:ea typeface="Microsoft JhengHei" panose="020B0604030504040204" pitchFamily="34" charset="-120"/>
              </a:rPr>
              <a:t>NE Type:</a:t>
            </a:r>
            <a:r>
              <a:rPr lang="zh-CN" altLang="en-US" dirty="0">
                <a:solidFill>
                  <a:schemeClr val="bg1"/>
                </a:solidFill>
                <a:latin typeface="Microsoft JhengHei" panose="020B0604030504040204" pitchFamily="34" charset="-120"/>
                <a:ea typeface="Microsoft JhengHei" panose="020B0604030504040204" pitchFamily="34" charset="-120"/>
              </a:rPr>
              <a:t>命名實體的類型。</a:t>
            </a:r>
          </a:p>
          <a:p>
            <a:pPr marL="285750" indent="-285750">
              <a:lnSpc>
                <a:spcPct val="150000"/>
              </a:lnSpc>
              <a:buFont typeface="Arial" panose="020B0604020202020204" pitchFamily="34" charset="0"/>
              <a:buChar char="•"/>
            </a:pPr>
            <a:r>
              <a:rPr lang="en-US" dirty="0">
                <a:solidFill>
                  <a:schemeClr val="bg1"/>
                </a:solidFill>
                <a:latin typeface="Microsoft JhengHei" panose="020B0604030504040204" pitchFamily="34" charset="-120"/>
                <a:ea typeface="Microsoft JhengHei" panose="020B0604030504040204" pitchFamily="34" charset="-120"/>
              </a:rPr>
              <a:t>Position:</a:t>
            </a:r>
            <a:r>
              <a:rPr lang="zh-CN" altLang="en-US" dirty="0">
                <a:solidFill>
                  <a:schemeClr val="bg1"/>
                </a:solidFill>
                <a:latin typeface="Microsoft JhengHei" panose="020B0604030504040204" pitchFamily="34" charset="-120"/>
                <a:ea typeface="Microsoft JhengHei" panose="020B0604030504040204" pitchFamily="34" charset="-120"/>
              </a:rPr>
              <a:t>命名實體在文件中所在的開始字元的位置，換行符號</a:t>
            </a:r>
            <a:r>
              <a:rPr lang="en-US" altLang="zh-CN" dirty="0">
                <a:solidFill>
                  <a:schemeClr val="bg1"/>
                </a:solidFill>
                <a:latin typeface="Microsoft JhengHei" panose="020B0604030504040204" pitchFamily="34" charset="-120"/>
                <a:ea typeface="Microsoft JhengHei" panose="020B0604030504040204" pitchFamily="34" charset="-120"/>
              </a:rPr>
              <a:t>'\</a:t>
            </a:r>
            <a:r>
              <a:rPr lang="en-US" dirty="0">
                <a:solidFill>
                  <a:schemeClr val="bg1"/>
                </a:solidFill>
                <a:latin typeface="Microsoft JhengHei" panose="020B0604030504040204" pitchFamily="34" charset="-120"/>
                <a:ea typeface="Microsoft JhengHei" panose="020B0604030504040204" pitchFamily="34" charset="-120"/>
              </a:rPr>
              <a:t>n'</a:t>
            </a:r>
            <a:r>
              <a:rPr lang="zh-CN" altLang="en-US" dirty="0">
                <a:solidFill>
                  <a:schemeClr val="bg1"/>
                </a:solidFill>
                <a:latin typeface="Microsoft JhengHei" panose="020B0604030504040204" pitchFamily="34" charset="-120"/>
                <a:ea typeface="Microsoft JhengHei" panose="020B0604030504040204" pitchFamily="34" charset="-120"/>
              </a:rPr>
              <a:t>也視為一個字元。</a:t>
            </a:r>
          </a:p>
          <a:p>
            <a:pPr marL="285750" indent="-285750">
              <a:lnSpc>
                <a:spcPct val="150000"/>
              </a:lnSpc>
              <a:buFont typeface="Arial" panose="020B0604020202020204" pitchFamily="34" charset="0"/>
              <a:buChar char="•"/>
            </a:pPr>
            <a:r>
              <a:rPr lang="en-US" dirty="0">
                <a:solidFill>
                  <a:schemeClr val="bg1"/>
                </a:solidFill>
                <a:latin typeface="Microsoft JhengHei" panose="020B0604030504040204" pitchFamily="34" charset="-120"/>
                <a:ea typeface="Microsoft JhengHei" panose="020B0604030504040204" pitchFamily="34" charset="-120"/>
              </a:rPr>
              <a:t>Length:</a:t>
            </a:r>
            <a:r>
              <a:rPr lang="zh-CN" altLang="en-US" dirty="0">
                <a:solidFill>
                  <a:schemeClr val="bg1"/>
                </a:solidFill>
                <a:latin typeface="Microsoft JhengHei" panose="020B0604030504040204" pitchFamily="34" charset="-120"/>
                <a:ea typeface="Microsoft JhengHei" panose="020B0604030504040204" pitchFamily="34" charset="-120"/>
              </a:rPr>
              <a:t>命名實體的長度。</a:t>
            </a:r>
          </a:p>
          <a:p>
            <a:pPr marL="285750" indent="-285750">
              <a:lnSpc>
                <a:spcPct val="150000"/>
              </a:lnSpc>
              <a:buFont typeface="Arial" panose="020B0604020202020204" pitchFamily="34" charset="0"/>
              <a:buChar char="•"/>
            </a:pPr>
            <a:r>
              <a:rPr lang="en-US" dirty="0">
                <a:solidFill>
                  <a:schemeClr val="bg1"/>
                </a:solidFill>
                <a:latin typeface="Microsoft JhengHei" panose="020B0604030504040204" pitchFamily="34" charset="-120"/>
                <a:ea typeface="Microsoft JhengHei" panose="020B0604030504040204" pitchFamily="34" charset="-120"/>
              </a:rPr>
              <a:t>Text:</a:t>
            </a:r>
            <a:r>
              <a:rPr lang="zh-CN" altLang="en-US" dirty="0">
                <a:solidFill>
                  <a:schemeClr val="bg1"/>
                </a:solidFill>
                <a:latin typeface="Microsoft JhengHei" panose="020B0604030504040204" pitchFamily="34" charset="-120"/>
                <a:ea typeface="Microsoft JhengHei" panose="020B0604030504040204" pitchFamily="34" charset="-120"/>
              </a:rPr>
              <a:t>命名實體在文章中對應的字詞。</a:t>
            </a:r>
          </a:p>
          <a:p>
            <a:pPr marL="285750" indent="-285750">
              <a:lnSpc>
                <a:spcPct val="150000"/>
              </a:lnSpc>
              <a:buFont typeface="Arial" panose="020B0604020202020204" pitchFamily="34" charset="0"/>
              <a:buChar char="•"/>
            </a:pPr>
            <a:r>
              <a:rPr lang="en-US" dirty="0">
                <a:solidFill>
                  <a:schemeClr val="bg1"/>
                </a:solidFill>
                <a:latin typeface="Microsoft JhengHei" panose="020B0604030504040204" pitchFamily="34" charset="-120"/>
                <a:ea typeface="Microsoft JhengHei" panose="020B0604030504040204" pitchFamily="34" charset="-120"/>
              </a:rPr>
              <a:t>Level 2:</a:t>
            </a:r>
            <a:r>
              <a:rPr lang="zh-CN" altLang="en-US" dirty="0">
                <a:solidFill>
                  <a:schemeClr val="bg1"/>
                </a:solidFill>
                <a:latin typeface="Microsoft JhengHei" panose="020B0604030504040204" pitchFamily="34" charset="-120"/>
                <a:ea typeface="Microsoft JhengHei" panose="020B0604030504040204" pitchFamily="34" charset="-120"/>
              </a:rPr>
              <a:t>命名實體的 </a:t>
            </a:r>
            <a:r>
              <a:rPr lang="en-US" dirty="0">
                <a:solidFill>
                  <a:schemeClr val="bg1"/>
                </a:solidFill>
                <a:latin typeface="Microsoft JhengHei" panose="020B0604030504040204" pitchFamily="34" charset="-120"/>
                <a:ea typeface="Microsoft JhengHei" panose="020B0604030504040204" pitchFamily="34" charset="-120"/>
              </a:rPr>
              <a:t>ID。</a:t>
            </a:r>
          </a:p>
          <a:p>
            <a:pPr marL="285750" indent="-285750">
              <a:lnSpc>
                <a:spcPct val="150000"/>
              </a:lnSpc>
              <a:buFont typeface="Arial" panose="020B0604020202020204" pitchFamily="34" charset="0"/>
              <a:buChar char="•"/>
            </a:pPr>
            <a:r>
              <a:rPr lang="en-US">
                <a:solidFill>
                  <a:schemeClr val="bg1"/>
                </a:solidFill>
                <a:latin typeface="Microsoft JhengHei" panose="020B0604030504040204" pitchFamily="34" charset="-120"/>
                <a:ea typeface="Microsoft JhengHei" panose="020B0604030504040204" pitchFamily="34" charset="-120"/>
              </a:rPr>
              <a:t>Level </a:t>
            </a:r>
            <a:r>
              <a:rPr lang="en-US" dirty="0">
                <a:solidFill>
                  <a:schemeClr val="bg1"/>
                </a:solidFill>
                <a:latin typeface="Microsoft JhengHei" panose="020B0604030504040204" pitchFamily="34" charset="-120"/>
                <a:ea typeface="Microsoft JhengHei" panose="020B0604030504040204" pitchFamily="34" charset="-120"/>
              </a:rPr>
              <a:t>3:</a:t>
            </a:r>
            <a:r>
              <a:rPr lang="zh-CN" altLang="en-US" dirty="0">
                <a:solidFill>
                  <a:schemeClr val="bg1"/>
                </a:solidFill>
                <a:latin typeface="Microsoft JhengHei" panose="020B0604030504040204" pitchFamily="34" charset="-120"/>
                <a:ea typeface="Microsoft JhengHei" panose="020B0604030504040204" pitchFamily="34" charset="-120"/>
              </a:rPr>
              <a:t>對應到的器官名稱或關聯的疾病。</a:t>
            </a:r>
            <a:endParaRPr lang="en-US" dirty="0">
              <a:solidFill>
                <a:schemeClr val="bg1"/>
              </a:solidFill>
              <a:latin typeface="Microsoft JhengHei" panose="020B0604030504040204" pitchFamily="34" charset="-120"/>
              <a:ea typeface="Microsoft JhengHei" panose="020B0604030504040204" pitchFamily="34" charset="-120"/>
            </a:endParaRPr>
          </a:p>
        </p:txBody>
      </p:sp>
      <p:pic>
        <p:nvPicPr>
          <p:cNvPr id="1025" name="Picture 1" descr="page8image27664032">
            <a:extLst>
              <a:ext uri="{FF2B5EF4-FFF2-40B4-BE49-F238E27FC236}">
                <a16:creationId xmlns:a16="http://schemas.microsoft.com/office/drawing/2014/main" id="{B68CDC8A-9A58-204C-940C-D85D685D04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160" b="3267"/>
          <a:stretch/>
        </p:blipFill>
        <p:spPr bwMode="auto">
          <a:xfrm>
            <a:off x="787400" y="1365418"/>
            <a:ext cx="5308600" cy="4555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20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B8587C-5288-554D-BF76-477A7FD294B4}"/>
              </a:ext>
            </a:extLst>
          </p:cNvPr>
          <p:cNvSpPr>
            <a:spLocks noGrp="1"/>
          </p:cNvSpPr>
          <p:nvPr>
            <p:ph idx="1"/>
          </p:nvPr>
        </p:nvSpPr>
        <p:spPr>
          <a:xfrm>
            <a:off x="748259" y="176707"/>
            <a:ext cx="10515600" cy="1592132"/>
          </a:xfrm>
        </p:spPr>
        <p:txBody>
          <a:bodyPr>
            <a:noAutofit/>
          </a:bodyPr>
          <a:lstStyle/>
          <a:p>
            <a:pPr marL="0" indent="0">
              <a:buNone/>
            </a:pPr>
            <a:r>
              <a:rPr lang="zh-CN" altLang="en-US" sz="2400" dirty="0">
                <a:solidFill>
                  <a:schemeClr val="bg1"/>
                </a:solidFill>
                <a:latin typeface="Microsoft JhengHei" panose="020B0604030504040204" pitchFamily="34" charset="-120"/>
                <a:ea typeface="Microsoft JhengHei" panose="020B0604030504040204" pitchFamily="34" charset="-120"/>
              </a:rPr>
              <a:t>資料集說明</a:t>
            </a:r>
            <a:br>
              <a:rPr lang="zh-CN" altLang="en-US" sz="2400" dirty="0">
                <a:solidFill>
                  <a:schemeClr val="bg1"/>
                </a:solidFill>
                <a:latin typeface="Microsoft JhengHei" panose="020B0604030504040204" pitchFamily="34" charset="-120"/>
                <a:ea typeface="Microsoft JhengHei" panose="020B0604030504040204" pitchFamily="34" charset="-120"/>
              </a:rPr>
            </a:br>
            <a:r>
              <a:rPr lang="zh-CN" altLang="en-US" sz="2400" dirty="0">
                <a:solidFill>
                  <a:schemeClr val="bg1"/>
                </a:solidFill>
                <a:latin typeface="Microsoft JhengHei" panose="020B0604030504040204" pitchFamily="34" charset="-120"/>
                <a:ea typeface="Microsoft JhengHei" panose="020B0604030504040204" pitchFamily="34" charset="-120"/>
              </a:rPr>
              <a:t>資料集分為訓練集</a:t>
            </a:r>
            <a:r>
              <a:rPr lang="en-US" altLang="zh-CN" sz="2400" dirty="0">
                <a:solidFill>
                  <a:schemeClr val="bg1"/>
                </a:solidFill>
                <a:latin typeface="Microsoft JhengHei" panose="020B0604030504040204" pitchFamily="34" charset="-120"/>
                <a:ea typeface="Microsoft JhengHei" panose="020B0604030504040204" pitchFamily="34" charset="-120"/>
              </a:rPr>
              <a:t>(</a:t>
            </a:r>
            <a:r>
              <a:rPr lang="en-US" sz="2400" dirty="0">
                <a:solidFill>
                  <a:schemeClr val="bg1"/>
                </a:solidFill>
                <a:latin typeface="Microsoft JhengHei" panose="020B0604030504040204" pitchFamily="34" charset="-120"/>
                <a:ea typeface="Microsoft JhengHei" panose="020B0604030504040204" pitchFamily="34" charset="-120"/>
              </a:rPr>
              <a:t>training set)、</a:t>
            </a:r>
            <a:r>
              <a:rPr lang="zh-CN" altLang="en-US" sz="2400" dirty="0">
                <a:solidFill>
                  <a:schemeClr val="bg1"/>
                </a:solidFill>
                <a:latin typeface="Microsoft JhengHei" panose="020B0604030504040204" pitchFamily="34" charset="-120"/>
                <a:ea typeface="Microsoft JhengHei" panose="020B0604030504040204" pitchFamily="34" charset="-120"/>
              </a:rPr>
              <a:t>開發集</a:t>
            </a:r>
            <a:r>
              <a:rPr lang="en-US" altLang="zh-CN" sz="2400" dirty="0">
                <a:solidFill>
                  <a:schemeClr val="bg1"/>
                </a:solidFill>
                <a:latin typeface="Microsoft JhengHei" panose="020B0604030504040204" pitchFamily="34" charset="-120"/>
                <a:ea typeface="Microsoft JhengHei" panose="020B0604030504040204" pitchFamily="34" charset="-120"/>
              </a:rPr>
              <a:t>(</a:t>
            </a:r>
            <a:r>
              <a:rPr lang="en-US" sz="2400" dirty="0">
                <a:solidFill>
                  <a:schemeClr val="bg1"/>
                </a:solidFill>
                <a:latin typeface="Microsoft JhengHei" panose="020B0604030504040204" pitchFamily="34" charset="-120"/>
                <a:ea typeface="Microsoft JhengHei" panose="020B0604030504040204" pitchFamily="34" charset="-120"/>
              </a:rPr>
              <a:t>development set)</a:t>
            </a:r>
            <a:r>
              <a:rPr lang="zh-CN" altLang="en-US" sz="2400" dirty="0">
                <a:solidFill>
                  <a:schemeClr val="bg1"/>
                </a:solidFill>
                <a:latin typeface="Microsoft JhengHei" panose="020B0604030504040204" pitchFamily="34" charset="-120"/>
                <a:ea typeface="Microsoft JhengHei" panose="020B0604030504040204" pitchFamily="34" charset="-120"/>
              </a:rPr>
              <a:t>與測試集</a:t>
            </a:r>
            <a:r>
              <a:rPr lang="en-US" altLang="zh-CN" sz="2400" dirty="0">
                <a:solidFill>
                  <a:schemeClr val="bg1"/>
                </a:solidFill>
                <a:latin typeface="Microsoft JhengHei" panose="020B0604030504040204" pitchFamily="34" charset="-120"/>
                <a:ea typeface="Microsoft JhengHei" panose="020B0604030504040204" pitchFamily="34" charset="-120"/>
              </a:rPr>
              <a:t>(</a:t>
            </a:r>
            <a:r>
              <a:rPr lang="en-US" sz="2400" dirty="0">
                <a:solidFill>
                  <a:schemeClr val="bg1"/>
                </a:solidFill>
                <a:latin typeface="Microsoft JhengHei" panose="020B0604030504040204" pitchFamily="34" charset="-120"/>
                <a:ea typeface="Microsoft JhengHei" panose="020B0604030504040204" pitchFamily="34" charset="-120"/>
              </a:rPr>
              <a:t>test set)。</a:t>
            </a:r>
            <a:r>
              <a:rPr lang="zh-CN" altLang="en-US" sz="2400" dirty="0">
                <a:solidFill>
                  <a:schemeClr val="bg1"/>
                </a:solidFill>
                <a:latin typeface="Microsoft JhengHei" panose="020B0604030504040204" pitchFamily="34" charset="-120"/>
                <a:ea typeface="Microsoft JhengHei" panose="020B0604030504040204" pitchFamily="34" charset="-120"/>
              </a:rPr>
              <a:t>總語料庫，初階、進階與高階使同資料集</a:t>
            </a:r>
            <a:r>
              <a:rPr lang="en-US" altLang="zh-CN" sz="2400" dirty="0">
                <a:solidFill>
                  <a:schemeClr val="bg1"/>
                </a:solidFill>
                <a:latin typeface="Microsoft JhengHei" panose="020B0604030504040204" pitchFamily="34" charset="-120"/>
                <a:ea typeface="Microsoft JhengHei" panose="020B0604030504040204" pitchFamily="34" charset="-120"/>
              </a:rPr>
              <a:t>: </a:t>
            </a:r>
            <a:endParaRPr lang="zh-CN" altLang="en-US" sz="2400" dirty="0">
              <a:solidFill>
                <a:schemeClr val="bg1"/>
              </a:solidFill>
              <a:latin typeface="Microsoft JhengHei" panose="020B0604030504040204" pitchFamily="34" charset="-120"/>
              <a:ea typeface="Microsoft JhengHei" panose="020B0604030504040204" pitchFamily="34" charset="-120"/>
            </a:endParaRPr>
          </a:p>
          <a:p>
            <a:pPr marL="0" indent="0">
              <a:buNone/>
            </a:pPr>
            <a:endParaRPr lang="en-US" sz="2400" dirty="0">
              <a:solidFill>
                <a:schemeClr val="bg1"/>
              </a:solidFill>
              <a:latin typeface="Microsoft JhengHei" panose="020B0604030504040204" pitchFamily="34" charset="-120"/>
              <a:ea typeface="Microsoft JhengHei" panose="020B0604030504040204" pitchFamily="34" charset="-120"/>
            </a:endParaRPr>
          </a:p>
        </p:txBody>
      </p:sp>
      <p:sp>
        <p:nvSpPr>
          <p:cNvPr id="4" name="TextBox 3">
            <a:extLst>
              <a:ext uri="{FF2B5EF4-FFF2-40B4-BE49-F238E27FC236}">
                <a16:creationId xmlns:a16="http://schemas.microsoft.com/office/drawing/2014/main" id="{8FE8EACC-55FC-7042-80C0-006E2B27E212}"/>
              </a:ext>
            </a:extLst>
          </p:cNvPr>
          <p:cNvSpPr txBox="1"/>
          <p:nvPr/>
        </p:nvSpPr>
        <p:spPr>
          <a:xfrm>
            <a:off x="748259" y="1397114"/>
            <a:ext cx="10515600" cy="6217087"/>
          </a:xfrm>
          <a:prstGeom prst="rect">
            <a:avLst/>
          </a:prstGeom>
          <a:noFill/>
        </p:spPr>
        <p:txBody>
          <a:bodyPr wrap="square" rtlCol="0">
            <a:spAutoFit/>
          </a:bodyPr>
          <a:lstStyle/>
          <a:p>
            <a:r>
              <a:rPr lang="zh-CN" altLang="en-US" sz="2000" dirty="0">
                <a:solidFill>
                  <a:schemeClr val="bg1"/>
                </a:solidFill>
              </a:rPr>
              <a:t>訓練集</a:t>
            </a:r>
            <a:r>
              <a:rPr lang="en-US" altLang="zh-CN" sz="2000" dirty="0">
                <a:solidFill>
                  <a:schemeClr val="bg1"/>
                </a:solidFill>
              </a:rPr>
              <a:t>:</a:t>
            </a:r>
          </a:p>
          <a:p>
            <a:r>
              <a:rPr lang="en-US" altLang="zh-CN" sz="2000" dirty="0">
                <a:solidFill>
                  <a:schemeClr val="bg1"/>
                </a:solidFill>
              </a:rPr>
              <a:t>2000</a:t>
            </a:r>
            <a:r>
              <a:rPr lang="zh-CN" altLang="en-US" sz="2000" dirty="0">
                <a:solidFill>
                  <a:schemeClr val="bg1"/>
                </a:solidFill>
              </a:rPr>
              <a:t>篇依據競賽標準重新標註的</a:t>
            </a:r>
            <a:r>
              <a:rPr lang="en-US" sz="2000" dirty="0">
                <a:solidFill>
                  <a:schemeClr val="bg1"/>
                </a:solidFill>
              </a:rPr>
              <a:t>JNLPBA</a:t>
            </a:r>
            <a:r>
              <a:rPr lang="zh-CN" altLang="en-US" sz="2000" dirty="0">
                <a:solidFill>
                  <a:schemeClr val="bg1"/>
                </a:solidFill>
              </a:rPr>
              <a:t>語料庫生醫文獻摘 要，僅標註基因、疾病與化合物命名實體。 </a:t>
            </a:r>
          </a:p>
          <a:p>
            <a:endParaRPr lang="en-US" altLang="zh-CN" sz="2000" dirty="0">
              <a:solidFill>
                <a:schemeClr val="bg1"/>
              </a:solidFill>
            </a:endParaRPr>
          </a:p>
          <a:p>
            <a:r>
              <a:rPr lang="zh-CN" altLang="en-US" sz="2000" dirty="0">
                <a:solidFill>
                  <a:schemeClr val="bg1"/>
                </a:solidFill>
              </a:rPr>
              <a:t>開發集</a:t>
            </a:r>
            <a:r>
              <a:rPr lang="en-US" altLang="zh-CN" sz="2000" dirty="0">
                <a:solidFill>
                  <a:schemeClr val="bg1"/>
                </a:solidFill>
              </a:rPr>
              <a:t>:</a:t>
            </a:r>
            <a:r>
              <a:rPr lang="zh-CN" altLang="en-US" sz="2000" dirty="0">
                <a:solidFill>
                  <a:schemeClr val="bg1"/>
                </a:solidFill>
              </a:rPr>
              <a:t>包含基因、疾病與化合物命名實體標註，總共 </a:t>
            </a:r>
            <a:r>
              <a:rPr lang="en-US" altLang="zh-CN" sz="2000" dirty="0">
                <a:solidFill>
                  <a:schemeClr val="bg1"/>
                </a:solidFill>
              </a:rPr>
              <a:t>1000 </a:t>
            </a:r>
            <a:r>
              <a:rPr lang="zh-CN" altLang="en-US" sz="2000" dirty="0">
                <a:solidFill>
                  <a:schemeClr val="bg1"/>
                </a:solidFill>
              </a:rPr>
              <a:t>篇文件。 </a:t>
            </a:r>
            <a:endParaRPr lang="en-US" altLang="zh-CN" sz="2000" dirty="0">
              <a:solidFill>
                <a:schemeClr val="bg1"/>
              </a:solidFill>
            </a:endParaRPr>
          </a:p>
          <a:p>
            <a:r>
              <a:rPr lang="en-US" altLang="zh-CN" sz="2000" dirty="0">
                <a:solidFill>
                  <a:schemeClr val="bg1"/>
                </a:solidFill>
              </a:rPr>
              <a:t>500 </a:t>
            </a:r>
            <a:r>
              <a:rPr lang="zh-CN" altLang="en-US" sz="2000" dirty="0">
                <a:solidFill>
                  <a:schemeClr val="bg1"/>
                </a:solidFill>
              </a:rPr>
              <a:t>篇生醫文獻摘要。</a:t>
            </a:r>
            <a:r>
              <a:rPr lang="zh-CN" altLang="en-US" dirty="0"/>
              <a:t> ，</a:t>
            </a:r>
            <a:r>
              <a:rPr lang="zh-CN" altLang="en-US" dirty="0">
                <a:solidFill>
                  <a:srgbClr val="FFC000"/>
                </a:solidFill>
              </a:rPr>
              <a:t>包含基因、疾病與化合物命名實體與其對應至資料庫的 </a:t>
            </a:r>
            <a:r>
              <a:rPr lang="en-US" dirty="0">
                <a:solidFill>
                  <a:srgbClr val="FFC000"/>
                </a:solidFill>
              </a:rPr>
              <a:t>ID。 </a:t>
            </a:r>
            <a:r>
              <a:rPr lang="zh-CN" altLang="en-US" dirty="0">
                <a:solidFill>
                  <a:srgbClr val="FF0000"/>
                </a:solidFill>
              </a:rPr>
              <a:t>此外亦包含 </a:t>
            </a:r>
            <a:r>
              <a:rPr lang="en-US" dirty="0">
                <a:solidFill>
                  <a:srgbClr val="FF0000"/>
                </a:solidFill>
              </a:rPr>
              <a:t>Level 3 </a:t>
            </a:r>
            <a:r>
              <a:rPr lang="zh-CN" altLang="en-US" dirty="0">
                <a:solidFill>
                  <a:srgbClr val="FF0000"/>
                </a:solidFill>
              </a:rPr>
              <a:t>標註。 </a:t>
            </a:r>
            <a:br>
              <a:rPr lang="zh-CN" altLang="en-US" sz="2000" dirty="0">
                <a:solidFill>
                  <a:schemeClr val="bg1"/>
                </a:solidFill>
              </a:rPr>
            </a:br>
            <a:r>
              <a:rPr lang="en-US" altLang="zh-CN" sz="2000" dirty="0">
                <a:solidFill>
                  <a:schemeClr val="bg1"/>
                </a:solidFill>
              </a:rPr>
              <a:t>150 </a:t>
            </a:r>
            <a:r>
              <a:rPr lang="zh-CN" altLang="en-US" sz="2000" dirty="0">
                <a:solidFill>
                  <a:schemeClr val="bg1"/>
                </a:solidFill>
              </a:rPr>
              <a:t>個生醫文獻 </a:t>
            </a:r>
            <a:r>
              <a:rPr lang="en-US" sz="2000" dirty="0">
                <a:solidFill>
                  <a:schemeClr val="bg1"/>
                </a:solidFill>
              </a:rPr>
              <a:t>figure caption。 </a:t>
            </a:r>
            <a:r>
              <a:rPr lang="zh-CN" altLang="en-US" dirty="0">
                <a:solidFill>
                  <a:srgbClr val="FFC000"/>
                </a:solidFill>
              </a:rPr>
              <a:t>含基因、疾病與化合物命名實體標註</a:t>
            </a:r>
            <a:r>
              <a:rPr lang="zh-CN" altLang="en-US" dirty="0"/>
              <a:t>。 </a:t>
            </a:r>
            <a:endParaRPr lang="en-US" sz="2000" dirty="0">
              <a:solidFill>
                <a:schemeClr val="bg1"/>
              </a:solidFill>
            </a:endParaRPr>
          </a:p>
          <a:p>
            <a:r>
              <a:rPr lang="en-US" sz="2000" dirty="0">
                <a:solidFill>
                  <a:schemeClr val="bg1"/>
                </a:solidFill>
              </a:rPr>
              <a:t>150 </a:t>
            </a:r>
            <a:r>
              <a:rPr lang="zh-CN" altLang="en-US" sz="2000" dirty="0">
                <a:solidFill>
                  <a:schemeClr val="bg1"/>
                </a:solidFill>
              </a:rPr>
              <a:t>篇生醫專利摘要。</a:t>
            </a:r>
            <a:r>
              <a:rPr lang="zh-CN" altLang="en-US" dirty="0"/>
              <a:t> </a:t>
            </a:r>
            <a:r>
              <a:rPr lang="zh-CN" altLang="en-US" dirty="0">
                <a:solidFill>
                  <a:srgbClr val="FFC000"/>
                </a:solidFill>
              </a:rPr>
              <a:t>僅含基因、疾病與化合物命名實體標註。 </a:t>
            </a:r>
            <a:br>
              <a:rPr lang="zh-CN" altLang="en-US" sz="2000" dirty="0">
                <a:solidFill>
                  <a:schemeClr val="bg1"/>
                </a:solidFill>
              </a:rPr>
            </a:br>
            <a:r>
              <a:rPr lang="en-US" altLang="zh-CN" sz="2000" dirty="0">
                <a:solidFill>
                  <a:schemeClr val="bg1"/>
                </a:solidFill>
              </a:rPr>
              <a:t>200 </a:t>
            </a:r>
            <a:r>
              <a:rPr lang="zh-CN" altLang="en-US" sz="2000" dirty="0">
                <a:solidFill>
                  <a:schemeClr val="bg1"/>
                </a:solidFill>
              </a:rPr>
              <a:t>個全文段落。 </a:t>
            </a:r>
            <a:r>
              <a:rPr lang="zh-CN" altLang="en-US" dirty="0">
                <a:solidFill>
                  <a:srgbClr val="FFC000"/>
                </a:solidFill>
              </a:rPr>
              <a:t>僅含基因、疾病與化合物命名實體標註。 </a:t>
            </a:r>
            <a:endParaRPr lang="zh-CN" altLang="en-US" sz="2000" dirty="0">
              <a:solidFill>
                <a:srgbClr val="FFC000"/>
              </a:solidFill>
            </a:endParaRPr>
          </a:p>
          <a:p>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latin typeface="Microsoft JhengHei" panose="020B0604030504040204" pitchFamily="34" charset="-120"/>
                <a:ea typeface="Microsoft JhengHei" panose="020B0604030504040204" pitchFamily="34" charset="-120"/>
              </a:rPr>
              <a:t>測試集</a:t>
            </a:r>
            <a:r>
              <a:rPr lang="en-US" altLang="zh-CN" sz="2000" dirty="0">
                <a:solidFill>
                  <a:schemeClr val="bg1"/>
                </a:solidFill>
                <a:latin typeface="Microsoft JhengHei" panose="020B0604030504040204" pitchFamily="34" charset="-120"/>
                <a:ea typeface="Microsoft JhengHei" panose="020B0604030504040204" pitchFamily="34" charset="-120"/>
              </a:rPr>
              <a:t>(</a:t>
            </a:r>
            <a:r>
              <a:rPr lang="zh-CN" altLang="en-US" sz="2000" dirty="0">
                <a:solidFill>
                  <a:schemeClr val="bg1"/>
                </a:solidFill>
                <a:latin typeface="Microsoft JhengHei" panose="020B0604030504040204" pitchFamily="34" charset="-120"/>
                <a:ea typeface="Microsoft JhengHei" panose="020B0604030504040204" pitchFamily="34" charset="-120"/>
              </a:rPr>
              <a:t>分佈與開發集相同</a:t>
            </a:r>
            <a:r>
              <a:rPr lang="en-US" altLang="zh-CN" sz="2000" dirty="0">
                <a:solidFill>
                  <a:schemeClr val="bg1"/>
                </a:solidFill>
                <a:latin typeface="Microsoft JhengHei" panose="020B0604030504040204" pitchFamily="34" charset="-120"/>
                <a:ea typeface="Microsoft JhengHei" panose="020B0604030504040204" pitchFamily="34" charset="-120"/>
              </a:rPr>
              <a:t>): </a:t>
            </a:r>
            <a:endParaRPr lang="zh-CN" altLang="en-US" sz="2000" dirty="0">
              <a:solidFill>
                <a:schemeClr val="bg1"/>
              </a:solidFill>
              <a:latin typeface="Microsoft JhengHei" panose="020B0604030504040204" pitchFamily="34" charset="-120"/>
              <a:ea typeface="Microsoft JhengHei" panose="020B0604030504040204" pitchFamily="34" charset="-120"/>
            </a:endParaRPr>
          </a:p>
          <a:p>
            <a:r>
              <a:rPr lang="en-US" altLang="zh-CN" sz="2000" dirty="0">
                <a:solidFill>
                  <a:schemeClr val="bg1"/>
                </a:solidFill>
                <a:latin typeface="Microsoft JhengHei" panose="020B0604030504040204" pitchFamily="34" charset="-120"/>
                <a:ea typeface="Microsoft JhengHei" panose="020B0604030504040204" pitchFamily="34" charset="-120"/>
              </a:rPr>
              <a:t>500 </a:t>
            </a:r>
            <a:r>
              <a:rPr lang="zh-CN" altLang="en-US" sz="2000" dirty="0">
                <a:solidFill>
                  <a:schemeClr val="bg1"/>
                </a:solidFill>
                <a:latin typeface="Microsoft JhengHei" panose="020B0604030504040204" pitchFamily="34" charset="-120"/>
                <a:ea typeface="Microsoft JhengHei" panose="020B0604030504040204" pitchFamily="34" charset="-120"/>
              </a:rPr>
              <a:t>篇生醫文獻摘要。</a:t>
            </a:r>
            <a:br>
              <a:rPr lang="zh-CN" altLang="en-US" sz="2000" dirty="0">
                <a:solidFill>
                  <a:schemeClr val="bg1"/>
                </a:solidFill>
                <a:latin typeface="Microsoft JhengHei" panose="020B0604030504040204" pitchFamily="34" charset="-120"/>
                <a:ea typeface="Microsoft JhengHei" panose="020B0604030504040204" pitchFamily="34" charset="-120"/>
              </a:rPr>
            </a:br>
            <a:r>
              <a:rPr lang="en-US" altLang="zh-CN" sz="2000" dirty="0">
                <a:solidFill>
                  <a:schemeClr val="bg1"/>
                </a:solidFill>
                <a:latin typeface="Microsoft JhengHei" panose="020B0604030504040204" pitchFamily="34" charset="-120"/>
                <a:ea typeface="Microsoft JhengHei" panose="020B0604030504040204" pitchFamily="34" charset="-120"/>
              </a:rPr>
              <a:t>150 </a:t>
            </a:r>
            <a:r>
              <a:rPr lang="zh-CN" altLang="en-US" sz="2000" dirty="0">
                <a:solidFill>
                  <a:schemeClr val="bg1"/>
                </a:solidFill>
                <a:latin typeface="Microsoft JhengHei" panose="020B0604030504040204" pitchFamily="34" charset="-120"/>
                <a:ea typeface="Microsoft JhengHei" panose="020B0604030504040204" pitchFamily="34" charset="-120"/>
              </a:rPr>
              <a:t>個生醫文獻 </a:t>
            </a:r>
            <a:r>
              <a:rPr lang="en-US" sz="2000" dirty="0">
                <a:solidFill>
                  <a:schemeClr val="bg1"/>
                </a:solidFill>
                <a:latin typeface="Microsoft JhengHei" panose="020B0604030504040204" pitchFamily="34" charset="-120"/>
                <a:ea typeface="Microsoft JhengHei" panose="020B0604030504040204" pitchFamily="34" charset="-120"/>
              </a:rPr>
              <a:t>figure caption。 </a:t>
            </a:r>
          </a:p>
          <a:p>
            <a:r>
              <a:rPr lang="en-US" sz="2000" dirty="0">
                <a:solidFill>
                  <a:schemeClr val="bg1"/>
                </a:solidFill>
                <a:latin typeface="Microsoft JhengHei" panose="020B0604030504040204" pitchFamily="34" charset="-120"/>
                <a:ea typeface="Microsoft JhengHei" panose="020B0604030504040204" pitchFamily="34" charset="-120"/>
              </a:rPr>
              <a:t>150 </a:t>
            </a:r>
            <a:r>
              <a:rPr lang="zh-CN" altLang="en-US" sz="2000" dirty="0">
                <a:solidFill>
                  <a:schemeClr val="bg1"/>
                </a:solidFill>
                <a:latin typeface="Microsoft JhengHei" panose="020B0604030504040204" pitchFamily="34" charset="-120"/>
                <a:ea typeface="Microsoft JhengHei" panose="020B0604030504040204" pitchFamily="34" charset="-120"/>
              </a:rPr>
              <a:t>篇生醫專利摘要。</a:t>
            </a:r>
            <a:br>
              <a:rPr lang="zh-CN" altLang="en-US" sz="2000" dirty="0">
                <a:solidFill>
                  <a:schemeClr val="bg1"/>
                </a:solidFill>
                <a:latin typeface="Microsoft JhengHei" panose="020B0604030504040204" pitchFamily="34" charset="-120"/>
                <a:ea typeface="Microsoft JhengHei" panose="020B0604030504040204" pitchFamily="34" charset="-120"/>
              </a:rPr>
            </a:br>
            <a:r>
              <a:rPr lang="en-US" altLang="zh-CN" sz="2000" dirty="0">
                <a:solidFill>
                  <a:schemeClr val="bg1"/>
                </a:solidFill>
                <a:latin typeface="Microsoft JhengHei" panose="020B0604030504040204" pitchFamily="34" charset="-120"/>
                <a:ea typeface="Microsoft JhengHei" panose="020B0604030504040204" pitchFamily="34" charset="-120"/>
              </a:rPr>
              <a:t>200 </a:t>
            </a:r>
            <a:r>
              <a:rPr lang="zh-CN" altLang="en-US" sz="2000" dirty="0">
                <a:solidFill>
                  <a:schemeClr val="bg1"/>
                </a:solidFill>
                <a:latin typeface="Microsoft JhengHei" panose="020B0604030504040204" pitchFamily="34" charset="-120"/>
                <a:ea typeface="Microsoft JhengHei" panose="020B0604030504040204" pitchFamily="34" charset="-120"/>
              </a:rPr>
              <a:t>個全文段落。 </a:t>
            </a:r>
          </a:p>
          <a:p>
            <a:endParaRPr lang="zh-CN" altLang="en-US" sz="2000" dirty="0">
              <a:solidFill>
                <a:schemeClr val="bg1"/>
              </a:solidFill>
            </a:endParaRPr>
          </a:p>
          <a:p>
            <a:endParaRPr lang="zh-CN" alt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89360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9251-011A-C640-9C26-A87FC47ACD53}"/>
              </a:ext>
            </a:extLst>
          </p:cNvPr>
          <p:cNvSpPr>
            <a:spLocks noGrp="1"/>
          </p:cNvSpPr>
          <p:nvPr>
            <p:ph type="title"/>
          </p:nvPr>
        </p:nvSpPr>
        <p:spPr>
          <a:xfrm>
            <a:off x="790074" y="2675188"/>
            <a:ext cx="10515600" cy="1325563"/>
          </a:xfrm>
        </p:spPr>
        <p:txBody>
          <a:bodyPr>
            <a:normAutofit/>
          </a:bodyPr>
          <a:lstStyle/>
          <a:p>
            <a:pPr algn="ctr"/>
            <a:r>
              <a:rPr lang="zh-CN" altLang="en-US" sz="6000" dirty="0">
                <a:solidFill>
                  <a:schemeClr val="bg1"/>
                </a:solidFill>
                <a:effectLst>
                  <a:outerShdw blurRad="63500" dist="76200" dir="21540000" algn="ctr" rotWithShape="0">
                    <a:srgbClr val="000000">
                      <a:alpha val="43137"/>
                    </a:srgbClr>
                  </a:outerShdw>
                </a:effectLst>
                <a:latin typeface="Microsoft JhengHei" panose="020B0604030504040204" pitchFamily="34" charset="-120"/>
                <a:ea typeface="Microsoft JhengHei" panose="020B0604030504040204" pitchFamily="34" charset="-120"/>
              </a:rPr>
              <a:t>開始撰寫你的第一支程式</a:t>
            </a:r>
            <a:endParaRPr lang="en-US" sz="6000" dirty="0">
              <a:solidFill>
                <a:schemeClr val="bg1"/>
              </a:solidFill>
              <a:effectLst>
                <a:outerShdw blurRad="63500" dist="76200" dir="21540000" algn="ctr" rotWithShape="0">
                  <a:srgbClr val="000000">
                    <a:alpha val="43137"/>
                  </a:srgbClr>
                </a:outerShdw>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195440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7433CC-0665-B04A-BE9D-AD22B8513C68}"/>
              </a:ext>
            </a:extLst>
          </p:cNvPr>
          <p:cNvPicPr>
            <a:picLocks noChangeAspect="1"/>
          </p:cNvPicPr>
          <p:nvPr/>
        </p:nvPicPr>
        <p:blipFill>
          <a:blip r:embed="rId2"/>
          <a:stretch>
            <a:fillRect/>
          </a:stretch>
        </p:blipFill>
        <p:spPr>
          <a:xfrm>
            <a:off x="230029" y="2318092"/>
            <a:ext cx="3056041" cy="2078691"/>
          </a:xfrm>
          <a:prstGeom prst="rect">
            <a:avLst/>
          </a:prstGeom>
          <a:effectLst>
            <a:reflection blurRad="6350" stA="48000" endPos="27000" dir="5400000" sy="-100000" algn="bl" rotWithShape="0"/>
          </a:effectLst>
        </p:spPr>
      </p:pic>
      <p:pic>
        <p:nvPicPr>
          <p:cNvPr id="5" name="Picture 4">
            <a:extLst>
              <a:ext uri="{FF2B5EF4-FFF2-40B4-BE49-F238E27FC236}">
                <a16:creationId xmlns:a16="http://schemas.microsoft.com/office/drawing/2014/main" id="{7E1070EA-830F-0740-9EE9-5504307BB004}"/>
              </a:ext>
            </a:extLst>
          </p:cNvPr>
          <p:cNvPicPr>
            <a:picLocks noChangeAspect="1"/>
          </p:cNvPicPr>
          <p:nvPr/>
        </p:nvPicPr>
        <p:blipFill>
          <a:blip r:embed="rId3"/>
          <a:stretch>
            <a:fillRect/>
          </a:stretch>
        </p:blipFill>
        <p:spPr>
          <a:xfrm>
            <a:off x="4720292" y="2318092"/>
            <a:ext cx="1826167" cy="1826167"/>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pic>
        <p:nvPicPr>
          <p:cNvPr id="7" name="Picture 6">
            <a:extLst>
              <a:ext uri="{FF2B5EF4-FFF2-40B4-BE49-F238E27FC236}">
                <a16:creationId xmlns:a16="http://schemas.microsoft.com/office/drawing/2014/main" id="{7767CE33-9E9D-F34F-864F-81790FA7F686}"/>
              </a:ext>
            </a:extLst>
          </p:cNvPr>
          <p:cNvPicPr>
            <a:picLocks noChangeAspect="1"/>
          </p:cNvPicPr>
          <p:nvPr/>
        </p:nvPicPr>
        <p:blipFill>
          <a:blip r:embed="rId4"/>
          <a:stretch>
            <a:fillRect/>
          </a:stretch>
        </p:blipFill>
        <p:spPr>
          <a:xfrm>
            <a:off x="7276158" y="2563419"/>
            <a:ext cx="5138866" cy="2175181"/>
          </a:xfrm>
          <a:prstGeom prst="rect">
            <a:avLst/>
          </a:prstGeom>
          <a:effectLst/>
        </p:spPr>
      </p:pic>
    </p:spTree>
    <p:extLst>
      <p:ext uri="{BB962C8B-B14F-4D97-AF65-F5344CB8AC3E}">
        <p14:creationId xmlns:p14="http://schemas.microsoft.com/office/powerpoint/2010/main" val="1745234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A345F-FFE0-9F41-B563-04EA5B0449B6}"/>
              </a:ext>
            </a:extLst>
          </p:cNvPr>
          <p:cNvSpPr>
            <a:spLocks noGrp="1"/>
          </p:cNvSpPr>
          <p:nvPr>
            <p:ph type="title"/>
          </p:nvPr>
        </p:nvSpPr>
        <p:spPr/>
        <p:txBody>
          <a:bodyPr/>
          <a:lstStyle/>
          <a:p>
            <a:pPr algn="ctr"/>
            <a:r>
              <a:rPr lang="zh-CN" altLang="en-US" dirty="0">
                <a:solidFill>
                  <a:schemeClr val="bg1"/>
                </a:solidFill>
              </a:rPr>
              <a:t>第一支程式</a:t>
            </a:r>
            <a:endParaRPr lang="en-US" dirty="0">
              <a:solidFill>
                <a:schemeClr val="bg1"/>
              </a:solidFill>
            </a:endParaRPr>
          </a:p>
        </p:txBody>
      </p:sp>
      <p:sp>
        <p:nvSpPr>
          <p:cNvPr id="5" name="TextBox 4">
            <a:extLst>
              <a:ext uri="{FF2B5EF4-FFF2-40B4-BE49-F238E27FC236}">
                <a16:creationId xmlns:a16="http://schemas.microsoft.com/office/drawing/2014/main" id="{0DC64ED2-6DBE-C74A-B820-078640E96428}"/>
              </a:ext>
            </a:extLst>
          </p:cNvPr>
          <p:cNvSpPr txBox="1"/>
          <p:nvPr/>
        </p:nvSpPr>
        <p:spPr>
          <a:xfrm>
            <a:off x="2459427" y="3083442"/>
            <a:ext cx="7273145" cy="523220"/>
          </a:xfrm>
          <a:prstGeom prst="rect">
            <a:avLst/>
          </a:prstGeom>
          <a:noFill/>
        </p:spPr>
        <p:txBody>
          <a:bodyPr wrap="none" rtlCol="0">
            <a:spAutoFit/>
          </a:bodyPr>
          <a:lstStyle/>
          <a:p>
            <a:r>
              <a:rPr lang="en-US" sz="2800" dirty="0">
                <a:solidFill>
                  <a:schemeClr val="bg1"/>
                </a:solidFill>
                <a:latin typeface="Courier" pitchFamily="2" charset="0"/>
                <a:cs typeface="Consolas" panose="020B0609020204030204" pitchFamily="49" charset="0"/>
              </a:rPr>
              <a:t>print ("Hello, Asia University!")</a:t>
            </a:r>
          </a:p>
        </p:txBody>
      </p:sp>
    </p:spTree>
    <p:extLst>
      <p:ext uri="{BB962C8B-B14F-4D97-AF65-F5344CB8AC3E}">
        <p14:creationId xmlns:p14="http://schemas.microsoft.com/office/powerpoint/2010/main" val="2301068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F515-679C-D94C-AAD3-D8429DDB7A14}"/>
              </a:ext>
            </a:extLst>
          </p:cNvPr>
          <p:cNvSpPr>
            <a:spLocks noGrp="1"/>
          </p:cNvSpPr>
          <p:nvPr>
            <p:ph type="title"/>
          </p:nvPr>
        </p:nvSpPr>
        <p:spPr/>
        <p:txBody>
          <a:bodyPr/>
          <a:lstStyle/>
          <a:p>
            <a:pPr algn="ctr"/>
            <a:r>
              <a:rPr lang="zh-CN" altLang="en-US" dirty="0">
                <a:solidFill>
                  <a:schemeClr val="bg1"/>
                </a:solidFill>
              </a:rPr>
              <a:t>註解</a:t>
            </a:r>
            <a:endParaRPr lang="en-US" dirty="0">
              <a:solidFill>
                <a:schemeClr val="bg1"/>
              </a:solidFill>
            </a:endParaRPr>
          </a:p>
        </p:txBody>
      </p:sp>
      <p:sp>
        <p:nvSpPr>
          <p:cNvPr id="3" name="Rectangle 2">
            <a:extLst>
              <a:ext uri="{FF2B5EF4-FFF2-40B4-BE49-F238E27FC236}">
                <a16:creationId xmlns:a16="http://schemas.microsoft.com/office/drawing/2014/main" id="{C4DD91F9-9B1A-824B-AB46-59FC8B977F53}"/>
              </a:ext>
            </a:extLst>
          </p:cNvPr>
          <p:cNvSpPr/>
          <p:nvPr/>
        </p:nvSpPr>
        <p:spPr>
          <a:xfrm>
            <a:off x="1977656" y="2243582"/>
            <a:ext cx="7336465" cy="3108543"/>
          </a:xfrm>
          <a:prstGeom prst="rect">
            <a:avLst/>
          </a:prstGeom>
        </p:spPr>
        <p:txBody>
          <a:bodyPr wrap="square">
            <a:spAutoFit/>
          </a:bodyPr>
          <a:lstStyle/>
          <a:p>
            <a:r>
              <a:rPr lang="en-US" altLang="zh-CN" sz="2800" dirty="0">
                <a:solidFill>
                  <a:schemeClr val="bg1"/>
                </a:solidFill>
                <a:latin typeface="Courier" pitchFamily="2" charset="0"/>
              </a:rPr>
              <a:t># </a:t>
            </a:r>
            <a:r>
              <a:rPr lang="zh-CN" altLang="en-US" sz="2800" dirty="0">
                <a:solidFill>
                  <a:schemeClr val="bg1"/>
                </a:solidFill>
                <a:latin typeface="Courier" pitchFamily="2" charset="0"/>
              </a:rPr>
              <a:t>註解</a:t>
            </a:r>
            <a:endParaRPr lang="en-US" altLang="zh-CN" sz="2800" dirty="0">
              <a:solidFill>
                <a:schemeClr val="bg1"/>
              </a:solidFill>
              <a:latin typeface="Courier" pitchFamily="2" charset="0"/>
            </a:endParaRPr>
          </a:p>
          <a:p>
            <a:endParaRPr lang="en-US" altLang="zh-CN" sz="2800" dirty="0">
              <a:solidFill>
                <a:schemeClr val="bg1"/>
              </a:solidFill>
              <a:latin typeface="Courier" pitchFamily="2" charset="0"/>
            </a:endParaRPr>
          </a:p>
          <a:p>
            <a:r>
              <a:rPr lang="en-US" altLang="zh-CN" sz="2800" dirty="0">
                <a:solidFill>
                  <a:schemeClr val="bg1"/>
                </a:solidFill>
                <a:latin typeface="Courier" pitchFamily="2" charset="0"/>
              </a:rPr>
              <a:t>‘’‘</a:t>
            </a:r>
            <a:r>
              <a:rPr lang="zh-CN" altLang="en-US" sz="2800" dirty="0">
                <a:solidFill>
                  <a:schemeClr val="bg1"/>
                </a:solidFill>
                <a:latin typeface="Courier" pitchFamily="2" charset="0"/>
              </a:rPr>
              <a:t> 註解</a:t>
            </a:r>
            <a:r>
              <a:rPr lang="en-US" altLang="zh-CN" sz="2800" dirty="0">
                <a:solidFill>
                  <a:schemeClr val="bg1"/>
                </a:solidFill>
                <a:latin typeface="Courier" pitchFamily="2" charset="0"/>
              </a:rPr>
              <a:t>’’’</a:t>
            </a:r>
            <a:r>
              <a:rPr lang="zh-CN" altLang="en-US" sz="2800" dirty="0">
                <a:solidFill>
                  <a:schemeClr val="bg1"/>
                </a:solidFill>
                <a:latin typeface="Courier" pitchFamily="2" charset="0"/>
              </a:rPr>
              <a:t> </a:t>
            </a:r>
            <a:endParaRPr lang="en-US" altLang="zh-CN" sz="2800" dirty="0">
              <a:solidFill>
                <a:schemeClr val="bg1"/>
              </a:solidFill>
              <a:latin typeface="Courier" pitchFamily="2" charset="0"/>
            </a:endParaRPr>
          </a:p>
          <a:p>
            <a:endParaRPr lang="en-US" altLang="zh-CN" sz="2800" dirty="0">
              <a:solidFill>
                <a:schemeClr val="bg1"/>
              </a:solidFill>
              <a:latin typeface="Courier" pitchFamily="2" charset="0"/>
            </a:endParaRPr>
          </a:p>
          <a:p>
            <a:r>
              <a:rPr lang="en-US" altLang="zh-CN" sz="2800" dirty="0">
                <a:solidFill>
                  <a:schemeClr val="bg1"/>
                </a:solidFill>
                <a:latin typeface="Courier" pitchFamily="2" charset="0"/>
              </a:rPr>
              <a:t>“”“</a:t>
            </a:r>
            <a:r>
              <a:rPr lang="zh-CN" altLang="en-US" sz="2800" dirty="0">
                <a:solidFill>
                  <a:schemeClr val="bg1"/>
                </a:solidFill>
                <a:latin typeface="Courier" pitchFamily="2" charset="0"/>
              </a:rPr>
              <a:t> 註解</a:t>
            </a:r>
            <a:r>
              <a:rPr lang="zh-TW" altLang="en-US" sz="2800" dirty="0">
                <a:solidFill>
                  <a:schemeClr val="bg1"/>
                </a:solidFill>
                <a:latin typeface="Courier" pitchFamily="2" charset="0"/>
              </a:rPr>
              <a:t> </a:t>
            </a:r>
            <a:r>
              <a:rPr lang="en-US" altLang="zh-CN" sz="2800" dirty="0">
                <a:solidFill>
                  <a:schemeClr val="bg1"/>
                </a:solidFill>
                <a:latin typeface="Courier" pitchFamily="2" charset="0"/>
              </a:rPr>
              <a:t>"""</a:t>
            </a:r>
            <a:r>
              <a:rPr lang="zh-CN" altLang="en-US" sz="2800" dirty="0">
                <a:solidFill>
                  <a:schemeClr val="bg1"/>
                </a:solidFill>
                <a:latin typeface="Courier" pitchFamily="2" charset="0"/>
              </a:rPr>
              <a:t> </a:t>
            </a:r>
            <a:endParaRPr lang="en-US" altLang="zh-CN" sz="2800" dirty="0">
              <a:solidFill>
                <a:schemeClr val="bg1"/>
              </a:solidFill>
              <a:latin typeface="Courier" pitchFamily="2" charset="0"/>
            </a:endParaRPr>
          </a:p>
          <a:p>
            <a:endParaRPr lang="en-US" altLang="zh-CN" sz="2800" dirty="0">
              <a:solidFill>
                <a:schemeClr val="bg1"/>
              </a:solidFill>
              <a:latin typeface="Courier" pitchFamily="2" charset="0"/>
            </a:endParaRPr>
          </a:p>
          <a:p>
            <a:r>
              <a:rPr lang="en-US" sz="2800" dirty="0">
                <a:solidFill>
                  <a:schemeClr val="bg1"/>
                </a:solidFill>
                <a:latin typeface="Courier" pitchFamily="2" charset="0"/>
              </a:rPr>
              <a:t>print ("Hello, </a:t>
            </a:r>
            <a:r>
              <a:rPr lang="en-US" sz="2800" dirty="0">
                <a:solidFill>
                  <a:schemeClr val="bg1"/>
                </a:solidFill>
                <a:latin typeface="Courier" pitchFamily="2" charset="0"/>
                <a:cs typeface="Consolas" panose="020B0609020204030204" pitchFamily="49" charset="0"/>
              </a:rPr>
              <a:t>University</a:t>
            </a:r>
            <a:r>
              <a:rPr lang="en-US" sz="2800" dirty="0">
                <a:solidFill>
                  <a:schemeClr val="bg1"/>
                </a:solidFill>
                <a:latin typeface="Courier" pitchFamily="2" charset="0"/>
              </a:rPr>
              <a:t>!")</a:t>
            </a:r>
          </a:p>
        </p:txBody>
      </p:sp>
    </p:spTree>
    <p:extLst>
      <p:ext uri="{BB962C8B-B14F-4D97-AF65-F5344CB8AC3E}">
        <p14:creationId xmlns:p14="http://schemas.microsoft.com/office/powerpoint/2010/main" val="743284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083B-7296-824D-9794-C1837905E4CD}"/>
              </a:ext>
            </a:extLst>
          </p:cNvPr>
          <p:cNvSpPr>
            <a:spLocks noGrp="1"/>
          </p:cNvSpPr>
          <p:nvPr>
            <p:ph type="title"/>
          </p:nvPr>
        </p:nvSpPr>
        <p:spPr/>
        <p:txBody>
          <a:bodyPr/>
          <a:lstStyle/>
          <a:p>
            <a:pPr algn="ctr"/>
            <a:r>
              <a:rPr lang="zh-CN" altLang="en-US" dirty="0">
                <a:solidFill>
                  <a:schemeClr val="bg1"/>
                </a:solidFill>
              </a:rPr>
              <a:t>加、減、乘、除</a:t>
            </a:r>
            <a:endParaRPr lang="en-US" dirty="0">
              <a:solidFill>
                <a:schemeClr val="bg1"/>
              </a:solidFill>
            </a:endParaRPr>
          </a:p>
        </p:txBody>
      </p:sp>
      <p:sp>
        <p:nvSpPr>
          <p:cNvPr id="3" name="TextBox 2">
            <a:extLst>
              <a:ext uri="{FF2B5EF4-FFF2-40B4-BE49-F238E27FC236}">
                <a16:creationId xmlns:a16="http://schemas.microsoft.com/office/drawing/2014/main" id="{9F72BC7D-4DFF-AB45-9183-2FF2BBF033F4}"/>
              </a:ext>
            </a:extLst>
          </p:cNvPr>
          <p:cNvSpPr txBox="1"/>
          <p:nvPr/>
        </p:nvSpPr>
        <p:spPr>
          <a:xfrm>
            <a:off x="838200" y="1456772"/>
            <a:ext cx="10515600" cy="5016758"/>
          </a:xfrm>
          <a:prstGeom prst="rect">
            <a:avLst/>
          </a:prstGeom>
          <a:noFill/>
        </p:spPr>
        <p:txBody>
          <a:bodyPr wrap="square" rtlCol="0">
            <a:spAutoFit/>
          </a:bodyPr>
          <a:lstStyle/>
          <a:p>
            <a:r>
              <a:rPr lang="en-US" sz="2000" dirty="0">
                <a:solidFill>
                  <a:schemeClr val="bg1"/>
                </a:solidFill>
                <a:latin typeface="Courier" pitchFamily="2" charset="0"/>
              </a:rPr>
              <a:t>a = 21 </a:t>
            </a:r>
          </a:p>
          <a:p>
            <a:r>
              <a:rPr lang="en-US" sz="2000" dirty="0">
                <a:solidFill>
                  <a:schemeClr val="bg1"/>
                </a:solidFill>
                <a:latin typeface="Courier" pitchFamily="2" charset="0"/>
              </a:rPr>
              <a:t>b = 10 </a:t>
            </a:r>
          </a:p>
          <a:p>
            <a:r>
              <a:rPr lang="en-US" sz="2000" dirty="0">
                <a:solidFill>
                  <a:schemeClr val="bg1"/>
                </a:solidFill>
                <a:latin typeface="Courier" pitchFamily="2" charset="0"/>
              </a:rPr>
              <a:t>c = 0 </a:t>
            </a:r>
          </a:p>
          <a:p>
            <a:r>
              <a:rPr lang="en-US" sz="2000" dirty="0">
                <a:solidFill>
                  <a:schemeClr val="bg1"/>
                </a:solidFill>
                <a:latin typeface="Courier" pitchFamily="2" charset="0"/>
              </a:rPr>
              <a:t>c = a + b print (“1)c</a:t>
            </a:r>
            <a:r>
              <a:rPr lang="zh-TW" altLang="en-US" sz="2000" dirty="0">
                <a:solidFill>
                  <a:schemeClr val="bg1"/>
                </a:solidFill>
                <a:latin typeface="Courier" pitchFamily="2" charset="0"/>
              </a:rPr>
              <a:t> </a:t>
            </a:r>
            <a:r>
              <a:rPr lang="en-US" altLang="zh-TW" sz="2000" dirty="0">
                <a:solidFill>
                  <a:schemeClr val="bg1"/>
                </a:solidFill>
                <a:latin typeface="Courier" pitchFamily="2" charset="0"/>
              </a:rPr>
              <a:t>=</a:t>
            </a:r>
            <a:r>
              <a:rPr lang="en-US" altLang="zh-CN" sz="2000" dirty="0">
                <a:solidFill>
                  <a:schemeClr val="bg1"/>
                </a:solidFill>
                <a:latin typeface="Courier" pitchFamily="2" charset="0"/>
              </a:rPr>
              <a:t>", </a:t>
            </a:r>
            <a:r>
              <a:rPr lang="en-US" sz="2000" dirty="0">
                <a:solidFill>
                  <a:schemeClr val="bg1"/>
                </a:solidFill>
                <a:latin typeface="Courier" pitchFamily="2" charset="0"/>
              </a:rPr>
              <a:t>c) </a:t>
            </a:r>
          </a:p>
          <a:p>
            <a:r>
              <a:rPr lang="en-US" sz="2000" dirty="0">
                <a:solidFill>
                  <a:schemeClr val="bg1"/>
                </a:solidFill>
                <a:latin typeface="Courier" pitchFamily="2" charset="0"/>
              </a:rPr>
              <a:t>c = a - b print ("2)c</a:t>
            </a:r>
            <a:r>
              <a:rPr lang="zh-TW" altLang="en-US" sz="2000" dirty="0">
                <a:solidFill>
                  <a:schemeClr val="bg1"/>
                </a:solidFill>
                <a:latin typeface="Courier" pitchFamily="2" charset="0"/>
              </a:rPr>
              <a:t> </a:t>
            </a:r>
            <a:r>
              <a:rPr lang="en-US" altLang="zh-TW" sz="2000" dirty="0">
                <a:solidFill>
                  <a:schemeClr val="bg1"/>
                </a:solidFill>
                <a:latin typeface="Courier" pitchFamily="2" charset="0"/>
              </a:rPr>
              <a:t>=</a:t>
            </a:r>
            <a:r>
              <a:rPr lang="en-US" altLang="zh-CN" sz="2000" dirty="0">
                <a:solidFill>
                  <a:schemeClr val="bg1"/>
                </a:solidFill>
                <a:latin typeface="Courier" pitchFamily="2" charset="0"/>
              </a:rPr>
              <a:t>", </a:t>
            </a:r>
            <a:r>
              <a:rPr lang="en-US" sz="2000" dirty="0">
                <a:solidFill>
                  <a:schemeClr val="bg1"/>
                </a:solidFill>
                <a:latin typeface="Courier" pitchFamily="2" charset="0"/>
              </a:rPr>
              <a:t>c) </a:t>
            </a:r>
          </a:p>
          <a:p>
            <a:r>
              <a:rPr lang="en-US" sz="2000" dirty="0">
                <a:solidFill>
                  <a:schemeClr val="bg1"/>
                </a:solidFill>
                <a:latin typeface="Courier" pitchFamily="2" charset="0"/>
              </a:rPr>
              <a:t>c = a * b print ("3)c</a:t>
            </a:r>
            <a:r>
              <a:rPr lang="zh-TW" altLang="en-US" sz="2000" dirty="0">
                <a:solidFill>
                  <a:schemeClr val="bg1"/>
                </a:solidFill>
                <a:latin typeface="Courier" pitchFamily="2" charset="0"/>
              </a:rPr>
              <a:t> </a:t>
            </a:r>
            <a:r>
              <a:rPr lang="en-US" altLang="zh-TW" sz="2000" dirty="0">
                <a:solidFill>
                  <a:schemeClr val="bg1"/>
                </a:solidFill>
                <a:latin typeface="Courier" pitchFamily="2" charset="0"/>
              </a:rPr>
              <a:t>=</a:t>
            </a:r>
            <a:r>
              <a:rPr lang="en-US" altLang="zh-CN" sz="2000" dirty="0">
                <a:solidFill>
                  <a:schemeClr val="bg1"/>
                </a:solidFill>
                <a:latin typeface="Courier" pitchFamily="2" charset="0"/>
              </a:rPr>
              <a:t>", </a:t>
            </a:r>
            <a:r>
              <a:rPr lang="en-US" sz="2000" dirty="0">
                <a:solidFill>
                  <a:schemeClr val="bg1"/>
                </a:solidFill>
                <a:latin typeface="Courier" pitchFamily="2" charset="0"/>
              </a:rPr>
              <a:t>c) </a:t>
            </a:r>
          </a:p>
          <a:p>
            <a:r>
              <a:rPr lang="en-US" sz="2000" dirty="0">
                <a:solidFill>
                  <a:schemeClr val="bg1"/>
                </a:solidFill>
                <a:latin typeface="Courier" pitchFamily="2" charset="0"/>
              </a:rPr>
              <a:t>c = a / b print ("4)c</a:t>
            </a:r>
            <a:r>
              <a:rPr lang="zh-TW" altLang="en-US" sz="2000" dirty="0">
                <a:solidFill>
                  <a:schemeClr val="bg1"/>
                </a:solidFill>
                <a:latin typeface="Courier" pitchFamily="2" charset="0"/>
              </a:rPr>
              <a:t> </a:t>
            </a:r>
            <a:r>
              <a:rPr lang="en-US" altLang="zh-TW" sz="2000" dirty="0">
                <a:solidFill>
                  <a:schemeClr val="bg1"/>
                </a:solidFill>
                <a:latin typeface="Courier" pitchFamily="2" charset="0"/>
              </a:rPr>
              <a:t>=</a:t>
            </a:r>
            <a:r>
              <a:rPr lang="en-US" altLang="zh-CN" sz="2000" dirty="0">
                <a:solidFill>
                  <a:schemeClr val="bg1"/>
                </a:solidFill>
                <a:latin typeface="Courier" pitchFamily="2" charset="0"/>
              </a:rPr>
              <a:t>", </a:t>
            </a:r>
            <a:r>
              <a:rPr lang="en-US" sz="2000" dirty="0">
                <a:solidFill>
                  <a:schemeClr val="bg1"/>
                </a:solidFill>
                <a:latin typeface="Courier" pitchFamily="2" charset="0"/>
              </a:rPr>
              <a:t>c) </a:t>
            </a:r>
          </a:p>
          <a:p>
            <a:r>
              <a:rPr lang="en-US" sz="2000" dirty="0">
                <a:solidFill>
                  <a:schemeClr val="bg1"/>
                </a:solidFill>
                <a:latin typeface="Courier" pitchFamily="2" charset="0"/>
              </a:rPr>
              <a:t>c = a % b print ("5)c</a:t>
            </a:r>
            <a:r>
              <a:rPr lang="zh-TW" altLang="en-US" sz="2000" dirty="0">
                <a:solidFill>
                  <a:schemeClr val="bg1"/>
                </a:solidFill>
                <a:latin typeface="Courier" pitchFamily="2" charset="0"/>
              </a:rPr>
              <a:t> </a:t>
            </a:r>
            <a:r>
              <a:rPr lang="en-US" altLang="zh-TW" sz="2000" dirty="0">
                <a:solidFill>
                  <a:schemeClr val="bg1"/>
                </a:solidFill>
                <a:latin typeface="Courier" pitchFamily="2" charset="0"/>
              </a:rPr>
              <a:t>=</a:t>
            </a:r>
            <a:r>
              <a:rPr lang="en-US" altLang="zh-CN" sz="2000" dirty="0">
                <a:solidFill>
                  <a:schemeClr val="bg1"/>
                </a:solidFill>
                <a:latin typeface="Courier" pitchFamily="2" charset="0"/>
              </a:rPr>
              <a:t>", </a:t>
            </a:r>
            <a:r>
              <a:rPr lang="en-US" sz="2000" dirty="0">
                <a:solidFill>
                  <a:schemeClr val="bg1"/>
                </a:solidFill>
                <a:latin typeface="Courier" pitchFamily="2" charset="0"/>
              </a:rPr>
              <a:t>c) </a:t>
            </a:r>
          </a:p>
          <a:p>
            <a:endParaRPr lang="en-US" sz="2000" dirty="0">
              <a:solidFill>
                <a:schemeClr val="bg1"/>
              </a:solidFill>
              <a:latin typeface="Courier" pitchFamily="2" charset="0"/>
            </a:endParaRPr>
          </a:p>
          <a:p>
            <a:r>
              <a:rPr lang="en-US" sz="2000" dirty="0">
                <a:solidFill>
                  <a:schemeClr val="bg1"/>
                </a:solidFill>
                <a:latin typeface="Courier" pitchFamily="2" charset="0"/>
              </a:rPr>
              <a:t>a = 2 </a:t>
            </a:r>
          </a:p>
          <a:p>
            <a:r>
              <a:rPr lang="en-US" sz="2000" dirty="0">
                <a:solidFill>
                  <a:schemeClr val="bg1"/>
                </a:solidFill>
                <a:latin typeface="Courier" pitchFamily="2" charset="0"/>
              </a:rPr>
              <a:t>b = 3</a:t>
            </a:r>
          </a:p>
          <a:p>
            <a:r>
              <a:rPr lang="en-US" sz="2000" dirty="0">
                <a:solidFill>
                  <a:schemeClr val="bg1"/>
                </a:solidFill>
                <a:latin typeface="Courier" pitchFamily="2" charset="0"/>
              </a:rPr>
              <a:t>c = a**b print ("6)c</a:t>
            </a:r>
            <a:r>
              <a:rPr lang="zh-TW" altLang="en-US" sz="2000" dirty="0">
                <a:solidFill>
                  <a:schemeClr val="bg1"/>
                </a:solidFill>
                <a:latin typeface="Courier" pitchFamily="2" charset="0"/>
              </a:rPr>
              <a:t> </a:t>
            </a:r>
            <a:r>
              <a:rPr lang="en-US" altLang="zh-TW" sz="2000" dirty="0">
                <a:solidFill>
                  <a:schemeClr val="bg1"/>
                </a:solidFill>
                <a:latin typeface="Courier" pitchFamily="2" charset="0"/>
              </a:rPr>
              <a:t>=</a:t>
            </a:r>
            <a:r>
              <a:rPr lang="en-US" altLang="zh-CN" sz="2000" dirty="0">
                <a:solidFill>
                  <a:schemeClr val="bg1"/>
                </a:solidFill>
                <a:latin typeface="Courier" pitchFamily="2" charset="0"/>
              </a:rPr>
              <a:t>", </a:t>
            </a:r>
            <a:r>
              <a:rPr lang="en-US" sz="2000" dirty="0">
                <a:solidFill>
                  <a:schemeClr val="bg1"/>
                </a:solidFill>
                <a:latin typeface="Courier" pitchFamily="2" charset="0"/>
              </a:rPr>
              <a:t>c) </a:t>
            </a:r>
          </a:p>
          <a:p>
            <a:endParaRPr lang="en-US" sz="2000" dirty="0">
              <a:solidFill>
                <a:schemeClr val="bg1"/>
              </a:solidFill>
              <a:latin typeface="Courier" pitchFamily="2" charset="0"/>
            </a:endParaRPr>
          </a:p>
          <a:p>
            <a:r>
              <a:rPr lang="en-US" sz="2000" dirty="0">
                <a:solidFill>
                  <a:schemeClr val="bg1"/>
                </a:solidFill>
                <a:latin typeface="Courier" pitchFamily="2" charset="0"/>
              </a:rPr>
              <a:t>a = 10 </a:t>
            </a:r>
          </a:p>
          <a:p>
            <a:r>
              <a:rPr lang="en-US" sz="2000" dirty="0">
                <a:solidFill>
                  <a:schemeClr val="bg1"/>
                </a:solidFill>
                <a:latin typeface="Courier" pitchFamily="2" charset="0"/>
              </a:rPr>
              <a:t>b = 5 </a:t>
            </a:r>
          </a:p>
          <a:p>
            <a:r>
              <a:rPr lang="en-US" sz="2000" dirty="0">
                <a:solidFill>
                  <a:schemeClr val="bg1"/>
                </a:solidFill>
                <a:latin typeface="Courier" pitchFamily="2" charset="0"/>
              </a:rPr>
              <a:t>c = a//b print ("7)c</a:t>
            </a:r>
            <a:r>
              <a:rPr lang="zh-TW" altLang="en-US" sz="2000" dirty="0">
                <a:solidFill>
                  <a:schemeClr val="bg1"/>
                </a:solidFill>
                <a:latin typeface="Courier" pitchFamily="2" charset="0"/>
              </a:rPr>
              <a:t> </a:t>
            </a:r>
            <a:r>
              <a:rPr lang="en-US" altLang="zh-TW" sz="2000" dirty="0">
                <a:solidFill>
                  <a:schemeClr val="bg1"/>
                </a:solidFill>
                <a:latin typeface="Courier" pitchFamily="2" charset="0"/>
              </a:rPr>
              <a:t>=</a:t>
            </a:r>
            <a:r>
              <a:rPr lang="en-US" altLang="zh-CN" sz="2000" dirty="0">
                <a:solidFill>
                  <a:schemeClr val="bg1"/>
                </a:solidFill>
                <a:latin typeface="Courier" pitchFamily="2" charset="0"/>
              </a:rPr>
              <a:t>", </a:t>
            </a:r>
            <a:r>
              <a:rPr lang="en-US" sz="2000" dirty="0">
                <a:solidFill>
                  <a:schemeClr val="bg1"/>
                </a:solidFill>
                <a:latin typeface="Courier" pitchFamily="2" charset="0"/>
              </a:rPr>
              <a:t>c)</a:t>
            </a:r>
          </a:p>
        </p:txBody>
      </p:sp>
    </p:spTree>
    <p:extLst>
      <p:ext uri="{BB962C8B-B14F-4D97-AF65-F5344CB8AC3E}">
        <p14:creationId xmlns:p14="http://schemas.microsoft.com/office/powerpoint/2010/main" val="147454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B54D-7E6A-3447-93C0-CB49C1D633AF}"/>
              </a:ext>
            </a:extLst>
          </p:cNvPr>
          <p:cNvSpPr>
            <a:spLocks noGrp="1"/>
          </p:cNvSpPr>
          <p:nvPr>
            <p:ph type="title"/>
          </p:nvPr>
        </p:nvSpPr>
        <p:spPr/>
        <p:txBody>
          <a:bodyPr/>
          <a:lstStyle/>
          <a:p>
            <a:pPr algn="ctr"/>
            <a:r>
              <a:rPr lang="zh-CN" altLang="en-US" dirty="0">
                <a:solidFill>
                  <a:schemeClr val="bg1"/>
                </a:solidFill>
              </a:rPr>
              <a:t>數字與字串</a:t>
            </a:r>
            <a:endParaRPr lang="en-US" dirty="0">
              <a:solidFill>
                <a:schemeClr val="bg1"/>
              </a:solidFill>
            </a:endParaRPr>
          </a:p>
        </p:txBody>
      </p:sp>
      <p:sp>
        <p:nvSpPr>
          <p:cNvPr id="3" name="TextBox 2">
            <a:extLst>
              <a:ext uri="{FF2B5EF4-FFF2-40B4-BE49-F238E27FC236}">
                <a16:creationId xmlns:a16="http://schemas.microsoft.com/office/drawing/2014/main" id="{D2330907-06B0-E449-9EA9-67487196EFB8}"/>
              </a:ext>
            </a:extLst>
          </p:cNvPr>
          <p:cNvSpPr txBox="1"/>
          <p:nvPr/>
        </p:nvSpPr>
        <p:spPr>
          <a:xfrm>
            <a:off x="1552353" y="1414242"/>
            <a:ext cx="10164726" cy="5262979"/>
          </a:xfrm>
          <a:prstGeom prst="rect">
            <a:avLst/>
          </a:prstGeom>
          <a:noFill/>
        </p:spPr>
        <p:txBody>
          <a:bodyPr wrap="square" rtlCol="0">
            <a:spAutoFit/>
          </a:bodyPr>
          <a:lstStyle/>
          <a:p>
            <a:r>
              <a:rPr lang="en-US" sz="2400" dirty="0">
                <a:solidFill>
                  <a:schemeClr val="bg1"/>
                </a:solidFill>
                <a:latin typeface="Courier" pitchFamily="2" charset="0"/>
              </a:rPr>
              <a:t>#</a:t>
            </a:r>
            <a:r>
              <a:rPr lang="zh-CN" altLang="en-US" sz="2400" dirty="0">
                <a:solidFill>
                  <a:schemeClr val="bg1"/>
                </a:solidFill>
                <a:latin typeface="Courier" pitchFamily="2" charset="0"/>
              </a:rPr>
              <a:t>數字</a:t>
            </a:r>
            <a:endParaRPr lang="en-US" sz="2400" dirty="0">
              <a:solidFill>
                <a:schemeClr val="bg1"/>
              </a:solidFill>
              <a:latin typeface="Courier" pitchFamily="2" charset="0"/>
            </a:endParaRPr>
          </a:p>
          <a:p>
            <a:r>
              <a:rPr lang="en-US" sz="2400" dirty="0">
                <a:solidFill>
                  <a:schemeClr val="bg1"/>
                </a:solidFill>
                <a:latin typeface="Courier" pitchFamily="2" charset="0"/>
              </a:rPr>
              <a:t>a = 1.0</a:t>
            </a:r>
          </a:p>
          <a:p>
            <a:endParaRPr lang="en-US" sz="2400" dirty="0">
              <a:solidFill>
                <a:schemeClr val="bg1"/>
              </a:solidFill>
              <a:latin typeface="Courier" pitchFamily="2" charset="0"/>
            </a:endParaRPr>
          </a:p>
          <a:p>
            <a:r>
              <a:rPr lang="en-US" sz="2400" dirty="0" err="1">
                <a:solidFill>
                  <a:schemeClr val="bg1"/>
                </a:solidFill>
                <a:latin typeface="Courier" pitchFamily="2" charset="0"/>
              </a:rPr>
              <a:t>int</a:t>
            </a:r>
            <a:r>
              <a:rPr lang="en-US" sz="2400" dirty="0">
                <a:solidFill>
                  <a:schemeClr val="bg1"/>
                </a:solidFill>
                <a:latin typeface="Courier" pitchFamily="2" charset="0"/>
              </a:rPr>
              <a:t>(a)</a:t>
            </a:r>
          </a:p>
          <a:p>
            <a:r>
              <a:rPr lang="en-US" sz="2400" dirty="0">
                <a:solidFill>
                  <a:schemeClr val="bg1"/>
                </a:solidFill>
                <a:latin typeface="Courier" pitchFamily="2" charset="0"/>
              </a:rPr>
              <a:t>float(a)</a:t>
            </a:r>
          </a:p>
          <a:p>
            <a:endParaRPr lang="en-US" sz="2400" dirty="0">
              <a:solidFill>
                <a:schemeClr val="bg1"/>
              </a:solidFill>
              <a:latin typeface="Courier" pitchFamily="2" charset="0"/>
            </a:endParaRPr>
          </a:p>
          <a:p>
            <a:r>
              <a:rPr lang="en-US" sz="2400" dirty="0">
                <a:solidFill>
                  <a:schemeClr val="bg1"/>
                </a:solidFill>
                <a:latin typeface="Courier" pitchFamily="2" charset="0"/>
              </a:rPr>
              <a:t>#</a:t>
            </a:r>
            <a:r>
              <a:rPr lang="zh-CN" altLang="en-US" sz="2400" dirty="0">
                <a:solidFill>
                  <a:schemeClr val="bg1"/>
                </a:solidFill>
                <a:latin typeface="Courier" pitchFamily="2" charset="0"/>
              </a:rPr>
              <a:t>字串</a:t>
            </a:r>
            <a:endParaRPr lang="en-US" altLang="zh-CN" sz="2400" dirty="0">
              <a:solidFill>
                <a:schemeClr val="bg1"/>
              </a:solidFill>
              <a:latin typeface="Courier" pitchFamily="2" charset="0"/>
            </a:endParaRPr>
          </a:p>
          <a:p>
            <a:r>
              <a:rPr lang="en-US" sz="2400" dirty="0">
                <a:solidFill>
                  <a:schemeClr val="bg1"/>
                </a:solidFill>
                <a:latin typeface="Courier" pitchFamily="2" charset="0"/>
              </a:rPr>
              <a:t>var1 = 'Hello Asia University!’ </a:t>
            </a:r>
          </a:p>
          <a:p>
            <a:r>
              <a:rPr lang="en-US" sz="2400" dirty="0">
                <a:solidFill>
                  <a:schemeClr val="bg1"/>
                </a:solidFill>
                <a:latin typeface="Courier" pitchFamily="2" charset="0"/>
              </a:rPr>
              <a:t>var2 = ”Bioinformatics”</a:t>
            </a:r>
          </a:p>
          <a:p>
            <a:endParaRPr lang="en-US" sz="2400" dirty="0">
              <a:solidFill>
                <a:schemeClr val="bg1"/>
              </a:solidFill>
              <a:latin typeface="Courier" pitchFamily="2" charset="0"/>
            </a:endParaRPr>
          </a:p>
          <a:p>
            <a:r>
              <a:rPr lang="en-US" sz="2400" dirty="0">
                <a:solidFill>
                  <a:schemeClr val="bg1"/>
                </a:solidFill>
                <a:latin typeface="Courier" pitchFamily="2" charset="0"/>
              </a:rPr>
              <a:t>print ("var1[0]: ", var1[0])</a:t>
            </a:r>
          </a:p>
          <a:p>
            <a:r>
              <a:rPr lang="en-US" sz="2400" dirty="0">
                <a:solidFill>
                  <a:schemeClr val="bg1"/>
                </a:solidFill>
                <a:latin typeface="Courier" pitchFamily="2" charset="0"/>
              </a:rPr>
              <a:t>print ("var2[1:5]: ", var2[1:5])</a:t>
            </a:r>
          </a:p>
          <a:p>
            <a:endParaRPr lang="en-US" sz="2400" dirty="0">
              <a:solidFill>
                <a:schemeClr val="bg1"/>
              </a:solidFill>
              <a:latin typeface="Courier" pitchFamily="2" charset="0"/>
            </a:endParaRPr>
          </a:p>
          <a:p>
            <a:r>
              <a:rPr lang="en-US" sz="2400" dirty="0">
                <a:solidFill>
                  <a:schemeClr val="bg1"/>
                </a:solidFill>
                <a:latin typeface="Courier" pitchFamily="2" charset="0"/>
              </a:rPr>
              <a:t>print (“</a:t>
            </a:r>
            <a:r>
              <a:rPr lang="zh-CN" altLang="en-US" sz="2400" dirty="0">
                <a:solidFill>
                  <a:schemeClr val="bg1"/>
                </a:solidFill>
                <a:latin typeface="Courier" pitchFamily="2" charset="0"/>
              </a:rPr>
              <a:t>已更新字串文字 </a:t>
            </a:r>
            <a:r>
              <a:rPr lang="en-US" altLang="zh-CN" sz="2400" dirty="0">
                <a:solidFill>
                  <a:schemeClr val="bg1"/>
                </a:solidFill>
                <a:latin typeface="Courier" pitchFamily="2" charset="0"/>
              </a:rPr>
              <a:t>: ", </a:t>
            </a:r>
            <a:r>
              <a:rPr lang="en-US" sz="2400" dirty="0">
                <a:solidFill>
                  <a:schemeClr val="bg1"/>
                </a:solidFill>
                <a:latin typeface="Courier" pitchFamily="2" charset="0"/>
              </a:rPr>
              <a:t>var1[:6] +’AU')</a:t>
            </a:r>
          </a:p>
        </p:txBody>
      </p:sp>
    </p:spTree>
    <p:extLst>
      <p:ext uri="{BB962C8B-B14F-4D97-AF65-F5344CB8AC3E}">
        <p14:creationId xmlns:p14="http://schemas.microsoft.com/office/powerpoint/2010/main" val="1211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11711F-F3D5-294F-A34A-138A374117D1}"/>
              </a:ext>
            </a:extLst>
          </p:cNvPr>
          <p:cNvSpPr txBox="1">
            <a:spLocks/>
          </p:cNvSpPr>
          <p:nvPr/>
        </p:nvSpPr>
        <p:spPr>
          <a:xfrm>
            <a:off x="5154105" y="474012"/>
            <a:ext cx="5459412" cy="93065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Hant" sz="4000" b="1" dirty="0">
                <a:solidFill>
                  <a:schemeClr val="bg1">
                    <a:lumMod val="95000"/>
                  </a:schemeClr>
                </a:solidFill>
                <a:latin typeface="Times" pitchFamily="2" charset="0"/>
                <a:ea typeface="+mn-ea"/>
              </a:rPr>
              <a:t>About </a:t>
            </a:r>
            <a:endParaRPr kumimoji="1" lang="zh-TW" altLang="en-US" sz="4000" b="1" dirty="0">
              <a:solidFill>
                <a:schemeClr val="bg1">
                  <a:lumMod val="95000"/>
                </a:schemeClr>
              </a:solidFill>
              <a:latin typeface="Times" pitchFamily="2" charset="0"/>
              <a:ea typeface="+mn-ea"/>
            </a:endParaRPr>
          </a:p>
        </p:txBody>
      </p:sp>
      <p:sp>
        <p:nvSpPr>
          <p:cNvPr id="4" name="文字版面配置區 3">
            <a:extLst>
              <a:ext uri="{FF2B5EF4-FFF2-40B4-BE49-F238E27FC236}">
                <a16:creationId xmlns:a16="http://schemas.microsoft.com/office/drawing/2014/main" id="{96F1B7C7-84AC-6441-BD2E-5045019FECE2}"/>
              </a:ext>
            </a:extLst>
          </p:cNvPr>
          <p:cNvSpPr txBox="1">
            <a:spLocks/>
          </p:cNvSpPr>
          <p:nvPr/>
        </p:nvSpPr>
        <p:spPr>
          <a:xfrm>
            <a:off x="5154105" y="1575340"/>
            <a:ext cx="6506943" cy="49531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Hant" altLang="en-US" sz="3600" b="1" dirty="0">
                <a:solidFill>
                  <a:schemeClr val="bg1">
                    <a:lumMod val="95000"/>
                  </a:schemeClr>
                </a:solidFill>
                <a:latin typeface="Microsoft JhengHei" panose="020B0604030504040204" pitchFamily="34" charset="-120"/>
                <a:ea typeface="Microsoft JhengHei" panose="020B0604030504040204" pitchFamily="34" charset="-120"/>
              </a:rPr>
              <a:t>王昭能</a:t>
            </a:r>
            <a:r>
              <a:rPr kumimoji="1" lang="zh-Hant" altLang="en-US" sz="3600" b="1" dirty="0">
                <a:solidFill>
                  <a:schemeClr val="bg1">
                    <a:lumMod val="95000"/>
                  </a:schemeClr>
                </a:solidFill>
                <a:latin typeface="Times" pitchFamily="2" charset="0"/>
              </a:rPr>
              <a:t> </a:t>
            </a:r>
            <a:r>
              <a:rPr kumimoji="1" lang="en-US" altLang="zh-Hant" sz="3600" b="1" dirty="0">
                <a:solidFill>
                  <a:schemeClr val="bg1">
                    <a:lumMod val="95000"/>
                  </a:schemeClr>
                </a:solidFill>
                <a:latin typeface="Times" pitchFamily="2" charset="0"/>
              </a:rPr>
              <a:t>Charles C.N. Wang</a:t>
            </a:r>
          </a:p>
          <a:p>
            <a:pPr>
              <a:lnSpc>
                <a:spcPct val="100000"/>
              </a:lnSpc>
            </a:pPr>
            <a:r>
              <a:rPr kumimoji="1" lang="en-US" altLang="zh-TW" sz="2400" b="1" cap="small" dirty="0">
                <a:solidFill>
                  <a:schemeClr val="bg1">
                    <a:lumMod val="95000"/>
                  </a:schemeClr>
                </a:solidFill>
                <a:latin typeface="Times" pitchFamily="2" charset="0"/>
              </a:rPr>
              <a:t>Currently</a:t>
            </a:r>
          </a:p>
          <a:p>
            <a:pPr marL="457200" lvl="1" indent="0">
              <a:lnSpc>
                <a:spcPct val="150000"/>
              </a:lnSpc>
              <a:buNone/>
            </a:pPr>
            <a:r>
              <a:rPr kumimoji="1" lang="zh-Hant" altLang="en-US" sz="1800" dirty="0">
                <a:solidFill>
                  <a:schemeClr val="bg1">
                    <a:lumMod val="95000"/>
                  </a:schemeClr>
                </a:solidFill>
                <a:latin typeface="Microsoft JhengHei" panose="020B0604030504040204" pitchFamily="34" charset="-120"/>
                <a:ea typeface="Microsoft JhengHei" panose="020B0604030504040204" pitchFamily="34" charset="-120"/>
              </a:rPr>
              <a:t>亞洲大學 生物資訊與醫學工程學系</a:t>
            </a:r>
            <a:endParaRPr kumimoji="1" lang="en-US" altLang="zh-Hant" sz="1800" dirty="0">
              <a:solidFill>
                <a:schemeClr val="bg1">
                  <a:lumMod val="95000"/>
                </a:schemeClr>
              </a:solidFill>
              <a:latin typeface="Microsoft JhengHei" panose="020B0604030504040204" pitchFamily="34" charset="-120"/>
              <a:ea typeface="Microsoft JhengHei" panose="020B0604030504040204" pitchFamily="34" charset="-120"/>
            </a:endParaRPr>
          </a:p>
          <a:p>
            <a:pPr marL="457200" lvl="1" indent="0">
              <a:lnSpc>
                <a:spcPct val="150000"/>
              </a:lnSpc>
              <a:buNone/>
            </a:pPr>
            <a:r>
              <a:rPr kumimoji="1" lang="zh-Hant" altLang="en-US" sz="1800" dirty="0">
                <a:solidFill>
                  <a:schemeClr val="bg1">
                    <a:lumMod val="95000"/>
                  </a:schemeClr>
                </a:solidFill>
                <a:latin typeface="Microsoft JhengHei" panose="020B0604030504040204" pitchFamily="34" charset="-120"/>
                <a:ea typeface="Microsoft JhengHei" panose="020B0604030504040204" pitchFamily="34" charset="-120"/>
              </a:rPr>
              <a:t>亞洲大學 人工智慧研究中心</a:t>
            </a:r>
            <a:endParaRPr kumimoji="1" lang="en-US" altLang="zh-Hant" sz="1800" dirty="0">
              <a:solidFill>
                <a:schemeClr val="bg1">
                  <a:lumMod val="95000"/>
                </a:schemeClr>
              </a:solidFill>
              <a:latin typeface="Microsoft JhengHei" panose="020B0604030504040204" pitchFamily="34" charset="-120"/>
              <a:ea typeface="Microsoft JhengHei" panose="020B0604030504040204" pitchFamily="34" charset="-120"/>
            </a:endParaRPr>
          </a:p>
          <a:p>
            <a:pPr>
              <a:lnSpc>
                <a:spcPct val="100000"/>
              </a:lnSpc>
            </a:pPr>
            <a:r>
              <a:rPr kumimoji="1" lang="en-US" altLang="zh-TW" sz="2400" b="1" cap="small" dirty="0">
                <a:solidFill>
                  <a:schemeClr val="bg1">
                    <a:lumMod val="95000"/>
                  </a:schemeClr>
                </a:solidFill>
                <a:latin typeface="Times" pitchFamily="2" charset="0"/>
              </a:rPr>
              <a:t>Education</a:t>
            </a:r>
          </a:p>
          <a:p>
            <a:pPr marL="457200" lvl="1" indent="0">
              <a:lnSpc>
                <a:spcPct val="150000"/>
              </a:lnSpc>
              <a:buNone/>
            </a:pPr>
            <a:r>
              <a:rPr kumimoji="1" lang="en-US" altLang="zh-TW" sz="1800" dirty="0">
                <a:solidFill>
                  <a:schemeClr val="bg1">
                    <a:lumMod val="95000"/>
                  </a:schemeClr>
                </a:solidFill>
                <a:latin typeface="Microsoft JhengHei" panose="020B0604030504040204" pitchFamily="34" charset="-120"/>
                <a:ea typeface="Microsoft JhengHei" panose="020B0604030504040204" pitchFamily="34" charset="-120"/>
              </a:rPr>
              <a:t>Ph.D. in Bioinformatics, Asia University, Taiwan</a:t>
            </a:r>
          </a:p>
          <a:p>
            <a:pPr marL="457200" lvl="1" indent="0">
              <a:lnSpc>
                <a:spcPct val="150000"/>
              </a:lnSpc>
              <a:buNone/>
            </a:pPr>
            <a:r>
              <a:rPr kumimoji="1" lang="en-US" altLang="zh-TW" sz="1800" dirty="0">
                <a:solidFill>
                  <a:schemeClr val="bg1">
                    <a:lumMod val="95000"/>
                  </a:schemeClr>
                </a:solidFill>
                <a:latin typeface="Microsoft JhengHei" panose="020B0604030504040204" pitchFamily="34" charset="-120"/>
                <a:ea typeface="Microsoft JhengHei" panose="020B0604030504040204" pitchFamily="34" charset="-120"/>
              </a:rPr>
              <a:t>M.S. in Bioinformatics, Asia University, Taiwan</a:t>
            </a:r>
          </a:p>
          <a:p>
            <a:pPr>
              <a:lnSpc>
                <a:spcPct val="100000"/>
              </a:lnSpc>
            </a:pPr>
            <a:r>
              <a:rPr kumimoji="1" lang="en-US" altLang="zh-TW" sz="2400" b="1" cap="small" dirty="0">
                <a:solidFill>
                  <a:schemeClr val="bg1">
                    <a:lumMod val="95000"/>
                  </a:schemeClr>
                </a:solidFill>
                <a:latin typeface="Times" pitchFamily="2" charset="0"/>
              </a:rPr>
              <a:t>Research Field</a:t>
            </a:r>
          </a:p>
          <a:p>
            <a:pPr marL="457200" lvl="1" indent="0">
              <a:lnSpc>
                <a:spcPct val="150000"/>
              </a:lnSpc>
              <a:spcBef>
                <a:spcPts val="600"/>
              </a:spcBef>
              <a:buNone/>
            </a:pPr>
            <a:r>
              <a:rPr kumimoji="1" lang="en-US" altLang="zh-TW" sz="1800" dirty="0">
                <a:solidFill>
                  <a:schemeClr val="bg1">
                    <a:lumMod val="95000"/>
                  </a:schemeClr>
                </a:solidFill>
                <a:latin typeface="Microsoft JhengHei" panose="020B0604030504040204" pitchFamily="34" charset="-120"/>
                <a:ea typeface="Microsoft JhengHei" panose="020B0604030504040204" pitchFamily="34" charset="-120"/>
              </a:rPr>
              <a:t>Bioinformatics, Systems Biology, Semantic Computing, Text Mining and Knowledge Discovery</a:t>
            </a:r>
          </a:p>
        </p:txBody>
      </p:sp>
      <p:pic>
        <p:nvPicPr>
          <p:cNvPr id="6" name="Picture 5">
            <a:extLst>
              <a:ext uri="{FF2B5EF4-FFF2-40B4-BE49-F238E27FC236}">
                <a16:creationId xmlns:a16="http://schemas.microsoft.com/office/drawing/2014/main" id="{291C4C45-6529-E347-A162-F652BBB0D84A}"/>
              </a:ext>
            </a:extLst>
          </p:cNvPr>
          <p:cNvPicPr>
            <a:picLocks noChangeAspect="1"/>
          </p:cNvPicPr>
          <p:nvPr/>
        </p:nvPicPr>
        <p:blipFill>
          <a:blip r:embed="rId2"/>
          <a:stretch>
            <a:fillRect/>
          </a:stretch>
        </p:blipFill>
        <p:spPr>
          <a:xfrm>
            <a:off x="0" y="0"/>
            <a:ext cx="4572000" cy="6858000"/>
          </a:xfrm>
          <a:prstGeom prst="rect">
            <a:avLst/>
          </a:prstGeom>
        </p:spPr>
      </p:pic>
    </p:spTree>
    <p:extLst>
      <p:ext uri="{BB962C8B-B14F-4D97-AF65-F5344CB8AC3E}">
        <p14:creationId xmlns:p14="http://schemas.microsoft.com/office/powerpoint/2010/main" val="2593133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E681-50A1-3F46-AC52-D57116EE8CB1}"/>
              </a:ext>
            </a:extLst>
          </p:cNvPr>
          <p:cNvSpPr>
            <a:spLocks noGrp="1"/>
          </p:cNvSpPr>
          <p:nvPr>
            <p:ph type="title"/>
          </p:nvPr>
        </p:nvSpPr>
        <p:spPr/>
        <p:txBody>
          <a:bodyPr/>
          <a:lstStyle/>
          <a:p>
            <a:pPr algn="ctr"/>
            <a:r>
              <a:rPr lang="zh-CN" altLang="en-US" dirty="0">
                <a:solidFill>
                  <a:schemeClr val="bg1"/>
                </a:solidFill>
              </a:rPr>
              <a:t>判斷式</a:t>
            </a:r>
            <a:endParaRPr lang="en-US" dirty="0">
              <a:solidFill>
                <a:schemeClr val="bg1"/>
              </a:solidFill>
            </a:endParaRPr>
          </a:p>
        </p:txBody>
      </p:sp>
      <p:sp>
        <p:nvSpPr>
          <p:cNvPr id="3" name="TextBox 2">
            <a:extLst>
              <a:ext uri="{FF2B5EF4-FFF2-40B4-BE49-F238E27FC236}">
                <a16:creationId xmlns:a16="http://schemas.microsoft.com/office/drawing/2014/main" id="{D61EB7C6-6E89-5D46-A768-A02D3DC09F86}"/>
              </a:ext>
            </a:extLst>
          </p:cNvPr>
          <p:cNvSpPr txBox="1"/>
          <p:nvPr/>
        </p:nvSpPr>
        <p:spPr>
          <a:xfrm>
            <a:off x="1163379" y="1690688"/>
            <a:ext cx="9865242" cy="4524315"/>
          </a:xfrm>
          <a:prstGeom prst="rect">
            <a:avLst/>
          </a:prstGeom>
          <a:noFill/>
        </p:spPr>
        <p:txBody>
          <a:bodyPr wrap="square" rtlCol="0">
            <a:spAutoFit/>
          </a:bodyPr>
          <a:lstStyle/>
          <a:p>
            <a:r>
              <a:rPr lang="zh-CN" altLang="en-US" sz="2400" dirty="0">
                <a:solidFill>
                  <a:schemeClr val="bg1"/>
                </a:solidFill>
                <a:latin typeface="Courier" pitchFamily="2" charset="0"/>
              </a:rPr>
              <a:t>語法說明：</a:t>
            </a:r>
            <a:endParaRPr lang="en-US" altLang="zh-CN" sz="2400" dirty="0">
              <a:solidFill>
                <a:schemeClr val="bg1"/>
              </a:solidFill>
              <a:latin typeface="Courier" pitchFamily="2" charset="0"/>
            </a:endParaRPr>
          </a:p>
          <a:p>
            <a:r>
              <a:rPr lang="en-US" sz="2400" dirty="0">
                <a:solidFill>
                  <a:schemeClr val="bg1"/>
                </a:solidFill>
                <a:latin typeface="Courier" pitchFamily="2" charset="0"/>
              </a:rPr>
              <a:t>if </a:t>
            </a:r>
            <a:r>
              <a:rPr lang="zh-CN" altLang="en-US" sz="2400" dirty="0">
                <a:solidFill>
                  <a:schemeClr val="bg1"/>
                </a:solidFill>
                <a:latin typeface="Courier" pitchFamily="2" charset="0"/>
              </a:rPr>
              <a:t>判斷條件： </a:t>
            </a:r>
            <a:endParaRPr lang="en-US" altLang="zh-CN" sz="2400" dirty="0">
              <a:solidFill>
                <a:schemeClr val="bg1"/>
              </a:solidFill>
              <a:latin typeface="Courier" pitchFamily="2" charset="0"/>
            </a:endParaRPr>
          </a:p>
          <a:p>
            <a:r>
              <a:rPr lang="en-US" altLang="zh-CN" sz="2400" dirty="0">
                <a:solidFill>
                  <a:schemeClr val="bg1"/>
                </a:solidFill>
                <a:latin typeface="Courier" pitchFamily="2" charset="0"/>
              </a:rPr>
              <a:t>	</a:t>
            </a:r>
            <a:r>
              <a:rPr lang="zh-CN" altLang="en-US" sz="2400" dirty="0">
                <a:solidFill>
                  <a:schemeClr val="bg1"/>
                </a:solidFill>
                <a:latin typeface="Courier" pitchFamily="2" charset="0"/>
              </a:rPr>
              <a:t>語法</a:t>
            </a:r>
            <a:endParaRPr lang="en-US" sz="2400" dirty="0">
              <a:solidFill>
                <a:schemeClr val="bg1"/>
              </a:solidFill>
              <a:latin typeface="Courier" pitchFamily="2" charset="0"/>
            </a:endParaRPr>
          </a:p>
          <a:p>
            <a:endParaRPr lang="en-US" sz="2400" dirty="0">
              <a:solidFill>
                <a:schemeClr val="bg1"/>
              </a:solidFill>
              <a:latin typeface="Courier" pitchFamily="2" charset="0"/>
            </a:endParaRPr>
          </a:p>
          <a:p>
            <a:r>
              <a:rPr lang="en-US" sz="2400" dirty="0" err="1">
                <a:solidFill>
                  <a:schemeClr val="bg1"/>
                </a:solidFill>
                <a:latin typeface="Courier" pitchFamily="2" charset="0"/>
              </a:rPr>
              <a:t>num</a:t>
            </a:r>
            <a:r>
              <a:rPr lang="en-US" sz="2400" dirty="0">
                <a:solidFill>
                  <a:schemeClr val="bg1"/>
                </a:solidFill>
                <a:latin typeface="Courier" pitchFamily="2" charset="0"/>
              </a:rPr>
              <a:t> = float(input(“</a:t>
            </a:r>
            <a:r>
              <a:rPr lang="zh-CN" altLang="en-US" sz="2400" dirty="0">
                <a:solidFill>
                  <a:schemeClr val="bg1"/>
                </a:solidFill>
                <a:latin typeface="Courier" pitchFamily="2" charset="0"/>
              </a:rPr>
              <a:t>輸入一個數字</a:t>
            </a:r>
            <a:r>
              <a:rPr lang="en-US" altLang="zh-CN" sz="2400" dirty="0">
                <a:solidFill>
                  <a:schemeClr val="bg1"/>
                </a:solidFill>
                <a:latin typeface="Courier" pitchFamily="2" charset="0"/>
              </a:rPr>
              <a:t>: "))</a:t>
            </a:r>
          </a:p>
          <a:p>
            <a:r>
              <a:rPr lang="zh-CN" altLang="en-US" sz="2400" dirty="0">
                <a:solidFill>
                  <a:schemeClr val="bg1"/>
                </a:solidFill>
                <a:latin typeface="Courier" pitchFamily="2" charset="0"/>
              </a:rPr>
              <a:t> </a:t>
            </a:r>
            <a:endParaRPr lang="en-US" altLang="zh-CN" sz="2400" dirty="0">
              <a:solidFill>
                <a:schemeClr val="bg1"/>
              </a:solidFill>
              <a:latin typeface="Courier" pitchFamily="2" charset="0"/>
            </a:endParaRPr>
          </a:p>
          <a:p>
            <a:r>
              <a:rPr lang="en-US" sz="2400" dirty="0">
                <a:solidFill>
                  <a:schemeClr val="bg1"/>
                </a:solidFill>
                <a:latin typeface="Courier" pitchFamily="2" charset="0"/>
              </a:rPr>
              <a:t>if </a:t>
            </a:r>
            <a:r>
              <a:rPr lang="en-US" sz="2400" dirty="0" err="1">
                <a:solidFill>
                  <a:schemeClr val="bg1"/>
                </a:solidFill>
                <a:latin typeface="Courier" pitchFamily="2" charset="0"/>
              </a:rPr>
              <a:t>num</a:t>
            </a:r>
            <a:r>
              <a:rPr lang="en-US" sz="2400" dirty="0">
                <a:solidFill>
                  <a:schemeClr val="bg1"/>
                </a:solidFill>
                <a:latin typeface="Courier" pitchFamily="2" charset="0"/>
              </a:rPr>
              <a:t> &gt; 0: </a:t>
            </a:r>
          </a:p>
          <a:p>
            <a:r>
              <a:rPr lang="en-US" sz="2400" dirty="0">
                <a:solidFill>
                  <a:schemeClr val="bg1"/>
                </a:solidFill>
                <a:latin typeface="Courier" pitchFamily="2" charset="0"/>
              </a:rPr>
              <a:t>	print(”</a:t>
            </a:r>
            <a:r>
              <a:rPr lang="zh-CN" altLang="en-US" sz="2400" dirty="0">
                <a:solidFill>
                  <a:schemeClr val="bg1"/>
                </a:solidFill>
                <a:latin typeface="Courier" pitchFamily="2" charset="0"/>
              </a:rPr>
              <a:t>整數</a:t>
            </a:r>
            <a:r>
              <a:rPr lang="en-US" altLang="zh-CN" sz="2400" dirty="0">
                <a:solidFill>
                  <a:schemeClr val="bg1"/>
                </a:solidFill>
                <a:latin typeface="Courier" pitchFamily="2" charset="0"/>
              </a:rPr>
              <a:t>")</a:t>
            </a:r>
            <a:r>
              <a:rPr lang="zh-CN" altLang="en-US" sz="2400" dirty="0">
                <a:solidFill>
                  <a:schemeClr val="bg1"/>
                </a:solidFill>
                <a:latin typeface="Courier" pitchFamily="2" charset="0"/>
              </a:rPr>
              <a:t> </a:t>
            </a:r>
            <a:endParaRPr lang="en-US" altLang="zh-CN" sz="2400" dirty="0">
              <a:solidFill>
                <a:schemeClr val="bg1"/>
              </a:solidFill>
              <a:latin typeface="Courier" pitchFamily="2" charset="0"/>
            </a:endParaRPr>
          </a:p>
          <a:p>
            <a:r>
              <a:rPr lang="en-US" sz="2400" dirty="0" err="1">
                <a:solidFill>
                  <a:schemeClr val="bg1"/>
                </a:solidFill>
                <a:latin typeface="Courier" pitchFamily="2" charset="0"/>
              </a:rPr>
              <a:t>elif</a:t>
            </a:r>
            <a:r>
              <a:rPr lang="en-US" sz="2400" dirty="0">
                <a:solidFill>
                  <a:schemeClr val="bg1"/>
                </a:solidFill>
                <a:latin typeface="Courier" pitchFamily="2" charset="0"/>
              </a:rPr>
              <a:t> </a:t>
            </a:r>
            <a:r>
              <a:rPr lang="en-US" sz="2400" dirty="0" err="1">
                <a:solidFill>
                  <a:schemeClr val="bg1"/>
                </a:solidFill>
                <a:latin typeface="Courier" pitchFamily="2" charset="0"/>
              </a:rPr>
              <a:t>num</a:t>
            </a:r>
            <a:r>
              <a:rPr lang="en-US" sz="2400" dirty="0">
                <a:solidFill>
                  <a:schemeClr val="bg1"/>
                </a:solidFill>
                <a:latin typeface="Courier" pitchFamily="2" charset="0"/>
              </a:rPr>
              <a:t> == 0: </a:t>
            </a:r>
          </a:p>
          <a:p>
            <a:r>
              <a:rPr lang="en-US" sz="2400" dirty="0">
                <a:solidFill>
                  <a:schemeClr val="bg1"/>
                </a:solidFill>
                <a:latin typeface="Courier" pitchFamily="2" charset="0"/>
              </a:rPr>
              <a:t>	print(”0</a:t>
            </a:r>
            <a:r>
              <a:rPr lang="en-US" altLang="zh-CN" sz="2400" dirty="0">
                <a:solidFill>
                  <a:schemeClr val="bg1"/>
                </a:solidFill>
                <a:latin typeface="Courier" pitchFamily="2" charset="0"/>
              </a:rPr>
              <a:t>")</a:t>
            </a:r>
            <a:r>
              <a:rPr lang="zh-CN" altLang="en-US" sz="2400" dirty="0">
                <a:solidFill>
                  <a:schemeClr val="bg1"/>
                </a:solidFill>
                <a:latin typeface="Courier" pitchFamily="2" charset="0"/>
              </a:rPr>
              <a:t> </a:t>
            </a:r>
            <a:endParaRPr lang="en-US" altLang="zh-CN" sz="2400" dirty="0">
              <a:solidFill>
                <a:schemeClr val="bg1"/>
              </a:solidFill>
              <a:latin typeface="Courier" pitchFamily="2" charset="0"/>
            </a:endParaRPr>
          </a:p>
          <a:p>
            <a:r>
              <a:rPr lang="en-US" sz="2400" dirty="0">
                <a:solidFill>
                  <a:schemeClr val="bg1"/>
                </a:solidFill>
                <a:latin typeface="Courier" pitchFamily="2" charset="0"/>
              </a:rPr>
              <a:t>else:</a:t>
            </a:r>
          </a:p>
          <a:p>
            <a:r>
              <a:rPr lang="en-US" sz="2400" dirty="0">
                <a:solidFill>
                  <a:schemeClr val="bg1"/>
                </a:solidFill>
                <a:latin typeface="Courier" pitchFamily="2" charset="0"/>
              </a:rPr>
              <a:t> 	print(“</a:t>
            </a:r>
            <a:r>
              <a:rPr lang="zh-CN" altLang="en-US" sz="2400" dirty="0">
                <a:solidFill>
                  <a:schemeClr val="bg1"/>
                </a:solidFill>
                <a:latin typeface="Courier" pitchFamily="2" charset="0"/>
              </a:rPr>
              <a:t>負數</a:t>
            </a:r>
            <a:r>
              <a:rPr lang="en-US" altLang="zh-CN" sz="2400" dirty="0">
                <a:solidFill>
                  <a:schemeClr val="bg1"/>
                </a:solidFill>
                <a:latin typeface="Courier" pitchFamily="2" charset="0"/>
              </a:rPr>
              <a:t>")</a:t>
            </a:r>
            <a:endParaRPr lang="en-US" sz="2400" dirty="0">
              <a:solidFill>
                <a:schemeClr val="bg1"/>
              </a:solidFill>
              <a:latin typeface="Courier" pitchFamily="2" charset="0"/>
            </a:endParaRPr>
          </a:p>
        </p:txBody>
      </p:sp>
    </p:spTree>
    <p:extLst>
      <p:ext uri="{BB962C8B-B14F-4D97-AF65-F5344CB8AC3E}">
        <p14:creationId xmlns:p14="http://schemas.microsoft.com/office/powerpoint/2010/main" val="3163228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C3A7-B0EA-2A4A-9753-C2DD7662EE23}"/>
              </a:ext>
            </a:extLst>
          </p:cNvPr>
          <p:cNvSpPr>
            <a:spLocks noGrp="1"/>
          </p:cNvSpPr>
          <p:nvPr>
            <p:ph type="title"/>
          </p:nvPr>
        </p:nvSpPr>
        <p:spPr/>
        <p:txBody>
          <a:bodyPr/>
          <a:lstStyle/>
          <a:p>
            <a:pPr algn="ctr"/>
            <a:r>
              <a:rPr lang="zh-CN" altLang="en-US" dirty="0">
                <a:solidFill>
                  <a:schemeClr val="bg1"/>
                </a:solidFill>
              </a:rPr>
              <a:t>迴圈</a:t>
            </a:r>
            <a:r>
              <a:rPr lang="en-US" altLang="zh-CN" dirty="0">
                <a:solidFill>
                  <a:schemeClr val="bg1"/>
                </a:solidFill>
              </a:rPr>
              <a:t>(</a:t>
            </a:r>
            <a:r>
              <a:rPr lang="en-US" dirty="0">
                <a:solidFill>
                  <a:schemeClr val="bg1"/>
                </a:solidFill>
                <a:latin typeface="Courier" pitchFamily="2" charset="0"/>
              </a:rPr>
              <a:t>while</a:t>
            </a:r>
            <a:r>
              <a:rPr lang="en-US" altLang="zh-CN" dirty="0">
                <a:solidFill>
                  <a:schemeClr val="bg1"/>
                </a:solidFill>
              </a:rPr>
              <a:t>)</a:t>
            </a:r>
            <a:endParaRPr lang="en-US" dirty="0">
              <a:solidFill>
                <a:schemeClr val="bg1"/>
              </a:solidFill>
            </a:endParaRPr>
          </a:p>
        </p:txBody>
      </p:sp>
      <p:sp>
        <p:nvSpPr>
          <p:cNvPr id="3" name="Rectangle 2">
            <a:extLst>
              <a:ext uri="{FF2B5EF4-FFF2-40B4-BE49-F238E27FC236}">
                <a16:creationId xmlns:a16="http://schemas.microsoft.com/office/drawing/2014/main" id="{A4EA522F-EBAF-1245-A740-DB929848C735}"/>
              </a:ext>
            </a:extLst>
          </p:cNvPr>
          <p:cNvSpPr/>
          <p:nvPr/>
        </p:nvSpPr>
        <p:spPr>
          <a:xfrm>
            <a:off x="1282994" y="1924604"/>
            <a:ext cx="10306493" cy="4093428"/>
          </a:xfrm>
          <a:prstGeom prst="rect">
            <a:avLst/>
          </a:prstGeom>
        </p:spPr>
        <p:txBody>
          <a:bodyPr wrap="square">
            <a:spAutoFit/>
          </a:bodyPr>
          <a:lstStyle/>
          <a:p>
            <a:r>
              <a:rPr lang="zh-CN" altLang="en-US" sz="2000" dirty="0">
                <a:solidFill>
                  <a:schemeClr val="bg1"/>
                </a:solidFill>
                <a:latin typeface="Courier" pitchFamily="2" charset="0"/>
              </a:rPr>
              <a:t>語法說明：</a:t>
            </a:r>
            <a:endParaRPr lang="en-US" altLang="zh-CN" sz="2000" dirty="0">
              <a:solidFill>
                <a:schemeClr val="bg1"/>
              </a:solidFill>
              <a:latin typeface="Courier" pitchFamily="2" charset="0"/>
            </a:endParaRPr>
          </a:p>
          <a:p>
            <a:r>
              <a:rPr lang="en-US" sz="2000" dirty="0">
                <a:solidFill>
                  <a:schemeClr val="bg1"/>
                </a:solidFill>
                <a:latin typeface="Courier" pitchFamily="2" charset="0"/>
              </a:rPr>
              <a:t>while </a:t>
            </a:r>
            <a:r>
              <a:rPr lang="zh-CN" altLang="en-US" sz="2000" dirty="0">
                <a:solidFill>
                  <a:schemeClr val="bg1"/>
                </a:solidFill>
                <a:latin typeface="Courier" pitchFamily="2" charset="0"/>
              </a:rPr>
              <a:t>判斷條件： </a:t>
            </a:r>
            <a:endParaRPr lang="en-US" altLang="zh-CN" sz="2000" dirty="0">
              <a:solidFill>
                <a:schemeClr val="bg1"/>
              </a:solidFill>
              <a:latin typeface="Courier" pitchFamily="2" charset="0"/>
            </a:endParaRPr>
          </a:p>
          <a:p>
            <a:r>
              <a:rPr lang="en-US" altLang="zh-CN" sz="2000" dirty="0">
                <a:solidFill>
                  <a:schemeClr val="bg1"/>
                </a:solidFill>
                <a:latin typeface="Courier" pitchFamily="2" charset="0"/>
              </a:rPr>
              <a:t>	</a:t>
            </a:r>
            <a:r>
              <a:rPr lang="zh-CN" altLang="en-US" sz="2000" dirty="0">
                <a:solidFill>
                  <a:schemeClr val="bg1"/>
                </a:solidFill>
                <a:latin typeface="Courier" pitchFamily="2" charset="0"/>
              </a:rPr>
              <a:t>語法</a:t>
            </a:r>
            <a:endParaRPr lang="en-US" sz="2000" dirty="0">
              <a:solidFill>
                <a:schemeClr val="bg1"/>
              </a:solidFill>
              <a:latin typeface="Courier" pitchFamily="2" charset="0"/>
            </a:endParaRPr>
          </a:p>
          <a:p>
            <a:endParaRPr lang="en-US" sz="2000" dirty="0">
              <a:solidFill>
                <a:schemeClr val="bg1"/>
              </a:solidFill>
              <a:latin typeface="Courier" pitchFamily="2" charset="0"/>
            </a:endParaRPr>
          </a:p>
          <a:p>
            <a:r>
              <a:rPr lang="en-US" sz="2000" dirty="0">
                <a:solidFill>
                  <a:schemeClr val="bg1"/>
                </a:solidFill>
                <a:latin typeface="Courier" pitchFamily="2" charset="0"/>
              </a:rPr>
              <a:t>n = 100 </a:t>
            </a:r>
          </a:p>
          <a:p>
            <a:r>
              <a:rPr lang="en-US" sz="2000" dirty="0">
                <a:solidFill>
                  <a:schemeClr val="bg1"/>
                </a:solidFill>
                <a:latin typeface="Courier" pitchFamily="2" charset="0"/>
              </a:rPr>
              <a:t>sum = 0 </a:t>
            </a:r>
          </a:p>
          <a:p>
            <a:r>
              <a:rPr lang="en-US" sz="2000" dirty="0">
                <a:solidFill>
                  <a:schemeClr val="bg1"/>
                </a:solidFill>
                <a:latin typeface="Courier" pitchFamily="2" charset="0"/>
              </a:rPr>
              <a:t>counter = 1 </a:t>
            </a:r>
          </a:p>
          <a:p>
            <a:endParaRPr lang="en-US" sz="2000" dirty="0">
              <a:solidFill>
                <a:schemeClr val="bg1"/>
              </a:solidFill>
              <a:latin typeface="Courier" pitchFamily="2" charset="0"/>
            </a:endParaRPr>
          </a:p>
          <a:p>
            <a:r>
              <a:rPr lang="en-US" sz="2000" dirty="0">
                <a:solidFill>
                  <a:schemeClr val="bg1"/>
                </a:solidFill>
                <a:latin typeface="Courier" pitchFamily="2" charset="0"/>
              </a:rPr>
              <a:t>while counter &lt;= n: </a:t>
            </a:r>
          </a:p>
          <a:p>
            <a:r>
              <a:rPr lang="en-US" sz="2000" dirty="0">
                <a:solidFill>
                  <a:schemeClr val="bg1"/>
                </a:solidFill>
                <a:latin typeface="Courier" pitchFamily="2" charset="0"/>
              </a:rPr>
              <a:t>	sum = sum + counter </a:t>
            </a:r>
          </a:p>
          <a:p>
            <a:r>
              <a:rPr lang="en-US" sz="2000" dirty="0">
                <a:solidFill>
                  <a:schemeClr val="bg1"/>
                </a:solidFill>
                <a:latin typeface="Courier" pitchFamily="2" charset="0"/>
              </a:rPr>
              <a:t>	counter += 1 </a:t>
            </a:r>
          </a:p>
          <a:p>
            <a:endParaRPr lang="en-US" sz="2000" dirty="0">
              <a:solidFill>
                <a:schemeClr val="bg1"/>
              </a:solidFill>
              <a:latin typeface="Courier" pitchFamily="2" charset="0"/>
            </a:endParaRPr>
          </a:p>
          <a:p>
            <a:r>
              <a:rPr lang="en-US" sz="2000" dirty="0">
                <a:solidFill>
                  <a:schemeClr val="bg1"/>
                </a:solidFill>
                <a:latin typeface="Courier" pitchFamily="2" charset="0"/>
              </a:rPr>
              <a:t>print ("1 </a:t>
            </a:r>
            <a:r>
              <a:rPr lang="zh-CN" altLang="en-US" sz="2000" dirty="0">
                <a:solidFill>
                  <a:schemeClr val="bg1"/>
                </a:solidFill>
                <a:latin typeface="Courier" pitchFamily="2" charset="0"/>
              </a:rPr>
              <a:t>累加到 </a:t>
            </a:r>
            <a:r>
              <a:rPr lang="en-US" altLang="zh-CN" sz="2000" dirty="0">
                <a:solidFill>
                  <a:schemeClr val="bg1"/>
                </a:solidFill>
                <a:latin typeface="Courier" pitchFamily="2" charset="0"/>
              </a:rPr>
              <a:t>100 =",</a:t>
            </a:r>
            <a:r>
              <a:rPr lang="en-US" sz="2000" dirty="0">
                <a:solidFill>
                  <a:schemeClr val="bg1"/>
                </a:solidFill>
                <a:latin typeface="Courier" pitchFamily="2" charset="0"/>
              </a:rPr>
              <a:t>sum)</a:t>
            </a:r>
          </a:p>
        </p:txBody>
      </p:sp>
    </p:spTree>
    <p:extLst>
      <p:ext uri="{BB962C8B-B14F-4D97-AF65-F5344CB8AC3E}">
        <p14:creationId xmlns:p14="http://schemas.microsoft.com/office/powerpoint/2010/main" val="1368549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F350-EF26-8D46-9F25-6FE6A3CE9265}"/>
              </a:ext>
            </a:extLst>
          </p:cNvPr>
          <p:cNvSpPr>
            <a:spLocks noGrp="1"/>
          </p:cNvSpPr>
          <p:nvPr>
            <p:ph type="title"/>
          </p:nvPr>
        </p:nvSpPr>
        <p:spPr/>
        <p:txBody>
          <a:bodyPr/>
          <a:lstStyle/>
          <a:p>
            <a:pPr algn="ctr"/>
            <a:r>
              <a:rPr lang="zh-CN" altLang="en-US" dirty="0">
                <a:solidFill>
                  <a:schemeClr val="bg1"/>
                </a:solidFill>
              </a:rPr>
              <a:t>迴圈</a:t>
            </a:r>
            <a:r>
              <a:rPr lang="en-US" altLang="zh-CN" dirty="0">
                <a:solidFill>
                  <a:schemeClr val="bg1"/>
                </a:solidFill>
              </a:rPr>
              <a:t>(for)</a:t>
            </a:r>
            <a:endParaRPr lang="en-US" dirty="0"/>
          </a:p>
        </p:txBody>
      </p:sp>
      <p:sp>
        <p:nvSpPr>
          <p:cNvPr id="3" name="TextBox 2">
            <a:extLst>
              <a:ext uri="{FF2B5EF4-FFF2-40B4-BE49-F238E27FC236}">
                <a16:creationId xmlns:a16="http://schemas.microsoft.com/office/drawing/2014/main" id="{0439740F-D48A-EB40-9985-7ECAC2FECFB1}"/>
              </a:ext>
            </a:extLst>
          </p:cNvPr>
          <p:cNvSpPr txBox="1"/>
          <p:nvPr/>
        </p:nvSpPr>
        <p:spPr>
          <a:xfrm>
            <a:off x="1302860" y="1701432"/>
            <a:ext cx="8032968" cy="4708981"/>
          </a:xfrm>
          <a:prstGeom prst="rect">
            <a:avLst/>
          </a:prstGeom>
          <a:noFill/>
        </p:spPr>
        <p:txBody>
          <a:bodyPr wrap="none" rtlCol="0">
            <a:spAutoFit/>
          </a:bodyPr>
          <a:lstStyle/>
          <a:p>
            <a:r>
              <a:rPr lang="en-US" sz="2000" dirty="0">
                <a:solidFill>
                  <a:schemeClr val="bg1"/>
                </a:solidFill>
                <a:latin typeface="Courier" pitchFamily="2" charset="0"/>
              </a:rPr>
              <a:t>#1</a:t>
            </a:r>
          </a:p>
          <a:p>
            <a:r>
              <a:rPr lang="en-US" sz="2000" dirty="0">
                <a:solidFill>
                  <a:schemeClr val="bg1"/>
                </a:solidFill>
                <a:latin typeface="Courier" pitchFamily="2" charset="0"/>
              </a:rPr>
              <a:t>languages = ["C", "C++", "Perl", "Python" ,”Java" ]</a:t>
            </a:r>
          </a:p>
          <a:p>
            <a:r>
              <a:rPr lang="en-US" sz="2000" dirty="0">
                <a:solidFill>
                  <a:schemeClr val="bg1"/>
                </a:solidFill>
                <a:latin typeface="Courier" pitchFamily="2" charset="0"/>
              </a:rPr>
              <a:t> </a:t>
            </a:r>
          </a:p>
          <a:p>
            <a:r>
              <a:rPr lang="en-US" sz="2000" dirty="0">
                <a:solidFill>
                  <a:schemeClr val="bg1"/>
                </a:solidFill>
                <a:latin typeface="Courier" pitchFamily="2" charset="0"/>
              </a:rPr>
              <a:t>for x in languages:</a:t>
            </a:r>
          </a:p>
          <a:p>
            <a:r>
              <a:rPr lang="en-US" sz="2000" dirty="0">
                <a:solidFill>
                  <a:schemeClr val="bg1"/>
                </a:solidFill>
                <a:latin typeface="Courier" pitchFamily="2" charset="0"/>
              </a:rPr>
              <a:t>	print (x)</a:t>
            </a:r>
          </a:p>
          <a:p>
            <a:endParaRPr lang="en-US" sz="2000" dirty="0">
              <a:solidFill>
                <a:schemeClr val="bg1"/>
              </a:solidFill>
              <a:latin typeface="Courier" pitchFamily="2" charset="0"/>
            </a:endParaRPr>
          </a:p>
          <a:p>
            <a:r>
              <a:rPr lang="en-US" sz="2000" dirty="0">
                <a:solidFill>
                  <a:schemeClr val="bg1"/>
                </a:solidFill>
                <a:latin typeface="Courier" pitchFamily="2" charset="0"/>
              </a:rPr>
              <a:t>#2</a:t>
            </a:r>
          </a:p>
          <a:p>
            <a:r>
              <a:rPr lang="en-US" sz="2000" dirty="0">
                <a:solidFill>
                  <a:schemeClr val="bg1"/>
                </a:solidFill>
                <a:latin typeface="Courier" pitchFamily="2" charset="0"/>
              </a:rPr>
              <a:t>for </a:t>
            </a:r>
            <a:r>
              <a:rPr lang="en-US" sz="2000" dirty="0" err="1">
                <a:solidFill>
                  <a:schemeClr val="bg1"/>
                </a:solidFill>
                <a:latin typeface="Courier" pitchFamily="2" charset="0"/>
              </a:rPr>
              <a:t>i</a:t>
            </a:r>
            <a:r>
              <a:rPr lang="en-US" sz="2000" dirty="0">
                <a:solidFill>
                  <a:schemeClr val="bg1"/>
                </a:solidFill>
                <a:latin typeface="Courier" pitchFamily="2" charset="0"/>
              </a:rPr>
              <a:t> in range(5):</a:t>
            </a:r>
          </a:p>
          <a:p>
            <a:r>
              <a:rPr lang="en-US" sz="2000" dirty="0">
                <a:solidFill>
                  <a:schemeClr val="bg1"/>
                </a:solidFill>
                <a:latin typeface="Courier" pitchFamily="2" charset="0"/>
              </a:rPr>
              <a:t>	print (</a:t>
            </a:r>
            <a:r>
              <a:rPr lang="en-US" sz="2000" dirty="0" err="1">
                <a:solidFill>
                  <a:schemeClr val="bg1"/>
                </a:solidFill>
                <a:latin typeface="Courier" pitchFamily="2" charset="0"/>
              </a:rPr>
              <a:t>i</a:t>
            </a:r>
            <a:r>
              <a:rPr lang="en-US" sz="2000" dirty="0">
                <a:solidFill>
                  <a:schemeClr val="bg1"/>
                </a:solidFill>
                <a:latin typeface="Courier" pitchFamily="2" charset="0"/>
              </a:rPr>
              <a:t>)</a:t>
            </a:r>
          </a:p>
          <a:p>
            <a:endParaRPr lang="en-US" sz="2000" dirty="0">
              <a:solidFill>
                <a:schemeClr val="bg1"/>
              </a:solidFill>
              <a:latin typeface="Courier" pitchFamily="2" charset="0"/>
            </a:endParaRPr>
          </a:p>
          <a:p>
            <a:r>
              <a:rPr lang="en-US" sz="2000" dirty="0">
                <a:solidFill>
                  <a:schemeClr val="bg1"/>
                </a:solidFill>
                <a:latin typeface="Courier" pitchFamily="2" charset="0"/>
              </a:rPr>
              <a:t>#3</a:t>
            </a:r>
          </a:p>
          <a:p>
            <a:r>
              <a:rPr lang="en-US" sz="2000" dirty="0">
                <a:solidFill>
                  <a:schemeClr val="bg1"/>
                </a:solidFill>
                <a:latin typeface="Courier" pitchFamily="2" charset="0"/>
              </a:rPr>
              <a:t>languages = ["C", "C++", "Perl", "Python" ,”Java" ]</a:t>
            </a:r>
          </a:p>
          <a:p>
            <a:r>
              <a:rPr lang="en-US" sz="2000" dirty="0">
                <a:solidFill>
                  <a:schemeClr val="bg1"/>
                </a:solidFill>
                <a:latin typeface="Courier" pitchFamily="2" charset="0"/>
              </a:rPr>
              <a:t> </a:t>
            </a:r>
          </a:p>
          <a:p>
            <a:r>
              <a:rPr lang="en-US" sz="2000" dirty="0">
                <a:solidFill>
                  <a:schemeClr val="bg1"/>
                </a:solidFill>
                <a:latin typeface="Courier" pitchFamily="2" charset="0"/>
              </a:rPr>
              <a:t>for </a:t>
            </a:r>
            <a:r>
              <a:rPr lang="en-US" sz="2000" dirty="0" err="1">
                <a:solidFill>
                  <a:schemeClr val="bg1"/>
                </a:solidFill>
                <a:latin typeface="Courier" pitchFamily="2" charset="0"/>
              </a:rPr>
              <a:t>i</a:t>
            </a:r>
            <a:r>
              <a:rPr lang="en-US" sz="2000" dirty="0">
                <a:solidFill>
                  <a:schemeClr val="bg1"/>
                </a:solidFill>
                <a:latin typeface="Courier" pitchFamily="2" charset="0"/>
              </a:rPr>
              <a:t> in range(</a:t>
            </a:r>
            <a:r>
              <a:rPr lang="en-US" sz="2000" dirty="0" err="1">
                <a:solidFill>
                  <a:schemeClr val="bg1"/>
                </a:solidFill>
                <a:latin typeface="Courier" pitchFamily="2" charset="0"/>
              </a:rPr>
              <a:t>len</a:t>
            </a:r>
            <a:r>
              <a:rPr lang="en-US" sz="2000" dirty="0">
                <a:solidFill>
                  <a:schemeClr val="bg1"/>
                </a:solidFill>
                <a:latin typeface="Courier" pitchFamily="2" charset="0"/>
              </a:rPr>
              <a:t>(languages)):	</a:t>
            </a:r>
          </a:p>
          <a:p>
            <a:r>
              <a:rPr lang="en-US" sz="2000" dirty="0">
                <a:solidFill>
                  <a:schemeClr val="bg1"/>
                </a:solidFill>
                <a:latin typeface="Courier" pitchFamily="2" charset="0"/>
              </a:rPr>
              <a:t>	print(</a:t>
            </a:r>
            <a:r>
              <a:rPr lang="en-US" sz="2000" dirty="0" err="1">
                <a:solidFill>
                  <a:schemeClr val="bg1"/>
                </a:solidFill>
                <a:latin typeface="Courier" pitchFamily="2" charset="0"/>
              </a:rPr>
              <a:t>i</a:t>
            </a:r>
            <a:r>
              <a:rPr lang="en-US" sz="2000" dirty="0">
                <a:solidFill>
                  <a:schemeClr val="bg1"/>
                </a:solidFill>
                <a:latin typeface="Courier" pitchFamily="2" charset="0"/>
              </a:rPr>
              <a:t>, languages[</a:t>
            </a:r>
            <a:r>
              <a:rPr lang="en-US" sz="2000" dirty="0" err="1">
                <a:solidFill>
                  <a:schemeClr val="bg1"/>
                </a:solidFill>
                <a:latin typeface="Courier" pitchFamily="2" charset="0"/>
              </a:rPr>
              <a:t>i</a:t>
            </a:r>
            <a:r>
              <a:rPr lang="en-US" sz="2000" dirty="0">
                <a:solidFill>
                  <a:schemeClr val="bg1"/>
                </a:solidFill>
                <a:latin typeface="Courier" pitchFamily="2" charset="0"/>
              </a:rPr>
              <a:t>])</a:t>
            </a:r>
          </a:p>
        </p:txBody>
      </p:sp>
    </p:spTree>
    <p:extLst>
      <p:ext uri="{BB962C8B-B14F-4D97-AF65-F5344CB8AC3E}">
        <p14:creationId xmlns:p14="http://schemas.microsoft.com/office/powerpoint/2010/main" val="1044550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308BF4-AFBD-A444-B868-760137D35798}"/>
              </a:ext>
            </a:extLst>
          </p:cNvPr>
          <p:cNvSpPr txBox="1"/>
          <p:nvPr/>
        </p:nvSpPr>
        <p:spPr>
          <a:xfrm>
            <a:off x="1268964" y="4404050"/>
            <a:ext cx="5715026" cy="461665"/>
          </a:xfrm>
          <a:prstGeom prst="rect">
            <a:avLst/>
          </a:prstGeom>
          <a:noFill/>
        </p:spPr>
        <p:txBody>
          <a:bodyPr wrap="none" rtlCol="0">
            <a:spAutoFit/>
          </a:bodyPr>
          <a:lstStyle/>
          <a:p>
            <a:r>
              <a:rPr lang="en-US" sz="2400" dirty="0">
                <a:solidFill>
                  <a:schemeClr val="bg1"/>
                </a:solidFill>
                <a:latin typeface="Courier" pitchFamily="2" charset="0"/>
              </a:rPr>
              <a:t>My favorite Language is Python</a:t>
            </a:r>
          </a:p>
        </p:txBody>
      </p:sp>
      <p:sp>
        <p:nvSpPr>
          <p:cNvPr id="3" name="Rectangle 2">
            <a:extLst>
              <a:ext uri="{FF2B5EF4-FFF2-40B4-BE49-F238E27FC236}">
                <a16:creationId xmlns:a16="http://schemas.microsoft.com/office/drawing/2014/main" id="{9A7E1272-1370-7646-9407-1F7D1764B8DA}"/>
              </a:ext>
            </a:extLst>
          </p:cNvPr>
          <p:cNvSpPr/>
          <p:nvPr/>
        </p:nvSpPr>
        <p:spPr>
          <a:xfrm>
            <a:off x="1268964" y="1943886"/>
            <a:ext cx="10002417" cy="1569660"/>
          </a:xfrm>
          <a:prstGeom prst="rect">
            <a:avLst/>
          </a:prstGeom>
        </p:spPr>
        <p:txBody>
          <a:bodyPr wrap="square">
            <a:spAutoFit/>
          </a:bodyPr>
          <a:lstStyle/>
          <a:p>
            <a:r>
              <a:rPr lang="en-US" sz="2400" dirty="0">
                <a:solidFill>
                  <a:schemeClr val="bg1"/>
                </a:solidFill>
                <a:latin typeface="Courier" pitchFamily="2" charset="0"/>
              </a:rPr>
              <a:t>import random</a:t>
            </a:r>
          </a:p>
          <a:p>
            <a:r>
              <a:rPr lang="en-US" sz="2400" dirty="0">
                <a:solidFill>
                  <a:schemeClr val="bg1"/>
                </a:solidFill>
                <a:latin typeface="Courier" pitchFamily="2" charset="0"/>
              </a:rPr>
              <a:t>language = ['Python', 'JavaScript', 'Java']</a:t>
            </a:r>
          </a:p>
          <a:p>
            <a:r>
              <a:rPr lang="en-US" sz="2400" dirty="0" err="1">
                <a:solidFill>
                  <a:schemeClr val="bg1"/>
                </a:solidFill>
                <a:latin typeface="Courier" pitchFamily="2" charset="0"/>
              </a:rPr>
              <a:t>rnd</a:t>
            </a:r>
            <a:r>
              <a:rPr lang="en-US" sz="2400" dirty="0">
                <a:solidFill>
                  <a:schemeClr val="bg1"/>
                </a:solidFill>
                <a:latin typeface="Courier" pitchFamily="2" charset="0"/>
              </a:rPr>
              <a:t> = </a:t>
            </a:r>
            <a:r>
              <a:rPr lang="en-US" sz="2400" dirty="0" err="1">
                <a:solidFill>
                  <a:schemeClr val="bg1"/>
                </a:solidFill>
                <a:latin typeface="Courier" pitchFamily="2" charset="0"/>
              </a:rPr>
              <a:t>random.randint</a:t>
            </a:r>
            <a:r>
              <a:rPr lang="en-US" sz="2400" dirty="0">
                <a:solidFill>
                  <a:schemeClr val="bg1"/>
                </a:solidFill>
                <a:latin typeface="Courier" pitchFamily="2" charset="0"/>
              </a:rPr>
              <a:t>(0, 2)</a:t>
            </a:r>
          </a:p>
          <a:p>
            <a:r>
              <a:rPr lang="en-US" sz="2400" dirty="0">
                <a:solidFill>
                  <a:schemeClr val="bg1"/>
                </a:solidFill>
                <a:latin typeface="Courier" pitchFamily="2" charset="0"/>
              </a:rPr>
              <a:t>print('My favorite Language is' + language[</a:t>
            </a:r>
            <a:r>
              <a:rPr lang="en-US" sz="2400" dirty="0" err="1">
                <a:solidFill>
                  <a:schemeClr val="bg1"/>
                </a:solidFill>
                <a:latin typeface="Courier" pitchFamily="2" charset="0"/>
              </a:rPr>
              <a:t>rnd</a:t>
            </a:r>
            <a:r>
              <a:rPr lang="en-US" sz="2400" dirty="0">
                <a:solidFill>
                  <a:schemeClr val="bg1"/>
                </a:solidFill>
                <a:latin typeface="Courier" pitchFamily="2" charset="0"/>
              </a:rPr>
              <a:t>])</a:t>
            </a:r>
          </a:p>
        </p:txBody>
      </p:sp>
      <p:sp>
        <p:nvSpPr>
          <p:cNvPr id="2" name="Title 1">
            <a:extLst>
              <a:ext uri="{FF2B5EF4-FFF2-40B4-BE49-F238E27FC236}">
                <a16:creationId xmlns:a16="http://schemas.microsoft.com/office/drawing/2014/main" id="{F8D7AC55-77DF-4649-A033-C09B24D0AB2B}"/>
              </a:ext>
            </a:extLst>
          </p:cNvPr>
          <p:cNvSpPr>
            <a:spLocks noGrp="1"/>
          </p:cNvSpPr>
          <p:nvPr>
            <p:ph type="title"/>
          </p:nvPr>
        </p:nvSpPr>
        <p:spPr/>
        <p:txBody>
          <a:bodyPr/>
          <a:lstStyle/>
          <a:p>
            <a:pPr algn="ctr"/>
            <a:r>
              <a:rPr lang="zh-CN" altLang="en-US" dirty="0">
                <a:solidFill>
                  <a:schemeClr val="bg1"/>
                </a:solidFill>
                <a:latin typeface="Microsoft JhengHei" panose="020B0604030504040204" pitchFamily="34" charset="-120"/>
                <a:ea typeface="Microsoft JhengHei" panose="020B0604030504040204" pitchFamily="34" charset="-120"/>
              </a:rPr>
              <a:t>隨機選出喜歡的程式語言</a:t>
            </a:r>
            <a:endParaRPr lang="en-US"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125611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B326B5-2452-FA4C-9E84-7981C5B716E4}"/>
              </a:ext>
            </a:extLst>
          </p:cNvPr>
          <p:cNvSpPr>
            <a:spLocks noGrp="1"/>
          </p:cNvSpPr>
          <p:nvPr>
            <p:ph type="title"/>
          </p:nvPr>
        </p:nvSpPr>
        <p:spPr/>
        <p:txBody>
          <a:bodyPr/>
          <a:lstStyle/>
          <a:p>
            <a:pPr algn="ctr"/>
            <a:r>
              <a:rPr lang="zh-CN" altLang="en-US" dirty="0">
                <a:solidFill>
                  <a:schemeClr val="bg1"/>
                </a:solidFill>
              </a:rPr>
              <a:t>晚上睡不著覺，到底要不要吃泡麵？</a:t>
            </a:r>
            <a:endParaRPr lang="en-US" dirty="0">
              <a:solidFill>
                <a:schemeClr val="bg1"/>
              </a:solidFill>
            </a:endParaRPr>
          </a:p>
        </p:txBody>
      </p:sp>
      <p:sp>
        <p:nvSpPr>
          <p:cNvPr id="5" name="Rectangle 4">
            <a:extLst>
              <a:ext uri="{FF2B5EF4-FFF2-40B4-BE49-F238E27FC236}">
                <a16:creationId xmlns:a16="http://schemas.microsoft.com/office/drawing/2014/main" id="{34DF747B-EAEF-EB44-952D-72CD9896DBBC}"/>
              </a:ext>
            </a:extLst>
          </p:cNvPr>
          <p:cNvSpPr/>
          <p:nvPr/>
        </p:nvSpPr>
        <p:spPr>
          <a:xfrm>
            <a:off x="838200" y="2488595"/>
            <a:ext cx="8688572" cy="1938992"/>
          </a:xfrm>
          <a:prstGeom prst="rect">
            <a:avLst/>
          </a:prstGeom>
        </p:spPr>
        <p:txBody>
          <a:bodyPr wrap="square">
            <a:spAutoFit/>
          </a:bodyPr>
          <a:lstStyle/>
          <a:p>
            <a:r>
              <a:rPr lang="en-US" sz="2400" dirty="0">
                <a:solidFill>
                  <a:schemeClr val="bg1"/>
                </a:solidFill>
                <a:latin typeface="Courier" pitchFamily="2" charset="0"/>
              </a:rPr>
              <a:t>import random</a:t>
            </a:r>
            <a:br>
              <a:rPr lang="en-US" sz="2400" dirty="0">
                <a:solidFill>
                  <a:schemeClr val="bg1"/>
                </a:solidFill>
                <a:latin typeface="Courier" pitchFamily="2" charset="0"/>
              </a:rPr>
            </a:br>
            <a:r>
              <a:rPr lang="en-US" sz="2400" dirty="0">
                <a:solidFill>
                  <a:schemeClr val="bg1"/>
                </a:solidFill>
                <a:latin typeface="Courier" pitchFamily="2" charset="0"/>
              </a:rPr>
              <a:t>x = ['</a:t>
            </a:r>
            <a:r>
              <a:rPr lang="zh-CN" altLang="en-US" sz="2400" dirty="0">
                <a:solidFill>
                  <a:schemeClr val="bg1"/>
                </a:solidFill>
                <a:latin typeface="Courier" pitchFamily="2" charset="0"/>
              </a:rPr>
              <a:t>吃泡麵</a:t>
            </a:r>
            <a:r>
              <a:rPr lang="en-US" altLang="zh-CN" sz="2400" dirty="0">
                <a:solidFill>
                  <a:schemeClr val="bg1"/>
                </a:solidFill>
                <a:latin typeface="Courier" pitchFamily="2" charset="0"/>
              </a:rPr>
              <a:t>', '</a:t>
            </a:r>
            <a:r>
              <a:rPr lang="zh-CN" altLang="en-US" sz="2400" dirty="0">
                <a:solidFill>
                  <a:schemeClr val="bg1"/>
                </a:solidFill>
                <a:latin typeface="Courier" pitchFamily="2" charset="0"/>
              </a:rPr>
              <a:t>不吃泡麵</a:t>
            </a:r>
            <a:r>
              <a:rPr lang="en-US" altLang="zh-CN" sz="2400" dirty="0">
                <a:solidFill>
                  <a:schemeClr val="bg1"/>
                </a:solidFill>
                <a:latin typeface="Courier" pitchFamily="2" charset="0"/>
              </a:rPr>
              <a:t>', '</a:t>
            </a:r>
            <a:r>
              <a:rPr lang="zh-CN" altLang="en-US" sz="2400" dirty="0">
                <a:solidFill>
                  <a:schemeClr val="bg1"/>
                </a:solidFill>
                <a:latin typeface="Courier" pitchFamily="2" charset="0"/>
              </a:rPr>
              <a:t>睡覺</a:t>
            </a:r>
            <a:r>
              <a:rPr lang="en-US" altLang="zh-CN" sz="2400" dirty="0">
                <a:solidFill>
                  <a:schemeClr val="bg1"/>
                </a:solidFill>
                <a:latin typeface="Courier" pitchFamily="2" charset="0"/>
              </a:rPr>
              <a:t>']</a:t>
            </a:r>
            <a:br>
              <a:rPr lang="en-US" altLang="zh-CN" sz="2400" dirty="0">
                <a:solidFill>
                  <a:schemeClr val="bg1"/>
                </a:solidFill>
                <a:latin typeface="Courier" pitchFamily="2" charset="0"/>
              </a:rPr>
            </a:br>
            <a:r>
              <a:rPr lang="en-US" sz="2400" dirty="0" err="1">
                <a:solidFill>
                  <a:schemeClr val="bg1"/>
                </a:solidFill>
                <a:latin typeface="Courier" pitchFamily="2" charset="0"/>
              </a:rPr>
              <a:t>rnd</a:t>
            </a:r>
            <a:r>
              <a:rPr lang="en-US" sz="2400" dirty="0">
                <a:solidFill>
                  <a:schemeClr val="bg1"/>
                </a:solidFill>
                <a:latin typeface="Courier" pitchFamily="2" charset="0"/>
              </a:rPr>
              <a:t> = </a:t>
            </a:r>
            <a:r>
              <a:rPr lang="en-US" sz="2400" dirty="0" err="1">
                <a:solidFill>
                  <a:schemeClr val="bg1"/>
                </a:solidFill>
                <a:latin typeface="Courier" pitchFamily="2" charset="0"/>
              </a:rPr>
              <a:t>random.randint</a:t>
            </a:r>
            <a:r>
              <a:rPr lang="en-US" sz="2400" dirty="0">
                <a:solidFill>
                  <a:schemeClr val="bg1"/>
                </a:solidFill>
                <a:latin typeface="Courier" pitchFamily="2" charset="0"/>
              </a:rPr>
              <a:t>(0, 2)</a:t>
            </a:r>
          </a:p>
          <a:p>
            <a:br>
              <a:rPr lang="en-US" sz="2400" dirty="0">
                <a:solidFill>
                  <a:schemeClr val="bg1"/>
                </a:solidFill>
                <a:latin typeface="Courier" pitchFamily="2" charset="0"/>
              </a:rPr>
            </a:br>
            <a:r>
              <a:rPr lang="en-US" sz="2400" dirty="0">
                <a:solidFill>
                  <a:schemeClr val="bg1"/>
                </a:solidFill>
                <a:latin typeface="Courier" pitchFamily="2" charset="0"/>
              </a:rPr>
              <a:t>print('</a:t>
            </a:r>
            <a:r>
              <a:rPr lang="zh-CN" altLang="en-US" sz="2400" dirty="0">
                <a:solidFill>
                  <a:schemeClr val="bg1"/>
                </a:solidFill>
                <a:latin typeface="Courier" pitchFamily="2" charset="0"/>
              </a:rPr>
              <a:t>今晚要不要吃泡麵？</a:t>
            </a:r>
            <a:r>
              <a:rPr lang="en-US" altLang="zh-CN" sz="2400" dirty="0">
                <a:solidFill>
                  <a:schemeClr val="bg1"/>
                </a:solidFill>
                <a:latin typeface="Courier" pitchFamily="2" charset="0"/>
              </a:rPr>
              <a:t>', </a:t>
            </a:r>
            <a:r>
              <a:rPr lang="en-US" sz="2400" dirty="0">
                <a:solidFill>
                  <a:schemeClr val="bg1"/>
                </a:solidFill>
                <a:latin typeface="Courier" pitchFamily="2" charset="0"/>
              </a:rPr>
              <a:t>x[</a:t>
            </a:r>
            <a:r>
              <a:rPr lang="en-US" sz="2400" dirty="0" err="1">
                <a:solidFill>
                  <a:schemeClr val="bg1"/>
                </a:solidFill>
                <a:latin typeface="Courier" pitchFamily="2" charset="0"/>
              </a:rPr>
              <a:t>rnd</a:t>
            </a:r>
            <a:r>
              <a:rPr lang="en-US" sz="2400" dirty="0">
                <a:solidFill>
                  <a:schemeClr val="bg1"/>
                </a:solidFill>
                <a:latin typeface="Courier" pitchFamily="2" charset="0"/>
              </a:rPr>
              <a:t>])</a:t>
            </a:r>
          </a:p>
        </p:txBody>
      </p:sp>
    </p:spTree>
    <p:extLst>
      <p:ext uri="{BB962C8B-B14F-4D97-AF65-F5344CB8AC3E}">
        <p14:creationId xmlns:p14="http://schemas.microsoft.com/office/powerpoint/2010/main" val="3726627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20143A-1002-B74F-8D69-402AACDB408E}"/>
              </a:ext>
            </a:extLst>
          </p:cNvPr>
          <p:cNvSpPr/>
          <p:nvPr/>
        </p:nvSpPr>
        <p:spPr>
          <a:xfrm>
            <a:off x="1194319" y="2069565"/>
            <a:ext cx="10599576" cy="3046988"/>
          </a:xfrm>
          <a:prstGeom prst="rect">
            <a:avLst/>
          </a:prstGeom>
        </p:spPr>
        <p:txBody>
          <a:bodyPr wrap="square">
            <a:spAutoFit/>
          </a:bodyPr>
          <a:lstStyle/>
          <a:p>
            <a:r>
              <a:rPr lang="en-US" sz="2400" dirty="0">
                <a:solidFill>
                  <a:schemeClr val="bg1"/>
                </a:solidFill>
                <a:latin typeface="Courier" pitchFamily="2" charset="0"/>
              </a:rPr>
              <a:t>def </a:t>
            </a:r>
            <a:r>
              <a:rPr lang="en-US" sz="2400" dirty="0" err="1">
                <a:solidFill>
                  <a:schemeClr val="bg1"/>
                </a:solidFill>
                <a:latin typeface="Courier" pitchFamily="2" charset="0"/>
              </a:rPr>
              <a:t>sumStartToEnd</a:t>
            </a:r>
            <a:r>
              <a:rPr lang="en-US" sz="2400" dirty="0">
                <a:solidFill>
                  <a:schemeClr val="bg1"/>
                </a:solidFill>
                <a:latin typeface="Courier" pitchFamily="2" charset="0"/>
              </a:rPr>
              <a:t>(</a:t>
            </a:r>
            <a:r>
              <a:rPr lang="en-US" sz="2400" dirty="0" err="1">
                <a:solidFill>
                  <a:schemeClr val="bg1"/>
                </a:solidFill>
                <a:latin typeface="Courier" pitchFamily="2" charset="0"/>
              </a:rPr>
              <a:t>start,end</a:t>
            </a:r>
            <a:r>
              <a:rPr lang="en-US" sz="2400" dirty="0">
                <a:solidFill>
                  <a:schemeClr val="bg1"/>
                </a:solidFill>
                <a:latin typeface="Courier" pitchFamily="2" charset="0"/>
              </a:rPr>
              <a:t>):</a:t>
            </a:r>
          </a:p>
          <a:p>
            <a:r>
              <a:rPr lang="en-US" sz="2400" dirty="0">
                <a:solidFill>
                  <a:schemeClr val="bg1"/>
                </a:solidFill>
                <a:latin typeface="Courier" pitchFamily="2" charset="0"/>
              </a:rPr>
              <a:t>    sum = 0</a:t>
            </a:r>
          </a:p>
          <a:p>
            <a:r>
              <a:rPr lang="en-US" sz="2400" dirty="0">
                <a:solidFill>
                  <a:schemeClr val="bg1"/>
                </a:solidFill>
                <a:latin typeface="Courier" pitchFamily="2" charset="0"/>
              </a:rPr>
              <a:t>    for n in range(start,end+1,1):</a:t>
            </a:r>
          </a:p>
          <a:p>
            <a:r>
              <a:rPr lang="en-US" sz="2400" dirty="0">
                <a:solidFill>
                  <a:schemeClr val="bg1"/>
                </a:solidFill>
                <a:latin typeface="Courier" pitchFamily="2" charset="0"/>
              </a:rPr>
              <a:t>        sum = sum + n</a:t>
            </a:r>
          </a:p>
          <a:p>
            <a:r>
              <a:rPr lang="en-US" sz="2400" dirty="0">
                <a:solidFill>
                  <a:schemeClr val="bg1"/>
                </a:solidFill>
                <a:latin typeface="Courier" pitchFamily="2" charset="0"/>
              </a:rPr>
              <a:t>    return sum</a:t>
            </a:r>
          </a:p>
          <a:p>
            <a:r>
              <a:rPr lang="en-US" sz="2400" dirty="0">
                <a:solidFill>
                  <a:schemeClr val="bg1"/>
                </a:solidFill>
                <a:latin typeface="Courier" pitchFamily="2" charset="0"/>
              </a:rPr>
              <a:t>    </a:t>
            </a:r>
          </a:p>
          <a:p>
            <a:r>
              <a:rPr lang="en-US" sz="2400" dirty="0">
                <a:solidFill>
                  <a:schemeClr val="bg1"/>
                </a:solidFill>
                <a:latin typeface="Courier" pitchFamily="2" charset="0"/>
              </a:rPr>
              <a:t>#if __name__ == '__main__' :</a:t>
            </a:r>
          </a:p>
          <a:p>
            <a:r>
              <a:rPr lang="en-US" sz="2400" dirty="0">
                <a:solidFill>
                  <a:schemeClr val="bg1"/>
                </a:solidFill>
                <a:latin typeface="Courier" pitchFamily="2" charset="0"/>
              </a:rPr>
              <a:t>print(</a:t>
            </a:r>
            <a:r>
              <a:rPr lang="en-US" sz="2400" dirty="0" err="1">
                <a:solidFill>
                  <a:schemeClr val="bg1"/>
                </a:solidFill>
                <a:latin typeface="Courier" pitchFamily="2" charset="0"/>
              </a:rPr>
              <a:t>sumStartToEnd</a:t>
            </a:r>
            <a:r>
              <a:rPr lang="en-US" sz="2400" dirty="0">
                <a:solidFill>
                  <a:schemeClr val="bg1"/>
                </a:solidFill>
                <a:latin typeface="Courier" pitchFamily="2" charset="0"/>
              </a:rPr>
              <a:t>(1,100))</a:t>
            </a:r>
          </a:p>
        </p:txBody>
      </p:sp>
      <p:sp>
        <p:nvSpPr>
          <p:cNvPr id="3" name="Title 2">
            <a:extLst>
              <a:ext uri="{FF2B5EF4-FFF2-40B4-BE49-F238E27FC236}">
                <a16:creationId xmlns:a16="http://schemas.microsoft.com/office/drawing/2014/main" id="{63221333-FF7F-4C49-8EC0-0FE12F6EF2BC}"/>
              </a:ext>
            </a:extLst>
          </p:cNvPr>
          <p:cNvSpPr>
            <a:spLocks noGrp="1"/>
          </p:cNvSpPr>
          <p:nvPr>
            <p:ph type="title"/>
          </p:nvPr>
        </p:nvSpPr>
        <p:spPr/>
        <p:txBody>
          <a:bodyPr/>
          <a:lstStyle/>
          <a:p>
            <a:pPr algn="ctr"/>
            <a:r>
              <a:rPr lang="zh-CN" altLang="en-US" dirty="0">
                <a:solidFill>
                  <a:schemeClr val="bg1"/>
                </a:solidFill>
                <a:latin typeface="Microsoft JhengHei" panose="020B0604030504040204" pitchFamily="34" charset="-120"/>
                <a:ea typeface="Microsoft JhengHei" panose="020B0604030504040204" pitchFamily="34" charset="-120"/>
              </a:rPr>
              <a:t>如何程式撰寫從</a:t>
            </a:r>
            <a:r>
              <a:rPr lang="en-US" altLang="zh-CN" dirty="0">
                <a:solidFill>
                  <a:schemeClr val="bg1"/>
                </a:solidFill>
                <a:latin typeface="Microsoft JhengHei" panose="020B0604030504040204" pitchFamily="34" charset="-120"/>
                <a:ea typeface="Microsoft JhengHei" panose="020B0604030504040204" pitchFamily="34" charset="-120"/>
              </a:rPr>
              <a:t>1</a:t>
            </a:r>
            <a:r>
              <a:rPr lang="zh-CN" altLang="en-US" dirty="0">
                <a:solidFill>
                  <a:schemeClr val="bg1"/>
                </a:solidFill>
                <a:latin typeface="Microsoft JhengHei" panose="020B0604030504040204" pitchFamily="34" charset="-120"/>
                <a:ea typeface="Microsoft JhengHei" panose="020B0604030504040204" pitchFamily="34" charset="-120"/>
              </a:rPr>
              <a:t>加到</a:t>
            </a:r>
            <a:r>
              <a:rPr lang="en-US" altLang="zh-CN" dirty="0">
                <a:solidFill>
                  <a:schemeClr val="bg1"/>
                </a:solidFill>
                <a:latin typeface="Microsoft JhengHei" panose="020B0604030504040204" pitchFamily="34" charset="-120"/>
                <a:ea typeface="Microsoft JhengHei" panose="020B0604030504040204" pitchFamily="34" charset="-120"/>
              </a:rPr>
              <a:t>100</a:t>
            </a:r>
            <a:endParaRPr lang="en-US"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049599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1DB9-CA23-3644-90FF-B71629E530C6}"/>
              </a:ext>
            </a:extLst>
          </p:cNvPr>
          <p:cNvSpPr>
            <a:spLocks noGrp="1"/>
          </p:cNvSpPr>
          <p:nvPr>
            <p:ph type="title"/>
          </p:nvPr>
        </p:nvSpPr>
        <p:spPr/>
        <p:txBody>
          <a:bodyPr/>
          <a:lstStyle/>
          <a:p>
            <a:pPr algn="ctr"/>
            <a:r>
              <a:rPr lang="zh-CN" altLang="en-US" dirty="0">
                <a:solidFill>
                  <a:schemeClr val="bg1"/>
                </a:solidFill>
                <a:latin typeface="Microsoft JhengHei" panose="020B0604030504040204" pitchFamily="34" charset="-120"/>
                <a:ea typeface="Microsoft JhengHei" panose="020B0604030504040204" pitchFamily="34" charset="-120"/>
              </a:rPr>
              <a:t>如何使用程式撰寫</a:t>
            </a:r>
            <a:r>
              <a:rPr lang="en-US" altLang="zh-CN" dirty="0">
                <a:solidFill>
                  <a:schemeClr val="bg1"/>
                </a:solidFill>
                <a:latin typeface="Microsoft JhengHei" panose="020B0604030504040204" pitchFamily="34" charset="-120"/>
                <a:ea typeface="Microsoft JhengHei" panose="020B0604030504040204" pitchFamily="34" charset="-120"/>
              </a:rPr>
              <a:t>99</a:t>
            </a:r>
            <a:r>
              <a:rPr lang="zh-CN" altLang="en-US" dirty="0">
                <a:solidFill>
                  <a:schemeClr val="bg1"/>
                </a:solidFill>
                <a:latin typeface="Microsoft JhengHei" panose="020B0604030504040204" pitchFamily="34" charset="-120"/>
                <a:ea typeface="Microsoft JhengHei" panose="020B0604030504040204" pitchFamily="34" charset="-120"/>
              </a:rPr>
              <a:t>乘法表</a:t>
            </a:r>
            <a:endParaRPr lang="en-US" dirty="0"/>
          </a:p>
        </p:txBody>
      </p:sp>
      <p:sp>
        <p:nvSpPr>
          <p:cNvPr id="3" name="TextBox 2">
            <a:extLst>
              <a:ext uri="{FF2B5EF4-FFF2-40B4-BE49-F238E27FC236}">
                <a16:creationId xmlns:a16="http://schemas.microsoft.com/office/drawing/2014/main" id="{029CBF93-AE0E-0B42-8187-F54A314CCBB2}"/>
              </a:ext>
            </a:extLst>
          </p:cNvPr>
          <p:cNvSpPr txBox="1"/>
          <p:nvPr/>
        </p:nvSpPr>
        <p:spPr>
          <a:xfrm>
            <a:off x="2335763" y="2355041"/>
            <a:ext cx="7520474" cy="1200329"/>
          </a:xfrm>
          <a:prstGeom prst="rect">
            <a:avLst/>
          </a:prstGeom>
          <a:noFill/>
        </p:spPr>
        <p:txBody>
          <a:bodyPr wrap="square" rtlCol="0">
            <a:spAutoFit/>
          </a:bodyPr>
          <a:lstStyle/>
          <a:p>
            <a:r>
              <a:rPr lang="en-US" sz="2400" dirty="0">
                <a:solidFill>
                  <a:schemeClr val="bg1"/>
                </a:solidFill>
                <a:latin typeface="Courier" pitchFamily="2" charset="0"/>
              </a:rPr>
              <a:t>for </a:t>
            </a:r>
            <a:r>
              <a:rPr lang="en-US" sz="2400" dirty="0" err="1">
                <a:solidFill>
                  <a:schemeClr val="bg1"/>
                </a:solidFill>
                <a:latin typeface="Courier" pitchFamily="2" charset="0"/>
              </a:rPr>
              <a:t>i</a:t>
            </a:r>
            <a:r>
              <a:rPr lang="en-US" sz="2400" dirty="0">
                <a:solidFill>
                  <a:schemeClr val="bg1"/>
                </a:solidFill>
                <a:latin typeface="Courier" pitchFamily="2" charset="0"/>
              </a:rPr>
              <a:t> in range(1, 10):</a:t>
            </a:r>
          </a:p>
          <a:p>
            <a:r>
              <a:rPr lang="en-US" sz="2400" dirty="0">
                <a:solidFill>
                  <a:schemeClr val="bg1"/>
                </a:solidFill>
                <a:latin typeface="Courier" pitchFamily="2" charset="0"/>
              </a:rPr>
              <a:t>    for j in range(1, 10):</a:t>
            </a:r>
          </a:p>
          <a:p>
            <a:r>
              <a:rPr lang="en-US" sz="2400" dirty="0">
                <a:solidFill>
                  <a:schemeClr val="bg1"/>
                </a:solidFill>
                <a:latin typeface="Courier" pitchFamily="2" charset="0"/>
              </a:rPr>
              <a:t>        print (</a:t>
            </a:r>
            <a:r>
              <a:rPr lang="en-US" sz="2400" dirty="0" err="1">
                <a:solidFill>
                  <a:schemeClr val="bg1"/>
                </a:solidFill>
                <a:latin typeface="Courier" pitchFamily="2" charset="0"/>
              </a:rPr>
              <a:t>i</a:t>
            </a:r>
            <a:r>
              <a:rPr lang="en-US" sz="2400" dirty="0">
                <a:solidFill>
                  <a:schemeClr val="bg1"/>
                </a:solidFill>
                <a:latin typeface="Courier" pitchFamily="2" charset="0"/>
              </a:rPr>
              <a:t> ,'*', j ,'=',</a:t>
            </a:r>
            <a:r>
              <a:rPr lang="en-US" sz="2400" dirty="0" err="1">
                <a:solidFill>
                  <a:schemeClr val="bg1"/>
                </a:solidFill>
                <a:latin typeface="Courier" pitchFamily="2" charset="0"/>
              </a:rPr>
              <a:t>i</a:t>
            </a:r>
            <a:r>
              <a:rPr lang="en-US" sz="2400" dirty="0">
                <a:solidFill>
                  <a:schemeClr val="bg1"/>
                </a:solidFill>
                <a:latin typeface="Courier" pitchFamily="2" charset="0"/>
              </a:rPr>
              <a:t>*j)</a:t>
            </a:r>
          </a:p>
        </p:txBody>
      </p:sp>
    </p:spTree>
    <p:extLst>
      <p:ext uri="{BB962C8B-B14F-4D97-AF65-F5344CB8AC3E}">
        <p14:creationId xmlns:p14="http://schemas.microsoft.com/office/powerpoint/2010/main" val="2609493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F6B6-24F7-EA4D-ACF2-7CD8D5DAACFA}"/>
              </a:ext>
            </a:extLst>
          </p:cNvPr>
          <p:cNvSpPr>
            <a:spLocks noGrp="1"/>
          </p:cNvSpPr>
          <p:nvPr>
            <p:ph type="title"/>
          </p:nvPr>
        </p:nvSpPr>
        <p:spPr>
          <a:xfrm>
            <a:off x="851647" y="2462866"/>
            <a:ext cx="10515600" cy="1325563"/>
          </a:xfrm>
        </p:spPr>
        <p:txBody>
          <a:bodyPr/>
          <a:lstStyle/>
          <a:p>
            <a:pPr algn="ctr"/>
            <a:r>
              <a:rPr lang="zh-CN" altLang="en-US" dirty="0">
                <a:solidFill>
                  <a:schemeClr val="bg1"/>
                </a:solidFill>
              </a:rPr>
              <a:t>數據科學、機器學習、人工智慧</a:t>
            </a:r>
            <a:endParaRPr lang="en-US" dirty="0">
              <a:solidFill>
                <a:schemeClr val="bg1"/>
              </a:solidFill>
            </a:endParaRPr>
          </a:p>
        </p:txBody>
      </p:sp>
      <p:sp>
        <p:nvSpPr>
          <p:cNvPr id="3" name="TextBox 2">
            <a:extLst>
              <a:ext uri="{FF2B5EF4-FFF2-40B4-BE49-F238E27FC236}">
                <a16:creationId xmlns:a16="http://schemas.microsoft.com/office/drawing/2014/main" id="{397F96A7-4C2F-D742-8AC6-807612DDFC03}"/>
              </a:ext>
            </a:extLst>
          </p:cNvPr>
          <p:cNvSpPr txBox="1"/>
          <p:nvPr/>
        </p:nvSpPr>
        <p:spPr>
          <a:xfrm>
            <a:off x="2937399" y="3588374"/>
            <a:ext cx="7109639" cy="400110"/>
          </a:xfrm>
          <a:prstGeom prst="rect">
            <a:avLst/>
          </a:prstGeom>
          <a:noFill/>
        </p:spPr>
        <p:txBody>
          <a:bodyPr wrap="none" rtlCol="0">
            <a:spAutoFit/>
          </a:bodyPr>
          <a:lstStyle/>
          <a:p>
            <a:r>
              <a:rPr lang="zh-CN" altLang="en-US" sz="2000" dirty="0">
                <a:solidFill>
                  <a:schemeClr val="bg1"/>
                </a:solidFill>
              </a:rPr>
              <a:t>從數據提取價值。從訓練中找出規則。從學習中找到未來。</a:t>
            </a:r>
            <a:endParaRPr lang="en-US" sz="2000" dirty="0">
              <a:solidFill>
                <a:schemeClr val="bg1"/>
              </a:solidFill>
            </a:endParaRPr>
          </a:p>
        </p:txBody>
      </p:sp>
    </p:spTree>
    <p:extLst>
      <p:ext uri="{BB962C8B-B14F-4D97-AF65-F5344CB8AC3E}">
        <p14:creationId xmlns:p14="http://schemas.microsoft.com/office/powerpoint/2010/main" val="479434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C10C09-34DF-E348-9558-53078A767ED4}"/>
              </a:ext>
            </a:extLst>
          </p:cNvPr>
          <p:cNvSpPr/>
          <p:nvPr/>
        </p:nvSpPr>
        <p:spPr>
          <a:xfrm>
            <a:off x="1828800" y="1828271"/>
            <a:ext cx="9250325" cy="3539430"/>
          </a:xfrm>
          <a:prstGeom prst="rect">
            <a:avLst/>
          </a:prstGeom>
        </p:spPr>
        <p:txBody>
          <a:bodyPr wrap="square">
            <a:spAutoFit/>
          </a:bodyPr>
          <a:lstStyle/>
          <a:p>
            <a:pPr fontAlgn="base"/>
            <a:r>
              <a:rPr lang="zh-CN" altLang="en-US" sz="2800" dirty="0">
                <a:solidFill>
                  <a:schemeClr val="bg1"/>
                </a:solidFill>
                <a:latin typeface="Microsoft JhengHei" panose="020B0604030504040204" pitchFamily="34" charset="-120"/>
                <a:ea typeface="Microsoft JhengHei" panose="020B0604030504040204" pitchFamily="34" charset="-120"/>
              </a:rPr>
              <a:t>收集資料（</a:t>
            </a:r>
            <a:r>
              <a:rPr lang="en-US" sz="2800" dirty="0">
                <a:solidFill>
                  <a:schemeClr val="bg1"/>
                </a:solidFill>
                <a:latin typeface="Microsoft JhengHei" panose="020B0604030504040204" pitchFamily="34" charset="-120"/>
                <a:ea typeface="Microsoft JhengHei" panose="020B0604030504040204" pitchFamily="34" charset="-120"/>
              </a:rPr>
              <a:t>Gathering data ）</a:t>
            </a:r>
          </a:p>
          <a:p>
            <a:pPr fontAlgn="base"/>
            <a:r>
              <a:rPr lang="zh-CN" altLang="en-US" sz="2800" dirty="0">
                <a:solidFill>
                  <a:schemeClr val="bg1"/>
                </a:solidFill>
                <a:latin typeface="Microsoft JhengHei" panose="020B0604030504040204" pitchFamily="34" charset="-120"/>
                <a:ea typeface="Microsoft JhengHei" panose="020B0604030504040204" pitchFamily="34" charset="-120"/>
              </a:rPr>
              <a:t>準備數據（</a:t>
            </a:r>
            <a:r>
              <a:rPr lang="en-US" sz="2800" dirty="0">
                <a:solidFill>
                  <a:schemeClr val="bg1"/>
                </a:solidFill>
                <a:latin typeface="Microsoft JhengHei" panose="020B0604030504040204" pitchFamily="34" charset="-120"/>
                <a:ea typeface="Microsoft JhengHei" panose="020B0604030504040204" pitchFamily="34" charset="-120"/>
              </a:rPr>
              <a:t>Preparing that data）</a:t>
            </a:r>
          </a:p>
          <a:p>
            <a:pPr fontAlgn="base"/>
            <a:r>
              <a:rPr lang="zh-CN" altLang="en-US" sz="2800" dirty="0">
                <a:solidFill>
                  <a:schemeClr val="bg1"/>
                </a:solidFill>
                <a:latin typeface="Microsoft JhengHei" panose="020B0604030504040204" pitchFamily="34" charset="-120"/>
                <a:ea typeface="Microsoft JhengHei" panose="020B0604030504040204" pitchFamily="34" charset="-120"/>
              </a:rPr>
              <a:t>選擇模型（</a:t>
            </a:r>
            <a:r>
              <a:rPr lang="en-US" sz="2800" dirty="0">
                <a:solidFill>
                  <a:schemeClr val="bg1"/>
                </a:solidFill>
                <a:latin typeface="Microsoft JhengHei" panose="020B0604030504040204" pitchFamily="34" charset="-120"/>
                <a:ea typeface="Microsoft JhengHei" panose="020B0604030504040204" pitchFamily="34" charset="-120"/>
              </a:rPr>
              <a:t>Choosing a model）</a:t>
            </a:r>
          </a:p>
          <a:p>
            <a:pPr fontAlgn="base"/>
            <a:r>
              <a:rPr lang="zh-CN" altLang="en-US" sz="2800" dirty="0">
                <a:solidFill>
                  <a:schemeClr val="bg1"/>
                </a:solidFill>
                <a:latin typeface="Microsoft JhengHei" panose="020B0604030504040204" pitchFamily="34" charset="-120"/>
                <a:ea typeface="Microsoft JhengHei" panose="020B0604030504040204" pitchFamily="34" charset="-120"/>
              </a:rPr>
              <a:t>訓練機器（</a:t>
            </a:r>
            <a:r>
              <a:rPr lang="en-US" sz="2800" dirty="0">
                <a:solidFill>
                  <a:schemeClr val="bg1"/>
                </a:solidFill>
                <a:latin typeface="Microsoft JhengHei" panose="020B0604030504040204" pitchFamily="34" charset="-120"/>
                <a:ea typeface="Microsoft JhengHei" panose="020B0604030504040204" pitchFamily="34" charset="-120"/>
              </a:rPr>
              <a:t>Training）</a:t>
            </a:r>
          </a:p>
          <a:p>
            <a:pPr fontAlgn="base"/>
            <a:r>
              <a:rPr lang="zh-CN" altLang="en-US" sz="2800" dirty="0">
                <a:solidFill>
                  <a:schemeClr val="bg1"/>
                </a:solidFill>
                <a:latin typeface="Microsoft JhengHei" panose="020B0604030504040204" pitchFamily="34" charset="-120"/>
                <a:ea typeface="Microsoft JhengHei" panose="020B0604030504040204" pitchFamily="34" charset="-120"/>
              </a:rPr>
              <a:t>評估分析（</a:t>
            </a:r>
            <a:r>
              <a:rPr lang="en-US" sz="2800" dirty="0">
                <a:solidFill>
                  <a:schemeClr val="bg1"/>
                </a:solidFill>
                <a:latin typeface="Microsoft JhengHei" panose="020B0604030504040204" pitchFamily="34" charset="-120"/>
                <a:ea typeface="Microsoft JhengHei" panose="020B0604030504040204" pitchFamily="34" charset="-120"/>
              </a:rPr>
              <a:t>Evaluation）</a:t>
            </a:r>
          </a:p>
          <a:p>
            <a:pPr fontAlgn="base"/>
            <a:r>
              <a:rPr lang="zh-CN" altLang="en-US" sz="2800" dirty="0">
                <a:solidFill>
                  <a:schemeClr val="bg1"/>
                </a:solidFill>
                <a:latin typeface="Microsoft JhengHei" panose="020B0604030504040204" pitchFamily="34" charset="-120"/>
                <a:ea typeface="Microsoft JhengHei" panose="020B0604030504040204" pitchFamily="34" charset="-120"/>
              </a:rPr>
              <a:t>調整參數（</a:t>
            </a:r>
            <a:r>
              <a:rPr lang="en-US" sz="2800" dirty="0">
                <a:solidFill>
                  <a:schemeClr val="bg1"/>
                </a:solidFill>
                <a:latin typeface="Microsoft JhengHei" panose="020B0604030504040204" pitchFamily="34" charset="-120"/>
                <a:ea typeface="Microsoft JhengHei" panose="020B0604030504040204" pitchFamily="34" charset="-120"/>
              </a:rPr>
              <a:t>Hyperparameter tuning）</a:t>
            </a:r>
          </a:p>
          <a:p>
            <a:pPr fontAlgn="base"/>
            <a:r>
              <a:rPr lang="zh-CN" altLang="en-US" sz="2800" dirty="0">
                <a:solidFill>
                  <a:schemeClr val="bg1"/>
                </a:solidFill>
                <a:latin typeface="Microsoft JhengHei" panose="020B0604030504040204" pitchFamily="34" charset="-120"/>
                <a:ea typeface="Microsoft JhengHei" panose="020B0604030504040204" pitchFamily="34" charset="-120"/>
              </a:rPr>
              <a:t>預測推論（</a:t>
            </a:r>
            <a:r>
              <a:rPr lang="en-US" sz="2800" dirty="0">
                <a:solidFill>
                  <a:schemeClr val="bg1"/>
                </a:solidFill>
                <a:latin typeface="Microsoft JhengHei" panose="020B0604030504040204" pitchFamily="34" charset="-120"/>
                <a:ea typeface="Microsoft JhengHei" panose="020B0604030504040204" pitchFamily="34" charset="-120"/>
              </a:rPr>
              <a:t>Prediction）</a:t>
            </a:r>
          </a:p>
          <a:p>
            <a:endParaRPr lang="en-US" sz="2800"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59068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9863-93C4-2E48-B6A4-626021A72E86}"/>
              </a:ext>
            </a:extLst>
          </p:cNvPr>
          <p:cNvSpPr>
            <a:spLocks noGrp="1"/>
          </p:cNvSpPr>
          <p:nvPr>
            <p:ph type="title"/>
          </p:nvPr>
        </p:nvSpPr>
        <p:spPr>
          <a:xfrm>
            <a:off x="851647" y="2274608"/>
            <a:ext cx="10515600" cy="1325563"/>
          </a:xfrm>
        </p:spPr>
        <p:txBody>
          <a:bodyPr/>
          <a:lstStyle/>
          <a:p>
            <a:pPr algn="ctr"/>
            <a:r>
              <a:rPr lang="zh-CN" altLang="en-US" dirty="0">
                <a:solidFill>
                  <a:schemeClr val="bg1"/>
                </a:solidFill>
              </a:rPr>
              <a:t>心中想一個食物？</a:t>
            </a:r>
            <a:endParaRPr lang="en-US" dirty="0">
              <a:solidFill>
                <a:schemeClr val="bg1"/>
              </a:solidFill>
            </a:endParaRPr>
          </a:p>
        </p:txBody>
      </p:sp>
    </p:spTree>
    <p:extLst>
      <p:ext uri="{BB962C8B-B14F-4D97-AF65-F5344CB8AC3E}">
        <p14:creationId xmlns:p14="http://schemas.microsoft.com/office/powerpoint/2010/main" val="391533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chemeClr val="bg1"/>
                </a:solidFill>
                <a:latin typeface="Microsoft JhengHei" panose="020B0604030504040204" pitchFamily="34" charset="-120"/>
                <a:ea typeface="Microsoft JhengHei" panose="020B0604030504040204" pitchFamily="34" charset="-120"/>
              </a:rPr>
              <a:t>時程</a:t>
            </a:r>
          </a:p>
        </p:txBody>
      </p:sp>
      <p:sp>
        <p:nvSpPr>
          <p:cNvPr id="4" name="內容版面配置區 3"/>
          <p:cNvSpPr>
            <a:spLocks noGrp="1"/>
          </p:cNvSpPr>
          <p:nvPr>
            <p:ph sz="half" idx="1"/>
          </p:nvPr>
        </p:nvSpPr>
        <p:spPr/>
        <p:txBody>
          <a:bodyPr>
            <a:normAutofit fontScale="92500" lnSpcReduction="20000"/>
          </a:bodyPr>
          <a:lstStyle/>
          <a:p>
            <a:pPr marL="0" indent="0">
              <a:buNone/>
            </a:pPr>
            <a:r>
              <a:rPr lang="zh-TW" altLang="en-US" dirty="0">
                <a:solidFill>
                  <a:schemeClr val="bg1"/>
                </a:solidFill>
                <a:latin typeface="Microsoft JhengHei" panose="020B0604030504040204" pitchFamily="34" charset="-120"/>
                <a:ea typeface="Microsoft JhengHei" panose="020B0604030504040204" pitchFamily="34" charset="-120"/>
              </a:rPr>
              <a:t>教育部時程</a:t>
            </a:r>
            <a:endParaRPr lang="en-US" altLang="zh-TW" dirty="0">
              <a:solidFill>
                <a:schemeClr val="bg1"/>
              </a:solidFill>
              <a:latin typeface="Microsoft JhengHei" panose="020B0604030504040204" pitchFamily="34" charset="-120"/>
              <a:ea typeface="Microsoft JhengHei" panose="020B0604030504040204" pitchFamily="34" charset="-120"/>
            </a:endParaRPr>
          </a:p>
          <a:p>
            <a:r>
              <a:rPr lang="en-US" altLang="zh-TW" dirty="0">
                <a:solidFill>
                  <a:schemeClr val="bg1"/>
                </a:solidFill>
                <a:latin typeface="Microsoft JhengHei" panose="020B0604030504040204" pitchFamily="34" charset="-120"/>
                <a:ea typeface="Microsoft JhengHei" panose="020B0604030504040204" pitchFamily="34" charset="-120"/>
              </a:rPr>
              <a:t>2018/09/20</a:t>
            </a:r>
            <a:r>
              <a:rPr lang="zh-TW" altLang="en-US" dirty="0">
                <a:solidFill>
                  <a:schemeClr val="bg1"/>
                </a:solidFill>
                <a:latin typeface="Microsoft JhengHei" panose="020B0604030504040204" pitchFamily="34" charset="-120"/>
                <a:ea typeface="Microsoft JhengHei" panose="020B0604030504040204" pitchFamily="34" charset="-120"/>
              </a:rPr>
              <a:t>報名</a:t>
            </a:r>
            <a:endParaRPr lang="en-US" altLang="zh-TW" dirty="0">
              <a:solidFill>
                <a:schemeClr val="bg1"/>
              </a:solidFill>
              <a:latin typeface="Microsoft JhengHei" panose="020B0604030504040204" pitchFamily="34" charset="-120"/>
              <a:ea typeface="Microsoft JhengHei" panose="020B0604030504040204" pitchFamily="34" charset="-120"/>
            </a:endParaRPr>
          </a:p>
          <a:p>
            <a:r>
              <a:rPr lang="en-US" altLang="zh-TW" dirty="0">
                <a:solidFill>
                  <a:schemeClr val="bg1"/>
                </a:solidFill>
                <a:latin typeface="Microsoft JhengHei" panose="020B0604030504040204" pitchFamily="34" charset="-120"/>
                <a:ea typeface="Microsoft JhengHei" panose="020B0604030504040204" pitchFamily="34" charset="-120"/>
              </a:rPr>
              <a:t>2018/10/29</a:t>
            </a:r>
            <a:r>
              <a:rPr lang="zh-TW" altLang="en-US" dirty="0">
                <a:solidFill>
                  <a:schemeClr val="bg1"/>
                </a:solidFill>
                <a:latin typeface="Microsoft JhengHei" panose="020B0604030504040204" pitchFamily="34" charset="-120"/>
                <a:ea typeface="Microsoft JhengHei" panose="020B0604030504040204" pitchFamily="34" charset="-120"/>
              </a:rPr>
              <a:t>公布訓練集資料</a:t>
            </a:r>
            <a:endParaRPr lang="en-US" altLang="zh-TW" dirty="0">
              <a:solidFill>
                <a:schemeClr val="bg1"/>
              </a:solidFill>
              <a:latin typeface="Microsoft JhengHei" panose="020B0604030504040204" pitchFamily="34" charset="-120"/>
              <a:ea typeface="Microsoft JhengHei" panose="020B0604030504040204" pitchFamily="34" charset="-120"/>
            </a:endParaRPr>
          </a:p>
          <a:p>
            <a:endParaRPr lang="en-US" altLang="zh-TW" dirty="0">
              <a:solidFill>
                <a:schemeClr val="bg1"/>
              </a:solidFill>
              <a:latin typeface="Microsoft JhengHei" panose="020B0604030504040204" pitchFamily="34" charset="-120"/>
              <a:ea typeface="Microsoft JhengHei" panose="020B0604030504040204" pitchFamily="34" charset="-120"/>
            </a:endParaRPr>
          </a:p>
          <a:p>
            <a:endParaRPr lang="en-US" altLang="zh-TW" dirty="0">
              <a:solidFill>
                <a:schemeClr val="bg1"/>
              </a:solidFill>
              <a:latin typeface="Microsoft JhengHei" panose="020B0604030504040204" pitchFamily="34" charset="-120"/>
              <a:ea typeface="Microsoft JhengHei" panose="020B0604030504040204" pitchFamily="34" charset="-120"/>
            </a:endParaRPr>
          </a:p>
          <a:p>
            <a:endParaRPr lang="en-US" altLang="zh-TW" dirty="0">
              <a:solidFill>
                <a:schemeClr val="bg1"/>
              </a:solidFill>
              <a:latin typeface="Microsoft JhengHei" panose="020B0604030504040204" pitchFamily="34" charset="-120"/>
              <a:ea typeface="Microsoft JhengHei" panose="020B0604030504040204" pitchFamily="34" charset="-120"/>
            </a:endParaRPr>
          </a:p>
          <a:p>
            <a:r>
              <a:rPr lang="en-US" altLang="zh-TW" dirty="0">
                <a:solidFill>
                  <a:schemeClr val="bg1"/>
                </a:solidFill>
                <a:latin typeface="Microsoft JhengHei" panose="020B0604030504040204" pitchFamily="34" charset="-120"/>
                <a:ea typeface="Microsoft JhengHei" panose="020B0604030504040204" pitchFamily="34" charset="-120"/>
              </a:rPr>
              <a:t>2018/12/26</a:t>
            </a:r>
            <a:r>
              <a:rPr lang="zh-TW" altLang="en-US" dirty="0">
                <a:solidFill>
                  <a:schemeClr val="bg1"/>
                </a:solidFill>
                <a:latin typeface="Microsoft JhengHei" panose="020B0604030504040204" pitchFamily="34" charset="-120"/>
                <a:ea typeface="Microsoft JhengHei" panose="020B0604030504040204" pitchFamily="34" charset="-120"/>
              </a:rPr>
              <a:t>公布測試集</a:t>
            </a:r>
            <a:endParaRPr lang="en-US" altLang="zh-TW" dirty="0">
              <a:solidFill>
                <a:schemeClr val="bg1"/>
              </a:solidFill>
              <a:latin typeface="Microsoft JhengHei" panose="020B0604030504040204" pitchFamily="34" charset="-120"/>
              <a:ea typeface="Microsoft JhengHei" panose="020B0604030504040204" pitchFamily="34" charset="-120"/>
            </a:endParaRPr>
          </a:p>
          <a:p>
            <a:r>
              <a:rPr lang="en-US" altLang="zh-TW" dirty="0">
                <a:solidFill>
                  <a:schemeClr val="bg1"/>
                </a:solidFill>
                <a:latin typeface="Microsoft JhengHei" panose="020B0604030504040204" pitchFamily="34" charset="-120"/>
                <a:ea typeface="Microsoft JhengHei" panose="020B0604030504040204" pitchFamily="34" charset="-120"/>
              </a:rPr>
              <a:t>2018/12/29</a:t>
            </a:r>
            <a:r>
              <a:rPr lang="zh-TW" altLang="en-US" dirty="0">
                <a:solidFill>
                  <a:schemeClr val="bg1"/>
                </a:solidFill>
                <a:latin typeface="Microsoft JhengHei" panose="020B0604030504040204" pitchFamily="34" charset="-120"/>
                <a:ea typeface="Microsoft JhengHei" panose="020B0604030504040204" pitchFamily="34" charset="-120"/>
              </a:rPr>
              <a:t>比賽截止</a:t>
            </a:r>
            <a:endParaRPr lang="en-US" altLang="zh-TW" dirty="0">
              <a:solidFill>
                <a:schemeClr val="bg1"/>
              </a:solidFill>
              <a:latin typeface="Microsoft JhengHei" panose="020B0604030504040204" pitchFamily="34" charset="-120"/>
              <a:ea typeface="Microsoft JhengHei" panose="020B0604030504040204" pitchFamily="34" charset="-120"/>
            </a:endParaRPr>
          </a:p>
          <a:p>
            <a:r>
              <a:rPr lang="en-US" altLang="zh-TW" dirty="0">
                <a:solidFill>
                  <a:schemeClr val="bg1"/>
                </a:solidFill>
                <a:latin typeface="Microsoft JhengHei" panose="020B0604030504040204" pitchFamily="34" charset="-120"/>
                <a:ea typeface="Microsoft JhengHei" panose="020B0604030504040204" pitchFamily="34" charset="-120"/>
              </a:rPr>
              <a:t>2018/12/30</a:t>
            </a:r>
            <a:r>
              <a:rPr lang="zh-TW" altLang="en-US" dirty="0">
                <a:solidFill>
                  <a:schemeClr val="bg1"/>
                </a:solidFill>
                <a:latin typeface="Microsoft JhengHei" panose="020B0604030504040204" pitchFamily="34" charset="-120"/>
                <a:ea typeface="Microsoft JhengHei" panose="020B0604030504040204" pitchFamily="34" charset="-120"/>
              </a:rPr>
              <a:t>公布系統分數</a:t>
            </a:r>
            <a:endParaRPr lang="en-US" altLang="zh-TW" dirty="0">
              <a:solidFill>
                <a:schemeClr val="bg1"/>
              </a:solidFill>
              <a:latin typeface="Microsoft JhengHei" panose="020B0604030504040204" pitchFamily="34" charset="-120"/>
              <a:ea typeface="Microsoft JhengHei" panose="020B0604030504040204" pitchFamily="34" charset="-120"/>
            </a:endParaRPr>
          </a:p>
          <a:p>
            <a:r>
              <a:rPr lang="en-US" altLang="zh-TW" dirty="0">
                <a:solidFill>
                  <a:schemeClr val="bg1"/>
                </a:solidFill>
                <a:latin typeface="Microsoft JhengHei" panose="020B0604030504040204" pitchFamily="34" charset="-120"/>
                <a:ea typeface="Microsoft JhengHei" panose="020B0604030504040204" pitchFamily="34" charset="-120"/>
              </a:rPr>
              <a:t>2019/01/21</a:t>
            </a:r>
            <a:r>
              <a:rPr lang="zh-TW" altLang="en-US" dirty="0">
                <a:solidFill>
                  <a:schemeClr val="bg1"/>
                </a:solidFill>
                <a:latin typeface="Microsoft JhengHei" panose="020B0604030504040204" pitchFamily="34" charset="-120"/>
                <a:ea typeface="Microsoft JhengHei" panose="020B0604030504040204" pitchFamily="34" charset="-120"/>
              </a:rPr>
              <a:t>公布最後成績</a:t>
            </a:r>
          </a:p>
        </p:txBody>
      </p:sp>
      <p:sp>
        <p:nvSpPr>
          <p:cNvPr id="5" name="內容版面配置區 4"/>
          <p:cNvSpPr>
            <a:spLocks noGrp="1"/>
          </p:cNvSpPr>
          <p:nvPr>
            <p:ph sz="half" idx="2"/>
          </p:nvPr>
        </p:nvSpPr>
        <p:spPr>
          <a:xfrm>
            <a:off x="6172200" y="1825625"/>
            <a:ext cx="6019800" cy="4351338"/>
          </a:xfrm>
        </p:spPr>
        <p:txBody>
          <a:bodyPr>
            <a:normAutofit fontScale="92500" lnSpcReduction="20000"/>
          </a:bodyPr>
          <a:lstStyle/>
          <a:p>
            <a:pPr marL="0" indent="0">
              <a:buNone/>
            </a:pPr>
            <a:r>
              <a:rPr lang="zh-TW" altLang="en-US" dirty="0">
                <a:solidFill>
                  <a:schemeClr val="bg1"/>
                </a:solidFill>
                <a:latin typeface="Microsoft JhengHei" panose="020B0604030504040204" pitchFamily="34" charset="-120"/>
                <a:ea typeface="Microsoft JhengHei" panose="020B0604030504040204" pitchFamily="34" charset="-120"/>
              </a:rPr>
              <a:t>亞大時程</a:t>
            </a:r>
            <a:endParaRPr lang="en-US" altLang="zh-TW" dirty="0">
              <a:solidFill>
                <a:schemeClr val="bg1"/>
              </a:solidFill>
              <a:latin typeface="Microsoft JhengHei" panose="020B0604030504040204" pitchFamily="34" charset="-120"/>
              <a:ea typeface="Microsoft JhengHei" panose="020B0604030504040204" pitchFamily="34" charset="-120"/>
            </a:endParaRPr>
          </a:p>
          <a:p>
            <a:r>
              <a:rPr lang="en-US" altLang="zh-TW" dirty="0">
                <a:solidFill>
                  <a:schemeClr val="bg1"/>
                </a:solidFill>
                <a:latin typeface="Microsoft JhengHei" panose="020B0604030504040204" pitchFamily="34" charset="-120"/>
                <a:ea typeface="Microsoft JhengHei" panose="020B0604030504040204" pitchFamily="34" charset="-120"/>
              </a:rPr>
              <a:t>2018/10/17</a:t>
            </a:r>
            <a:r>
              <a:rPr lang="zh-TW" altLang="en-US" dirty="0">
                <a:solidFill>
                  <a:schemeClr val="bg1"/>
                </a:solidFill>
                <a:latin typeface="Microsoft JhengHei" panose="020B0604030504040204" pitchFamily="34" charset="-120"/>
                <a:ea typeface="Microsoft JhengHei" panose="020B0604030504040204" pitchFamily="34" charset="-120"/>
              </a:rPr>
              <a:t>報名</a:t>
            </a:r>
            <a:endParaRPr lang="en-US" altLang="zh-TW" dirty="0">
              <a:solidFill>
                <a:schemeClr val="bg1"/>
              </a:solidFill>
              <a:latin typeface="Microsoft JhengHei" panose="020B0604030504040204" pitchFamily="34" charset="-120"/>
              <a:ea typeface="Microsoft JhengHei" panose="020B0604030504040204" pitchFamily="34" charset="-120"/>
            </a:endParaRPr>
          </a:p>
          <a:p>
            <a:r>
              <a:rPr lang="en-US" altLang="zh-TW" dirty="0">
                <a:solidFill>
                  <a:schemeClr val="bg1"/>
                </a:solidFill>
                <a:latin typeface="Microsoft JhengHei" panose="020B0604030504040204" pitchFamily="34" charset="-120"/>
                <a:ea typeface="Microsoft JhengHei" panose="020B0604030504040204" pitchFamily="34" charset="-120"/>
              </a:rPr>
              <a:t>2018/11/10-11 AI</a:t>
            </a:r>
            <a:r>
              <a:rPr lang="zh-TW" altLang="en-US" dirty="0">
                <a:solidFill>
                  <a:schemeClr val="bg1"/>
                </a:solidFill>
                <a:latin typeface="Microsoft JhengHei" panose="020B0604030504040204" pitchFamily="34" charset="-120"/>
                <a:ea typeface="Microsoft JhengHei" panose="020B0604030504040204" pitchFamily="34" charset="-120"/>
              </a:rPr>
              <a:t>競賽研習營</a:t>
            </a:r>
            <a:endParaRPr lang="en-US" altLang="zh-TW" dirty="0">
              <a:solidFill>
                <a:schemeClr val="bg1"/>
              </a:solidFill>
              <a:latin typeface="Microsoft JhengHei" panose="020B0604030504040204" pitchFamily="34" charset="-120"/>
              <a:ea typeface="Microsoft JhengHei" panose="020B0604030504040204" pitchFamily="34" charset="-120"/>
            </a:endParaRPr>
          </a:p>
          <a:p>
            <a:r>
              <a:rPr lang="en-US" altLang="zh-TW" dirty="0">
                <a:solidFill>
                  <a:schemeClr val="bg1"/>
                </a:solidFill>
                <a:latin typeface="Microsoft JhengHei" panose="020B0604030504040204" pitchFamily="34" charset="-120"/>
                <a:ea typeface="Microsoft JhengHei" panose="020B0604030504040204" pitchFamily="34" charset="-120"/>
              </a:rPr>
              <a:t>2018/11/30 </a:t>
            </a:r>
            <a:r>
              <a:rPr lang="en-US" altLang="zh-TW" dirty="0" err="1">
                <a:solidFill>
                  <a:schemeClr val="bg1"/>
                </a:solidFill>
                <a:latin typeface="Microsoft JhengHei" panose="020B0604030504040204" pitchFamily="34" charset="-120"/>
                <a:ea typeface="Microsoft JhengHei" panose="020B0604030504040204" pitchFamily="34" charset="-120"/>
              </a:rPr>
              <a:t>AIdea</a:t>
            </a:r>
            <a:r>
              <a:rPr lang="zh-TW" altLang="zh-TW" dirty="0">
                <a:solidFill>
                  <a:schemeClr val="bg1"/>
                </a:solidFill>
                <a:latin typeface="Microsoft JhengHei" panose="020B0604030504040204" pitchFamily="34" charset="-120"/>
                <a:ea typeface="Microsoft JhengHei" panose="020B0604030504040204" pitchFamily="34" charset="-120"/>
              </a:rPr>
              <a:t>競賽</a:t>
            </a:r>
            <a:r>
              <a:rPr lang="zh-HK" altLang="zh-TW" dirty="0">
                <a:solidFill>
                  <a:schemeClr val="bg1"/>
                </a:solidFill>
                <a:latin typeface="Microsoft JhengHei" panose="020B0604030504040204" pitchFamily="34" charset="-120"/>
                <a:ea typeface="Microsoft JhengHei" panose="020B0604030504040204" pitchFamily="34" charset="-120"/>
              </a:rPr>
              <a:t>平台說明會</a:t>
            </a:r>
            <a:endParaRPr lang="en-US" altLang="zh-HK" dirty="0">
              <a:solidFill>
                <a:schemeClr val="bg1"/>
              </a:solidFill>
              <a:latin typeface="Microsoft JhengHei" panose="020B0604030504040204" pitchFamily="34" charset="-120"/>
              <a:ea typeface="Microsoft JhengHei" panose="020B0604030504040204" pitchFamily="34" charset="-120"/>
            </a:endParaRPr>
          </a:p>
          <a:p>
            <a:r>
              <a:rPr lang="en-US" altLang="zh-TW" dirty="0">
                <a:solidFill>
                  <a:schemeClr val="bg1"/>
                </a:solidFill>
                <a:latin typeface="Microsoft JhengHei" panose="020B0604030504040204" pitchFamily="34" charset="-120"/>
                <a:ea typeface="Microsoft JhengHei" panose="020B0604030504040204" pitchFamily="34" charset="-120"/>
              </a:rPr>
              <a:t>2018/12/1 AI Cup</a:t>
            </a:r>
            <a:r>
              <a:rPr lang="zh-HK" altLang="zh-TW" dirty="0">
                <a:solidFill>
                  <a:schemeClr val="bg1"/>
                </a:solidFill>
                <a:latin typeface="Microsoft JhengHei" panose="020B0604030504040204" pitchFamily="34" charset="-120"/>
                <a:ea typeface="Microsoft JhengHei" panose="020B0604030504040204" pitchFamily="34" charset="-120"/>
              </a:rPr>
              <a:t>說明會</a:t>
            </a:r>
            <a:endParaRPr lang="en-US" altLang="zh-HK" dirty="0">
              <a:solidFill>
                <a:schemeClr val="bg1"/>
              </a:solidFill>
              <a:latin typeface="Microsoft JhengHei" panose="020B0604030504040204" pitchFamily="34" charset="-120"/>
              <a:ea typeface="Microsoft JhengHei" panose="020B0604030504040204" pitchFamily="34" charset="-120"/>
            </a:endParaRPr>
          </a:p>
          <a:p>
            <a:r>
              <a:rPr lang="en-US" altLang="zh-HK" dirty="0">
                <a:solidFill>
                  <a:schemeClr val="bg1"/>
                </a:solidFill>
                <a:latin typeface="Microsoft JhengHei" panose="020B0604030504040204" pitchFamily="34" charset="-120"/>
                <a:ea typeface="Microsoft JhengHei" panose="020B0604030504040204" pitchFamily="34" charset="-120"/>
              </a:rPr>
              <a:t>2018/12/15 </a:t>
            </a:r>
            <a:r>
              <a:rPr lang="zh-TW" altLang="zh-TW" dirty="0">
                <a:solidFill>
                  <a:schemeClr val="bg1"/>
                </a:solidFill>
                <a:latin typeface="Microsoft JhengHei" panose="020B0604030504040204" pitchFamily="34" charset="-120"/>
                <a:ea typeface="Microsoft JhengHei" panose="020B0604030504040204" pitchFamily="34" charset="-120"/>
              </a:rPr>
              <a:t>校內競賽</a:t>
            </a:r>
            <a:endParaRPr lang="en-US" altLang="zh-TW" dirty="0">
              <a:solidFill>
                <a:schemeClr val="bg1"/>
              </a:solidFill>
              <a:latin typeface="Microsoft JhengHei" panose="020B0604030504040204" pitchFamily="34" charset="-120"/>
              <a:ea typeface="Microsoft JhengHei" panose="020B0604030504040204" pitchFamily="34" charset="-120"/>
            </a:endParaRPr>
          </a:p>
          <a:p>
            <a:endParaRPr lang="en-US" altLang="zh-HK" dirty="0">
              <a:solidFill>
                <a:schemeClr val="bg1"/>
              </a:solidFill>
              <a:latin typeface="Microsoft JhengHei" panose="020B0604030504040204" pitchFamily="34" charset="-120"/>
              <a:ea typeface="Microsoft JhengHei" panose="020B0604030504040204" pitchFamily="34" charset="-120"/>
            </a:endParaRPr>
          </a:p>
          <a:p>
            <a:endParaRPr lang="en-US" altLang="zh-TW" dirty="0">
              <a:solidFill>
                <a:schemeClr val="bg1"/>
              </a:solidFill>
              <a:latin typeface="Microsoft JhengHei" panose="020B0604030504040204" pitchFamily="34" charset="-120"/>
              <a:ea typeface="Microsoft JhengHei" panose="020B0604030504040204" pitchFamily="34" charset="-120"/>
            </a:endParaRPr>
          </a:p>
          <a:p>
            <a:endParaRPr lang="zh-TW" altLang="en-US" dirty="0">
              <a:solidFill>
                <a:schemeClr val="bg1"/>
              </a:solidFill>
              <a:latin typeface="Microsoft JhengHei" panose="020B0604030504040204" pitchFamily="34" charset="-120"/>
              <a:ea typeface="Microsoft JhengHei" panose="020B0604030504040204" pitchFamily="34" charset="-120"/>
            </a:endParaRPr>
          </a:p>
        </p:txBody>
      </p:sp>
      <p:sp>
        <p:nvSpPr>
          <p:cNvPr id="6" name="左大括弧 5"/>
          <p:cNvSpPr/>
          <p:nvPr/>
        </p:nvSpPr>
        <p:spPr>
          <a:xfrm>
            <a:off x="5216577" y="2259623"/>
            <a:ext cx="709438" cy="2725615"/>
          </a:xfrm>
          <a:prstGeom prst="leftBrace">
            <a:avLst>
              <a:gd name="adj1" fmla="val 8333"/>
              <a:gd name="adj2" fmla="val 53850"/>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301974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DD2A-A7BA-DC42-A4BC-1A9E11E27F28}"/>
              </a:ext>
            </a:extLst>
          </p:cNvPr>
          <p:cNvSpPr>
            <a:spLocks noGrp="1"/>
          </p:cNvSpPr>
          <p:nvPr>
            <p:ph type="title"/>
          </p:nvPr>
        </p:nvSpPr>
        <p:spPr>
          <a:xfrm>
            <a:off x="888548" y="2442227"/>
            <a:ext cx="10515600" cy="1325563"/>
          </a:xfrm>
        </p:spPr>
        <p:txBody>
          <a:bodyPr/>
          <a:lstStyle/>
          <a:p>
            <a:pPr algn="ctr"/>
            <a:r>
              <a:rPr lang="zh-CN" altLang="en-US" dirty="0">
                <a:solidFill>
                  <a:schemeClr val="bg1"/>
                </a:solidFill>
              </a:rPr>
              <a:t>紅豆、綠豆、黃豆</a:t>
            </a:r>
            <a:endParaRPr lang="en-US" dirty="0">
              <a:solidFill>
                <a:schemeClr val="bg1"/>
              </a:solidFill>
            </a:endParaRPr>
          </a:p>
        </p:txBody>
      </p:sp>
    </p:spTree>
    <p:extLst>
      <p:ext uri="{BB962C8B-B14F-4D97-AF65-F5344CB8AC3E}">
        <p14:creationId xmlns:p14="http://schemas.microsoft.com/office/powerpoint/2010/main" val="482380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a:extLst>
                  <a:ext uri="{FF2B5EF4-FFF2-40B4-BE49-F238E27FC236}">
                    <a16:creationId xmlns:a16="http://schemas.microsoft.com/office/drawing/2014/main" id="{DF956753-4BC7-5046-A0A4-55B2463AD543}"/>
                  </a:ext>
                </a:extLst>
              </p:cNvPr>
              <p:cNvGraphicFramePr>
                <a:graphicFrameLocks noGrp="1"/>
              </p:cNvGraphicFramePr>
              <p:nvPr>
                <p:extLst>
                  <p:ext uri="{D42A27DB-BD31-4B8C-83A1-F6EECF244321}">
                    <p14:modId xmlns:p14="http://schemas.microsoft.com/office/powerpoint/2010/main" val="638865424"/>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a:extLst>
                  <a:ext uri="{FF2B5EF4-FFF2-40B4-BE49-F238E27FC236}">
                    <a16:creationId xmlns:a16="http://schemas.microsoft.com/office/drawing/2014/main" id="{DF956753-4BC7-5046-A0A4-55B2463AD543}"/>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1494514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7577-B02E-BF4B-B2E8-B6D257422E98}"/>
              </a:ext>
            </a:extLst>
          </p:cNvPr>
          <p:cNvSpPr>
            <a:spLocks noGrp="1"/>
          </p:cNvSpPr>
          <p:nvPr>
            <p:ph type="title"/>
          </p:nvPr>
        </p:nvSpPr>
        <p:spPr>
          <a:xfrm>
            <a:off x="803695" y="2504476"/>
            <a:ext cx="10515600" cy="1325563"/>
          </a:xfrm>
        </p:spPr>
        <p:txBody>
          <a:bodyPr/>
          <a:lstStyle/>
          <a:p>
            <a:pPr algn="ctr"/>
            <a:r>
              <a:rPr lang="zh-CN" altLang="en-US" dirty="0">
                <a:solidFill>
                  <a:schemeClr val="bg1"/>
                </a:solidFill>
                <a:latin typeface="Microsoft JhengHei" panose="020B0604030504040204" pitchFamily="34" charset="-120"/>
                <a:ea typeface="Microsoft JhengHei" panose="020B0604030504040204" pitchFamily="34" charset="-120"/>
              </a:rPr>
              <a:t>開始做人生夢想，用程式創造你的夢想。</a:t>
            </a:r>
            <a:endParaRPr lang="en-US"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1121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BB34-A88B-BA4E-8DF4-46EF12C48D23}"/>
              </a:ext>
            </a:extLst>
          </p:cNvPr>
          <p:cNvSpPr>
            <a:spLocks noGrp="1"/>
          </p:cNvSpPr>
          <p:nvPr>
            <p:ph type="title"/>
          </p:nvPr>
        </p:nvSpPr>
        <p:spPr/>
        <p:txBody>
          <a:bodyPr>
            <a:normAutofit/>
          </a:bodyPr>
          <a:lstStyle/>
          <a:p>
            <a:r>
              <a:rPr lang="zh-CN" altLang="en-US" sz="2800" dirty="0">
                <a:solidFill>
                  <a:schemeClr val="bg1"/>
                </a:solidFill>
                <a:latin typeface="Microsoft JhengHei" panose="020B0604030504040204" pitchFamily="34" charset="-120"/>
                <a:ea typeface="Microsoft JhengHei" panose="020B0604030504040204" pitchFamily="34" charset="-120"/>
              </a:rPr>
              <a:t>人工智慧共創平台</a:t>
            </a:r>
            <a:br>
              <a:rPr lang="en-US" altLang="zh-CN" dirty="0">
                <a:solidFill>
                  <a:schemeClr val="bg1"/>
                </a:solidFill>
                <a:latin typeface="Microsoft JhengHei" panose="020B0604030504040204" pitchFamily="34" charset="-120"/>
                <a:ea typeface="Microsoft JhengHei" panose="020B0604030504040204" pitchFamily="34" charset="-120"/>
              </a:rPr>
            </a:br>
            <a:r>
              <a:rPr lang="zh-CN" altLang="en-US" dirty="0">
                <a:solidFill>
                  <a:schemeClr val="bg1"/>
                </a:solidFill>
                <a:latin typeface="Microsoft JhengHei" panose="020B0604030504040204" pitchFamily="34" charset="-120"/>
                <a:ea typeface="Microsoft JhengHei" panose="020B0604030504040204" pitchFamily="34" charset="-120"/>
              </a:rPr>
              <a:t>生醫論文自動分析</a:t>
            </a:r>
            <a:endParaRPr lang="en-US" dirty="0">
              <a:solidFill>
                <a:schemeClr val="bg1"/>
              </a:solidFill>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7B88E4B4-D153-4E49-8018-62F0D6F45D74}"/>
              </a:ext>
            </a:extLst>
          </p:cNvPr>
          <p:cNvSpPr>
            <a:spLocks noGrp="1"/>
          </p:cNvSpPr>
          <p:nvPr>
            <p:ph idx="1"/>
          </p:nvPr>
        </p:nvSpPr>
        <p:spPr/>
        <p:txBody>
          <a:bodyPr>
            <a:normAutofit fontScale="92500"/>
          </a:bodyPr>
          <a:lstStyle/>
          <a:p>
            <a:pPr marL="0" indent="0" algn="just">
              <a:lnSpc>
                <a:spcPct val="150000"/>
              </a:lnSpc>
              <a:buNone/>
            </a:pPr>
            <a:r>
              <a:rPr lang="zh-CN" altLang="en-US" sz="2400" dirty="0">
                <a:solidFill>
                  <a:schemeClr val="bg1"/>
                </a:solidFill>
                <a:latin typeface="Microsoft JhengHei" panose="020B0604030504040204" pitchFamily="34" charset="-120"/>
                <a:ea typeface="Microsoft JhengHei" panose="020B0604030504040204" pitchFamily="34" charset="-120"/>
              </a:rPr>
              <a:t>近年來隨著人工智慧技術的蓬勃發展，人工智慧的應用逐漸落實在日常生活周遭。 全球性的市場調查諮詢公司 </a:t>
            </a:r>
            <a:r>
              <a:rPr lang="en-US" sz="2400" dirty="0">
                <a:solidFill>
                  <a:schemeClr val="bg1"/>
                </a:solidFill>
                <a:latin typeface="Microsoft JhengHei" panose="020B0604030504040204" pitchFamily="34" charset="-120"/>
                <a:ea typeface="Microsoft JhengHei" panose="020B0604030504040204" pitchFamily="34" charset="-120"/>
              </a:rPr>
              <a:t>Markets &amp; Markets </a:t>
            </a:r>
            <a:r>
              <a:rPr lang="zh-CN" altLang="en-US" sz="2400" dirty="0">
                <a:solidFill>
                  <a:schemeClr val="bg1"/>
                </a:solidFill>
                <a:latin typeface="Microsoft JhengHei" panose="020B0604030504040204" pitchFamily="34" charset="-120"/>
                <a:ea typeface="Microsoft JhengHei" panose="020B0604030504040204" pitchFamily="34" charset="-120"/>
              </a:rPr>
              <a:t>預估人工智慧應用的市場將從 </a:t>
            </a:r>
            <a:r>
              <a:rPr lang="en-US" altLang="zh-CN" sz="2400" dirty="0">
                <a:solidFill>
                  <a:schemeClr val="bg1"/>
                </a:solidFill>
                <a:latin typeface="Microsoft JhengHei" panose="020B0604030504040204" pitchFamily="34" charset="-120"/>
                <a:ea typeface="Microsoft JhengHei" panose="020B0604030504040204" pitchFamily="34" charset="-120"/>
              </a:rPr>
              <a:t>2017 </a:t>
            </a:r>
            <a:r>
              <a:rPr lang="zh-CN" altLang="en-US" sz="2400" dirty="0">
                <a:solidFill>
                  <a:schemeClr val="bg1"/>
                </a:solidFill>
                <a:latin typeface="Microsoft JhengHei" panose="020B0604030504040204" pitchFamily="34" charset="-120"/>
                <a:ea typeface="Microsoft JhengHei" panose="020B0604030504040204" pitchFamily="34" charset="-120"/>
              </a:rPr>
              <a:t>年的 </a:t>
            </a:r>
            <a:r>
              <a:rPr lang="en-US" altLang="zh-CN" sz="2400" dirty="0">
                <a:solidFill>
                  <a:schemeClr val="bg1"/>
                </a:solidFill>
                <a:latin typeface="Microsoft JhengHei" panose="020B0604030504040204" pitchFamily="34" charset="-120"/>
                <a:ea typeface="Microsoft JhengHei" panose="020B0604030504040204" pitchFamily="34" charset="-120"/>
              </a:rPr>
              <a:t>160.6 </a:t>
            </a:r>
            <a:r>
              <a:rPr lang="zh-CN" altLang="en-US" sz="2400" dirty="0">
                <a:solidFill>
                  <a:schemeClr val="bg1"/>
                </a:solidFill>
                <a:latin typeface="Microsoft JhengHei" panose="020B0604030504040204" pitchFamily="34" charset="-120"/>
                <a:ea typeface="Microsoft JhengHei" panose="020B0604030504040204" pitchFamily="34" charset="-120"/>
              </a:rPr>
              <a:t>億美元成長到 </a:t>
            </a:r>
            <a:r>
              <a:rPr lang="en-US" altLang="zh-CN" sz="2400" dirty="0">
                <a:solidFill>
                  <a:schemeClr val="bg1"/>
                </a:solidFill>
                <a:latin typeface="Microsoft JhengHei" panose="020B0604030504040204" pitchFamily="34" charset="-120"/>
                <a:ea typeface="Microsoft JhengHei" panose="020B0604030504040204" pitchFamily="34" charset="-120"/>
              </a:rPr>
              <a:t>2025 </a:t>
            </a:r>
            <a:r>
              <a:rPr lang="zh-CN" altLang="en-US" sz="2400" dirty="0">
                <a:solidFill>
                  <a:schemeClr val="bg1"/>
                </a:solidFill>
                <a:latin typeface="Microsoft JhengHei" panose="020B0604030504040204" pitchFamily="34" charset="-120"/>
                <a:ea typeface="Microsoft JhengHei" panose="020B0604030504040204" pitchFamily="34" charset="-120"/>
              </a:rPr>
              <a:t>年的 </a:t>
            </a:r>
            <a:r>
              <a:rPr lang="en-US" altLang="zh-CN" sz="2400" dirty="0">
                <a:solidFill>
                  <a:schemeClr val="bg1"/>
                </a:solidFill>
                <a:latin typeface="Microsoft JhengHei" panose="020B0604030504040204" pitchFamily="34" charset="-120"/>
                <a:ea typeface="Microsoft JhengHei" panose="020B0604030504040204" pitchFamily="34" charset="-120"/>
              </a:rPr>
              <a:t>1,906.1 </a:t>
            </a:r>
            <a:r>
              <a:rPr lang="zh-CN" altLang="en-US" sz="2400" dirty="0">
                <a:solidFill>
                  <a:schemeClr val="bg1"/>
                </a:solidFill>
                <a:latin typeface="Microsoft JhengHei" panose="020B0604030504040204" pitchFamily="34" charset="-120"/>
                <a:ea typeface="Microsoft JhengHei" panose="020B0604030504040204" pitchFamily="34" charset="-120"/>
              </a:rPr>
              <a:t>億美元，年均複合增長率達 到 </a:t>
            </a:r>
            <a:r>
              <a:rPr lang="en-US" altLang="zh-CN" sz="2400" dirty="0">
                <a:solidFill>
                  <a:schemeClr val="bg1"/>
                </a:solidFill>
                <a:latin typeface="Microsoft JhengHei" panose="020B0604030504040204" pitchFamily="34" charset="-120"/>
                <a:ea typeface="Microsoft JhengHei" panose="020B0604030504040204" pitchFamily="34" charset="-120"/>
              </a:rPr>
              <a:t>36%1</a:t>
            </a:r>
            <a:r>
              <a:rPr lang="zh-CN" altLang="en-US" sz="2400" dirty="0">
                <a:solidFill>
                  <a:schemeClr val="bg1"/>
                </a:solidFill>
                <a:latin typeface="Microsoft JhengHei" panose="020B0604030504040204" pitchFamily="34" charset="-120"/>
                <a:ea typeface="Microsoft JhengHei" panose="020B0604030504040204" pitchFamily="34" charset="-120"/>
              </a:rPr>
              <a:t>。獲益於人工智慧技術的產業包括製造業、金融科技、醫療領域等。這 一波人工智慧的發展預期將會在 </a:t>
            </a:r>
            <a:r>
              <a:rPr lang="en-US" altLang="zh-CN" sz="2400" dirty="0">
                <a:solidFill>
                  <a:schemeClr val="bg1"/>
                </a:solidFill>
                <a:latin typeface="Microsoft JhengHei" panose="020B0604030504040204" pitchFamily="34" charset="-120"/>
                <a:ea typeface="Microsoft JhengHei" panose="020B0604030504040204" pitchFamily="34" charset="-120"/>
              </a:rPr>
              <a:t>2022 </a:t>
            </a:r>
            <a:r>
              <a:rPr lang="zh-CN" altLang="en-US" sz="2400" dirty="0">
                <a:solidFill>
                  <a:schemeClr val="bg1"/>
                </a:solidFill>
                <a:latin typeface="Microsoft JhengHei" panose="020B0604030504040204" pitchFamily="34" charset="-120"/>
                <a:ea typeface="Microsoft JhengHei" panose="020B0604030504040204" pitchFamily="34" charset="-120"/>
              </a:rPr>
              <a:t>年為醫療領域帶來 </a:t>
            </a:r>
            <a:r>
              <a:rPr lang="en-US" altLang="zh-CN" sz="2400" dirty="0">
                <a:solidFill>
                  <a:schemeClr val="bg1"/>
                </a:solidFill>
                <a:latin typeface="Microsoft JhengHei" panose="020B0604030504040204" pitchFamily="34" charset="-120"/>
                <a:ea typeface="Microsoft JhengHei" panose="020B0604030504040204" pitchFamily="34" charset="-120"/>
              </a:rPr>
              <a:t>79 </a:t>
            </a:r>
            <a:r>
              <a:rPr lang="zh-CN" altLang="en-US" sz="2400" dirty="0">
                <a:solidFill>
                  <a:schemeClr val="bg1"/>
                </a:solidFill>
                <a:latin typeface="Microsoft JhengHei" panose="020B0604030504040204" pitchFamily="34" charset="-120"/>
                <a:ea typeface="Microsoft JhengHei" panose="020B0604030504040204" pitchFamily="34" charset="-120"/>
              </a:rPr>
              <a:t>億 </a:t>
            </a:r>
            <a:r>
              <a:rPr lang="en-US" altLang="zh-CN" sz="2400" dirty="0">
                <a:solidFill>
                  <a:schemeClr val="bg1"/>
                </a:solidFill>
                <a:latin typeface="Microsoft JhengHei" panose="020B0604030504040204" pitchFamily="34" charset="-120"/>
                <a:ea typeface="Microsoft JhengHei" panose="020B0604030504040204" pitchFamily="34" charset="-120"/>
              </a:rPr>
              <a:t>880 </a:t>
            </a:r>
            <a:r>
              <a:rPr lang="zh-CN" altLang="en-US" sz="2400" dirty="0">
                <a:solidFill>
                  <a:schemeClr val="bg1"/>
                </a:solidFill>
                <a:latin typeface="Microsoft JhengHei" panose="020B0604030504040204" pitchFamily="34" charset="-120"/>
                <a:ea typeface="Microsoft JhengHei" panose="020B0604030504040204" pitchFamily="34" charset="-120"/>
              </a:rPr>
              <a:t>萬美金的 產值 </a:t>
            </a:r>
            <a:r>
              <a:rPr lang="en-US" altLang="zh-CN" sz="2400" dirty="0">
                <a:solidFill>
                  <a:schemeClr val="bg1"/>
                </a:solidFill>
                <a:latin typeface="Microsoft JhengHei" panose="020B0604030504040204" pitchFamily="34" charset="-120"/>
                <a:ea typeface="Microsoft JhengHei" panose="020B0604030504040204" pitchFamily="34" charset="-120"/>
              </a:rPr>
              <a:t>2</a:t>
            </a:r>
            <a:r>
              <a:rPr lang="zh-CN" altLang="en-US" sz="2400" dirty="0">
                <a:solidFill>
                  <a:schemeClr val="bg1"/>
                </a:solidFill>
                <a:latin typeface="Microsoft JhengHei" panose="020B0604030504040204" pitchFamily="34" charset="-120"/>
                <a:ea typeface="Microsoft JhengHei" panose="020B0604030504040204" pitchFamily="34" charset="-120"/>
              </a:rPr>
              <a:t>。主要應用的人工智慧技術包括機器學習、自然語言處理、情境感知以及 電腦視覺。其中自然語言處理技術更是在促成智慧醫療領域中扮演最重要的推手， 依此技術所開發的各種醫療決策分析系統，如 </a:t>
            </a:r>
            <a:r>
              <a:rPr lang="en-US" sz="2400" dirty="0" err="1">
                <a:solidFill>
                  <a:schemeClr val="bg1"/>
                </a:solidFill>
                <a:latin typeface="Microsoft JhengHei" panose="020B0604030504040204" pitchFamily="34" charset="-120"/>
                <a:ea typeface="Microsoft JhengHei" panose="020B0604030504040204" pitchFamily="34" charset="-120"/>
              </a:rPr>
              <a:t>IBMWatson</a:t>
            </a:r>
            <a:r>
              <a:rPr lang="en-US" sz="2400" dirty="0">
                <a:solidFill>
                  <a:schemeClr val="bg1"/>
                </a:solidFill>
                <a:latin typeface="Microsoft JhengHei" panose="020B0604030504040204" pitchFamily="34" charset="-120"/>
                <a:ea typeface="Microsoft JhengHei" panose="020B0604030504040204" pitchFamily="34" charset="-120"/>
              </a:rPr>
              <a:t> </a:t>
            </a:r>
            <a:r>
              <a:rPr lang="zh-CN" altLang="en-US" sz="2400" dirty="0">
                <a:solidFill>
                  <a:schemeClr val="bg1"/>
                </a:solidFill>
                <a:latin typeface="Microsoft JhengHei" panose="020B0604030504040204" pitchFamily="34" charset="-120"/>
                <a:ea typeface="Microsoft JhengHei" panose="020B0604030504040204" pitchFamily="34" charset="-120"/>
              </a:rPr>
              <a:t>等，已經開始蓬勃發 展與應用。 </a:t>
            </a:r>
          </a:p>
          <a:p>
            <a:pPr marL="0" indent="0" algn="just">
              <a:lnSpc>
                <a:spcPct val="150000"/>
              </a:lnSpc>
              <a:buNone/>
            </a:pPr>
            <a:endParaRPr lang="en-US" sz="2400"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1002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890D0-A491-FF4A-AE83-83D4577A902B}"/>
              </a:ext>
            </a:extLst>
          </p:cNvPr>
          <p:cNvSpPr>
            <a:spLocks noGrp="1"/>
          </p:cNvSpPr>
          <p:nvPr>
            <p:ph idx="1"/>
          </p:nvPr>
        </p:nvSpPr>
        <p:spPr>
          <a:xfrm>
            <a:off x="763249" y="1076117"/>
            <a:ext cx="10515600" cy="4351338"/>
          </a:xfrm>
        </p:spPr>
        <p:txBody>
          <a:bodyPr>
            <a:normAutofit/>
          </a:bodyPr>
          <a:lstStyle/>
          <a:p>
            <a:pPr indent="0" algn="just">
              <a:lnSpc>
                <a:spcPct val="150000"/>
              </a:lnSpc>
              <a:buNone/>
            </a:pPr>
            <a:r>
              <a:rPr lang="zh-CN" altLang="en-US" sz="2000" dirty="0">
                <a:solidFill>
                  <a:schemeClr val="bg1"/>
                </a:solidFill>
              </a:rPr>
              <a:t>臺灣醫療技術在世界上頗負盛名，這波的人工智慧技術更是掀起了產官學界一 股智慧醫療的風潮。本計畫期望能夠藉由此計畫的推動，在這股即將到來的熱 潮中扮演領頭羊的腳色，引領學子在學習人工智慧技術的同時，將其應用到跨 領域的生物醫學智慧計算領域。本計畫將以自然語言處理技術為核心，開放競 賽語料讓學子能夠將人工智慧技術應用於基礎的臨床醫療病歷資料分析到進階 的生物資訊文獻語料，據此培養具備人工智慧、機器學習、自然語言處理與倫 理道德素養的專業人才，並期待在本競賽中發展的技術成為臺灣健康資料加值 應用中最重要的一環。參與本競賽的學子將可實務的了解分析生物醫學資料的 流程與技術，並體現轉譯醫學思維，讓學子能夠了解利用自然語言處理技術將 基礎醫學、生物資訊研究，和臨床治療連結的大思維。 </a:t>
            </a:r>
          </a:p>
          <a:p>
            <a:pPr indent="0" algn="just">
              <a:lnSpc>
                <a:spcPct val="150000"/>
              </a:lnSpc>
              <a:buNone/>
            </a:pPr>
            <a:endParaRPr lang="en-US" sz="2000" dirty="0">
              <a:solidFill>
                <a:schemeClr val="bg1"/>
              </a:solidFill>
            </a:endParaRPr>
          </a:p>
        </p:txBody>
      </p:sp>
    </p:spTree>
    <p:extLst>
      <p:ext uri="{BB962C8B-B14F-4D97-AF65-F5344CB8AC3E}">
        <p14:creationId xmlns:p14="http://schemas.microsoft.com/office/powerpoint/2010/main" val="419290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0619E-13EA-604C-A959-2E7074A5AF3E}"/>
              </a:ext>
            </a:extLst>
          </p:cNvPr>
          <p:cNvSpPr>
            <a:spLocks noGrp="1"/>
          </p:cNvSpPr>
          <p:nvPr>
            <p:ph idx="1"/>
          </p:nvPr>
        </p:nvSpPr>
        <p:spPr>
          <a:xfrm>
            <a:off x="898160" y="671382"/>
            <a:ext cx="10494365" cy="5324683"/>
          </a:xfrm>
        </p:spPr>
        <p:txBody>
          <a:bodyPr>
            <a:normAutofit/>
          </a:bodyPr>
          <a:lstStyle/>
          <a:p>
            <a:pPr marL="0" indent="0" algn="just">
              <a:lnSpc>
                <a:spcPct val="150000"/>
              </a:lnSpc>
              <a:buNone/>
            </a:pPr>
            <a:r>
              <a:rPr lang="zh-CN" altLang="en-US" sz="2400" dirty="0">
                <a:solidFill>
                  <a:schemeClr val="bg1"/>
                </a:solidFill>
                <a:latin typeface="Microsoft JhengHei" panose="020B0604030504040204" pitchFamily="34" charset="-120"/>
                <a:ea typeface="Microsoft JhengHei" panose="020B0604030504040204" pitchFamily="34" charset="-120"/>
              </a:rPr>
              <a:t>生物命名實體辨識做為文獻探勘研究的基礎，本熱身賽會提供人工標註的生醫 文件</a:t>
            </a:r>
            <a:r>
              <a:rPr lang="en-US" altLang="zh-CN" sz="2400" dirty="0">
                <a:solidFill>
                  <a:schemeClr val="bg1"/>
                </a:solidFill>
                <a:latin typeface="Microsoft JhengHei" panose="020B0604030504040204" pitchFamily="34" charset="-120"/>
                <a:ea typeface="Microsoft JhengHei" panose="020B0604030504040204" pitchFamily="34" charset="-120"/>
              </a:rPr>
              <a:t>(</a:t>
            </a:r>
            <a:r>
              <a:rPr lang="zh-CN" altLang="en-US" sz="2400" dirty="0">
                <a:solidFill>
                  <a:schemeClr val="bg1"/>
                </a:solidFill>
                <a:latin typeface="Microsoft JhengHei" panose="020B0604030504040204" pitchFamily="34" charset="-120"/>
                <a:ea typeface="Microsoft JhengHei" panose="020B0604030504040204" pitchFamily="34" charset="-120"/>
              </a:rPr>
              <a:t>來源包含</a:t>
            </a:r>
            <a:r>
              <a:rPr lang="en-US" altLang="zh-CN" sz="2400" dirty="0">
                <a:solidFill>
                  <a:schemeClr val="bg1"/>
                </a:solidFill>
                <a:latin typeface="Microsoft JhengHei" panose="020B0604030504040204" pitchFamily="34" charset="-120"/>
                <a:ea typeface="Microsoft JhengHei" panose="020B0604030504040204" pitchFamily="34" charset="-120"/>
              </a:rPr>
              <a:t>:</a:t>
            </a:r>
            <a:r>
              <a:rPr lang="en-US" sz="2400" dirty="0" err="1">
                <a:solidFill>
                  <a:schemeClr val="bg1"/>
                </a:solidFill>
                <a:latin typeface="Microsoft JhengHei" panose="020B0604030504040204" pitchFamily="34" charset="-120"/>
                <a:ea typeface="Microsoft JhengHei" panose="020B0604030504040204" pitchFamily="34" charset="-120"/>
              </a:rPr>
              <a:t>PubMed、PubMed</a:t>
            </a:r>
            <a:r>
              <a:rPr lang="en-US" sz="2400" dirty="0">
                <a:solidFill>
                  <a:schemeClr val="bg1"/>
                </a:solidFill>
                <a:latin typeface="Microsoft JhengHei" panose="020B0604030504040204" pitchFamily="34" charset="-120"/>
                <a:ea typeface="Microsoft JhengHei" panose="020B0604030504040204" pitchFamily="34" charset="-120"/>
              </a:rPr>
              <a:t> Central、</a:t>
            </a:r>
            <a:r>
              <a:rPr lang="zh-CN" altLang="en-US" sz="2400" dirty="0">
                <a:solidFill>
                  <a:schemeClr val="bg1"/>
                </a:solidFill>
                <a:latin typeface="Microsoft JhengHei" panose="020B0604030504040204" pitchFamily="34" charset="-120"/>
                <a:ea typeface="Microsoft JhengHei" panose="020B0604030504040204" pitchFamily="34" charset="-120"/>
              </a:rPr>
              <a:t>以及專利文獻摘要</a:t>
            </a:r>
            <a:r>
              <a:rPr lang="en-US" altLang="zh-CN" sz="2400" dirty="0">
                <a:solidFill>
                  <a:schemeClr val="bg1"/>
                </a:solidFill>
                <a:latin typeface="Microsoft JhengHei" panose="020B0604030504040204" pitchFamily="34" charset="-120"/>
                <a:ea typeface="Microsoft JhengHei" panose="020B0604030504040204" pitchFamily="34" charset="-120"/>
              </a:rPr>
              <a:t>)</a:t>
            </a:r>
            <a:r>
              <a:rPr lang="zh-CN" altLang="en-US" sz="2400" dirty="0">
                <a:solidFill>
                  <a:schemeClr val="bg1"/>
                </a:solidFill>
                <a:latin typeface="Microsoft JhengHei" panose="020B0604030504040204" pitchFamily="34" charset="-120"/>
                <a:ea typeface="Microsoft JhengHei" panose="020B0604030504040204" pitchFamily="34" charset="-120"/>
              </a:rPr>
              <a:t>，並將資料分 為訓練集、建構集與測試集。熱身賽內容包含三項任務，細節如下</a:t>
            </a:r>
            <a:r>
              <a:rPr lang="en-US" altLang="zh-CN" sz="2400" dirty="0">
                <a:solidFill>
                  <a:schemeClr val="bg1"/>
                </a:solidFill>
                <a:latin typeface="Microsoft JhengHei" panose="020B0604030504040204" pitchFamily="34" charset="-120"/>
                <a:ea typeface="Microsoft JhengHei" panose="020B0604030504040204" pitchFamily="34" charset="-120"/>
              </a:rPr>
              <a:t>:</a:t>
            </a:r>
          </a:p>
          <a:p>
            <a:pPr marL="0" indent="0" algn="just">
              <a:lnSpc>
                <a:spcPct val="150000"/>
              </a:lnSpc>
              <a:buNone/>
            </a:pPr>
            <a:endParaRPr lang="en-US" altLang="zh-CN" sz="2000" dirty="0">
              <a:solidFill>
                <a:schemeClr val="bg1"/>
              </a:solidFill>
              <a:latin typeface="Microsoft JhengHei" panose="020B0604030504040204" pitchFamily="34" charset="-120"/>
              <a:ea typeface="Microsoft JhengHei" panose="020B0604030504040204" pitchFamily="34" charset="-120"/>
            </a:endParaRPr>
          </a:p>
          <a:p>
            <a:pPr marL="457200" lvl="1" indent="228600" algn="just">
              <a:lnSpc>
                <a:spcPct val="150000"/>
              </a:lnSpc>
            </a:pPr>
            <a:r>
              <a:rPr lang="zh-CN" altLang="en-US" sz="2000" dirty="0">
                <a:solidFill>
                  <a:schemeClr val="bg1"/>
                </a:solidFill>
                <a:latin typeface="Microsoft JhengHei" panose="020B0604030504040204" pitchFamily="34" charset="-120"/>
                <a:ea typeface="Microsoft JhengHei" panose="020B0604030504040204" pitchFamily="34" charset="-120"/>
              </a:rPr>
              <a:t>任務一</a:t>
            </a:r>
            <a:r>
              <a:rPr lang="en-US" altLang="zh-CN" sz="2000" dirty="0">
                <a:solidFill>
                  <a:schemeClr val="bg1"/>
                </a:solidFill>
                <a:latin typeface="Microsoft JhengHei" panose="020B0604030504040204" pitchFamily="34" charset="-120"/>
                <a:ea typeface="Microsoft JhengHei" panose="020B0604030504040204" pitchFamily="34" charset="-120"/>
              </a:rPr>
              <a:t>:</a:t>
            </a:r>
            <a:r>
              <a:rPr lang="zh-CN" altLang="en-US" sz="2000" dirty="0">
                <a:solidFill>
                  <a:schemeClr val="bg1"/>
                </a:solidFill>
                <a:latin typeface="Microsoft JhengHei" panose="020B0604030504040204" pitchFamily="34" charset="-120"/>
                <a:ea typeface="Microsoft JhengHei" panose="020B0604030504040204" pitchFamily="34" charset="-120"/>
              </a:rPr>
              <a:t>參賽隊伍須辨識文獻中所提及的基因、疾病以及化學物質共三種 命名實體類型。 </a:t>
            </a:r>
            <a:endParaRPr lang="en-US" altLang="zh-CN" sz="2000" dirty="0">
              <a:solidFill>
                <a:schemeClr val="bg1"/>
              </a:solidFill>
              <a:latin typeface="Microsoft JhengHei" panose="020B0604030504040204" pitchFamily="34" charset="-120"/>
              <a:ea typeface="Microsoft JhengHei" panose="020B0604030504040204" pitchFamily="34" charset="-120"/>
            </a:endParaRPr>
          </a:p>
          <a:p>
            <a:pPr marL="457200" lvl="1" indent="228600" algn="just">
              <a:lnSpc>
                <a:spcPct val="150000"/>
              </a:lnSpc>
            </a:pPr>
            <a:r>
              <a:rPr lang="zh-CN" altLang="en-US" sz="2000" dirty="0">
                <a:solidFill>
                  <a:schemeClr val="bg1"/>
                </a:solidFill>
                <a:latin typeface="Microsoft JhengHei" panose="020B0604030504040204" pitchFamily="34" charset="-120"/>
                <a:ea typeface="Microsoft JhengHei" panose="020B0604030504040204" pitchFamily="34" charset="-120"/>
              </a:rPr>
              <a:t>任務二</a:t>
            </a:r>
            <a:r>
              <a:rPr lang="en-US" altLang="zh-CN" sz="2000" dirty="0">
                <a:solidFill>
                  <a:schemeClr val="bg1"/>
                </a:solidFill>
                <a:latin typeface="Microsoft JhengHei" panose="020B0604030504040204" pitchFamily="34" charset="-120"/>
                <a:ea typeface="Microsoft JhengHei" panose="020B0604030504040204" pitchFamily="34" charset="-120"/>
              </a:rPr>
              <a:t>:</a:t>
            </a:r>
            <a:r>
              <a:rPr lang="zh-CN" altLang="en-US" sz="2000" dirty="0">
                <a:solidFill>
                  <a:schemeClr val="bg1"/>
                </a:solidFill>
                <a:latin typeface="Microsoft JhengHei" panose="020B0604030504040204" pitchFamily="34" charset="-120"/>
                <a:ea typeface="Microsoft JhengHei" panose="020B0604030504040204" pitchFamily="34" charset="-120"/>
              </a:rPr>
              <a:t>回答上述三類之基因、疾病與化合物分別對應至生醫資料庫中之 </a:t>
            </a:r>
            <a:r>
              <a:rPr lang="en-US" sz="2000" dirty="0">
                <a:solidFill>
                  <a:schemeClr val="bg1"/>
                </a:solidFill>
                <a:latin typeface="Microsoft JhengHei" panose="020B0604030504040204" pitchFamily="34" charset="-120"/>
                <a:ea typeface="Microsoft JhengHei" panose="020B0604030504040204" pitchFamily="34" charset="-120"/>
              </a:rPr>
              <a:t>ID </a:t>
            </a:r>
            <a:r>
              <a:rPr lang="zh-CN" altLang="en-US" sz="2000" dirty="0">
                <a:solidFill>
                  <a:schemeClr val="bg1"/>
                </a:solidFill>
                <a:latin typeface="Microsoft JhengHei" panose="020B0604030504040204" pitchFamily="34" charset="-120"/>
                <a:ea typeface="Microsoft JhengHei" panose="020B0604030504040204" pitchFamily="34" charset="-120"/>
              </a:rPr>
              <a:t>編號，其中基因 </a:t>
            </a:r>
            <a:r>
              <a:rPr lang="en-US" sz="2000" dirty="0">
                <a:solidFill>
                  <a:schemeClr val="bg1"/>
                </a:solidFill>
                <a:latin typeface="Microsoft JhengHei" panose="020B0604030504040204" pitchFamily="34" charset="-120"/>
                <a:ea typeface="Microsoft JhengHei" panose="020B0604030504040204" pitchFamily="34" charset="-120"/>
              </a:rPr>
              <a:t>ID </a:t>
            </a:r>
            <a:r>
              <a:rPr lang="zh-CN" altLang="en-US" sz="2000" dirty="0">
                <a:solidFill>
                  <a:schemeClr val="bg1"/>
                </a:solidFill>
                <a:latin typeface="Microsoft JhengHei" panose="020B0604030504040204" pitchFamily="34" charset="-120"/>
                <a:ea typeface="Microsoft JhengHei" panose="020B0604030504040204" pitchFamily="34" charset="-120"/>
              </a:rPr>
              <a:t>會以人類基因為主，但包含部分非人類基因。</a:t>
            </a:r>
            <a:endParaRPr lang="en-US" altLang="zh-CN" sz="2000" dirty="0">
              <a:solidFill>
                <a:schemeClr val="bg1"/>
              </a:solidFill>
              <a:latin typeface="Microsoft JhengHei" panose="020B0604030504040204" pitchFamily="34" charset="-120"/>
              <a:ea typeface="Microsoft JhengHei" panose="020B0604030504040204" pitchFamily="34" charset="-120"/>
            </a:endParaRPr>
          </a:p>
          <a:p>
            <a:pPr marL="457200" lvl="1" indent="228600">
              <a:lnSpc>
                <a:spcPct val="150000"/>
              </a:lnSpc>
            </a:pPr>
            <a:r>
              <a:rPr lang="zh-CN" altLang="en-US" sz="2000" dirty="0">
                <a:solidFill>
                  <a:schemeClr val="bg1"/>
                </a:solidFill>
                <a:latin typeface="Microsoft JhengHei" panose="020B0604030504040204" pitchFamily="34" charset="-120"/>
                <a:ea typeface="Microsoft JhengHei" panose="020B0604030504040204" pitchFamily="34" charset="-120"/>
              </a:rPr>
              <a:t>任務三</a:t>
            </a:r>
            <a:r>
              <a:rPr lang="en-US" altLang="zh-CN" sz="2000" dirty="0">
                <a:solidFill>
                  <a:schemeClr val="bg1"/>
                </a:solidFill>
                <a:latin typeface="Microsoft JhengHei" panose="020B0604030504040204" pitchFamily="34" charset="-120"/>
                <a:ea typeface="Microsoft JhengHei" panose="020B0604030504040204" pitchFamily="34" charset="-120"/>
              </a:rPr>
              <a:t>:</a:t>
            </a:r>
            <a:r>
              <a:rPr lang="zh-CN" altLang="en-US" sz="2000" dirty="0">
                <a:solidFill>
                  <a:schemeClr val="bg1"/>
                </a:solidFill>
                <a:latin typeface="Microsoft JhengHei" panose="020B0604030504040204" pitchFamily="34" charset="-120"/>
                <a:ea typeface="Microsoft JhengHei" panose="020B0604030504040204" pitchFamily="34" charset="-120"/>
              </a:rPr>
              <a:t>進一步回答文章中疾病源發自何種器官或組織</a:t>
            </a:r>
            <a:r>
              <a:rPr lang="en-US" altLang="zh-CN" sz="2000" dirty="0">
                <a:solidFill>
                  <a:schemeClr val="bg1"/>
                </a:solidFill>
                <a:latin typeface="Microsoft JhengHei" panose="020B0604030504040204" pitchFamily="34" charset="-120"/>
                <a:ea typeface="Microsoft JhengHei" panose="020B0604030504040204" pitchFamily="34" charset="-120"/>
              </a:rPr>
              <a:t>(</a:t>
            </a:r>
            <a:r>
              <a:rPr lang="zh-CN" altLang="en-US" sz="2000" dirty="0">
                <a:solidFill>
                  <a:schemeClr val="bg1"/>
                </a:solidFill>
                <a:latin typeface="Microsoft JhengHei" panose="020B0604030504040204" pitchFamily="34" charset="-120"/>
                <a:ea typeface="Microsoft JhengHei" panose="020B0604030504040204" pitchFamily="34" charset="-120"/>
              </a:rPr>
              <a:t>例如</a:t>
            </a:r>
            <a:r>
              <a:rPr lang="en-US" altLang="zh-CN" sz="2000" dirty="0">
                <a:solidFill>
                  <a:schemeClr val="bg1"/>
                </a:solidFill>
                <a:latin typeface="Microsoft JhengHei" panose="020B0604030504040204" pitchFamily="34" charset="-120"/>
                <a:ea typeface="Microsoft JhengHei" panose="020B0604030504040204" pitchFamily="34" charset="-120"/>
              </a:rPr>
              <a:t>:</a:t>
            </a:r>
            <a:r>
              <a:rPr lang="zh-CN" altLang="en-US" sz="2000" dirty="0">
                <a:solidFill>
                  <a:schemeClr val="bg1"/>
                </a:solidFill>
                <a:latin typeface="Microsoft JhengHei" panose="020B0604030504040204" pitchFamily="34" charset="-120"/>
                <a:ea typeface="Microsoft JhengHei" panose="020B0604030504040204" pitchFamily="34" charset="-120"/>
              </a:rPr>
              <a:t>肺臟、皮膚、血液或骨髓，限縮在給定之 </a:t>
            </a:r>
            <a:r>
              <a:rPr lang="en-US" altLang="zh-CN" sz="2000" dirty="0">
                <a:solidFill>
                  <a:schemeClr val="bg1"/>
                </a:solidFill>
                <a:latin typeface="Microsoft JhengHei" panose="020B0604030504040204" pitchFamily="34" charset="-120"/>
                <a:ea typeface="Microsoft JhengHei" panose="020B0604030504040204" pitchFamily="34" charset="-120"/>
              </a:rPr>
              <a:t>57 </a:t>
            </a:r>
            <a:r>
              <a:rPr lang="zh-CN" altLang="en-US" sz="2000" dirty="0">
                <a:solidFill>
                  <a:schemeClr val="bg1"/>
                </a:solidFill>
                <a:latin typeface="Microsoft JhengHei" panose="020B0604030504040204" pitchFamily="34" charset="-120"/>
                <a:ea typeface="Microsoft JhengHei" panose="020B0604030504040204" pitchFamily="34" charset="-120"/>
              </a:rPr>
              <a:t>項器官組織中，相關規定亦會於標註準 則中說明並公佈</a:t>
            </a:r>
            <a:r>
              <a:rPr lang="en-US" altLang="zh-CN" sz="2000" dirty="0">
                <a:solidFill>
                  <a:schemeClr val="bg1"/>
                </a:solidFill>
                <a:latin typeface="Microsoft JhengHei" panose="020B0604030504040204" pitchFamily="34" charset="-120"/>
                <a:ea typeface="Microsoft JhengHei" panose="020B0604030504040204" pitchFamily="34" charset="-120"/>
              </a:rPr>
              <a:t>)</a:t>
            </a:r>
            <a:r>
              <a:rPr lang="zh-CN" altLang="en-US" sz="2000" dirty="0">
                <a:solidFill>
                  <a:schemeClr val="bg1"/>
                </a:solidFill>
                <a:latin typeface="Microsoft JhengHei" panose="020B0604030504040204" pitchFamily="34" charset="-120"/>
                <a:ea typeface="Microsoft JhengHei" panose="020B0604030504040204" pitchFamily="34" charset="-120"/>
              </a:rPr>
              <a:t>，以及該篇文章中的化學物質命名實體是否會引發或造成 該文章中何種疾病。 </a:t>
            </a:r>
          </a:p>
        </p:txBody>
      </p:sp>
    </p:spTree>
    <p:extLst>
      <p:ext uri="{BB962C8B-B14F-4D97-AF65-F5344CB8AC3E}">
        <p14:creationId xmlns:p14="http://schemas.microsoft.com/office/powerpoint/2010/main" val="214867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01B0-7422-2145-9FCE-53A66CA9EE5E}"/>
              </a:ext>
            </a:extLst>
          </p:cNvPr>
          <p:cNvSpPr>
            <a:spLocks noGrp="1"/>
          </p:cNvSpPr>
          <p:nvPr>
            <p:ph type="title"/>
          </p:nvPr>
        </p:nvSpPr>
        <p:spPr/>
        <p:txBody>
          <a:bodyPr/>
          <a:lstStyle/>
          <a:p>
            <a:r>
              <a:rPr lang="zh-CN" altLang="en-US" dirty="0">
                <a:solidFill>
                  <a:schemeClr val="bg1"/>
                </a:solidFill>
              </a:rPr>
              <a:t>資料集來源說明 </a:t>
            </a:r>
            <a:endParaRPr lang="en-US" dirty="0">
              <a:solidFill>
                <a:schemeClr val="bg1"/>
              </a:solidFill>
            </a:endParaRPr>
          </a:p>
        </p:txBody>
      </p:sp>
      <p:sp>
        <p:nvSpPr>
          <p:cNvPr id="3" name="Content Placeholder 2">
            <a:extLst>
              <a:ext uri="{FF2B5EF4-FFF2-40B4-BE49-F238E27FC236}">
                <a16:creationId xmlns:a16="http://schemas.microsoft.com/office/drawing/2014/main" id="{D4D3D260-A703-984D-887A-7B4DD4314391}"/>
              </a:ext>
            </a:extLst>
          </p:cNvPr>
          <p:cNvSpPr>
            <a:spLocks noGrp="1"/>
          </p:cNvSpPr>
          <p:nvPr>
            <p:ph idx="1"/>
          </p:nvPr>
        </p:nvSpPr>
        <p:spPr>
          <a:xfrm>
            <a:off x="838200" y="1825625"/>
            <a:ext cx="10515600" cy="3405942"/>
          </a:xfrm>
        </p:spPr>
        <p:txBody>
          <a:bodyPr>
            <a:normAutofit/>
          </a:bodyPr>
          <a:lstStyle/>
          <a:p>
            <a:pPr indent="457200" algn="just">
              <a:lnSpc>
                <a:spcPct val="150000"/>
              </a:lnSpc>
            </a:pPr>
            <a:r>
              <a:rPr lang="en-US" sz="2000" dirty="0">
                <a:solidFill>
                  <a:schemeClr val="bg1"/>
                </a:solidFill>
                <a:latin typeface="Microsoft JhengHei" panose="020B0604030504040204" pitchFamily="34" charset="-120"/>
                <a:ea typeface="Microsoft JhengHei" panose="020B0604030504040204" pitchFamily="34" charset="-120"/>
              </a:rPr>
              <a:t>PubMed </a:t>
            </a:r>
            <a:r>
              <a:rPr lang="zh-CN" altLang="en-US" sz="2000" dirty="0">
                <a:solidFill>
                  <a:schemeClr val="bg1"/>
                </a:solidFill>
                <a:latin typeface="Microsoft JhengHei" panose="020B0604030504040204" pitchFamily="34" charset="-120"/>
                <a:ea typeface="Microsoft JhengHei" panose="020B0604030504040204" pitchFamily="34" charset="-120"/>
              </a:rPr>
              <a:t>之生醫文獻摘要。 </a:t>
            </a:r>
          </a:p>
          <a:p>
            <a:pPr indent="457200" algn="just">
              <a:lnSpc>
                <a:spcPct val="150000"/>
              </a:lnSpc>
            </a:pPr>
            <a:r>
              <a:rPr lang="en-US" sz="2000" dirty="0">
                <a:solidFill>
                  <a:schemeClr val="bg1"/>
                </a:solidFill>
                <a:latin typeface="Microsoft JhengHei" panose="020B0604030504040204" pitchFamily="34" charset="-120"/>
                <a:ea typeface="Microsoft JhengHei" panose="020B0604030504040204" pitchFamily="34" charset="-120"/>
              </a:rPr>
              <a:t>PubMed Central </a:t>
            </a:r>
            <a:r>
              <a:rPr lang="zh-CN" altLang="en-US" sz="2000" dirty="0">
                <a:solidFill>
                  <a:schemeClr val="bg1"/>
                </a:solidFill>
                <a:latin typeface="Microsoft JhengHei" panose="020B0604030504040204" pitchFamily="34" charset="-120"/>
                <a:ea typeface="Microsoft JhengHei" panose="020B0604030504040204" pitchFamily="34" charset="-120"/>
              </a:rPr>
              <a:t>生醫文獻全文中每個章節的第一個段落</a:t>
            </a:r>
            <a:r>
              <a:rPr lang="en-US" altLang="zh-CN" sz="2000" dirty="0">
                <a:solidFill>
                  <a:schemeClr val="bg1"/>
                </a:solidFill>
                <a:latin typeface="Microsoft JhengHei" panose="020B0604030504040204" pitchFamily="34" charset="-120"/>
                <a:ea typeface="Microsoft JhengHei" panose="020B0604030504040204" pitchFamily="34" charset="-120"/>
              </a:rPr>
              <a:t>(</a:t>
            </a:r>
            <a:r>
              <a:rPr lang="zh-CN" altLang="en-US" sz="2000" dirty="0">
                <a:solidFill>
                  <a:schemeClr val="bg1"/>
                </a:solidFill>
                <a:latin typeface="Microsoft JhengHei" panose="020B0604030504040204" pitchFamily="34" charset="-120"/>
                <a:ea typeface="Microsoft JhengHei" panose="020B0604030504040204" pitchFamily="34" charset="-120"/>
              </a:rPr>
              <a:t>僅使用全文中之 </a:t>
            </a:r>
            <a:r>
              <a:rPr lang="en-US" sz="2000" dirty="0" err="1">
                <a:solidFill>
                  <a:schemeClr val="bg1"/>
                </a:solidFill>
                <a:latin typeface="Microsoft JhengHei" panose="020B0604030504040204" pitchFamily="34" charset="-120"/>
                <a:ea typeface="Microsoft JhengHei" panose="020B0604030504040204" pitchFamily="34" charset="-120"/>
              </a:rPr>
              <a:t>Introduction、Discussion、Result</a:t>
            </a:r>
            <a:r>
              <a:rPr lang="en-US" sz="2000" dirty="0">
                <a:solidFill>
                  <a:schemeClr val="bg1"/>
                </a:solidFill>
                <a:latin typeface="Microsoft JhengHei" panose="020B0604030504040204" pitchFamily="34" charset="-120"/>
                <a:ea typeface="Microsoft JhengHei" panose="020B0604030504040204" pitchFamily="34" charset="-120"/>
              </a:rPr>
              <a:t> </a:t>
            </a:r>
            <a:r>
              <a:rPr lang="zh-CN" altLang="en-US" sz="2000" dirty="0">
                <a:solidFill>
                  <a:schemeClr val="bg1"/>
                </a:solidFill>
                <a:latin typeface="Microsoft JhengHei" panose="020B0604030504040204" pitchFamily="34" charset="-120"/>
                <a:ea typeface="Microsoft JhengHei" panose="020B0604030504040204" pitchFamily="34" charset="-120"/>
              </a:rPr>
              <a:t>與 </a:t>
            </a:r>
            <a:r>
              <a:rPr lang="en-US" sz="2000" dirty="0">
                <a:solidFill>
                  <a:schemeClr val="bg1"/>
                </a:solidFill>
                <a:latin typeface="Microsoft JhengHei" panose="020B0604030504040204" pitchFamily="34" charset="-120"/>
                <a:ea typeface="Microsoft JhengHei" panose="020B0604030504040204" pitchFamily="34" charset="-120"/>
              </a:rPr>
              <a:t>Conclusion)。 </a:t>
            </a:r>
          </a:p>
          <a:p>
            <a:pPr indent="457200" algn="just">
              <a:lnSpc>
                <a:spcPct val="150000"/>
              </a:lnSpc>
            </a:pPr>
            <a:r>
              <a:rPr lang="en-US" sz="2000" dirty="0">
                <a:solidFill>
                  <a:schemeClr val="bg1"/>
                </a:solidFill>
                <a:latin typeface="Microsoft JhengHei" panose="020B0604030504040204" pitchFamily="34" charset="-120"/>
                <a:ea typeface="Microsoft JhengHei" panose="020B0604030504040204" pitchFamily="34" charset="-120"/>
              </a:rPr>
              <a:t>PubMed Central </a:t>
            </a:r>
            <a:r>
              <a:rPr lang="zh-CN" altLang="en-US" sz="2000" dirty="0">
                <a:solidFill>
                  <a:schemeClr val="bg1"/>
                </a:solidFill>
                <a:latin typeface="Microsoft JhengHei" panose="020B0604030504040204" pitchFamily="34" charset="-120"/>
                <a:ea typeface="Microsoft JhengHei" panose="020B0604030504040204" pitchFamily="34" charset="-120"/>
              </a:rPr>
              <a:t>之 </a:t>
            </a:r>
            <a:r>
              <a:rPr lang="en-US" sz="2000" dirty="0">
                <a:solidFill>
                  <a:schemeClr val="bg1"/>
                </a:solidFill>
                <a:latin typeface="Microsoft JhengHei" panose="020B0604030504040204" pitchFamily="34" charset="-120"/>
                <a:ea typeface="Microsoft JhengHei" panose="020B0604030504040204" pitchFamily="34" charset="-120"/>
              </a:rPr>
              <a:t>figure captions，</a:t>
            </a:r>
            <a:r>
              <a:rPr lang="zh-CN" altLang="en-US" sz="2000" dirty="0">
                <a:solidFill>
                  <a:schemeClr val="bg1"/>
                </a:solidFill>
                <a:latin typeface="Microsoft JhengHei" panose="020B0604030504040204" pitchFamily="34" charset="-120"/>
                <a:ea typeface="Microsoft JhengHei" panose="020B0604030504040204" pitchFamily="34" charset="-120"/>
              </a:rPr>
              <a:t>一篇生醫文獻只選一個 </a:t>
            </a:r>
            <a:r>
              <a:rPr lang="en-US" sz="2000" dirty="0">
                <a:solidFill>
                  <a:schemeClr val="bg1"/>
                </a:solidFill>
                <a:latin typeface="Microsoft JhengHei" panose="020B0604030504040204" pitchFamily="34" charset="-120"/>
                <a:ea typeface="Microsoft JhengHei" panose="020B0604030504040204" pitchFamily="34" charset="-120"/>
              </a:rPr>
              <a:t>figure caption </a:t>
            </a:r>
            <a:r>
              <a:rPr lang="zh-CN" altLang="en-US" sz="2000" dirty="0">
                <a:solidFill>
                  <a:schemeClr val="bg1"/>
                </a:solidFill>
                <a:latin typeface="Microsoft JhengHei" panose="020B0604030504040204" pitchFamily="34" charset="-120"/>
                <a:ea typeface="Microsoft JhengHei" panose="020B0604030504040204" pitchFamily="34" charset="-120"/>
              </a:rPr>
              <a:t>做 為標註。 </a:t>
            </a:r>
          </a:p>
          <a:p>
            <a:pPr indent="457200" algn="just">
              <a:lnSpc>
                <a:spcPct val="150000"/>
              </a:lnSpc>
            </a:pPr>
            <a:r>
              <a:rPr lang="zh-CN" altLang="en-US" sz="2000" dirty="0">
                <a:solidFill>
                  <a:schemeClr val="bg1"/>
                </a:solidFill>
                <a:latin typeface="Microsoft JhengHei" panose="020B0604030504040204" pitchFamily="34" charset="-120"/>
                <a:ea typeface="Microsoft JhengHei" panose="020B0604030504040204" pitchFamily="34" charset="-120"/>
              </a:rPr>
              <a:t>生醫專利文件之摘要。 </a:t>
            </a:r>
          </a:p>
        </p:txBody>
      </p:sp>
      <p:sp>
        <p:nvSpPr>
          <p:cNvPr id="4" name="TextBox 3">
            <a:extLst>
              <a:ext uri="{FF2B5EF4-FFF2-40B4-BE49-F238E27FC236}">
                <a16:creationId xmlns:a16="http://schemas.microsoft.com/office/drawing/2014/main" id="{B01622F9-C570-A340-A2F9-3A40D4A9C83B}"/>
              </a:ext>
            </a:extLst>
          </p:cNvPr>
          <p:cNvSpPr txBox="1"/>
          <p:nvPr/>
        </p:nvSpPr>
        <p:spPr>
          <a:xfrm>
            <a:off x="838200" y="5366504"/>
            <a:ext cx="10674246" cy="1323439"/>
          </a:xfrm>
          <a:prstGeom prst="rect">
            <a:avLst/>
          </a:prstGeom>
          <a:noFill/>
        </p:spPr>
        <p:txBody>
          <a:bodyPr wrap="square" rtlCol="0">
            <a:spAutoFit/>
          </a:bodyPr>
          <a:lstStyle/>
          <a:p>
            <a:pPr algn="just"/>
            <a:r>
              <a:rPr lang="zh-CN" altLang="en-US" sz="2000" dirty="0">
                <a:solidFill>
                  <a:schemeClr val="bg1"/>
                </a:solidFill>
                <a:latin typeface="Microsoft JhengHei" panose="020B0604030504040204" pitchFamily="34" charset="-120"/>
                <a:ea typeface="Microsoft JhengHei" panose="020B0604030504040204" pitchFamily="34" charset="-120"/>
              </a:rPr>
              <a:t>生醫文獻涵蓋範圍為</a:t>
            </a:r>
            <a:r>
              <a:rPr lang="en-US" altLang="zh-CN" sz="2000" dirty="0">
                <a:solidFill>
                  <a:schemeClr val="bg1"/>
                </a:solidFill>
                <a:latin typeface="Microsoft JhengHei" panose="020B0604030504040204" pitchFamily="34" charset="-120"/>
                <a:ea typeface="Microsoft JhengHei" panose="020B0604030504040204" pitchFamily="34" charset="-120"/>
              </a:rPr>
              <a:t>: </a:t>
            </a:r>
            <a:r>
              <a:rPr lang="en-US" sz="2000" dirty="0">
                <a:solidFill>
                  <a:schemeClr val="bg1"/>
                </a:solidFill>
                <a:latin typeface="Microsoft JhengHei" panose="020B0604030504040204" pitchFamily="34" charset="-120"/>
                <a:ea typeface="Microsoft JhengHei" panose="020B0604030504040204" pitchFamily="34" charset="-120"/>
              </a:rPr>
              <a:t>cancer 、 virus 、 immune 、 metabolism 、 Microbiology 。PubMed、 PubMed Central </a:t>
            </a:r>
            <a:r>
              <a:rPr lang="zh-CN" altLang="en-US" sz="2000" dirty="0">
                <a:solidFill>
                  <a:schemeClr val="bg1"/>
                </a:solidFill>
                <a:latin typeface="Microsoft JhengHei" panose="020B0604030504040204" pitchFamily="34" charset="-120"/>
                <a:ea typeface="Microsoft JhengHei" panose="020B0604030504040204" pitchFamily="34" charset="-120"/>
              </a:rPr>
              <a:t>與 </a:t>
            </a:r>
            <a:r>
              <a:rPr lang="en-US" sz="2000" dirty="0">
                <a:solidFill>
                  <a:schemeClr val="bg1"/>
                </a:solidFill>
                <a:latin typeface="Microsoft JhengHei" panose="020B0604030504040204" pitchFamily="34" charset="-120"/>
                <a:ea typeface="Microsoft JhengHei" panose="020B0604030504040204" pitchFamily="34" charset="-120"/>
              </a:rPr>
              <a:t>Patent </a:t>
            </a:r>
            <a:r>
              <a:rPr lang="zh-CN" altLang="en-US" sz="2000" dirty="0">
                <a:solidFill>
                  <a:schemeClr val="bg1"/>
                </a:solidFill>
                <a:latin typeface="Microsoft JhengHei" panose="020B0604030504040204" pitchFamily="34" charset="-120"/>
                <a:ea typeface="Microsoft JhengHei" panose="020B0604030504040204" pitchFamily="34" charset="-120"/>
              </a:rPr>
              <a:t>皆是基於同樣的關鍵字收 集而來</a:t>
            </a:r>
            <a:r>
              <a:rPr lang="en-US" altLang="zh-CN" sz="2000" dirty="0">
                <a:solidFill>
                  <a:schemeClr val="bg1"/>
                </a:solidFill>
                <a:latin typeface="Microsoft JhengHei" panose="020B0604030504040204" pitchFamily="34" charset="-120"/>
                <a:ea typeface="Microsoft JhengHei" panose="020B0604030504040204" pitchFamily="34" charset="-120"/>
              </a:rPr>
              <a:t>(</a:t>
            </a:r>
            <a:r>
              <a:rPr lang="zh-CN" altLang="en-US" sz="2000" dirty="0">
                <a:solidFill>
                  <a:schemeClr val="bg1"/>
                </a:solidFill>
                <a:latin typeface="Microsoft JhengHei" panose="020B0604030504040204" pitchFamily="34" charset="-120"/>
                <a:ea typeface="Microsoft JhengHei" panose="020B0604030504040204" pitchFamily="34" charset="-120"/>
              </a:rPr>
              <a:t>除訓練集 </a:t>
            </a:r>
            <a:r>
              <a:rPr lang="en-US" altLang="zh-CN" sz="2000" dirty="0">
                <a:solidFill>
                  <a:schemeClr val="bg1"/>
                </a:solidFill>
                <a:latin typeface="Microsoft JhengHei" panose="020B0604030504040204" pitchFamily="34" charset="-120"/>
                <a:ea typeface="Microsoft JhengHei" panose="020B0604030504040204" pitchFamily="34" charset="-120"/>
              </a:rPr>
              <a:t>2000 </a:t>
            </a:r>
            <a:r>
              <a:rPr lang="zh-CN" altLang="en-US" sz="2000" dirty="0">
                <a:solidFill>
                  <a:schemeClr val="bg1"/>
                </a:solidFill>
                <a:latin typeface="Microsoft JhengHei" panose="020B0604030504040204" pitchFamily="34" charset="-120"/>
                <a:ea typeface="Microsoft JhengHei" panose="020B0604030504040204" pitchFamily="34" charset="-120"/>
              </a:rPr>
              <a:t>篇是依據競賽標準重新標註的 </a:t>
            </a:r>
            <a:r>
              <a:rPr lang="en-US" sz="2000" dirty="0">
                <a:solidFill>
                  <a:schemeClr val="bg1"/>
                </a:solidFill>
                <a:latin typeface="Microsoft JhengHei" panose="020B0604030504040204" pitchFamily="34" charset="-120"/>
                <a:ea typeface="Microsoft JhengHei" panose="020B0604030504040204" pitchFamily="34" charset="-120"/>
              </a:rPr>
              <a:t>JNLPBA </a:t>
            </a:r>
            <a:r>
              <a:rPr lang="zh-CN" altLang="en-US" sz="2000" dirty="0">
                <a:solidFill>
                  <a:schemeClr val="bg1"/>
                </a:solidFill>
                <a:latin typeface="Microsoft JhengHei" panose="020B0604030504040204" pitchFamily="34" charset="-120"/>
                <a:ea typeface="Microsoft JhengHei" panose="020B0604030504040204" pitchFamily="34" charset="-120"/>
              </a:rPr>
              <a:t>語料庫 </a:t>
            </a:r>
            <a:r>
              <a:rPr lang="en-US" altLang="zh-CN" sz="2000" dirty="0">
                <a:solidFill>
                  <a:schemeClr val="bg1"/>
                </a:solidFill>
                <a:latin typeface="Microsoft JhengHei" panose="020B0604030504040204" pitchFamily="34" charset="-120"/>
                <a:ea typeface="Microsoft JhengHei" panose="020B0604030504040204" pitchFamily="34" charset="-120"/>
              </a:rPr>
              <a:t>3</a:t>
            </a:r>
            <a:r>
              <a:rPr lang="zh-CN" altLang="en-US" sz="2000" dirty="0">
                <a:solidFill>
                  <a:schemeClr val="bg1"/>
                </a:solidFill>
                <a:latin typeface="Microsoft JhengHei" panose="020B0604030504040204" pitchFamily="34" charset="-120"/>
                <a:ea typeface="Microsoft JhengHei" panose="020B0604030504040204" pitchFamily="34" charset="-120"/>
              </a:rPr>
              <a:t>生醫文 獻摘要</a:t>
            </a:r>
            <a:r>
              <a:rPr lang="en-US" altLang="zh-CN" sz="2000" dirty="0">
                <a:solidFill>
                  <a:schemeClr val="bg1"/>
                </a:solidFill>
                <a:latin typeface="Microsoft JhengHei" panose="020B0604030504040204" pitchFamily="34" charset="-120"/>
                <a:ea typeface="Microsoft JhengHei" panose="020B0604030504040204" pitchFamily="34" charset="-120"/>
              </a:rPr>
              <a:t>)</a:t>
            </a:r>
            <a:r>
              <a:rPr lang="zh-CN" altLang="en-US" sz="2000" dirty="0">
                <a:solidFill>
                  <a:schemeClr val="bg1"/>
                </a:solidFill>
                <a:latin typeface="Microsoft JhengHei" panose="020B0604030504040204" pitchFamily="34" charset="-120"/>
                <a:ea typeface="Microsoft JhengHei" panose="020B0604030504040204" pitchFamily="34" charset="-120"/>
              </a:rPr>
              <a:t>。 </a:t>
            </a:r>
          </a:p>
          <a:p>
            <a:pPr algn="just"/>
            <a:endParaRPr lang="en-US" sz="2000"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74605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6B9D-BD50-A049-B289-49D29274485D}"/>
              </a:ext>
            </a:extLst>
          </p:cNvPr>
          <p:cNvSpPr>
            <a:spLocks noGrp="1"/>
          </p:cNvSpPr>
          <p:nvPr>
            <p:ph type="title"/>
          </p:nvPr>
        </p:nvSpPr>
        <p:spPr/>
        <p:txBody>
          <a:bodyPr/>
          <a:lstStyle/>
          <a:p>
            <a:r>
              <a:rPr lang="zh-CN" altLang="en-US" dirty="0">
                <a:solidFill>
                  <a:schemeClr val="bg1"/>
                </a:solidFill>
              </a:rPr>
              <a:t>標註資料檔案格式說明 </a:t>
            </a:r>
            <a:endParaRPr lang="en-US" dirty="0">
              <a:solidFill>
                <a:schemeClr val="bg1"/>
              </a:solidFill>
            </a:endParaRPr>
          </a:p>
        </p:txBody>
      </p:sp>
      <p:sp>
        <p:nvSpPr>
          <p:cNvPr id="3" name="TextBox 2">
            <a:extLst>
              <a:ext uri="{FF2B5EF4-FFF2-40B4-BE49-F238E27FC236}">
                <a16:creationId xmlns:a16="http://schemas.microsoft.com/office/drawing/2014/main" id="{D587D40A-C10B-E443-B5FD-171A6D7073E3}"/>
              </a:ext>
            </a:extLst>
          </p:cNvPr>
          <p:cNvSpPr txBox="1"/>
          <p:nvPr/>
        </p:nvSpPr>
        <p:spPr>
          <a:xfrm>
            <a:off x="838200" y="1543986"/>
            <a:ext cx="10515600" cy="1877437"/>
          </a:xfrm>
          <a:prstGeom prst="rect">
            <a:avLst/>
          </a:prstGeom>
          <a:noFill/>
        </p:spPr>
        <p:txBody>
          <a:bodyPr wrap="square" rtlCol="0">
            <a:spAutoFit/>
          </a:bodyPr>
          <a:lstStyle/>
          <a:p>
            <a:r>
              <a:rPr lang="zh-CN" altLang="en-US" sz="2000" dirty="0">
                <a:solidFill>
                  <a:schemeClr val="bg1"/>
                </a:solidFill>
                <a:latin typeface="Microsoft JhengHei" panose="020B0604030504040204" pitchFamily="34" charset="-120"/>
                <a:ea typeface="Microsoft JhengHei" panose="020B0604030504040204" pitchFamily="34" charset="-120"/>
              </a:rPr>
              <a:t>標註資料檔案分成兩個部分，一個為純文件的資料夾，該資料集裡面每一個檔 案為一篇文件。另一個部分為標註檔案。</a:t>
            </a:r>
            <a:endParaRPr lang="en-US" altLang="zh-CN" sz="2000" dirty="0">
              <a:solidFill>
                <a:schemeClr val="bg1"/>
              </a:solidFill>
              <a:latin typeface="Microsoft JhengHei" panose="020B0604030504040204" pitchFamily="34" charset="-120"/>
              <a:ea typeface="Microsoft JhengHei" panose="020B0604030504040204" pitchFamily="34" charset="-120"/>
            </a:endParaRPr>
          </a:p>
          <a:p>
            <a:endParaRPr lang="en-US" altLang="zh-CN" sz="2000" dirty="0">
              <a:solidFill>
                <a:schemeClr val="bg1"/>
              </a:solidFill>
              <a:latin typeface="Microsoft JhengHei" panose="020B0604030504040204" pitchFamily="34" charset="-120"/>
              <a:ea typeface="Microsoft JhengHei" panose="020B0604030504040204" pitchFamily="34" charset="-120"/>
            </a:endParaRPr>
          </a:p>
          <a:p>
            <a:r>
              <a:rPr lang="zh-CN" altLang="en-US" dirty="0">
                <a:solidFill>
                  <a:schemeClr val="bg1"/>
                </a:solidFill>
                <a:latin typeface="Microsoft JhengHei" panose="020B0604030504040204" pitchFamily="34" charset="-120"/>
                <a:ea typeface="Microsoft JhengHei" panose="020B0604030504040204" pitchFamily="34" charset="-120"/>
              </a:rPr>
              <a:t>純文件的資料夾</a:t>
            </a:r>
            <a:r>
              <a:rPr lang="en-US" altLang="zh-CN" dirty="0">
                <a:solidFill>
                  <a:schemeClr val="bg1"/>
                </a:solidFill>
                <a:latin typeface="Microsoft JhengHei" panose="020B0604030504040204" pitchFamily="34" charset="-120"/>
                <a:ea typeface="Microsoft JhengHei" panose="020B0604030504040204" pitchFamily="34" charset="-120"/>
              </a:rPr>
              <a:t>:</a:t>
            </a:r>
            <a:br>
              <a:rPr lang="en-US" altLang="zh-CN" dirty="0">
                <a:solidFill>
                  <a:schemeClr val="bg1"/>
                </a:solidFill>
                <a:latin typeface="Microsoft JhengHei" panose="020B0604030504040204" pitchFamily="34" charset="-120"/>
                <a:ea typeface="Microsoft JhengHei" panose="020B0604030504040204" pitchFamily="34" charset="-120"/>
              </a:rPr>
            </a:br>
            <a:r>
              <a:rPr lang="zh-CN" altLang="en-US" dirty="0">
                <a:solidFill>
                  <a:schemeClr val="bg1"/>
                </a:solidFill>
                <a:latin typeface="Microsoft JhengHei" panose="020B0604030504040204" pitchFamily="34" charset="-120"/>
                <a:ea typeface="Microsoft JhengHei" panose="020B0604030504040204" pitchFamily="34" charset="-120"/>
              </a:rPr>
              <a:t>每一個檔案為一篇文件，文章可為下面 </a:t>
            </a:r>
            <a:r>
              <a:rPr lang="en-US" altLang="zh-CN" dirty="0">
                <a:solidFill>
                  <a:schemeClr val="bg1"/>
                </a:solidFill>
                <a:latin typeface="Microsoft JhengHei" panose="020B0604030504040204" pitchFamily="34" charset="-120"/>
                <a:ea typeface="Microsoft JhengHei" panose="020B0604030504040204" pitchFamily="34" charset="-120"/>
              </a:rPr>
              <a:t>4 </a:t>
            </a:r>
            <a:r>
              <a:rPr lang="zh-CN" altLang="en-US" dirty="0">
                <a:solidFill>
                  <a:schemeClr val="bg1"/>
                </a:solidFill>
                <a:latin typeface="Microsoft JhengHei" panose="020B0604030504040204" pitchFamily="34" charset="-120"/>
                <a:ea typeface="Microsoft JhengHei" panose="020B0604030504040204" pitchFamily="34" charset="-120"/>
              </a:rPr>
              <a:t>種格式之一。 </a:t>
            </a:r>
            <a:endParaRPr lang="zh-CN" altLang="en-US" sz="2000" dirty="0">
              <a:solidFill>
                <a:schemeClr val="bg1"/>
              </a:solidFill>
              <a:latin typeface="Microsoft JhengHei" panose="020B0604030504040204" pitchFamily="34" charset="-120"/>
              <a:ea typeface="Microsoft JhengHei" panose="020B0604030504040204" pitchFamily="34" charset="-120"/>
            </a:endParaRPr>
          </a:p>
          <a:p>
            <a:endParaRPr lang="zh-CN" altLang="en-US" sz="2000"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8339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2FC76-9613-6443-909D-921B59B967DF}"/>
              </a:ext>
            </a:extLst>
          </p:cNvPr>
          <p:cNvSpPr>
            <a:spLocks noGrp="1"/>
          </p:cNvSpPr>
          <p:nvPr>
            <p:ph idx="1"/>
          </p:nvPr>
        </p:nvSpPr>
        <p:spPr>
          <a:xfrm>
            <a:off x="958121" y="656392"/>
            <a:ext cx="10515600" cy="1667083"/>
          </a:xfrm>
        </p:spPr>
        <p:txBody>
          <a:bodyPr>
            <a:normAutofit/>
          </a:bodyPr>
          <a:lstStyle/>
          <a:p>
            <a:pPr marL="0" indent="0">
              <a:buNone/>
            </a:pPr>
            <a:r>
              <a:rPr lang="en-US" sz="2400" dirty="0">
                <a:solidFill>
                  <a:schemeClr val="bg1"/>
                </a:solidFill>
                <a:latin typeface="Microsoft JhengHei" panose="020B0604030504040204" pitchFamily="34" charset="-120"/>
                <a:ea typeface="Microsoft JhengHei" panose="020B0604030504040204" pitchFamily="34" charset="-120"/>
              </a:rPr>
              <a:t>PubMed </a:t>
            </a:r>
            <a:r>
              <a:rPr lang="zh-CN" altLang="en-US" sz="2400" dirty="0">
                <a:solidFill>
                  <a:schemeClr val="bg1"/>
                </a:solidFill>
                <a:latin typeface="Microsoft JhengHei" panose="020B0604030504040204" pitchFamily="34" charset="-120"/>
                <a:ea typeface="Microsoft JhengHei" panose="020B0604030504040204" pitchFamily="34" charset="-120"/>
              </a:rPr>
              <a:t>之生醫文獻摘要，第一行為標題，第二行開始為摘要，某些期刊 論文的摘要格式有分段，所以可能會超過兩行。 </a:t>
            </a:r>
          </a:p>
          <a:p>
            <a:pPr marL="0" indent="0">
              <a:buNone/>
            </a:pPr>
            <a:r>
              <a:rPr lang="zh-CN" altLang="en-US" sz="2400" dirty="0">
                <a:solidFill>
                  <a:schemeClr val="bg1"/>
                </a:solidFill>
                <a:latin typeface="Microsoft JhengHei" panose="020B0604030504040204" pitchFamily="34" charset="-120"/>
                <a:ea typeface="Microsoft JhengHei" panose="020B0604030504040204" pitchFamily="34" charset="-120"/>
              </a:rPr>
              <a:t>範例</a:t>
            </a:r>
            <a:r>
              <a:rPr lang="en-US" altLang="zh-CN" sz="2400" dirty="0">
                <a:solidFill>
                  <a:schemeClr val="bg1"/>
                </a:solidFill>
                <a:latin typeface="Microsoft JhengHei" panose="020B0604030504040204" pitchFamily="34" charset="-120"/>
                <a:ea typeface="Microsoft JhengHei" panose="020B0604030504040204" pitchFamily="34" charset="-120"/>
              </a:rPr>
              <a:t>:26129651 </a:t>
            </a:r>
            <a:endParaRPr lang="zh-CN" altLang="en-US" sz="2400" dirty="0">
              <a:solidFill>
                <a:schemeClr val="bg1"/>
              </a:solidFill>
              <a:latin typeface="Microsoft JhengHei" panose="020B0604030504040204" pitchFamily="34" charset="-120"/>
              <a:ea typeface="Microsoft JhengHei" panose="020B0604030504040204" pitchFamily="34" charset="-120"/>
            </a:endParaRPr>
          </a:p>
          <a:p>
            <a:endParaRPr lang="en-US" sz="2400" dirty="0">
              <a:solidFill>
                <a:schemeClr val="bg1"/>
              </a:solidFill>
              <a:latin typeface="Microsoft JhengHei" panose="020B0604030504040204" pitchFamily="34" charset="-120"/>
              <a:ea typeface="Microsoft JhengHei" panose="020B0604030504040204" pitchFamily="34" charset="-120"/>
            </a:endParaRPr>
          </a:p>
        </p:txBody>
      </p:sp>
      <p:sp>
        <p:nvSpPr>
          <p:cNvPr id="4" name="TextBox 3">
            <a:extLst>
              <a:ext uri="{FF2B5EF4-FFF2-40B4-BE49-F238E27FC236}">
                <a16:creationId xmlns:a16="http://schemas.microsoft.com/office/drawing/2014/main" id="{9DA7C0C7-13A7-2E40-9B21-5F82E9D8E111}"/>
              </a:ext>
            </a:extLst>
          </p:cNvPr>
          <p:cNvSpPr txBox="1"/>
          <p:nvPr/>
        </p:nvSpPr>
        <p:spPr>
          <a:xfrm>
            <a:off x="958121" y="2323475"/>
            <a:ext cx="10515600" cy="3970318"/>
          </a:xfrm>
          <a:prstGeom prst="rect">
            <a:avLst/>
          </a:prstGeom>
          <a:noFill/>
        </p:spPr>
        <p:txBody>
          <a:bodyPr wrap="square" rtlCol="0">
            <a:spAutoFit/>
          </a:bodyPr>
          <a:lstStyle/>
          <a:p>
            <a:pPr algn="just"/>
            <a:r>
              <a:rPr lang="en-US" sz="1400" dirty="0">
                <a:solidFill>
                  <a:schemeClr val="bg1"/>
                </a:solidFill>
                <a:latin typeface="Courier New" panose="02070309020205020404" pitchFamily="49" charset="0"/>
                <a:cs typeface="Courier New" panose="02070309020205020404" pitchFamily="49" charset="0"/>
              </a:rPr>
              <a:t>Interaction of IFN-</a:t>
            </a:r>
            <a:r>
              <a:rPr lang="el-GR" sz="1400" dirty="0">
                <a:solidFill>
                  <a:schemeClr val="bg1"/>
                </a:solidFill>
                <a:latin typeface="Courier New" panose="02070309020205020404" pitchFamily="49" charset="0"/>
                <a:cs typeface="Courier New" panose="02070309020205020404" pitchFamily="49" charset="0"/>
              </a:rPr>
              <a:t>γ </a:t>
            </a:r>
            <a:r>
              <a:rPr lang="en-US" sz="1400" dirty="0">
                <a:solidFill>
                  <a:schemeClr val="bg1"/>
                </a:solidFill>
                <a:latin typeface="Courier New" panose="02070309020205020404" pitchFamily="49" charset="0"/>
                <a:cs typeface="Courier New" panose="02070309020205020404" pitchFamily="49" charset="0"/>
              </a:rPr>
              <a:t>with cholinergic agonists to modulate rat and human goblet cell function.</a:t>
            </a:r>
          </a:p>
          <a:p>
            <a:pPr algn="just"/>
            <a:r>
              <a:rPr lang="en-US" sz="1400" dirty="0">
                <a:solidFill>
                  <a:schemeClr val="bg1"/>
                </a:solidFill>
                <a:latin typeface="Courier New" panose="02070309020205020404" pitchFamily="49" charset="0"/>
                <a:cs typeface="Courier New" panose="02070309020205020404" pitchFamily="49" charset="0"/>
              </a:rPr>
              <a:t>Goblet cells populate wet-surfaced mucosa including the conjunctiva of the eye, intestine, and nose, among others. These cells function as part of the innate immune system by secreting high molecular weight mucins that interact with environmental constituents including pathogens, allergens, and particulate pollutants. Herein, we determined whether interferon gamma (IFN-</a:t>
            </a:r>
            <a:r>
              <a:rPr lang="el-GR" sz="1400" dirty="0">
                <a:solidFill>
                  <a:schemeClr val="bg1"/>
                </a:solidFill>
                <a:latin typeface="Courier New" panose="02070309020205020404" pitchFamily="49" charset="0"/>
                <a:cs typeface="Courier New" panose="02070309020205020404" pitchFamily="49" charset="0"/>
              </a:rPr>
              <a:t>γ), </a:t>
            </a:r>
            <a:r>
              <a:rPr lang="en-US" sz="1400" dirty="0">
                <a:solidFill>
                  <a:schemeClr val="bg1"/>
                </a:solidFill>
                <a:latin typeface="Courier New" panose="02070309020205020404" pitchFamily="49" charset="0"/>
                <a:cs typeface="Courier New" panose="02070309020205020404" pitchFamily="49" charset="0"/>
              </a:rPr>
              <a:t>a Th1 cytokine increased in dry eye, alters goblet cell function. Goblet cells from rat and human conjunctiva were cultured. Changes in intracellular [Ca(2+)] ([Ca(2+)](</a:t>
            </a:r>
            <a:r>
              <a:rPr lang="en-US" sz="1400" dirty="0" err="1">
                <a:solidFill>
                  <a:schemeClr val="bg1"/>
                </a:solidFill>
                <a:latin typeface="Courier New" panose="02070309020205020404" pitchFamily="49" charset="0"/>
                <a:cs typeface="Courier New" panose="02070309020205020404" pitchFamily="49" charset="0"/>
              </a:rPr>
              <a:t>i</a:t>
            </a:r>
            <a:r>
              <a:rPr lang="en-US" sz="1400" dirty="0">
                <a:solidFill>
                  <a:schemeClr val="bg1"/>
                </a:solidFill>
                <a:latin typeface="Courier New" panose="02070309020205020404" pitchFamily="49" charset="0"/>
                <a:cs typeface="Courier New" panose="02070309020205020404" pitchFamily="49" charset="0"/>
              </a:rPr>
              <a:t>)), high molecular weight glycoconjugate secretion, and proliferation were measured after stimulation with IFN-</a:t>
            </a:r>
            <a:r>
              <a:rPr lang="el-GR" sz="1400" dirty="0">
                <a:solidFill>
                  <a:schemeClr val="bg1"/>
                </a:solidFill>
                <a:latin typeface="Courier New" panose="02070309020205020404" pitchFamily="49" charset="0"/>
                <a:cs typeface="Courier New" panose="02070309020205020404" pitchFamily="49" charset="0"/>
              </a:rPr>
              <a:t>γ </a:t>
            </a:r>
            <a:r>
              <a:rPr lang="en-US" sz="1400" dirty="0">
                <a:solidFill>
                  <a:schemeClr val="bg1"/>
                </a:solidFill>
                <a:latin typeface="Courier New" panose="02070309020205020404" pitchFamily="49" charset="0"/>
                <a:cs typeface="Courier New" panose="02070309020205020404" pitchFamily="49" charset="0"/>
              </a:rPr>
              <a:t>with or without the cholinergic agonist carbachol. IFN-</a:t>
            </a:r>
            <a:r>
              <a:rPr lang="el-GR" sz="1400" dirty="0">
                <a:solidFill>
                  <a:schemeClr val="bg1"/>
                </a:solidFill>
                <a:latin typeface="Courier New" panose="02070309020205020404" pitchFamily="49" charset="0"/>
                <a:cs typeface="Courier New" panose="02070309020205020404" pitchFamily="49" charset="0"/>
              </a:rPr>
              <a:t>γ </a:t>
            </a:r>
            <a:r>
              <a:rPr lang="en-US" sz="1400" dirty="0">
                <a:solidFill>
                  <a:schemeClr val="bg1"/>
                </a:solidFill>
                <a:latin typeface="Courier New" panose="02070309020205020404" pitchFamily="49" charset="0"/>
                <a:cs typeface="Courier New" panose="02070309020205020404" pitchFamily="49" charset="0"/>
              </a:rPr>
              <a:t>itself increased [Ca(2+)](</a:t>
            </a:r>
            <a:r>
              <a:rPr lang="en-US" sz="1400" dirty="0" err="1">
                <a:solidFill>
                  <a:schemeClr val="bg1"/>
                </a:solidFill>
                <a:latin typeface="Courier New" panose="02070309020205020404" pitchFamily="49" charset="0"/>
                <a:cs typeface="Courier New" panose="02070309020205020404" pitchFamily="49" charset="0"/>
              </a:rPr>
              <a:t>i</a:t>
            </a:r>
            <a:r>
              <a:rPr lang="en-US" sz="1400" dirty="0">
                <a:solidFill>
                  <a:schemeClr val="bg1"/>
                </a:solidFill>
                <a:latin typeface="Courier New" panose="02070309020205020404" pitchFamily="49" charset="0"/>
                <a:cs typeface="Courier New" panose="02070309020205020404" pitchFamily="49" charset="0"/>
              </a:rPr>
              <a:t>) in rat and human goblet cells and prevented the increase in [Ca(2+)](</a:t>
            </a:r>
            <a:r>
              <a:rPr lang="en-US" sz="1400" dirty="0" err="1">
                <a:solidFill>
                  <a:schemeClr val="bg1"/>
                </a:solidFill>
                <a:latin typeface="Courier New" panose="02070309020205020404" pitchFamily="49" charset="0"/>
                <a:cs typeface="Courier New" panose="02070309020205020404" pitchFamily="49" charset="0"/>
              </a:rPr>
              <a:t>i</a:t>
            </a:r>
            <a:r>
              <a:rPr lang="en-US" sz="1400" dirty="0">
                <a:solidFill>
                  <a:schemeClr val="bg1"/>
                </a:solidFill>
                <a:latin typeface="Courier New" panose="02070309020205020404" pitchFamily="49" charset="0"/>
                <a:cs typeface="Courier New" panose="02070309020205020404" pitchFamily="49" charset="0"/>
              </a:rPr>
              <a:t>) caused by carbachol. Carbachol prevented IFN-</a:t>
            </a:r>
            <a:r>
              <a:rPr lang="el-GR" sz="1400" dirty="0">
                <a:solidFill>
                  <a:schemeClr val="bg1"/>
                </a:solidFill>
                <a:latin typeface="Courier New" panose="02070309020205020404" pitchFamily="49" charset="0"/>
                <a:cs typeface="Courier New" panose="02070309020205020404" pitchFamily="49" charset="0"/>
              </a:rPr>
              <a:t>γ-</a:t>
            </a:r>
            <a:r>
              <a:rPr lang="en-US" sz="1400" dirty="0">
                <a:solidFill>
                  <a:schemeClr val="bg1"/>
                </a:solidFill>
                <a:latin typeface="Courier New" panose="02070309020205020404" pitchFamily="49" charset="0"/>
                <a:cs typeface="Courier New" panose="02070309020205020404" pitchFamily="49" charset="0"/>
              </a:rPr>
              <a:t>mediated increase in [Ca(2+)](</a:t>
            </a:r>
            <a:r>
              <a:rPr lang="en-US" sz="1400" dirty="0" err="1">
                <a:solidFill>
                  <a:schemeClr val="bg1"/>
                </a:solidFill>
                <a:latin typeface="Courier New" panose="02070309020205020404" pitchFamily="49" charset="0"/>
                <a:cs typeface="Courier New" panose="02070309020205020404" pitchFamily="49" charset="0"/>
              </a:rPr>
              <a:t>i</a:t>
            </a:r>
            <a:r>
              <a:rPr lang="en-US" sz="1400" dirty="0">
                <a:solidFill>
                  <a:schemeClr val="bg1"/>
                </a:solidFill>
                <a:latin typeface="Courier New" panose="02070309020205020404" pitchFamily="49" charset="0"/>
                <a:cs typeface="Courier New" panose="02070309020205020404" pitchFamily="49" charset="0"/>
              </a:rPr>
              <a:t>). This cross-talk between IFN-</a:t>
            </a:r>
            <a:r>
              <a:rPr lang="el-GR" sz="1400" dirty="0">
                <a:solidFill>
                  <a:schemeClr val="bg1"/>
                </a:solidFill>
                <a:latin typeface="Courier New" panose="02070309020205020404" pitchFamily="49" charset="0"/>
                <a:cs typeface="Courier New" panose="02070309020205020404" pitchFamily="49" charset="0"/>
              </a:rPr>
              <a:t>γ </a:t>
            </a:r>
            <a:r>
              <a:rPr lang="en-US" sz="1400" dirty="0">
                <a:solidFill>
                  <a:schemeClr val="bg1"/>
                </a:solidFill>
                <a:latin typeface="Courier New" panose="02070309020205020404" pitchFamily="49" charset="0"/>
                <a:cs typeface="Courier New" panose="02070309020205020404" pitchFamily="49" charset="0"/>
              </a:rPr>
              <a:t>and muscarinic receptors may be partially due to use of the same Ca(2+)(</a:t>
            </a:r>
            <a:r>
              <a:rPr lang="en-US" sz="1400" dirty="0" err="1">
                <a:solidFill>
                  <a:schemeClr val="bg1"/>
                </a:solidFill>
                <a:latin typeface="Courier New" panose="02070309020205020404" pitchFamily="49" charset="0"/>
                <a:cs typeface="Courier New" panose="02070309020205020404" pitchFamily="49" charset="0"/>
              </a:rPr>
              <a:t>i</a:t>
            </a:r>
            <a:r>
              <a:rPr lang="en-US" sz="1400" dirty="0">
                <a:solidFill>
                  <a:schemeClr val="bg1"/>
                </a:solidFill>
                <a:latin typeface="Courier New" panose="02070309020205020404" pitchFamily="49" charset="0"/>
                <a:cs typeface="Courier New" panose="02070309020205020404" pitchFamily="49" charset="0"/>
              </a:rPr>
              <a:t>) reservoirs, but also from interaction of signaling pathways proximal to the increase in [Ca(2+)](</a:t>
            </a:r>
            <a:r>
              <a:rPr lang="en-US" sz="1400" dirty="0" err="1">
                <a:solidFill>
                  <a:schemeClr val="bg1"/>
                </a:solidFill>
                <a:latin typeface="Courier New" panose="02070309020205020404" pitchFamily="49" charset="0"/>
                <a:cs typeface="Courier New" panose="02070309020205020404" pitchFamily="49" charset="0"/>
              </a:rPr>
              <a:t>i</a:t>
            </a:r>
            <a:r>
              <a:rPr lang="en-US" sz="1400" dirty="0">
                <a:solidFill>
                  <a:schemeClr val="bg1"/>
                </a:solidFill>
                <a:latin typeface="Courier New" panose="02070309020205020404" pitchFamily="49" charset="0"/>
                <a:cs typeface="Courier New" panose="02070309020205020404" pitchFamily="49" charset="0"/>
              </a:rPr>
              <a:t>). IFN-</a:t>
            </a:r>
            <a:r>
              <a:rPr lang="el-GR" sz="1400" dirty="0">
                <a:solidFill>
                  <a:schemeClr val="bg1"/>
                </a:solidFill>
                <a:latin typeface="Courier New" panose="02070309020205020404" pitchFamily="49" charset="0"/>
                <a:cs typeface="Courier New" panose="02070309020205020404" pitchFamily="49" charset="0"/>
              </a:rPr>
              <a:t>γ </a:t>
            </a:r>
            <a:r>
              <a:rPr lang="en-US" sz="1400" dirty="0">
                <a:solidFill>
                  <a:schemeClr val="bg1"/>
                </a:solidFill>
                <a:latin typeface="Courier New" panose="02070309020205020404" pitchFamily="49" charset="0"/>
                <a:cs typeface="Courier New" panose="02070309020205020404" pitchFamily="49" charset="0"/>
              </a:rPr>
              <a:t>blocked carbachol-induced high molecular weight glycoconjugate secretion and reduced goblet cell proliferation. We conclude that increased levels of IFN-</a:t>
            </a:r>
            <a:r>
              <a:rPr lang="el-GR" sz="1400" dirty="0">
                <a:solidFill>
                  <a:schemeClr val="bg1"/>
                </a:solidFill>
                <a:latin typeface="Courier New" panose="02070309020205020404" pitchFamily="49" charset="0"/>
                <a:cs typeface="Courier New" panose="02070309020205020404" pitchFamily="49" charset="0"/>
              </a:rPr>
              <a:t>γ </a:t>
            </a:r>
            <a:r>
              <a:rPr lang="en-US" sz="1400" dirty="0">
                <a:solidFill>
                  <a:schemeClr val="bg1"/>
                </a:solidFill>
                <a:latin typeface="Courier New" panose="02070309020205020404" pitchFamily="49" charset="0"/>
                <a:cs typeface="Courier New" panose="02070309020205020404" pitchFamily="49" charset="0"/>
              </a:rPr>
              <a:t>in dry eye disease could explain the lack of goblet cells and mucin deficiency typically found in this pathology. IFN-</a:t>
            </a:r>
            <a:r>
              <a:rPr lang="el-GR" sz="1400" dirty="0">
                <a:solidFill>
                  <a:schemeClr val="bg1"/>
                </a:solidFill>
                <a:latin typeface="Courier New" panose="02070309020205020404" pitchFamily="49" charset="0"/>
                <a:cs typeface="Courier New" panose="02070309020205020404" pitchFamily="49" charset="0"/>
              </a:rPr>
              <a:t>γ </a:t>
            </a:r>
            <a:r>
              <a:rPr lang="en-US" sz="1400" dirty="0">
                <a:solidFill>
                  <a:schemeClr val="bg1"/>
                </a:solidFill>
                <a:latin typeface="Courier New" panose="02070309020205020404" pitchFamily="49" charset="0"/>
                <a:cs typeface="Courier New" panose="02070309020205020404" pitchFamily="49" charset="0"/>
              </a:rPr>
              <a:t>could also function similarly in respiratory and gastrointestinal tracts.</a:t>
            </a:r>
          </a:p>
          <a:p>
            <a:pPr algn="just"/>
            <a:endParaRPr lang="en-US"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0836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D4BD0924-28A0-F842-9FF6-00C316B95B50}">
  <we:reference id="wa104221182" version="3.3.0.0" store="en-US" storeType="OMEX"/>
  <we:alternateReferences>
    <we:reference id="wa104221182" version="3.3.0.0" store="wa104221182" storeType="OMEX"/>
  </we:alternateReferences>
  <we:properties>
    <we:property name="slideId" value="320"/>
    <we:property name="vid" value="&quot;https://youtu.be/nKW8Ndu7Mjw&quot;"/>
    <we:property name="autoplay" value="0"/>
    <we:property name="starttime" value="0"/>
    <we:property name="endtime" value="0"/>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926</TotalTime>
  <Words>2438</Words>
  <Application>Microsoft Macintosh PowerPoint</Application>
  <PresentationFormat>Widescreen</PresentationFormat>
  <Paragraphs>207</Paragraphs>
  <Slides>32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等线</vt:lpstr>
      <vt:lpstr>等线 Light</vt:lpstr>
      <vt:lpstr>微軟正黑體</vt:lpstr>
      <vt:lpstr>微軟正黑體</vt:lpstr>
      <vt:lpstr>新細明體</vt:lpstr>
      <vt:lpstr>Arial</vt:lpstr>
      <vt:lpstr>Calibri</vt:lpstr>
      <vt:lpstr>Calibri Light</vt:lpstr>
      <vt:lpstr>Consolas</vt:lpstr>
      <vt:lpstr>Courier</vt:lpstr>
      <vt:lpstr>Courier New</vt:lpstr>
      <vt:lpstr>Times</vt:lpstr>
      <vt:lpstr>Office Theme</vt:lpstr>
      <vt:lpstr>亞洲大學 人工智慧競賽研習營 </vt:lpstr>
      <vt:lpstr>PowerPoint Presentation</vt:lpstr>
      <vt:lpstr>時程</vt:lpstr>
      <vt:lpstr>人工智慧共創平台 生醫論文自動分析</vt:lpstr>
      <vt:lpstr>PowerPoint Presentation</vt:lpstr>
      <vt:lpstr>PowerPoint Presentation</vt:lpstr>
      <vt:lpstr>資料集來源說明 </vt:lpstr>
      <vt:lpstr>標註資料檔案格式說明 </vt:lpstr>
      <vt:lpstr>PowerPoint Presentation</vt:lpstr>
      <vt:lpstr>PowerPoint Presentation</vt:lpstr>
      <vt:lpstr>PowerPoint Presentation</vt:lpstr>
      <vt:lpstr>標註檔案範例如下:  </vt:lpstr>
      <vt:lpstr>PowerPoint Presentation</vt:lpstr>
      <vt:lpstr>開始撰寫你的第一支程式</vt:lpstr>
      <vt:lpstr>PowerPoint Presentation</vt:lpstr>
      <vt:lpstr>第一支程式</vt:lpstr>
      <vt:lpstr>註解</vt:lpstr>
      <vt:lpstr>加、減、乘、除</vt:lpstr>
      <vt:lpstr>數字與字串</vt:lpstr>
      <vt:lpstr>判斷式</vt:lpstr>
      <vt:lpstr>迴圈(while)</vt:lpstr>
      <vt:lpstr>迴圈(for)</vt:lpstr>
      <vt:lpstr>隨機選出喜歡的程式語言</vt:lpstr>
      <vt:lpstr>晚上睡不著覺，到底要不要吃泡麵？</vt:lpstr>
      <vt:lpstr>如何程式撰寫從1加到100</vt:lpstr>
      <vt:lpstr>如何使用程式撰寫99乘法表</vt:lpstr>
      <vt:lpstr>數據科學、機器學習、人工智慧</vt:lpstr>
      <vt:lpstr>PowerPoint Presentation</vt:lpstr>
      <vt:lpstr>心中想一個食物？</vt:lpstr>
      <vt:lpstr>紅豆、綠豆、黃豆</vt:lpstr>
      <vt:lpstr>PowerPoint Presentation</vt:lpstr>
      <vt:lpstr>開始做人生夢想，用程式創造你的夢想。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亞洲大學 人工智慧競賽研習營 </dc:title>
  <dc:creator>Charles C.N. Wang</dc:creator>
  <cp:lastModifiedBy>Charles C.N. Wang</cp:lastModifiedBy>
  <cp:revision>44</cp:revision>
  <dcterms:created xsi:type="dcterms:W3CDTF">2018-11-09T09:29:05Z</dcterms:created>
  <dcterms:modified xsi:type="dcterms:W3CDTF">2018-11-10T01:04:40Z</dcterms:modified>
</cp:coreProperties>
</file>