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85" r:id="rId6"/>
    <p:sldId id="258" r:id="rId7"/>
    <p:sldId id="259" r:id="rId8"/>
    <p:sldId id="260" r:id="rId9"/>
    <p:sldId id="261" r:id="rId10"/>
    <p:sldId id="311" r:id="rId11"/>
    <p:sldId id="314" r:id="rId12"/>
    <p:sldId id="263" r:id="rId13"/>
    <p:sldId id="264" r:id="rId14"/>
    <p:sldId id="265" r:id="rId15"/>
    <p:sldId id="284" r:id="rId16"/>
    <p:sldId id="318" r:id="rId17"/>
    <p:sldId id="319" r:id="rId18"/>
    <p:sldId id="313" r:id="rId19"/>
    <p:sldId id="273" r:id="rId20"/>
    <p:sldId id="274" r:id="rId21"/>
    <p:sldId id="277" r:id="rId22"/>
    <p:sldId id="278" r:id="rId23"/>
    <p:sldId id="279" r:id="rId24"/>
    <p:sldId id="280" r:id="rId25"/>
    <p:sldId id="287" r:id="rId26"/>
    <p:sldId id="330" r:id="rId27"/>
    <p:sldId id="281" r:id="rId28"/>
  </p:sldIdLst>
  <p:sldSz cx="10160000" cy="5715000"/>
  <p:notesSz cx="6858000" cy="91440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8" d="100"/>
          <a:sy n="108" d="100"/>
        </p:scale>
        <p:origin x="138"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6.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ACC7C-2ED9-4EEF-A07B-81278D4D7E3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152D-2B1E-4128-A08F-2813960AF86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713105" rtl="0" eaLnBrk="1" latinLnBrk="0" hangingPunct="1">
      <a:defRPr sz="935" kern="1200">
        <a:solidFill>
          <a:schemeClr val="tx1"/>
        </a:solidFill>
        <a:latin typeface="+mn-lt"/>
        <a:ea typeface="+mn-ea"/>
        <a:cs typeface="+mn-cs"/>
      </a:defRPr>
    </a:lvl1pPr>
    <a:lvl2pPr marL="356870" algn="l" defTabSz="713105" rtl="0" eaLnBrk="1" latinLnBrk="0" hangingPunct="1">
      <a:defRPr sz="935" kern="1200">
        <a:solidFill>
          <a:schemeClr val="tx1"/>
        </a:solidFill>
        <a:latin typeface="+mn-lt"/>
        <a:ea typeface="+mn-ea"/>
        <a:cs typeface="+mn-cs"/>
      </a:defRPr>
    </a:lvl2pPr>
    <a:lvl3pPr marL="713105" algn="l" defTabSz="713105" rtl="0" eaLnBrk="1" latinLnBrk="0" hangingPunct="1">
      <a:defRPr sz="935" kern="1200">
        <a:solidFill>
          <a:schemeClr val="tx1"/>
        </a:solidFill>
        <a:latin typeface="+mn-lt"/>
        <a:ea typeface="+mn-ea"/>
        <a:cs typeface="+mn-cs"/>
      </a:defRPr>
    </a:lvl3pPr>
    <a:lvl4pPr marL="1069975" algn="l" defTabSz="713105" rtl="0" eaLnBrk="1" latinLnBrk="0" hangingPunct="1">
      <a:defRPr sz="935" kern="1200">
        <a:solidFill>
          <a:schemeClr val="tx1"/>
        </a:solidFill>
        <a:latin typeface="+mn-lt"/>
        <a:ea typeface="+mn-ea"/>
        <a:cs typeface="+mn-cs"/>
      </a:defRPr>
    </a:lvl4pPr>
    <a:lvl5pPr marL="1426210" algn="l" defTabSz="713105" rtl="0" eaLnBrk="1" latinLnBrk="0" hangingPunct="1">
      <a:defRPr sz="935" kern="1200">
        <a:solidFill>
          <a:schemeClr val="tx1"/>
        </a:solidFill>
        <a:latin typeface="+mn-lt"/>
        <a:ea typeface="+mn-ea"/>
        <a:cs typeface="+mn-cs"/>
      </a:defRPr>
    </a:lvl5pPr>
    <a:lvl6pPr marL="1783080" algn="l" defTabSz="713105" rtl="0" eaLnBrk="1" latinLnBrk="0" hangingPunct="1">
      <a:defRPr sz="935" kern="1200">
        <a:solidFill>
          <a:schemeClr val="tx1"/>
        </a:solidFill>
        <a:latin typeface="+mn-lt"/>
        <a:ea typeface="+mn-ea"/>
        <a:cs typeface="+mn-cs"/>
      </a:defRPr>
    </a:lvl6pPr>
    <a:lvl7pPr marL="2139950" algn="l" defTabSz="713105" rtl="0" eaLnBrk="1" latinLnBrk="0" hangingPunct="1">
      <a:defRPr sz="935" kern="1200">
        <a:solidFill>
          <a:schemeClr val="tx1"/>
        </a:solidFill>
        <a:latin typeface="+mn-lt"/>
        <a:ea typeface="+mn-ea"/>
        <a:cs typeface="+mn-cs"/>
      </a:defRPr>
    </a:lvl7pPr>
    <a:lvl8pPr marL="2496185" algn="l" defTabSz="713105" rtl="0" eaLnBrk="1" latinLnBrk="0" hangingPunct="1">
      <a:defRPr sz="935" kern="1200">
        <a:solidFill>
          <a:schemeClr val="tx1"/>
        </a:solidFill>
        <a:latin typeface="+mn-lt"/>
        <a:ea typeface="+mn-ea"/>
        <a:cs typeface="+mn-cs"/>
      </a:defRPr>
    </a:lvl8pPr>
    <a:lvl9pPr marL="2853055" algn="l" defTabSz="713105" rtl="0" eaLnBrk="1" latinLnBrk="0" hangingPunct="1">
      <a:defRPr sz="9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7152D-2B1E-4128-A08F-2813960AF86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935302"/>
            <a:ext cx="7620000" cy="1989667"/>
          </a:xfrm>
        </p:spPr>
        <p:txBody>
          <a:bodyPr anchor="b"/>
          <a:lstStyle>
            <a:lvl1pPr algn="ctr">
              <a:defRPr sz="5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270000" y="3001698"/>
            <a:ext cx="7620000" cy="1379802"/>
          </a:xfrm>
        </p:spPr>
        <p:txBody>
          <a:bodyPr/>
          <a:lstStyle>
            <a:lvl1pPr marL="0" indent="0" algn="ctr">
              <a:buNone/>
              <a:defRPr sz="2000"/>
            </a:lvl1pPr>
            <a:lvl2pPr marL="381000" indent="0" algn="ctr">
              <a:buNone/>
              <a:defRPr sz="1665"/>
            </a:lvl2pPr>
            <a:lvl3pPr marL="762000" indent="0" algn="ctr">
              <a:buNone/>
              <a:defRPr sz="1500"/>
            </a:lvl3pPr>
            <a:lvl4pPr marL="1143000" indent="0" algn="ctr">
              <a:buNone/>
              <a:defRPr sz="1335"/>
            </a:lvl4pPr>
            <a:lvl5pPr marL="1524000" indent="0" algn="ctr">
              <a:buNone/>
              <a:defRPr sz="1335"/>
            </a:lvl5pPr>
            <a:lvl6pPr marL="1905000" indent="0" algn="ctr">
              <a:buNone/>
              <a:defRPr sz="1335"/>
            </a:lvl6pPr>
            <a:lvl7pPr marL="2286000" indent="0" algn="ctr">
              <a:buNone/>
              <a:defRPr sz="1335"/>
            </a:lvl7pPr>
            <a:lvl8pPr marL="2667000" indent="0" algn="ctr">
              <a:buNone/>
              <a:defRPr sz="1335"/>
            </a:lvl8pPr>
            <a:lvl9pPr marL="3048000" indent="0" algn="ctr">
              <a:buNone/>
              <a:defRPr sz="1335"/>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304271"/>
            <a:ext cx="2190750"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98500" y="304271"/>
            <a:ext cx="6445250" cy="484319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93208" y="1424782"/>
            <a:ext cx="8763000" cy="2377281"/>
          </a:xfrm>
        </p:spPr>
        <p:txBody>
          <a:bodyPr anchor="b"/>
          <a:lstStyle>
            <a:lvl1pPr>
              <a:defRPr sz="5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93208" y="3824553"/>
            <a:ext cx="8763000" cy="1250156"/>
          </a:xfrm>
        </p:spPr>
        <p:txBody>
          <a:bodyPr/>
          <a:lstStyle>
            <a:lvl1pPr marL="0" indent="0">
              <a:buNone/>
              <a:defRPr sz="2000">
                <a:solidFill>
                  <a:schemeClr val="tx1">
                    <a:tint val="75000"/>
                  </a:schemeClr>
                </a:solidFill>
              </a:defRPr>
            </a:lvl1pPr>
            <a:lvl2pPr marL="381000" indent="0">
              <a:buNone/>
              <a:defRPr sz="1665">
                <a:solidFill>
                  <a:schemeClr val="tx1">
                    <a:tint val="75000"/>
                  </a:schemeClr>
                </a:solidFill>
              </a:defRPr>
            </a:lvl2pPr>
            <a:lvl3pPr marL="762000" indent="0">
              <a:buNone/>
              <a:defRPr sz="1500">
                <a:solidFill>
                  <a:schemeClr val="tx1">
                    <a:tint val="75000"/>
                  </a:schemeClr>
                </a:solidFill>
              </a:defRPr>
            </a:lvl3pPr>
            <a:lvl4pPr marL="1143000" indent="0">
              <a:buNone/>
              <a:defRPr sz="1335">
                <a:solidFill>
                  <a:schemeClr val="tx1">
                    <a:tint val="75000"/>
                  </a:schemeClr>
                </a:solidFill>
              </a:defRPr>
            </a:lvl4pPr>
            <a:lvl5pPr marL="1524000" indent="0">
              <a:buNone/>
              <a:defRPr sz="1335">
                <a:solidFill>
                  <a:schemeClr val="tx1">
                    <a:tint val="75000"/>
                  </a:schemeClr>
                </a:solidFill>
              </a:defRPr>
            </a:lvl5pPr>
            <a:lvl6pPr marL="1905000" indent="0">
              <a:buNone/>
              <a:defRPr sz="1335">
                <a:solidFill>
                  <a:schemeClr val="tx1">
                    <a:tint val="75000"/>
                  </a:schemeClr>
                </a:solidFill>
              </a:defRPr>
            </a:lvl6pPr>
            <a:lvl7pPr marL="2286000" indent="0">
              <a:buNone/>
              <a:defRPr sz="1335">
                <a:solidFill>
                  <a:schemeClr val="tx1">
                    <a:tint val="75000"/>
                  </a:schemeClr>
                </a:solidFill>
              </a:defRPr>
            </a:lvl7pPr>
            <a:lvl8pPr marL="2667000" indent="0">
              <a:buNone/>
              <a:defRPr sz="1335">
                <a:solidFill>
                  <a:schemeClr val="tx1">
                    <a:tint val="75000"/>
                  </a:schemeClr>
                </a:solidFill>
              </a:defRPr>
            </a:lvl8pPr>
            <a:lvl9pPr marL="3048000" indent="0">
              <a:buNone/>
              <a:defRPr sz="1335">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98500" y="1521354"/>
            <a:ext cx="4318000" cy="362611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5143500" y="1521354"/>
            <a:ext cx="4318000" cy="362611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99823" y="304271"/>
            <a:ext cx="8763000" cy="1104636"/>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99824" y="1400969"/>
            <a:ext cx="4298156" cy="686593"/>
          </a:xfrm>
        </p:spPr>
        <p:txBody>
          <a:bodyPr anchor="b"/>
          <a:lstStyle>
            <a:lvl1pPr marL="0" indent="0">
              <a:buNone/>
              <a:defRPr sz="2000" b="1"/>
            </a:lvl1pPr>
            <a:lvl2pPr marL="381000" indent="0">
              <a:buNone/>
              <a:defRPr sz="1665" b="1"/>
            </a:lvl2pPr>
            <a:lvl3pPr marL="762000" indent="0">
              <a:buNone/>
              <a:defRPr sz="1500" b="1"/>
            </a:lvl3pPr>
            <a:lvl4pPr marL="1143000" indent="0">
              <a:buNone/>
              <a:defRPr sz="1335" b="1"/>
            </a:lvl4pPr>
            <a:lvl5pPr marL="1524000" indent="0">
              <a:buNone/>
              <a:defRPr sz="1335" b="1"/>
            </a:lvl5pPr>
            <a:lvl6pPr marL="1905000" indent="0">
              <a:buNone/>
              <a:defRPr sz="1335" b="1"/>
            </a:lvl6pPr>
            <a:lvl7pPr marL="2286000" indent="0">
              <a:buNone/>
              <a:defRPr sz="1335" b="1"/>
            </a:lvl7pPr>
            <a:lvl8pPr marL="2667000" indent="0">
              <a:buNone/>
              <a:defRPr sz="1335" b="1"/>
            </a:lvl8pPr>
            <a:lvl9pPr marL="3048000" indent="0">
              <a:buNone/>
              <a:defRPr sz="1335"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99824" y="2087563"/>
            <a:ext cx="4298156" cy="307049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5143500" y="1400969"/>
            <a:ext cx="4319323" cy="686593"/>
          </a:xfrm>
        </p:spPr>
        <p:txBody>
          <a:bodyPr anchor="b"/>
          <a:lstStyle>
            <a:lvl1pPr marL="0" indent="0">
              <a:buNone/>
              <a:defRPr sz="2000" b="1"/>
            </a:lvl1pPr>
            <a:lvl2pPr marL="381000" indent="0">
              <a:buNone/>
              <a:defRPr sz="1665" b="1"/>
            </a:lvl2pPr>
            <a:lvl3pPr marL="762000" indent="0">
              <a:buNone/>
              <a:defRPr sz="1500" b="1"/>
            </a:lvl3pPr>
            <a:lvl4pPr marL="1143000" indent="0">
              <a:buNone/>
              <a:defRPr sz="1335" b="1"/>
            </a:lvl4pPr>
            <a:lvl5pPr marL="1524000" indent="0">
              <a:buNone/>
              <a:defRPr sz="1335" b="1"/>
            </a:lvl5pPr>
            <a:lvl6pPr marL="1905000" indent="0">
              <a:buNone/>
              <a:defRPr sz="1335" b="1"/>
            </a:lvl6pPr>
            <a:lvl7pPr marL="2286000" indent="0">
              <a:buNone/>
              <a:defRPr sz="1335" b="1"/>
            </a:lvl7pPr>
            <a:lvl8pPr marL="2667000" indent="0">
              <a:buNone/>
              <a:defRPr sz="1335" b="1"/>
            </a:lvl8pPr>
            <a:lvl9pPr marL="3048000" indent="0">
              <a:buNone/>
              <a:defRPr sz="1335"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5143500" y="2087563"/>
            <a:ext cx="4319323" cy="307049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5"/>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319323" y="822855"/>
            <a:ext cx="5143500" cy="4061354"/>
          </a:xfrm>
        </p:spPr>
        <p:txBody>
          <a:bodyPr/>
          <a:lstStyle>
            <a:lvl1pPr>
              <a:defRPr sz="2665"/>
            </a:lvl1pPr>
            <a:lvl2pPr>
              <a:defRPr sz="2335"/>
            </a:lvl2pPr>
            <a:lvl3pPr>
              <a:defRPr sz="2000"/>
            </a:lvl3pPr>
            <a:lvl4pPr>
              <a:defRPr sz="1665"/>
            </a:lvl4pPr>
            <a:lvl5pPr>
              <a:defRPr sz="1665"/>
            </a:lvl5pPr>
            <a:lvl6pPr>
              <a:defRPr sz="1665"/>
            </a:lvl6pPr>
            <a:lvl7pPr>
              <a:defRPr sz="1665"/>
            </a:lvl7pPr>
            <a:lvl8pPr>
              <a:defRPr sz="1665"/>
            </a:lvl8pPr>
            <a:lvl9pPr>
              <a:defRPr sz="1665"/>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99824" y="1714500"/>
            <a:ext cx="3276864" cy="3176323"/>
          </a:xfrm>
        </p:spPr>
        <p:txBody>
          <a:bodyPr/>
          <a:lstStyle>
            <a:lvl1pPr marL="0" indent="0">
              <a:buNone/>
              <a:defRPr sz="1335"/>
            </a:lvl1pPr>
            <a:lvl2pPr marL="381000" indent="0">
              <a:buNone/>
              <a:defRPr sz="1165"/>
            </a:lvl2pPr>
            <a:lvl3pPr marL="762000" indent="0">
              <a:buNone/>
              <a:defRPr sz="1000"/>
            </a:lvl3pPr>
            <a:lvl4pPr marL="1143000" indent="0">
              <a:buNone/>
              <a:defRPr sz="835"/>
            </a:lvl4pPr>
            <a:lvl5pPr marL="1524000" indent="0">
              <a:buNone/>
              <a:defRPr sz="835"/>
            </a:lvl5pPr>
            <a:lvl6pPr marL="1905000" indent="0">
              <a:buNone/>
              <a:defRPr sz="835"/>
            </a:lvl6pPr>
            <a:lvl7pPr marL="2286000" indent="0">
              <a:buNone/>
              <a:defRPr sz="835"/>
            </a:lvl7pPr>
            <a:lvl8pPr marL="2667000" indent="0">
              <a:buNone/>
              <a:defRPr sz="835"/>
            </a:lvl8pPr>
            <a:lvl9pPr marL="3048000" indent="0">
              <a:buNone/>
              <a:defRPr sz="835"/>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319323" y="822855"/>
            <a:ext cx="5143500" cy="4061354"/>
          </a:xfrm>
        </p:spPr>
        <p:txBody>
          <a:bodyPr anchor="t"/>
          <a:lstStyle>
            <a:lvl1pPr marL="0" indent="0">
              <a:buNone/>
              <a:defRPr sz="2665"/>
            </a:lvl1pPr>
            <a:lvl2pPr marL="381000" indent="0">
              <a:buNone/>
              <a:defRPr sz="2335"/>
            </a:lvl2pPr>
            <a:lvl3pPr marL="762000" indent="0">
              <a:buNone/>
              <a:defRPr sz="2000"/>
            </a:lvl3pPr>
            <a:lvl4pPr marL="1143000" indent="0">
              <a:buNone/>
              <a:defRPr sz="1665"/>
            </a:lvl4pPr>
            <a:lvl5pPr marL="1524000" indent="0">
              <a:buNone/>
              <a:defRPr sz="1665"/>
            </a:lvl5pPr>
            <a:lvl6pPr marL="1905000" indent="0">
              <a:buNone/>
              <a:defRPr sz="1665"/>
            </a:lvl6pPr>
            <a:lvl7pPr marL="2286000" indent="0">
              <a:buNone/>
              <a:defRPr sz="1665"/>
            </a:lvl7pPr>
            <a:lvl8pPr marL="2667000" indent="0">
              <a:buNone/>
              <a:defRPr sz="1665"/>
            </a:lvl8pPr>
            <a:lvl9pPr marL="3048000" indent="0">
              <a:buNone/>
              <a:defRPr sz="1665"/>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99824" y="1714500"/>
            <a:ext cx="3276864" cy="3176323"/>
          </a:xfrm>
        </p:spPr>
        <p:txBody>
          <a:bodyPr/>
          <a:lstStyle>
            <a:lvl1pPr marL="0" indent="0">
              <a:buNone/>
              <a:defRPr sz="1335"/>
            </a:lvl1pPr>
            <a:lvl2pPr marL="381000" indent="0">
              <a:buNone/>
              <a:defRPr sz="1165"/>
            </a:lvl2pPr>
            <a:lvl3pPr marL="762000" indent="0">
              <a:buNone/>
              <a:defRPr sz="1000"/>
            </a:lvl3pPr>
            <a:lvl4pPr marL="1143000" indent="0">
              <a:buNone/>
              <a:defRPr sz="835"/>
            </a:lvl4pPr>
            <a:lvl5pPr marL="1524000" indent="0">
              <a:buNone/>
              <a:defRPr sz="835"/>
            </a:lvl5pPr>
            <a:lvl6pPr marL="1905000" indent="0">
              <a:buNone/>
              <a:defRPr sz="835"/>
            </a:lvl6pPr>
            <a:lvl7pPr marL="2286000" indent="0">
              <a:buNone/>
              <a:defRPr sz="835"/>
            </a:lvl7pPr>
            <a:lvl8pPr marL="2667000" indent="0">
              <a:buNone/>
              <a:defRPr sz="835"/>
            </a:lvl8pPr>
            <a:lvl9pPr marL="3048000" indent="0">
              <a:buNone/>
              <a:defRPr sz="835"/>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E1B1F57-B3D7-4910-9E5E-C3714C7E681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F7456A-6716-42C7-BADD-A17C24BFA98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304271"/>
            <a:ext cx="8763000" cy="110463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98500" y="1521354"/>
            <a:ext cx="8763000" cy="3626115"/>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98500" y="5296959"/>
            <a:ext cx="22860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fld id="{9E1B1F57-B3D7-4910-9E5E-C3714C7E6818}" type="datetimeFigureOut">
              <a:rPr lang="zh-CN" altLang="en-US" smtClean="0"/>
            </a:fld>
            <a:endParaRPr lang="zh-CN" altLang="en-US"/>
          </a:p>
        </p:txBody>
      </p:sp>
      <p:sp>
        <p:nvSpPr>
          <p:cNvPr id="5" name="Footer Placeholder 4"/>
          <p:cNvSpPr>
            <a:spLocks noGrp="1"/>
          </p:cNvSpPr>
          <p:nvPr>
            <p:ph type="ftr" sz="quarter" idx="3"/>
          </p:nvPr>
        </p:nvSpPr>
        <p:spPr>
          <a:xfrm>
            <a:off x="3365500" y="5296959"/>
            <a:ext cx="34290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175500" y="5296959"/>
            <a:ext cx="2286000" cy="304271"/>
          </a:xfrm>
          <a:prstGeom prst="rect">
            <a:avLst/>
          </a:prstGeom>
        </p:spPr>
        <p:txBody>
          <a:bodyPr vert="horz" lIns="91440" tIns="45720" rIns="91440" bIns="45720" rtlCol="0" anchor="ctr"/>
          <a:lstStyle>
            <a:lvl1pPr algn="r">
              <a:defRPr sz="1000">
                <a:solidFill>
                  <a:schemeClr val="tx1">
                    <a:tint val="75000"/>
                  </a:schemeClr>
                </a:solidFill>
              </a:defRPr>
            </a:lvl1pPr>
          </a:lstStyle>
          <a:p>
            <a:fld id="{60F7456A-6716-42C7-BADD-A17C24BFA98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762000" rtl="0" eaLnBrk="1" latinLnBrk="0" hangingPunct="1">
        <a:lnSpc>
          <a:spcPct val="90000"/>
        </a:lnSpc>
        <a:spcBef>
          <a:spcPct val="0"/>
        </a:spcBef>
        <a:buNone/>
        <a:defRPr sz="3665" kern="1200">
          <a:solidFill>
            <a:schemeClr val="tx1"/>
          </a:solidFill>
          <a:latin typeface="+mj-lt"/>
          <a:ea typeface="+mj-ea"/>
          <a:cs typeface="+mj-cs"/>
        </a:defRPr>
      </a:lvl1pPr>
    </p:titleStyle>
    <p:bodyStyle>
      <a:lvl1pPr marL="190500" indent="-190500" algn="l" defTabSz="762000" rtl="0" eaLnBrk="1" latinLnBrk="0" hangingPunct="1">
        <a:lnSpc>
          <a:spcPct val="90000"/>
        </a:lnSpc>
        <a:spcBef>
          <a:spcPts val="835"/>
        </a:spcBef>
        <a:buFont typeface="Arial" panose="020B0604020202020204" pitchFamily="34" charset="0"/>
        <a:buChar char="•"/>
        <a:defRPr sz="2335" kern="1200">
          <a:solidFill>
            <a:schemeClr val="tx1"/>
          </a:solidFill>
          <a:latin typeface="+mn-lt"/>
          <a:ea typeface="+mn-ea"/>
          <a:cs typeface="+mn-cs"/>
        </a:defRPr>
      </a:lvl1pPr>
      <a:lvl2pPr marL="571500" indent="-190500" algn="l" defTabSz="762000" rtl="0" eaLnBrk="1" latinLnBrk="0" hangingPunct="1">
        <a:lnSpc>
          <a:spcPct val="90000"/>
        </a:lnSpc>
        <a:spcBef>
          <a:spcPts val="415"/>
        </a:spcBef>
        <a:buFont typeface="Arial" panose="020B0604020202020204" pitchFamily="34" charset="0"/>
        <a:buChar char="•"/>
        <a:defRPr sz="2000" kern="1200">
          <a:solidFill>
            <a:schemeClr val="tx1"/>
          </a:solidFill>
          <a:latin typeface="+mn-lt"/>
          <a:ea typeface="+mn-ea"/>
          <a:cs typeface="+mn-cs"/>
        </a:defRPr>
      </a:lvl2pPr>
      <a:lvl3pPr marL="952500" indent="-190500" algn="l" defTabSz="762000" rtl="0" eaLnBrk="1" latinLnBrk="0" hangingPunct="1">
        <a:lnSpc>
          <a:spcPct val="90000"/>
        </a:lnSpc>
        <a:spcBef>
          <a:spcPts val="415"/>
        </a:spcBef>
        <a:buFont typeface="Arial" panose="020B0604020202020204" pitchFamily="34" charset="0"/>
        <a:buChar char="•"/>
        <a:defRPr sz="1665" kern="1200">
          <a:solidFill>
            <a:schemeClr val="tx1"/>
          </a:solidFill>
          <a:latin typeface="+mn-lt"/>
          <a:ea typeface="+mn-ea"/>
          <a:cs typeface="+mn-cs"/>
        </a:defRPr>
      </a:lvl3pPr>
      <a:lvl4pPr marL="1333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4pPr>
      <a:lvl5pPr marL="1714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5pPr>
      <a:lvl6pPr marL="2095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6pPr>
      <a:lvl7pPr marL="2476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7pPr>
      <a:lvl8pPr marL="2857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8pPr>
      <a:lvl9pPr marL="3238500" indent="-190500" algn="l" defTabSz="762000" rtl="0" eaLnBrk="1" latinLnBrk="0" hangingPunct="1">
        <a:lnSpc>
          <a:spcPct val="90000"/>
        </a:lnSpc>
        <a:spcBef>
          <a:spcPts val="415"/>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2000" rtl="0" eaLnBrk="1" latinLnBrk="0" hangingPunct="1">
        <a:defRPr sz="1500" kern="1200">
          <a:solidFill>
            <a:schemeClr val="tx1"/>
          </a:solidFill>
          <a:latin typeface="+mn-lt"/>
          <a:ea typeface="+mn-ea"/>
          <a:cs typeface="+mn-cs"/>
        </a:defRPr>
      </a:lvl1pPr>
      <a:lvl2pPr marL="381000" algn="l" defTabSz="762000" rtl="0" eaLnBrk="1" latinLnBrk="0" hangingPunct="1">
        <a:defRPr sz="1500" kern="1200">
          <a:solidFill>
            <a:schemeClr val="tx1"/>
          </a:solidFill>
          <a:latin typeface="+mn-lt"/>
          <a:ea typeface="+mn-ea"/>
          <a:cs typeface="+mn-cs"/>
        </a:defRPr>
      </a:lvl2pPr>
      <a:lvl3pPr marL="762000" algn="l" defTabSz="762000" rtl="0" eaLnBrk="1" latinLnBrk="0" hangingPunct="1">
        <a:defRPr sz="1500" kern="1200">
          <a:solidFill>
            <a:schemeClr val="tx1"/>
          </a:solidFill>
          <a:latin typeface="+mn-lt"/>
          <a:ea typeface="+mn-ea"/>
          <a:cs typeface="+mn-cs"/>
        </a:defRPr>
      </a:lvl3pPr>
      <a:lvl4pPr marL="1143000" algn="l" defTabSz="762000" rtl="0" eaLnBrk="1" latinLnBrk="0" hangingPunct="1">
        <a:defRPr sz="1500" kern="1200">
          <a:solidFill>
            <a:schemeClr val="tx1"/>
          </a:solidFill>
          <a:latin typeface="+mn-lt"/>
          <a:ea typeface="+mn-ea"/>
          <a:cs typeface="+mn-cs"/>
        </a:defRPr>
      </a:lvl4pPr>
      <a:lvl5pPr marL="1524000" algn="l" defTabSz="762000" rtl="0" eaLnBrk="1" latinLnBrk="0" hangingPunct="1">
        <a:defRPr sz="1500" kern="1200">
          <a:solidFill>
            <a:schemeClr val="tx1"/>
          </a:solidFill>
          <a:latin typeface="+mn-lt"/>
          <a:ea typeface="+mn-ea"/>
          <a:cs typeface="+mn-cs"/>
        </a:defRPr>
      </a:lvl5pPr>
      <a:lvl6pPr marL="1905000" algn="l" defTabSz="762000" rtl="0" eaLnBrk="1" latinLnBrk="0" hangingPunct="1">
        <a:defRPr sz="1500" kern="1200">
          <a:solidFill>
            <a:schemeClr val="tx1"/>
          </a:solidFill>
          <a:latin typeface="+mn-lt"/>
          <a:ea typeface="+mn-ea"/>
          <a:cs typeface="+mn-cs"/>
        </a:defRPr>
      </a:lvl6pPr>
      <a:lvl7pPr marL="2286000" algn="l" defTabSz="762000" rtl="0" eaLnBrk="1" latinLnBrk="0" hangingPunct="1">
        <a:defRPr sz="1500" kern="1200">
          <a:solidFill>
            <a:schemeClr val="tx1"/>
          </a:solidFill>
          <a:latin typeface="+mn-lt"/>
          <a:ea typeface="+mn-ea"/>
          <a:cs typeface="+mn-cs"/>
        </a:defRPr>
      </a:lvl7pPr>
      <a:lvl8pPr marL="2667000" algn="l" defTabSz="762000" rtl="0" eaLnBrk="1" latinLnBrk="0" hangingPunct="1">
        <a:defRPr sz="1500" kern="1200">
          <a:solidFill>
            <a:schemeClr val="tx1"/>
          </a:solidFill>
          <a:latin typeface="+mn-lt"/>
          <a:ea typeface="+mn-ea"/>
          <a:cs typeface="+mn-cs"/>
        </a:defRPr>
      </a:lvl8pPr>
      <a:lvl9pPr marL="3048000" algn="l" defTabSz="76200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6"/>
          <p:cNvSpPr>
            <a:spLocks noChangeArrowheads="1"/>
          </p:cNvSpPr>
          <p:nvPr/>
        </p:nvSpPr>
        <p:spPr bwMode="auto">
          <a:xfrm>
            <a:off x="1379855" y="1155700"/>
            <a:ext cx="7168515" cy="152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p>
            <a:pPr algn="ctr"/>
            <a:r>
              <a:rPr lang="zh-CN" altLang="en-US" sz="4800" b="1" spc="230" dirty="0">
                <a:solidFill>
                  <a:srgbClr val="0070C0"/>
                </a:solidFill>
                <a:uFillTx/>
                <a:latin typeface="微软雅黑" panose="020B0503020204020204" pitchFamily="34" charset="-122"/>
                <a:ea typeface="微软雅黑" panose="020B0503020204020204" pitchFamily="34" charset="-122"/>
                <a:sym typeface="Segoe UI" panose="020B0502040204020203" pitchFamily="34" charset="0"/>
              </a:rPr>
              <a:t>基于OCR的身份证</a:t>
            </a:r>
            <a:endParaRPr lang="zh-CN" altLang="en-US" sz="4800" b="1" spc="230" dirty="0">
              <a:solidFill>
                <a:srgbClr val="0070C0"/>
              </a:solidFill>
              <a:uFillTx/>
              <a:latin typeface="微软雅黑" panose="020B0503020204020204" pitchFamily="34" charset="-122"/>
              <a:ea typeface="微软雅黑" panose="020B0503020204020204" pitchFamily="34" charset="-122"/>
              <a:sym typeface="Segoe UI" panose="020B0502040204020203" pitchFamily="34" charset="0"/>
            </a:endParaRPr>
          </a:p>
          <a:p>
            <a:pPr algn="ctr"/>
            <a:r>
              <a:rPr lang="zh-CN" altLang="en-US" sz="4800" b="1" spc="230" dirty="0">
                <a:solidFill>
                  <a:srgbClr val="0070C0"/>
                </a:solidFill>
                <a:uFillTx/>
                <a:latin typeface="微软雅黑" panose="020B0503020204020204" pitchFamily="34" charset="-122"/>
                <a:ea typeface="微软雅黑" panose="020B0503020204020204" pitchFamily="34" charset="-122"/>
                <a:sym typeface="Segoe UI" panose="020B0502040204020203" pitchFamily="34" charset="0"/>
              </a:rPr>
              <a:t>要素提取</a:t>
            </a:r>
            <a:endParaRPr lang="zh-CN" altLang="en-US" sz="4800" b="1" spc="230" dirty="0">
              <a:solidFill>
                <a:srgbClr val="0070C0"/>
              </a:solidFill>
              <a:uFillTx/>
              <a:latin typeface="微软雅黑" panose="020B0503020204020204" pitchFamily="34" charset="-122"/>
              <a:ea typeface="微软雅黑" panose="020B0503020204020204" pitchFamily="34" charset="-122"/>
              <a:sym typeface="Segoe UI" panose="020B0502040204020203" pitchFamily="34" charset="0"/>
            </a:endParaRPr>
          </a:p>
        </p:txBody>
      </p:sp>
      <p:sp>
        <p:nvSpPr>
          <p:cNvPr id="13" name="TextBox 6"/>
          <p:cNvSpPr txBox="1"/>
          <p:nvPr/>
        </p:nvSpPr>
        <p:spPr>
          <a:xfrm>
            <a:off x="3359150" y="3683000"/>
            <a:ext cx="3621405" cy="460375"/>
          </a:xfrm>
          <a:prstGeom prst="rect">
            <a:avLst/>
          </a:prstGeom>
          <a:noFill/>
        </p:spPr>
        <p:txBody>
          <a:bodyPr wrap="square" rtlCol="0">
            <a:spAutoFit/>
          </a:bodyPr>
          <a:lstStyle/>
          <a:p>
            <a:pPr algn="ctr"/>
            <a:r>
              <a:rPr lang="zh-CN" altLang="en-US" sz="2400" dirty="0">
                <a:solidFill>
                  <a:srgbClr val="0070C0"/>
                </a:solidFill>
                <a:uFillTx/>
                <a:latin typeface="微软雅黑" panose="020B0503020204020204" pitchFamily="34" charset="-122"/>
                <a:ea typeface="微软雅黑" panose="020B0503020204020204" pitchFamily="34" charset="-122"/>
              </a:rPr>
              <a:t>本</a:t>
            </a:r>
            <a:r>
              <a:rPr lang="en-US" altLang="zh-CN" sz="2400" dirty="0">
                <a:solidFill>
                  <a:srgbClr val="0070C0"/>
                </a:solidFill>
                <a:uFillTx/>
                <a:latin typeface="微软雅黑" panose="020B0503020204020204" pitchFamily="34" charset="-122"/>
                <a:ea typeface="微软雅黑" panose="020B0503020204020204" pitchFamily="34" charset="-122"/>
              </a:rPr>
              <a:t>20</a:t>
            </a:r>
            <a:r>
              <a:rPr lang="zh-CN" altLang="en-US" sz="2400" dirty="0">
                <a:solidFill>
                  <a:srgbClr val="0070C0"/>
                </a:solidFill>
                <a:uFillTx/>
                <a:latin typeface="微软雅黑" panose="020B0503020204020204" pitchFamily="34" charset="-122"/>
                <a:ea typeface="微软雅黑" panose="020B0503020204020204" pitchFamily="34" charset="-122"/>
              </a:rPr>
              <a:t>软卓</a:t>
            </a:r>
            <a:r>
              <a:rPr lang="en-US" altLang="zh-CN" sz="2400" dirty="0">
                <a:solidFill>
                  <a:srgbClr val="0070C0"/>
                </a:solidFill>
                <a:uFillTx/>
                <a:latin typeface="微软雅黑" panose="020B0503020204020204" pitchFamily="34" charset="-122"/>
                <a:ea typeface="微软雅黑" panose="020B0503020204020204" pitchFamily="34" charset="-122"/>
              </a:rPr>
              <a:t>01</a:t>
            </a:r>
            <a:r>
              <a:rPr lang="zh-CN" altLang="en-US" sz="2400" dirty="0">
                <a:solidFill>
                  <a:srgbClr val="0070C0"/>
                </a:solidFill>
                <a:uFillTx/>
                <a:latin typeface="微软雅黑" panose="020B0503020204020204" pitchFamily="34" charset="-122"/>
                <a:ea typeface="微软雅黑" panose="020B0503020204020204" pitchFamily="34" charset="-122"/>
              </a:rPr>
              <a:t>班</a:t>
            </a:r>
            <a:r>
              <a:rPr lang="en-US" altLang="zh-CN" sz="2400" dirty="0">
                <a:solidFill>
                  <a:srgbClr val="0070C0"/>
                </a:solidFill>
                <a:uFillTx/>
                <a:latin typeface="微软雅黑" panose="020B0503020204020204" pitchFamily="34" charset="-122"/>
                <a:ea typeface="微软雅黑" panose="020B0503020204020204" pitchFamily="34" charset="-122"/>
              </a:rPr>
              <a:t>     </a:t>
            </a:r>
            <a:r>
              <a:rPr lang="zh-CN" altLang="en-US" sz="2400" dirty="0">
                <a:solidFill>
                  <a:srgbClr val="0070C0"/>
                </a:solidFill>
                <a:uFillTx/>
                <a:latin typeface="微软雅黑" panose="020B0503020204020204" pitchFamily="34" charset="-122"/>
                <a:ea typeface="微软雅黑" panose="020B0503020204020204" pitchFamily="34" charset="-122"/>
              </a:rPr>
              <a:t>彭昊</a:t>
            </a:r>
            <a:endParaRPr lang="zh-CN" altLang="en-US" sz="2400" dirty="0">
              <a:solidFill>
                <a:srgbClr val="0070C0"/>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bldLst>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268845" y="5076190"/>
            <a:ext cx="5080000" cy="583565"/>
          </a:xfrm>
          <a:prstGeom prst="rect">
            <a:avLst/>
          </a:prstGeom>
          <a:noFill/>
        </p:spPr>
        <p:txBody>
          <a:bodyPr wrap="square" rtlCol="0"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mn-ea"/>
              </a:rPr>
              <a:t>核心技术</a:t>
            </a:r>
            <a:endParaRPr lang="zh-CN" altLang="en-US" sz="3200" b="1" dirty="0">
              <a:solidFill>
                <a:schemeClr val="bg1"/>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0" y="201930"/>
            <a:ext cx="5080000" cy="521970"/>
          </a:xfrm>
          <a:prstGeom prst="rect">
            <a:avLst/>
          </a:prstGeom>
          <a:noFill/>
        </p:spPr>
        <p:txBody>
          <a:bodyPr wrap="square" rtlCol="0" anchor="t">
            <a:spAutoFit/>
          </a:bodyPr>
          <a:p>
            <a:pPr indent="0"/>
            <a:r>
              <a:rPr lang="zh-CN" altLang="en-US" sz="2800">
                <a:latin typeface="微软雅黑" panose="020B0503020204020204" pitchFamily="34" charset="-122"/>
                <a:ea typeface="微软雅黑" panose="020B0503020204020204" pitchFamily="34" charset="-122"/>
                <a:sym typeface="+mn-ea"/>
              </a:rPr>
              <a:t>系统方案</a:t>
            </a:r>
            <a:r>
              <a:rPr lang="en-US" altLang="zh-CN" sz="2800">
                <a:latin typeface="微软雅黑" panose="020B0503020204020204" pitchFamily="34" charset="-122"/>
                <a:ea typeface="微软雅黑" panose="020B0503020204020204" pitchFamily="34" charset="-122"/>
                <a:sym typeface="+mn-ea"/>
              </a:rPr>
              <a:t>-</a:t>
            </a:r>
            <a:r>
              <a:rPr lang="zh-CN" altLang="en-US" sz="2800">
                <a:latin typeface="微软雅黑" panose="020B0503020204020204" pitchFamily="34" charset="-122"/>
                <a:ea typeface="微软雅黑" panose="020B0503020204020204" pitchFamily="34" charset="-122"/>
                <a:sym typeface="+mn-ea"/>
              </a:rPr>
              <a:t>去水印模块</a:t>
            </a:r>
            <a:r>
              <a:rPr lang="en-US" altLang="zh-CN" sz="2800">
                <a:latin typeface="微软雅黑" panose="020B0503020204020204" pitchFamily="34" charset="-122"/>
                <a:ea typeface="微软雅黑" panose="020B0503020204020204" pitchFamily="34" charset="-122"/>
                <a:sym typeface="+mn-ea"/>
              </a:rPr>
              <a:t>-</a:t>
            </a:r>
            <a:r>
              <a:rPr lang="en-US" altLang="zh-CN" sz="2800">
                <a:latin typeface="微软雅黑" panose="020B0503020204020204" pitchFamily="34" charset="-122"/>
                <a:ea typeface="微软雅黑" panose="020B0503020204020204" pitchFamily="34" charset="-122"/>
                <a:sym typeface="+mn-ea"/>
              </a:rPr>
              <a:t>CGAN</a:t>
            </a:r>
            <a:endParaRPr lang="en-US" altLang="zh-CN" sz="2800">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1544320" y="942975"/>
            <a:ext cx="6770370" cy="2514600"/>
          </a:xfrm>
          <a:prstGeom prst="rect">
            <a:avLst/>
          </a:prstGeom>
        </p:spPr>
      </p:pic>
      <p:sp>
        <p:nvSpPr>
          <p:cNvPr id="4" name="文本框 3"/>
          <p:cNvSpPr txBox="1"/>
          <p:nvPr/>
        </p:nvSpPr>
        <p:spPr>
          <a:xfrm>
            <a:off x="1966595" y="3938270"/>
            <a:ext cx="5080000" cy="922020"/>
          </a:xfrm>
          <a:prstGeom prst="rect">
            <a:avLst/>
          </a:prstGeom>
          <a:noFill/>
        </p:spPr>
        <p:txBody>
          <a:bodyPr wrap="square" rtlCol="0" anchor="t">
            <a:spAutoFit/>
          </a:bodyPr>
          <a:p>
            <a:r>
              <a:rPr lang="zh-CN" altLang="en-US"/>
              <a:t>模型名称：条件生成对抗网络（</a:t>
            </a:r>
            <a:r>
              <a:rPr lang="en-US" altLang="zh-CN"/>
              <a:t>CGAN</a:t>
            </a:r>
            <a:r>
              <a:rPr lang="zh-CN" altLang="en-US"/>
              <a:t>）</a:t>
            </a:r>
            <a:endParaRPr lang="zh-CN" altLang="en-US"/>
          </a:p>
          <a:p>
            <a:endParaRPr lang="zh-CN" altLang="en-US"/>
          </a:p>
          <a:p>
            <a:r>
              <a:rPr lang="zh-CN" altLang="en-US"/>
              <a:t>目标函数：最小二乘损失（</a:t>
            </a:r>
            <a:r>
              <a:rPr lang="en-US" altLang="zh-CN"/>
              <a:t>LSGANs</a:t>
            </a:r>
            <a:r>
              <a:rPr lang="zh-CN" altLang="en-US"/>
              <a:t>的损失</a:t>
            </a:r>
            <a:r>
              <a:rPr lang="zh-CN" altLang="en-US"/>
              <a:t>函数）</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2925" y="3443605"/>
            <a:ext cx="8747760" cy="2030095"/>
          </a:xfrm>
          <a:prstGeom prst="rect">
            <a:avLst/>
          </a:prstGeom>
          <a:noFill/>
        </p:spPr>
        <p:txBody>
          <a:bodyPr wrap="square" rtlCol="0" anchor="t">
            <a:spAutoFit/>
          </a:bodyPr>
          <a:p>
            <a:r>
              <a:rPr lang="zh-CN" altLang="en-US"/>
              <a:t>去除水印的过程在一定程度上可以看做是图像恢复的工作，而生成对抗网络能够有效处理这类任务。</a:t>
            </a:r>
            <a:endParaRPr lang="zh-CN" altLang="en-US"/>
          </a:p>
          <a:p>
            <a:endParaRPr lang="zh-CN" altLang="en-US"/>
          </a:p>
          <a:p>
            <a:r>
              <a:rPr lang="zh-CN" altLang="en-US"/>
              <a:t>我们采用条件生成对抗网络来完成去除水印的工作，生成器输入带水印的图片，生成去除水印之后的图片，判别器对生成不带水印的图像和真实不带水印的图像进行真伪的判别，输入原始带水印的图像作为条件约束，通过判别器和生成器之间的对抗训练，提高生成器的能力，改善去除水印的效果。</a:t>
            </a:r>
            <a:endParaRPr lang="zh-CN" altLang="en-US"/>
          </a:p>
        </p:txBody>
      </p:sp>
      <p:pic>
        <p:nvPicPr>
          <p:cNvPr id="3" name="图片 2"/>
          <p:cNvPicPr>
            <a:picLocks noChangeAspect="1"/>
          </p:cNvPicPr>
          <p:nvPr/>
        </p:nvPicPr>
        <p:blipFill>
          <a:blip r:embed="rId1"/>
          <a:stretch>
            <a:fillRect/>
          </a:stretch>
        </p:blipFill>
        <p:spPr>
          <a:xfrm>
            <a:off x="1388745" y="757555"/>
            <a:ext cx="6770370" cy="2514600"/>
          </a:xfrm>
          <a:prstGeom prst="rect">
            <a:avLst/>
          </a:prstGeom>
        </p:spPr>
      </p:pic>
      <p:sp>
        <p:nvSpPr>
          <p:cNvPr id="2" name="文本框 1"/>
          <p:cNvSpPr txBox="1"/>
          <p:nvPr/>
        </p:nvSpPr>
        <p:spPr>
          <a:xfrm>
            <a:off x="0" y="168275"/>
            <a:ext cx="5080000" cy="521970"/>
          </a:xfrm>
          <a:prstGeom prst="rect">
            <a:avLst/>
          </a:prstGeom>
          <a:noFill/>
        </p:spPr>
        <p:txBody>
          <a:bodyPr wrap="square" rtlCol="0" anchor="t">
            <a:spAutoFit/>
          </a:bodyPr>
          <a:p>
            <a:pPr indent="0"/>
            <a:r>
              <a:rPr lang="zh-CN" altLang="en-US" sz="2800">
                <a:latin typeface="微软雅黑" panose="020B0503020204020204" pitchFamily="34" charset="-122"/>
                <a:ea typeface="微软雅黑" panose="020B0503020204020204" pitchFamily="34" charset="-122"/>
                <a:sym typeface="+mn-ea"/>
              </a:rPr>
              <a:t>系统方案</a:t>
            </a:r>
            <a:r>
              <a:rPr lang="en-US" altLang="zh-CN" sz="2800">
                <a:latin typeface="微软雅黑" panose="020B0503020204020204" pitchFamily="34" charset="-122"/>
                <a:ea typeface="微软雅黑" panose="020B0503020204020204" pitchFamily="34" charset="-122"/>
                <a:sym typeface="+mn-ea"/>
              </a:rPr>
              <a:t>-</a:t>
            </a:r>
            <a:r>
              <a:rPr lang="zh-CN" altLang="en-US" sz="2800">
                <a:latin typeface="微软雅黑" panose="020B0503020204020204" pitchFamily="34" charset="-122"/>
                <a:ea typeface="微软雅黑" panose="020B0503020204020204" pitchFamily="34" charset="-122"/>
                <a:sym typeface="+mn-ea"/>
              </a:rPr>
              <a:t>去水印模块</a:t>
            </a:r>
            <a:r>
              <a:rPr lang="en-US" altLang="zh-CN" sz="2800">
                <a:latin typeface="微软雅黑" panose="020B0503020204020204" pitchFamily="34" charset="-122"/>
                <a:ea typeface="微软雅黑" panose="020B0503020204020204" pitchFamily="34" charset="-122"/>
                <a:sym typeface="+mn-ea"/>
              </a:rPr>
              <a:t>-</a:t>
            </a:r>
            <a:r>
              <a:rPr lang="en-US" altLang="zh-CN" sz="2800">
                <a:latin typeface="微软雅黑" panose="020B0503020204020204" pitchFamily="34" charset="-122"/>
                <a:ea typeface="微软雅黑" panose="020B0503020204020204" pitchFamily="34" charset="-122"/>
                <a:sym typeface="+mn-ea"/>
              </a:rPr>
              <a:t>CGAN</a:t>
            </a:r>
            <a:endParaRPr lang="en-US" altLang="zh-CN" sz="280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92075"/>
            <a:ext cx="5686425" cy="521970"/>
          </a:xfrm>
          <a:prstGeom prst="rect">
            <a:avLst/>
          </a:prstGeom>
          <a:noFill/>
        </p:spPr>
        <p:txBody>
          <a:bodyPr wrap="square" rtlCol="0" anchor="t">
            <a:spAutoFit/>
          </a:bodyPr>
          <a:p>
            <a:pPr indent="0"/>
            <a:r>
              <a:rPr lang="zh-CN" altLang="en-US" sz="2800">
                <a:latin typeface="微软雅黑" panose="020B0503020204020204" pitchFamily="34" charset="-122"/>
                <a:ea typeface="微软雅黑" panose="020B0503020204020204" pitchFamily="34" charset="-122"/>
                <a:sym typeface="+mn-ea"/>
              </a:rPr>
              <a:t>系统方案</a:t>
            </a:r>
            <a:r>
              <a:rPr lang="en-US" altLang="zh-CN" sz="2800">
                <a:latin typeface="微软雅黑" panose="020B0503020204020204" pitchFamily="34" charset="-122"/>
                <a:ea typeface="微软雅黑" panose="020B0503020204020204" pitchFamily="34" charset="-122"/>
                <a:sym typeface="+mn-ea"/>
              </a:rPr>
              <a:t>-</a:t>
            </a:r>
            <a:r>
              <a:rPr lang="zh-CN" altLang="en-US" sz="2800">
                <a:latin typeface="微软雅黑" panose="020B0503020204020204" pitchFamily="34" charset="-122"/>
                <a:ea typeface="微软雅黑" panose="020B0503020204020204" pitchFamily="34" charset="-122"/>
                <a:sym typeface="+mn-ea"/>
              </a:rPr>
              <a:t>去水印模块</a:t>
            </a:r>
            <a:r>
              <a:rPr lang="en-US" altLang="zh-CN" sz="2800">
                <a:latin typeface="微软雅黑" panose="020B0503020204020204" pitchFamily="34" charset="-122"/>
                <a:ea typeface="微软雅黑" panose="020B0503020204020204" pitchFamily="34" charset="-122"/>
                <a:sym typeface="+mn-ea"/>
              </a:rPr>
              <a:t>-</a:t>
            </a:r>
            <a:r>
              <a:rPr lang="zh-CN" altLang="en-US" sz="2800">
                <a:latin typeface="微软雅黑" panose="020B0503020204020204" pitchFamily="34" charset="-122"/>
                <a:ea typeface="微软雅黑" panose="020B0503020204020204" pitchFamily="34" charset="-122"/>
                <a:sym typeface="+mn-ea"/>
              </a:rPr>
              <a:t>流程和结果</a:t>
            </a:r>
            <a:endParaRPr lang="zh-CN" altLang="en-US" sz="280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621665" y="4404360"/>
            <a:ext cx="8916670" cy="922020"/>
          </a:xfrm>
          <a:prstGeom prst="rect">
            <a:avLst/>
          </a:prstGeom>
          <a:noFill/>
        </p:spPr>
        <p:txBody>
          <a:bodyPr wrap="square" rtlCol="0" anchor="t">
            <a:spAutoFit/>
          </a:bodyPr>
          <a:p>
            <a:r>
              <a:rPr lang="zh-CN" altLang="en-US"/>
              <a:t>最终去水印的效果如图所示，可以看到我们的去水印模块在不同亮度、模糊程度、透明度的图像上都有非常出色的表现。即使一些图片人眼无法识别出被遮挡的文字内容，我们的模型也依然能够很大程度上恢复出被遮挡的信息，大大减小了文本识别的难度。</a:t>
            </a:r>
            <a:endParaRPr lang="zh-CN" altLang="en-US"/>
          </a:p>
        </p:txBody>
      </p:sp>
      <p:pic>
        <p:nvPicPr>
          <p:cNvPr id="100" name="图片 99"/>
          <p:cNvPicPr/>
          <p:nvPr/>
        </p:nvPicPr>
        <p:blipFill>
          <a:blip r:embed="rId1"/>
          <a:stretch>
            <a:fillRect/>
          </a:stretch>
        </p:blipFill>
        <p:spPr>
          <a:xfrm>
            <a:off x="563245" y="861695"/>
            <a:ext cx="2999105" cy="3295015"/>
          </a:xfrm>
          <a:prstGeom prst="rect">
            <a:avLst/>
          </a:prstGeom>
          <a:noFill/>
          <a:ln w="9525">
            <a:noFill/>
          </a:ln>
        </p:spPr>
      </p:pic>
      <p:sp>
        <p:nvSpPr>
          <p:cNvPr id="9" name="右箭头 8"/>
          <p:cNvSpPr/>
          <p:nvPr/>
        </p:nvSpPr>
        <p:spPr>
          <a:xfrm>
            <a:off x="3932555" y="2599055"/>
            <a:ext cx="1384300" cy="199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1" name="图片 100"/>
          <p:cNvPicPr/>
          <p:nvPr/>
        </p:nvPicPr>
        <p:blipFill>
          <a:blip r:embed="rId2"/>
          <a:stretch>
            <a:fillRect/>
          </a:stretch>
        </p:blipFill>
        <p:spPr>
          <a:xfrm>
            <a:off x="5686425" y="737870"/>
            <a:ext cx="3422650" cy="3542030"/>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65" y="201930"/>
            <a:ext cx="6176010" cy="521970"/>
          </a:xfrm>
          <a:prstGeom prst="rect">
            <a:avLst/>
          </a:prstGeom>
          <a:noFill/>
        </p:spPr>
        <p:txBody>
          <a:bodyPr wrap="square" rtlCol="0" anchor="t">
            <a:spAutoFit/>
          </a:bodyPr>
          <a:p>
            <a:pPr indent="0"/>
            <a:r>
              <a:rPr lang="zh-CN" altLang="en-US" sz="2800">
                <a:latin typeface="微软雅黑" panose="020B0503020204020204" pitchFamily="34" charset="-122"/>
                <a:ea typeface="微软雅黑" panose="020B0503020204020204" pitchFamily="34" charset="-122"/>
                <a:sym typeface="+mn-ea"/>
              </a:rPr>
              <a:t>系统方案</a:t>
            </a:r>
            <a:r>
              <a:rPr lang="en-US" altLang="zh-CN" sz="2800">
                <a:latin typeface="微软雅黑" panose="020B0503020204020204" pitchFamily="34" charset="-122"/>
                <a:ea typeface="微软雅黑" panose="020B0503020204020204" pitchFamily="34" charset="-122"/>
                <a:sym typeface="+mn-ea"/>
              </a:rPr>
              <a:t>-</a:t>
            </a:r>
            <a:r>
              <a:rPr lang="zh-CN" altLang="en-US" sz="2800">
                <a:latin typeface="微软雅黑" panose="020B0503020204020204" pitchFamily="34" charset="-122"/>
                <a:ea typeface="微软雅黑" panose="020B0503020204020204" pitchFamily="34" charset="-122"/>
                <a:sym typeface="+mn-ea"/>
              </a:rPr>
              <a:t>身份证要素提取模块</a:t>
            </a:r>
            <a:r>
              <a:rPr lang="en-US" altLang="zh-CN" sz="2800">
                <a:latin typeface="微软雅黑" panose="020B0503020204020204" pitchFamily="34" charset="-122"/>
                <a:ea typeface="微软雅黑" panose="020B0503020204020204" pitchFamily="34" charset="-122"/>
                <a:sym typeface="+mn-ea"/>
              </a:rPr>
              <a:t>-</a:t>
            </a:r>
            <a:r>
              <a:rPr lang="en-US" altLang="zh-CN" sz="2800">
                <a:latin typeface="微软雅黑" panose="020B0503020204020204" pitchFamily="34" charset="-122"/>
                <a:ea typeface="微软雅黑" panose="020B0503020204020204" pitchFamily="34" charset="-122"/>
                <a:sym typeface="+mn-ea"/>
              </a:rPr>
              <a:t>CTPN</a:t>
            </a:r>
            <a:endParaRPr lang="en-US" altLang="zh-CN" sz="280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363220" y="1102360"/>
            <a:ext cx="8907145" cy="2306955"/>
          </a:xfrm>
          <a:prstGeom prst="rect">
            <a:avLst/>
          </a:prstGeom>
          <a:noFill/>
        </p:spPr>
        <p:txBody>
          <a:bodyPr wrap="square" rtlCol="0" anchor="t">
            <a:spAutoFit/>
          </a:bodyPr>
          <a:p>
            <a:r>
              <a:rPr lang="zh-CN" altLang="en-US"/>
              <a:t>CTPN思路是识别出所有的文字框，然后用相对定位的方法，这里的相对定位又有两个思路：</a:t>
            </a:r>
            <a:endParaRPr lang="zh-CN" altLang="en-US"/>
          </a:p>
          <a:p>
            <a:r>
              <a:rPr lang="zh-CN" altLang="en-US"/>
              <a:t>一</a:t>
            </a:r>
            <a:r>
              <a:rPr lang="en-US" altLang="zh-CN"/>
              <a:t>. </a:t>
            </a:r>
            <a:r>
              <a:rPr lang="zh-CN" altLang="en-US"/>
              <a:t>用文本框纵坐标的排序定位，但存在多余的文字也会被识别出来，多或少识别出文本框都会使方法失效；</a:t>
            </a:r>
            <a:endParaRPr lang="zh-CN" altLang="en-US"/>
          </a:p>
          <a:p>
            <a:r>
              <a:rPr lang="zh-CN" altLang="en-US"/>
              <a:t>二</a:t>
            </a:r>
            <a:r>
              <a:rPr lang="en-US" altLang="zh-CN"/>
              <a:t>. </a:t>
            </a:r>
            <a:r>
              <a:rPr lang="zh-CN" altLang="en-US"/>
              <a:t>利用左上角的“仅限BDCI比赛使用”作为标志位置，人为设置与该标志位的距离来确定要素文本框的位置，</a:t>
            </a:r>
            <a:endParaRPr lang="zh-CN" altLang="en-US"/>
          </a:p>
          <a:p>
            <a:r>
              <a:rPr lang="zh-CN" altLang="en-US"/>
              <a:t>该方法要求文本框左上角顶点的坐标不变，但是左上角顶点坐标漂移很大。综上，ctpn结合相对位置失效。</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2420" y="854710"/>
            <a:ext cx="8958580" cy="922020"/>
          </a:xfrm>
          <a:prstGeom prst="rect">
            <a:avLst/>
          </a:prstGeom>
          <a:noFill/>
        </p:spPr>
        <p:txBody>
          <a:bodyPr wrap="square" rtlCol="0" anchor="t">
            <a:spAutoFit/>
          </a:bodyPr>
          <a:p>
            <a:r>
              <a:rPr lang="zh-CN" altLang="en-US"/>
              <a:t>继续上述思路，如果我们能将身份证左上角的位置固定住，那么相对位置就一定是准确的（身份证图片没有折叠的情况）。所以我们选用了投影法，投影法的识别效果图如图所示，可以看出每个要素的位置都定位的很好，不会受到干扰。</a:t>
            </a:r>
            <a:endParaRPr lang="zh-CN" altLang="en-US"/>
          </a:p>
        </p:txBody>
      </p:sp>
      <p:sp>
        <p:nvSpPr>
          <p:cNvPr id="7" name="文本框 6"/>
          <p:cNvSpPr txBox="1"/>
          <p:nvPr/>
        </p:nvSpPr>
        <p:spPr>
          <a:xfrm>
            <a:off x="75565" y="201930"/>
            <a:ext cx="6176010" cy="521970"/>
          </a:xfrm>
          <a:prstGeom prst="rect">
            <a:avLst/>
          </a:prstGeom>
          <a:noFill/>
        </p:spPr>
        <p:txBody>
          <a:bodyPr wrap="square" rtlCol="0" anchor="t">
            <a:spAutoFit/>
          </a:bodyPr>
          <a:p>
            <a:pPr indent="0"/>
            <a:r>
              <a:rPr lang="zh-CN" altLang="en-US" sz="2800">
                <a:latin typeface="微软雅黑" panose="020B0503020204020204" pitchFamily="34" charset="-122"/>
                <a:ea typeface="微软雅黑" panose="020B0503020204020204" pitchFamily="34" charset="-122"/>
                <a:sym typeface="+mn-ea"/>
              </a:rPr>
              <a:t>系统方案</a:t>
            </a:r>
            <a:r>
              <a:rPr lang="en-US" altLang="zh-CN" sz="2800">
                <a:latin typeface="微软雅黑" panose="020B0503020204020204" pitchFamily="34" charset="-122"/>
                <a:ea typeface="微软雅黑" panose="020B0503020204020204" pitchFamily="34" charset="-122"/>
                <a:sym typeface="+mn-ea"/>
              </a:rPr>
              <a:t>-</a:t>
            </a:r>
            <a:r>
              <a:rPr lang="zh-CN" altLang="en-US" sz="2800">
                <a:latin typeface="微软雅黑" panose="020B0503020204020204" pitchFamily="34" charset="-122"/>
                <a:ea typeface="微软雅黑" panose="020B0503020204020204" pitchFamily="34" charset="-122"/>
                <a:sym typeface="+mn-ea"/>
              </a:rPr>
              <a:t>身份证要素提取模块</a:t>
            </a:r>
            <a:r>
              <a:rPr lang="en-US" altLang="zh-CN" sz="2800">
                <a:latin typeface="微软雅黑" panose="020B0503020204020204" pitchFamily="34" charset="-122"/>
                <a:ea typeface="微软雅黑" panose="020B0503020204020204" pitchFamily="34" charset="-122"/>
                <a:sym typeface="+mn-ea"/>
              </a:rPr>
              <a:t>-</a:t>
            </a:r>
            <a:r>
              <a:rPr lang="en-US" altLang="zh-CN" sz="2800">
                <a:latin typeface="微软雅黑" panose="020B0503020204020204" pitchFamily="34" charset="-122"/>
                <a:ea typeface="微软雅黑" panose="020B0503020204020204" pitchFamily="34" charset="-122"/>
                <a:sym typeface="+mn-ea"/>
              </a:rPr>
              <a:t>CTPN</a:t>
            </a:r>
            <a:endParaRPr lang="en-US" altLang="zh-CN" sz="2800">
              <a:latin typeface="微软雅黑" panose="020B0503020204020204" pitchFamily="34" charset="-122"/>
              <a:ea typeface="微软雅黑" panose="020B0503020204020204" pitchFamily="34" charset="-122"/>
              <a:sym typeface="+mn-ea"/>
            </a:endParaRPr>
          </a:p>
        </p:txBody>
      </p:sp>
      <p:pic>
        <p:nvPicPr>
          <p:cNvPr id="8" name="图片 7" descr="1d1f8b3cbc7e4c11a5973a8fb8b048d8"/>
          <p:cNvPicPr>
            <a:picLocks noChangeAspect="1"/>
          </p:cNvPicPr>
          <p:nvPr>
            <p:custDataLst>
              <p:tags r:id="rId1"/>
            </p:custDataLst>
          </p:nvPr>
        </p:nvPicPr>
        <p:blipFill>
          <a:blip r:embed="rId2"/>
          <a:stretch>
            <a:fillRect/>
          </a:stretch>
        </p:blipFill>
        <p:spPr>
          <a:xfrm>
            <a:off x="2802255" y="1907540"/>
            <a:ext cx="3382645" cy="338264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420" y="142875"/>
            <a:ext cx="6176010" cy="521970"/>
          </a:xfrm>
          <a:prstGeom prst="rect">
            <a:avLst/>
          </a:prstGeom>
          <a:noFill/>
        </p:spPr>
        <p:txBody>
          <a:bodyPr wrap="square" rtlCol="0" anchor="t">
            <a:spAutoFit/>
          </a:bodyPr>
          <a:p>
            <a:pPr indent="0"/>
            <a:r>
              <a:rPr lang="zh-CN" altLang="en-US" sz="2800">
                <a:latin typeface="微软雅黑" panose="020B0503020204020204" pitchFamily="34" charset="-122"/>
                <a:ea typeface="微软雅黑" panose="020B0503020204020204" pitchFamily="34" charset="-122"/>
                <a:sym typeface="+mn-ea"/>
              </a:rPr>
              <a:t>系统方案</a:t>
            </a:r>
            <a:r>
              <a:rPr lang="en-US" altLang="zh-CN" sz="2800">
                <a:latin typeface="微软雅黑" panose="020B0503020204020204" pitchFamily="34" charset="-122"/>
                <a:ea typeface="微软雅黑" panose="020B0503020204020204" pitchFamily="34" charset="-122"/>
                <a:sym typeface="+mn-ea"/>
              </a:rPr>
              <a:t>-</a:t>
            </a:r>
            <a:r>
              <a:rPr lang="zh-CN" altLang="en-US" sz="2800">
                <a:latin typeface="微软雅黑" panose="020B0503020204020204" pitchFamily="34" charset="-122"/>
                <a:ea typeface="微软雅黑" panose="020B0503020204020204" pitchFamily="34" charset="-122"/>
                <a:sym typeface="+mn-ea"/>
              </a:rPr>
              <a:t>关键文本识别模块</a:t>
            </a:r>
            <a:r>
              <a:rPr lang="en-US" altLang="zh-CN" sz="2800">
                <a:latin typeface="微软雅黑" panose="020B0503020204020204" pitchFamily="34" charset="-122"/>
                <a:ea typeface="微软雅黑" panose="020B0503020204020204" pitchFamily="34" charset="-122"/>
                <a:sym typeface="+mn-ea"/>
              </a:rPr>
              <a:t>-C</a:t>
            </a:r>
            <a:r>
              <a:rPr lang="en-US" altLang="zh-CN" sz="2800">
                <a:latin typeface="微软雅黑" panose="020B0503020204020204" pitchFamily="34" charset="-122"/>
                <a:ea typeface="微软雅黑" panose="020B0503020204020204" pitchFamily="34" charset="-122"/>
                <a:sym typeface="+mn-ea"/>
              </a:rPr>
              <a:t>RNN</a:t>
            </a:r>
            <a:endParaRPr lang="en-US" altLang="zh-CN" sz="2800">
              <a:latin typeface="微软雅黑" panose="020B0503020204020204" pitchFamily="34" charset="-122"/>
              <a:ea typeface="微软雅黑" panose="020B0503020204020204" pitchFamily="34" charset="-122"/>
              <a:sym typeface="+mn-ea"/>
            </a:endParaRPr>
          </a:p>
        </p:txBody>
      </p:sp>
      <p:pic>
        <p:nvPicPr>
          <p:cNvPr id="82" name="Picture"/>
          <p:cNvPicPr>
            <a:picLocks noChangeAspect="1" noChangeArrowheads="1"/>
          </p:cNvPicPr>
          <p:nvPr/>
        </p:nvPicPr>
        <p:blipFill>
          <a:blip r:embed="rId1"/>
          <a:stretch>
            <a:fillRect/>
          </a:stretch>
        </p:blipFill>
        <p:spPr>
          <a:xfrm>
            <a:off x="611505" y="772160"/>
            <a:ext cx="4030345" cy="4599305"/>
          </a:xfrm>
          <a:prstGeom prst="rect">
            <a:avLst/>
          </a:prstGeom>
          <a:noFill/>
          <a:ln w="9525">
            <a:noFill/>
          </a:ln>
        </p:spPr>
      </p:pic>
      <p:sp>
        <p:nvSpPr>
          <p:cNvPr id="33" name="文本框 32"/>
          <p:cNvSpPr txBox="1"/>
          <p:nvPr/>
        </p:nvSpPr>
        <p:spPr>
          <a:xfrm>
            <a:off x="4961211" y="966590"/>
            <a:ext cx="4646894" cy="3782895"/>
          </a:xfrm>
          <a:prstGeom prst="rect">
            <a:avLst/>
          </a:prstGeom>
          <a:noFill/>
        </p:spPr>
        <p:txBody>
          <a:bodyPr wrap="square" rtlCol="0">
            <a:spAutoFit/>
          </a:bodyPr>
          <a:p>
            <a:pPr algn="just">
              <a:lnSpc>
                <a:spcPct val="150000"/>
              </a:lnSpc>
            </a:pPr>
            <a:r>
              <a:rPr lang="en-US" altLang="zh-CN" dirty="0">
                <a:latin typeface="微软雅黑" panose="020B0503020204020204" pitchFamily="34" charset="-122"/>
                <a:ea typeface="微软雅黑" panose="020B0503020204020204" pitchFamily="34" charset="-122"/>
              </a:rPr>
              <a:t>CRNN</a:t>
            </a:r>
            <a:r>
              <a:rPr lang="zh-CN" altLang="en-US" dirty="0">
                <a:latin typeface="微软雅黑" panose="020B0503020204020204" pitchFamily="34" charset="-122"/>
                <a:ea typeface="微软雅黑" panose="020B0503020204020204" pitchFamily="34" charset="-122"/>
              </a:rPr>
              <a:t>综合了</a:t>
            </a:r>
            <a:r>
              <a:rPr lang="en-US" altLang="zh-CN" dirty="0">
                <a:latin typeface="微软雅黑" panose="020B0503020204020204" pitchFamily="34" charset="-122"/>
                <a:ea typeface="微软雅黑" panose="020B0503020204020204" pitchFamily="34" charset="-122"/>
              </a:rPr>
              <a:t>CNN</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，其网络结构包含三部分，从上到下依次为：</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卷积层</a:t>
            </a:r>
            <a:r>
              <a:rPr lang="zh-CN" altLang="en-US" dirty="0">
                <a:latin typeface="微软雅黑" panose="020B0503020204020204" pitchFamily="34" charset="-122"/>
                <a:ea typeface="微软雅黑" panose="020B0503020204020204" pitchFamily="34" charset="-122"/>
              </a:rPr>
              <a:t>：使用</a:t>
            </a:r>
            <a:r>
              <a:rPr lang="en-US" altLang="zh-CN" b="1" i="1" dirty="0">
                <a:latin typeface="微软雅黑" panose="020B0503020204020204" pitchFamily="34" charset="-122"/>
                <a:ea typeface="微软雅黑" panose="020B0503020204020204" pitchFamily="34" charset="-122"/>
              </a:rPr>
              <a:t>CNN</a:t>
            </a:r>
            <a:r>
              <a:rPr lang="zh-CN" altLang="en-US" dirty="0">
                <a:latin typeface="微软雅黑" panose="020B0503020204020204" pitchFamily="34" charset="-122"/>
                <a:ea typeface="微软雅黑" panose="020B0503020204020204" pitchFamily="34" charset="-122"/>
              </a:rPr>
              <a:t>，从输入图像中提取特征序列</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循环层</a:t>
            </a:r>
            <a:r>
              <a:rPr lang="zh-CN" altLang="en-US" dirty="0">
                <a:latin typeface="微软雅黑" panose="020B0503020204020204" pitchFamily="34" charset="-122"/>
                <a:ea typeface="微软雅黑" panose="020B0503020204020204" pitchFamily="34" charset="-122"/>
              </a:rPr>
              <a:t>：使用</a:t>
            </a:r>
            <a:r>
              <a:rPr lang="en-US" altLang="zh-CN" b="1" i="1" dirty="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，从卷积层获取特征序列的标签（真实值）分布</a:t>
            </a: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转录层</a:t>
            </a:r>
            <a:r>
              <a:rPr lang="zh-CN" altLang="en-US" dirty="0">
                <a:latin typeface="微软雅黑" panose="020B0503020204020204" pitchFamily="34" charset="-122"/>
                <a:ea typeface="微软雅黑" panose="020B0503020204020204" pitchFamily="34" charset="-122"/>
              </a:rPr>
              <a:t>：使用</a:t>
            </a:r>
            <a:r>
              <a:rPr lang="en-US" altLang="zh-CN" b="1" i="1" dirty="0">
                <a:latin typeface="微软雅黑" panose="020B0503020204020204" pitchFamily="34" charset="-122"/>
                <a:ea typeface="微软雅黑" panose="020B0503020204020204" pitchFamily="34" charset="-122"/>
              </a:rPr>
              <a:t>CTC</a:t>
            </a:r>
            <a:r>
              <a:rPr lang="zh-CN" altLang="en-US" dirty="0">
                <a:latin typeface="微软雅黑" panose="020B0503020204020204" pitchFamily="34" charset="-122"/>
                <a:ea typeface="微软雅黑" panose="020B0503020204020204" pitchFamily="34" charset="-122"/>
              </a:rPr>
              <a:t>，从循环获取标签分布，通过去重、整合等操作转换成最终的识别结果</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8420" y="142875"/>
            <a:ext cx="6176010" cy="521970"/>
          </a:xfrm>
          <a:prstGeom prst="rect">
            <a:avLst/>
          </a:prstGeom>
          <a:noFill/>
        </p:spPr>
        <p:txBody>
          <a:bodyPr wrap="square" rtlCol="0" anchor="t">
            <a:spAutoFit/>
          </a:bodyPr>
          <a:p>
            <a:pPr indent="0"/>
            <a:r>
              <a:rPr lang="zh-CN" altLang="en-US" sz="2800">
                <a:latin typeface="微软雅黑" panose="020B0503020204020204" pitchFamily="34" charset="-122"/>
                <a:ea typeface="微软雅黑" panose="020B0503020204020204" pitchFamily="34" charset="-122"/>
                <a:sym typeface="+mn-ea"/>
              </a:rPr>
              <a:t>系统方案</a:t>
            </a:r>
            <a:r>
              <a:rPr lang="en-US" altLang="zh-CN" sz="2800">
                <a:latin typeface="微软雅黑" panose="020B0503020204020204" pitchFamily="34" charset="-122"/>
                <a:ea typeface="微软雅黑" panose="020B0503020204020204" pitchFamily="34" charset="-122"/>
                <a:sym typeface="+mn-ea"/>
              </a:rPr>
              <a:t>-</a:t>
            </a:r>
            <a:r>
              <a:rPr lang="zh-CN" altLang="en-US" sz="2800">
                <a:latin typeface="微软雅黑" panose="020B0503020204020204" pitchFamily="34" charset="-122"/>
                <a:ea typeface="微软雅黑" panose="020B0503020204020204" pitchFamily="34" charset="-122"/>
                <a:sym typeface="+mn-ea"/>
              </a:rPr>
              <a:t>关键文本识别模块</a:t>
            </a:r>
            <a:r>
              <a:rPr lang="en-US" altLang="zh-CN" sz="2800">
                <a:latin typeface="微软雅黑" panose="020B0503020204020204" pitchFamily="34" charset="-122"/>
                <a:ea typeface="微软雅黑" panose="020B0503020204020204" pitchFamily="34" charset="-122"/>
                <a:sym typeface="+mn-ea"/>
              </a:rPr>
              <a:t>-C</a:t>
            </a:r>
            <a:r>
              <a:rPr lang="en-US" altLang="zh-CN" sz="2800">
                <a:latin typeface="微软雅黑" panose="020B0503020204020204" pitchFamily="34" charset="-122"/>
                <a:ea typeface="微软雅黑" panose="020B0503020204020204" pitchFamily="34" charset="-122"/>
                <a:sym typeface="+mn-ea"/>
              </a:rPr>
              <a:t>RNN</a:t>
            </a:r>
            <a:endParaRPr lang="en-US" altLang="zh-CN" sz="280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55270" y="875665"/>
            <a:ext cx="9520555" cy="1568450"/>
          </a:xfrm>
          <a:prstGeom prst="rect">
            <a:avLst/>
          </a:prstGeom>
          <a:noFill/>
        </p:spPr>
        <p:txBody>
          <a:bodyPr wrap="square" rtlCol="0" anchor="t">
            <a:spAutoFit/>
          </a:bodyPr>
          <a:p>
            <a:r>
              <a:rPr lang="zh-CN" altLang="en-US" sz="2400">
                <a:solidFill>
                  <a:schemeClr val="tx1"/>
                </a:solidFill>
                <a:uFillTx/>
              </a:rPr>
              <a:t>文本识别的模型采用的是CRNN。我们的识别模型可以识别</a:t>
            </a:r>
            <a:r>
              <a:rPr lang="en-US" altLang="zh-CN" sz="2400">
                <a:solidFill>
                  <a:schemeClr val="tx1"/>
                </a:solidFill>
                <a:uFillTx/>
              </a:rPr>
              <a:t>1</a:t>
            </a:r>
            <a:r>
              <a:rPr lang="zh-CN" altLang="en-US" sz="2400">
                <a:solidFill>
                  <a:schemeClr val="tx1"/>
                </a:solidFill>
                <a:uFillTx/>
              </a:rPr>
              <a:t>0</a:t>
            </a:r>
            <a:r>
              <a:rPr lang="en-US" altLang="zh-CN" sz="2400">
                <a:solidFill>
                  <a:schemeClr val="tx1"/>
                </a:solidFill>
                <a:uFillTx/>
              </a:rPr>
              <a:t>0</a:t>
            </a:r>
            <a:r>
              <a:rPr lang="zh-CN" altLang="en-US" sz="2400">
                <a:solidFill>
                  <a:schemeClr val="tx1"/>
                </a:solidFill>
                <a:uFillTx/>
              </a:rPr>
              <a:t>0个字符（包含汉字、部分标点、阿拉伯数字），由于训练出一个鲁棒的模型需要大量数据，因此训练过程中使用了生成图片用于训练，同时在训练过程中随机调整图片亮度、对比度，达到数据增强的效果。</a:t>
            </a:r>
            <a:endParaRPr lang="zh-CN" altLang="en-US" sz="2400">
              <a:solidFill>
                <a:schemeClr val="tx1"/>
              </a:solidFill>
              <a:uFillTx/>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08000" y="0"/>
            <a:ext cx="9144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161665" y="2113280"/>
            <a:ext cx="4214495" cy="645160"/>
          </a:xfrm>
          <a:prstGeom prst="rect">
            <a:avLst/>
          </a:prstGeom>
        </p:spPr>
        <p:txBody>
          <a:bodyPr vert="horz"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项目展示</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1765" y="85725"/>
            <a:ext cx="2759075" cy="521970"/>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识别原型</a:t>
            </a:r>
            <a:endParaRPr lang="zh-CN" altLang="en-US" sz="2800" b="0">
              <a:latin typeface="微软雅黑" panose="020B0503020204020204" pitchFamily="34" charset="-122"/>
              <a:ea typeface="微软雅黑" panose="020B0503020204020204" pitchFamily="34" charset="-122"/>
            </a:endParaRPr>
          </a:p>
        </p:txBody>
      </p:sp>
      <p:pic>
        <p:nvPicPr>
          <p:cNvPr id="3" name="图片 2" descr="1d1f8b3cbc7e4c11a5973a8fb8b048d8"/>
          <p:cNvPicPr>
            <a:picLocks noChangeAspect="1"/>
          </p:cNvPicPr>
          <p:nvPr>
            <p:custDataLst>
              <p:tags r:id="rId1"/>
            </p:custDataLst>
          </p:nvPr>
        </p:nvPicPr>
        <p:blipFill>
          <a:blip r:embed="rId2"/>
          <a:stretch>
            <a:fillRect/>
          </a:stretch>
        </p:blipFill>
        <p:spPr>
          <a:xfrm>
            <a:off x="2222500" y="0"/>
            <a:ext cx="5715000" cy="5715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1765" y="85725"/>
            <a:ext cx="2759075" cy="953135"/>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文本</a:t>
            </a:r>
            <a:r>
              <a:rPr lang="zh-CN" altLang="en-US" sz="2800" b="0">
                <a:latin typeface="微软雅黑" panose="020B0503020204020204" pitchFamily="34" charset="-122"/>
                <a:ea typeface="微软雅黑" panose="020B0503020204020204" pitchFamily="34" charset="-122"/>
              </a:rPr>
              <a:t>检测</a:t>
            </a:r>
            <a:endParaRPr lang="zh-CN" altLang="en-US" sz="2800" b="0">
              <a:latin typeface="微软雅黑" panose="020B0503020204020204" pitchFamily="34" charset="-122"/>
              <a:ea typeface="微软雅黑" panose="020B0503020204020204" pitchFamily="34" charset="-122"/>
            </a:endParaRPr>
          </a:p>
          <a:p>
            <a:pPr indent="0"/>
            <a:r>
              <a:rPr lang="zh-CN" altLang="en-US" sz="2800" b="0">
                <a:latin typeface="微软雅黑" panose="020B0503020204020204" pitchFamily="34" charset="-122"/>
                <a:ea typeface="微软雅黑" panose="020B0503020204020204" pitchFamily="34" charset="-122"/>
              </a:rPr>
              <a:t>结果</a:t>
            </a:r>
            <a:endParaRPr lang="zh-CN" altLang="en-US" sz="2800" b="0">
              <a:latin typeface="微软雅黑" panose="020B0503020204020204" pitchFamily="34" charset="-122"/>
              <a:ea typeface="微软雅黑" panose="020B0503020204020204" pitchFamily="34" charset="-122"/>
            </a:endParaRPr>
          </a:p>
        </p:txBody>
      </p:sp>
      <p:pic>
        <p:nvPicPr>
          <p:cNvPr id="3" name="图片 2" descr="1d1f8b3cbc7e4c11a5973a8fb8b048d8"/>
          <p:cNvPicPr>
            <a:picLocks noChangeAspect="1"/>
          </p:cNvPicPr>
          <p:nvPr>
            <p:custDataLst>
              <p:tags r:id="rId1"/>
            </p:custDataLst>
          </p:nvPr>
        </p:nvPicPr>
        <p:blipFill>
          <a:blip r:embed="rId2"/>
          <a:stretch>
            <a:fillRect/>
          </a:stretch>
        </p:blipFill>
        <p:spPr>
          <a:xfrm>
            <a:off x="1723390" y="85725"/>
            <a:ext cx="5532755" cy="5532755"/>
          </a:xfrm>
          <a:prstGeom prst="rect">
            <a:avLst/>
          </a:prstGeom>
        </p:spPr>
      </p:pic>
      <p:pic>
        <p:nvPicPr>
          <p:cNvPr id="4" name="图片 3"/>
          <p:cNvPicPr>
            <a:picLocks noChangeAspect="1"/>
          </p:cNvPicPr>
          <p:nvPr/>
        </p:nvPicPr>
        <p:blipFill>
          <a:blip r:embed="rId3"/>
          <a:stretch>
            <a:fillRect/>
          </a:stretch>
        </p:blipFill>
        <p:spPr>
          <a:xfrm>
            <a:off x="7498715" y="2289175"/>
            <a:ext cx="2413000" cy="1321435"/>
          </a:xfrm>
          <a:prstGeom prst="rect">
            <a:avLst/>
          </a:prstGeom>
        </p:spPr>
      </p:pic>
      <p:sp>
        <p:nvSpPr>
          <p:cNvPr id="5" name="文本框 4"/>
          <p:cNvSpPr txBox="1"/>
          <p:nvPr/>
        </p:nvSpPr>
        <p:spPr>
          <a:xfrm>
            <a:off x="7400925" y="1393190"/>
            <a:ext cx="2759075" cy="521970"/>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文字识别</a:t>
            </a:r>
            <a:r>
              <a:rPr lang="zh-CN" altLang="en-US" sz="2800" b="0">
                <a:latin typeface="微软雅黑" panose="020B0503020204020204" pitchFamily="34" charset="-122"/>
                <a:ea typeface="微软雅黑" panose="020B0503020204020204" pitchFamily="34" charset="-122"/>
              </a:rPr>
              <a:t>结果</a:t>
            </a:r>
            <a:endParaRPr lang="zh-CN" altLang="en-US" sz="2800" b="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182696" y="2247158"/>
            <a:ext cx="2048619" cy="204861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5"/>
          </a:p>
        </p:txBody>
      </p:sp>
      <p:cxnSp>
        <p:nvCxnSpPr>
          <p:cNvPr id="5" name="直接连接符 4"/>
          <p:cNvCxnSpPr/>
          <p:nvPr/>
        </p:nvCxnSpPr>
        <p:spPr>
          <a:xfrm>
            <a:off x="3231314" y="-12112"/>
            <a:ext cx="0" cy="328357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7" idx="2"/>
          </p:cNvCxnSpPr>
          <p:nvPr/>
        </p:nvCxnSpPr>
        <p:spPr>
          <a:xfrm>
            <a:off x="1182695" y="3271468"/>
            <a:ext cx="0" cy="24435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182696" y="2247158"/>
            <a:ext cx="2048619" cy="2048619"/>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5"/>
          </a:p>
        </p:txBody>
      </p:sp>
      <p:sp>
        <p:nvSpPr>
          <p:cNvPr id="8" name="TextBox 2"/>
          <p:cNvSpPr txBox="1"/>
          <p:nvPr/>
        </p:nvSpPr>
        <p:spPr>
          <a:xfrm>
            <a:off x="1749213" y="2794378"/>
            <a:ext cx="1324657" cy="553998"/>
          </a:xfrm>
          <a:prstGeom prst="rect">
            <a:avLst/>
          </a:prstGeom>
          <a:noFill/>
        </p:spPr>
        <p:txBody>
          <a:bodyPr wrap="square"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目录</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9" name="TextBox 9"/>
          <p:cNvSpPr txBox="1"/>
          <p:nvPr/>
        </p:nvSpPr>
        <p:spPr>
          <a:xfrm>
            <a:off x="1595397" y="3301583"/>
            <a:ext cx="1773485" cy="323165"/>
          </a:xfrm>
          <a:prstGeom prst="rect">
            <a:avLst/>
          </a:prstGeom>
          <a:noFill/>
        </p:spPr>
        <p:txBody>
          <a:bodyPr wrap="square" rtlCol="0">
            <a:spAutoFit/>
          </a:bodyPr>
          <a:lstStyle/>
          <a:p>
            <a:r>
              <a:rPr lang="en-US" altLang="zh-CN" sz="1500" b="1" dirty="0">
                <a:solidFill>
                  <a:schemeClr val="bg1"/>
                </a:solidFill>
                <a:latin typeface="微软雅黑" panose="020B0503020204020204" pitchFamily="34" charset="-122"/>
                <a:ea typeface="微软雅黑" panose="020B0503020204020204" pitchFamily="34" charset="-122"/>
              </a:rPr>
              <a:t>CONTENTS</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4865261" y="1175691"/>
            <a:ext cx="467280" cy="467280"/>
            <a:chOff x="2195736" y="5157192"/>
            <a:chExt cx="864096" cy="864096"/>
          </a:xfrm>
        </p:grpSpPr>
        <p:sp>
          <p:nvSpPr>
            <p:cNvPr id="13" name="椭圆 12"/>
            <p:cNvSpPr/>
            <p:nvPr/>
          </p:nvSpPr>
          <p:spPr>
            <a:xfrm>
              <a:off x="2195736" y="5157192"/>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endParaRPr lang="zh-CN" altLang="en-US" sz="2250">
                <a:solidFill>
                  <a:prstClr val="white"/>
                </a:solidFill>
              </a:endParaRPr>
            </a:p>
          </p:txBody>
        </p:sp>
        <p:sp>
          <p:nvSpPr>
            <p:cNvPr id="14" name="Freeform 12"/>
            <p:cNvSpPr>
              <a:spLocks noEditPoints="1"/>
            </p:cNvSpPr>
            <p:nvPr/>
          </p:nvSpPr>
          <p:spPr bwMode="black">
            <a:xfrm>
              <a:off x="2399060" y="5301208"/>
              <a:ext cx="481342" cy="58089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61729" tIns="30865" rIns="61729" bIns="30865"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FFFFFF"/>
                </a:solidFill>
              </a:endParaRPr>
            </a:p>
          </p:txBody>
        </p:sp>
      </p:grpSp>
      <p:sp>
        <p:nvSpPr>
          <p:cNvPr id="15" name="矩形 14"/>
          <p:cNvSpPr/>
          <p:nvPr/>
        </p:nvSpPr>
        <p:spPr>
          <a:xfrm>
            <a:off x="5417501" y="1236208"/>
            <a:ext cx="640080" cy="368300"/>
          </a:xfrm>
          <a:prstGeom prst="rect">
            <a:avLst/>
          </a:prstGeom>
        </p:spPr>
        <p:txBody>
          <a:bodyPr vert="horz"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前言</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5417498" y="1848122"/>
            <a:ext cx="1097280" cy="368300"/>
          </a:xfrm>
          <a:prstGeom prst="rect">
            <a:avLst/>
          </a:prstGeom>
        </p:spPr>
        <p:txBody>
          <a:bodyPr vert="horz" wrap="none">
            <a:spAutoFit/>
          </a:bodyPr>
          <a:lstStyle/>
          <a:p>
            <a:pPr algn="l"/>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核心技术</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7" name="矩形 16"/>
          <p:cNvSpPr/>
          <p:nvPr/>
        </p:nvSpPr>
        <p:spPr>
          <a:xfrm>
            <a:off x="5417498" y="2460036"/>
            <a:ext cx="1097280" cy="368300"/>
          </a:xfrm>
          <a:prstGeom prst="rect">
            <a:avLst/>
          </a:prstGeom>
        </p:spPr>
        <p:txBody>
          <a:bodyPr vert="horz" wrap="none">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项目展示</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4865261" y="1787605"/>
            <a:ext cx="467280" cy="467280"/>
            <a:chOff x="2267143" y="2492896"/>
            <a:chExt cx="864096" cy="864096"/>
          </a:xfrm>
        </p:grpSpPr>
        <p:sp>
          <p:nvSpPr>
            <p:cNvPr id="21" name="椭圆 20"/>
            <p:cNvSpPr/>
            <p:nvPr/>
          </p:nvSpPr>
          <p:spPr>
            <a:xfrm>
              <a:off x="2267143" y="2492896"/>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endParaRPr lang="zh-CN" altLang="en-US" sz="2250">
                <a:solidFill>
                  <a:prstClr val="white"/>
                </a:solidFill>
              </a:endParaRPr>
            </a:p>
          </p:txBody>
        </p:sp>
        <p:sp>
          <p:nvSpPr>
            <p:cNvPr id="22" name="Freeform 18"/>
            <p:cNvSpPr>
              <a:spLocks noEditPoints="1"/>
            </p:cNvSpPr>
            <p:nvPr/>
          </p:nvSpPr>
          <p:spPr bwMode="black">
            <a:xfrm>
              <a:off x="2496468" y="2670344"/>
              <a:ext cx="423965" cy="51723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61729" tIns="30865" rIns="61729" bIns="30865" numCol="1" anchor="t" anchorCtr="0" compatLnSpc="1"/>
            <a:lstStyle/>
            <a:p>
              <a:endParaRPr lang="en-US" sz="750" dirty="0"/>
            </a:p>
          </p:txBody>
        </p:sp>
      </p:grpSp>
      <p:grpSp>
        <p:nvGrpSpPr>
          <p:cNvPr id="23" name="组合 22"/>
          <p:cNvGrpSpPr/>
          <p:nvPr/>
        </p:nvGrpSpPr>
        <p:grpSpPr>
          <a:xfrm>
            <a:off x="4865261" y="2399519"/>
            <a:ext cx="467280" cy="467280"/>
            <a:chOff x="3994734" y="2492896"/>
            <a:chExt cx="864096" cy="864096"/>
          </a:xfrm>
        </p:grpSpPr>
        <p:sp>
          <p:nvSpPr>
            <p:cNvPr id="24" name="椭圆 23"/>
            <p:cNvSpPr/>
            <p:nvPr/>
          </p:nvSpPr>
          <p:spPr>
            <a:xfrm>
              <a:off x="3994734" y="2492896"/>
              <a:ext cx="864096" cy="864096"/>
            </a:xfrm>
            <a:prstGeom prst="ellipse">
              <a:avLst/>
            </a:prstGeom>
            <a:solidFill>
              <a:srgbClr val="013B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14350"/>
              <a:endParaRPr lang="zh-CN" altLang="en-US" sz="2250">
                <a:solidFill>
                  <a:prstClr val="white"/>
                </a:solidFill>
              </a:endParaRPr>
            </a:p>
          </p:txBody>
        </p:sp>
        <p:sp>
          <p:nvSpPr>
            <p:cNvPr id="25" name="Freeform 72"/>
            <p:cNvSpPr>
              <a:spLocks noEditPoints="1"/>
            </p:cNvSpPr>
            <p:nvPr/>
          </p:nvSpPr>
          <p:spPr bwMode="auto">
            <a:xfrm>
              <a:off x="4160884" y="2648555"/>
              <a:ext cx="583017" cy="583008"/>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1428" tIns="25715" rIns="51428" bIns="25715"/>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1055"/>
            </a:p>
          </p:txBody>
        </p:sp>
      </p:grpSp>
    </p:spTree>
  </p:cSld>
  <p:clrMapOvr>
    <a:masterClrMapping/>
  </p:clrMapOvr>
  <p:timing>
    <p:tnLst>
      <p:par>
        <p:cTn id="1" dur="indefinite" restart="never" nodeType="tmRoot"/>
      </p:par>
    </p:tnLst>
    <p:bldLst>
      <p:bldP spid="4" grpId="0" animBg="1"/>
      <p:bldP spid="7" grpId="0" animBg="1"/>
      <p:bldP spid="8" grpId="0"/>
      <p:bldP spid="9" grpId="0"/>
      <p:bldP spid="15"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d4a9cc387e543a2b20e44e0f3e4fcf7"/>
          <p:cNvPicPr>
            <a:picLocks noChangeAspect="1"/>
          </p:cNvPicPr>
          <p:nvPr/>
        </p:nvPicPr>
        <p:blipFill>
          <a:blip r:embed="rId1"/>
          <a:stretch>
            <a:fillRect/>
          </a:stretch>
        </p:blipFill>
        <p:spPr>
          <a:xfrm>
            <a:off x="2222500" y="0"/>
            <a:ext cx="5715000" cy="5715000"/>
          </a:xfrm>
          <a:prstGeom prst="rect">
            <a:avLst/>
          </a:prstGeom>
        </p:spPr>
      </p:pic>
      <p:sp>
        <p:nvSpPr>
          <p:cNvPr id="3" name="文本框 2"/>
          <p:cNvSpPr txBox="1"/>
          <p:nvPr/>
        </p:nvSpPr>
        <p:spPr>
          <a:xfrm>
            <a:off x="151765" y="85725"/>
            <a:ext cx="2759075" cy="521970"/>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识别原型</a:t>
            </a:r>
            <a:endParaRPr lang="zh-CN" altLang="en-US" sz="2800" b="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d4a9cc387e543a2b20e44e0f3e4fcf7"/>
          <p:cNvPicPr>
            <a:picLocks noChangeAspect="1"/>
          </p:cNvPicPr>
          <p:nvPr/>
        </p:nvPicPr>
        <p:blipFill>
          <a:blip r:embed="rId1"/>
          <a:stretch>
            <a:fillRect/>
          </a:stretch>
        </p:blipFill>
        <p:spPr>
          <a:xfrm>
            <a:off x="1756410" y="91440"/>
            <a:ext cx="5532755" cy="5532755"/>
          </a:xfrm>
          <a:prstGeom prst="rect">
            <a:avLst/>
          </a:prstGeom>
        </p:spPr>
      </p:pic>
      <p:pic>
        <p:nvPicPr>
          <p:cNvPr id="3" name="图片 2"/>
          <p:cNvPicPr>
            <a:picLocks noChangeAspect="1"/>
          </p:cNvPicPr>
          <p:nvPr/>
        </p:nvPicPr>
        <p:blipFill>
          <a:blip r:embed="rId2"/>
          <a:stretch>
            <a:fillRect/>
          </a:stretch>
        </p:blipFill>
        <p:spPr>
          <a:xfrm>
            <a:off x="8020685" y="2050415"/>
            <a:ext cx="1521460" cy="1613535"/>
          </a:xfrm>
          <a:prstGeom prst="rect">
            <a:avLst/>
          </a:prstGeom>
        </p:spPr>
      </p:pic>
      <p:sp>
        <p:nvSpPr>
          <p:cNvPr id="4" name="文本框 3"/>
          <p:cNvSpPr txBox="1"/>
          <p:nvPr/>
        </p:nvSpPr>
        <p:spPr>
          <a:xfrm>
            <a:off x="151765" y="85725"/>
            <a:ext cx="2759075" cy="953135"/>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文本</a:t>
            </a:r>
            <a:r>
              <a:rPr lang="zh-CN" altLang="en-US" sz="2800" b="0">
                <a:latin typeface="微软雅黑" panose="020B0503020204020204" pitchFamily="34" charset="-122"/>
                <a:ea typeface="微软雅黑" panose="020B0503020204020204" pitchFamily="34" charset="-122"/>
              </a:rPr>
              <a:t>检测</a:t>
            </a:r>
            <a:endParaRPr lang="zh-CN" altLang="en-US" sz="2800" b="0">
              <a:latin typeface="微软雅黑" panose="020B0503020204020204" pitchFamily="34" charset="-122"/>
              <a:ea typeface="微软雅黑" panose="020B0503020204020204" pitchFamily="34" charset="-122"/>
            </a:endParaRPr>
          </a:p>
          <a:p>
            <a:pPr indent="0"/>
            <a:r>
              <a:rPr lang="zh-CN" altLang="en-US" sz="2800" b="0">
                <a:latin typeface="微软雅黑" panose="020B0503020204020204" pitchFamily="34" charset="-122"/>
                <a:ea typeface="微软雅黑" panose="020B0503020204020204" pitchFamily="34" charset="-122"/>
              </a:rPr>
              <a:t>结果</a:t>
            </a:r>
            <a:endParaRPr lang="zh-CN" altLang="en-US" sz="2800" b="0">
              <a:latin typeface="微软雅黑" panose="020B0503020204020204" pitchFamily="34" charset="-122"/>
              <a:ea typeface="微软雅黑" panose="020B0503020204020204" pitchFamily="34" charset="-122"/>
            </a:endParaRPr>
          </a:p>
        </p:txBody>
      </p:sp>
      <p:sp>
        <p:nvSpPr>
          <p:cNvPr id="5" name="文本框 4"/>
          <p:cNvSpPr txBox="1"/>
          <p:nvPr/>
        </p:nvSpPr>
        <p:spPr>
          <a:xfrm>
            <a:off x="7400925" y="1393190"/>
            <a:ext cx="2759075" cy="521970"/>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文字识别</a:t>
            </a:r>
            <a:r>
              <a:rPr lang="zh-CN" altLang="en-US" sz="2800" b="0">
                <a:latin typeface="微软雅黑" panose="020B0503020204020204" pitchFamily="34" charset="-122"/>
                <a:ea typeface="微软雅黑" panose="020B0503020204020204" pitchFamily="34" charset="-122"/>
              </a:rPr>
              <a:t>结果</a:t>
            </a:r>
            <a:endParaRPr lang="zh-CN" altLang="en-US" sz="2800" b="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d4ac3b570d24fef989f51865a089e8a"/>
          <p:cNvPicPr>
            <a:picLocks noChangeAspect="1"/>
          </p:cNvPicPr>
          <p:nvPr/>
        </p:nvPicPr>
        <p:blipFill>
          <a:blip r:embed="rId1"/>
          <a:stretch>
            <a:fillRect/>
          </a:stretch>
        </p:blipFill>
        <p:spPr>
          <a:xfrm>
            <a:off x="2222500" y="0"/>
            <a:ext cx="5715000" cy="5715000"/>
          </a:xfrm>
          <a:prstGeom prst="rect">
            <a:avLst/>
          </a:prstGeom>
        </p:spPr>
      </p:pic>
      <p:sp>
        <p:nvSpPr>
          <p:cNvPr id="3" name="文本框 2"/>
          <p:cNvSpPr txBox="1"/>
          <p:nvPr/>
        </p:nvSpPr>
        <p:spPr>
          <a:xfrm>
            <a:off x="151765" y="85725"/>
            <a:ext cx="2759075" cy="521970"/>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识别原型</a:t>
            </a:r>
            <a:endParaRPr lang="zh-CN" altLang="en-US" sz="2800" b="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d4ac3b570d24fef989f51865a089e8a"/>
          <p:cNvPicPr>
            <a:picLocks noChangeAspect="1"/>
          </p:cNvPicPr>
          <p:nvPr/>
        </p:nvPicPr>
        <p:blipFill>
          <a:blip r:embed="rId1"/>
          <a:stretch>
            <a:fillRect/>
          </a:stretch>
        </p:blipFill>
        <p:spPr>
          <a:xfrm>
            <a:off x="1925955" y="91440"/>
            <a:ext cx="5532755" cy="5532755"/>
          </a:xfrm>
          <a:prstGeom prst="rect">
            <a:avLst/>
          </a:prstGeom>
        </p:spPr>
      </p:pic>
      <p:pic>
        <p:nvPicPr>
          <p:cNvPr id="3" name="图片 2"/>
          <p:cNvPicPr>
            <a:picLocks noChangeAspect="1"/>
          </p:cNvPicPr>
          <p:nvPr/>
        </p:nvPicPr>
        <p:blipFill>
          <a:blip r:embed="rId2"/>
          <a:stretch>
            <a:fillRect/>
          </a:stretch>
        </p:blipFill>
        <p:spPr>
          <a:xfrm>
            <a:off x="7623175" y="2098675"/>
            <a:ext cx="2451100" cy="1990090"/>
          </a:xfrm>
          <a:prstGeom prst="rect">
            <a:avLst/>
          </a:prstGeom>
        </p:spPr>
      </p:pic>
      <p:sp>
        <p:nvSpPr>
          <p:cNvPr id="4" name="文本框 3"/>
          <p:cNvSpPr txBox="1"/>
          <p:nvPr/>
        </p:nvSpPr>
        <p:spPr>
          <a:xfrm>
            <a:off x="151765" y="85725"/>
            <a:ext cx="2759075" cy="953135"/>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文本</a:t>
            </a:r>
            <a:r>
              <a:rPr lang="zh-CN" altLang="en-US" sz="2800" b="0">
                <a:latin typeface="微软雅黑" panose="020B0503020204020204" pitchFamily="34" charset="-122"/>
                <a:ea typeface="微软雅黑" panose="020B0503020204020204" pitchFamily="34" charset="-122"/>
              </a:rPr>
              <a:t>检测</a:t>
            </a:r>
            <a:endParaRPr lang="zh-CN" altLang="en-US" sz="2800" b="0">
              <a:latin typeface="微软雅黑" panose="020B0503020204020204" pitchFamily="34" charset="-122"/>
              <a:ea typeface="微软雅黑" panose="020B0503020204020204" pitchFamily="34" charset="-122"/>
            </a:endParaRPr>
          </a:p>
          <a:p>
            <a:pPr indent="0"/>
            <a:r>
              <a:rPr lang="zh-CN" altLang="en-US" sz="2800" b="0">
                <a:latin typeface="微软雅黑" panose="020B0503020204020204" pitchFamily="34" charset="-122"/>
                <a:ea typeface="微软雅黑" panose="020B0503020204020204" pitchFamily="34" charset="-122"/>
              </a:rPr>
              <a:t>结果</a:t>
            </a:r>
            <a:endParaRPr lang="zh-CN" altLang="en-US" sz="2800" b="0">
              <a:latin typeface="微软雅黑" panose="020B0503020204020204" pitchFamily="34" charset="-122"/>
              <a:ea typeface="微软雅黑" panose="020B0503020204020204" pitchFamily="34" charset="-122"/>
            </a:endParaRPr>
          </a:p>
        </p:txBody>
      </p:sp>
      <p:sp>
        <p:nvSpPr>
          <p:cNvPr id="5" name="文本框 4"/>
          <p:cNvSpPr txBox="1"/>
          <p:nvPr/>
        </p:nvSpPr>
        <p:spPr>
          <a:xfrm>
            <a:off x="7400925" y="1393190"/>
            <a:ext cx="2759075" cy="521970"/>
          </a:xfrm>
          <a:prstGeom prst="rect">
            <a:avLst/>
          </a:prstGeom>
          <a:noFill/>
          <a:ln w="9525">
            <a:noFill/>
          </a:ln>
        </p:spPr>
        <p:txBody>
          <a:bodyPr wrap="square">
            <a:spAutoFit/>
          </a:bodyPr>
          <a:p>
            <a:pPr indent="0"/>
            <a:r>
              <a:rPr lang="zh-CN" altLang="en-US" sz="2800" b="0">
                <a:latin typeface="微软雅黑" panose="020B0503020204020204" pitchFamily="34" charset="-122"/>
                <a:ea typeface="微软雅黑" panose="020B0503020204020204" pitchFamily="34" charset="-122"/>
              </a:rPr>
              <a:t>文字识别</a:t>
            </a:r>
            <a:r>
              <a:rPr lang="zh-CN" altLang="en-US" sz="2800" b="0">
                <a:latin typeface="微软雅黑" panose="020B0503020204020204" pitchFamily="34" charset="-122"/>
                <a:ea typeface="微软雅黑" panose="020B0503020204020204" pitchFamily="34" charset="-122"/>
              </a:rPr>
              <a:t>结果</a:t>
            </a:r>
            <a:endParaRPr lang="zh-CN" altLang="en-US" sz="2800" b="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185" y="175895"/>
            <a:ext cx="6176010" cy="521970"/>
          </a:xfrm>
          <a:prstGeom prst="rect">
            <a:avLst/>
          </a:prstGeom>
          <a:noFill/>
        </p:spPr>
        <p:txBody>
          <a:bodyPr wrap="square" rtlCol="0" anchor="t">
            <a:spAutoFit/>
          </a:bodyPr>
          <a:p>
            <a:pPr indent="0"/>
            <a:r>
              <a:rPr lang="zh-CN" altLang="en-US" sz="2800">
                <a:latin typeface="微软雅黑" panose="020B0503020204020204" pitchFamily="34" charset="-122"/>
                <a:ea typeface="微软雅黑" panose="020B0503020204020204" pitchFamily="34" charset="-122"/>
                <a:sym typeface="+mn-ea"/>
              </a:rPr>
              <a:t>系统方案</a:t>
            </a:r>
            <a:r>
              <a:rPr lang="en-US" altLang="zh-CN" sz="2800">
                <a:latin typeface="微软雅黑" panose="020B0503020204020204" pitchFamily="34" charset="-122"/>
                <a:ea typeface="微软雅黑" panose="020B0503020204020204" pitchFamily="34" charset="-122"/>
                <a:sym typeface="+mn-ea"/>
              </a:rPr>
              <a:t>-</a:t>
            </a:r>
            <a:r>
              <a:rPr lang="zh-CN" altLang="en-US" sz="2800">
                <a:latin typeface="微软雅黑" panose="020B0503020204020204" pitchFamily="34" charset="-122"/>
                <a:ea typeface="微软雅黑" panose="020B0503020204020204" pitchFamily="34" charset="-122"/>
                <a:sym typeface="+mn-ea"/>
              </a:rPr>
              <a:t>项目小结</a:t>
            </a:r>
            <a:endParaRPr lang="en-US" altLang="zh-CN" sz="280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55270" y="875665"/>
            <a:ext cx="9520555" cy="4523105"/>
          </a:xfrm>
          <a:prstGeom prst="rect">
            <a:avLst/>
          </a:prstGeom>
          <a:noFill/>
        </p:spPr>
        <p:txBody>
          <a:bodyPr wrap="square" rtlCol="0" anchor="t">
            <a:spAutoFit/>
          </a:bodyPr>
          <a:p>
            <a:r>
              <a:rPr lang="zh-CN" altLang="en-US" sz="2400">
                <a:solidFill>
                  <a:schemeClr val="tx1"/>
                </a:solidFill>
                <a:uFillTx/>
              </a:rPr>
              <a:t>优点：</a:t>
            </a:r>
            <a:endParaRPr lang="zh-CN" altLang="en-US" sz="2400">
              <a:solidFill>
                <a:schemeClr val="tx1"/>
              </a:solidFill>
              <a:uFillTx/>
            </a:endParaRPr>
          </a:p>
          <a:p>
            <a:r>
              <a:rPr lang="en-US" altLang="zh-CN" sz="2400">
                <a:solidFill>
                  <a:schemeClr val="tx1"/>
                </a:solidFill>
                <a:uFillTx/>
              </a:rPr>
              <a:t>1</a:t>
            </a:r>
            <a:r>
              <a:rPr lang="zh-CN" altLang="en-US" sz="2400">
                <a:solidFill>
                  <a:schemeClr val="tx1"/>
                </a:solidFill>
                <a:uFillTx/>
              </a:rPr>
              <a:t>：能够提取到身份证里面的关键要素，文本检测算法实现的</a:t>
            </a:r>
            <a:r>
              <a:rPr lang="zh-CN" altLang="en-US" sz="2400">
                <a:solidFill>
                  <a:schemeClr val="tx1"/>
                </a:solidFill>
                <a:uFillTx/>
              </a:rPr>
              <a:t>还不错。</a:t>
            </a:r>
            <a:endParaRPr lang="zh-CN" altLang="en-US" sz="2400">
              <a:solidFill>
                <a:schemeClr val="tx1"/>
              </a:solidFill>
              <a:uFillTx/>
            </a:endParaRPr>
          </a:p>
          <a:p>
            <a:endParaRPr lang="zh-CN" altLang="en-US" sz="2400">
              <a:solidFill>
                <a:schemeClr val="tx1"/>
              </a:solidFill>
              <a:uFillTx/>
            </a:endParaRPr>
          </a:p>
          <a:p>
            <a:r>
              <a:rPr lang="en-US" altLang="zh-CN" sz="2400">
                <a:solidFill>
                  <a:schemeClr val="tx1"/>
                </a:solidFill>
                <a:uFillTx/>
              </a:rPr>
              <a:t>2</a:t>
            </a:r>
            <a:r>
              <a:rPr lang="zh-CN" altLang="en-US" sz="2400">
                <a:solidFill>
                  <a:schemeClr val="tx1"/>
                </a:solidFill>
                <a:uFillTx/>
              </a:rPr>
              <a:t>：识别速度较快，能满足一些识别的需求。</a:t>
            </a:r>
            <a:endParaRPr lang="zh-CN" altLang="en-US" sz="2400">
              <a:solidFill>
                <a:schemeClr val="tx1"/>
              </a:solidFill>
              <a:uFillTx/>
            </a:endParaRPr>
          </a:p>
          <a:p>
            <a:endParaRPr lang="zh-CN" altLang="en-US" sz="2400">
              <a:solidFill>
                <a:schemeClr val="tx1"/>
              </a:solidFill>
              <a:uFillTx/>
            </a:endParaRPr>
          </a:p>
          <a:p>
            <a:r>
              <a:rPr lang="zh-CN" altLang="en-US" sz="2400">
                <a:solidFill>
                  <a:schemeClr val="tx1"/>
                </a:solidFill>
                <a:uFillTx/>
              </a:rPr>
              <a:t>缺点：</a:t>
            </a:r>
            <a:endParaRPr lang="zh-CN" altLang="en-US" sz="2400">
              <a:solidFill>
                <a:schemeClr val="tx1"/>
              </a:solidFill>
              <a:uFillTx/>
            </a:endParaRPr>
          </a:p>
          <a:p>
            <a:r>
              <a:rPr lang="en-US" altLang="zh-CN" sz="2400">
                <a:solidFill>
                  <a:schemeClr val="tx1"/>
                </a:solidFill>
                <a:uFillTx/>
              </a:rPr>
              <a:t>1</a:t>
            </a:r>
            <a:r>
              <a:rPr lang="zh-CN" altLang="en-US" sz="2400">
                <a:solidFill>
                  <a:schemeClr val="tx1"/>
                </a:solidFill>
                <a:uFillTx/>
              </a:rPr>
              <a:t>：识别的准确率不高，很多比较模糊的图片很多文字和信息识别不出来，可能还要在去模糊方面做出改进，比如采用去模糊网络</a:t>
            </a:r>
            <a:r>
              <a:rPr lang="en-US" altLang="zh-CN" sz="2400">
                <a:solidFill>
                  <a:schemeClr val="tx1"/>
                </a:solidFill>
                <a:uFillTx/>
              </a:rPr>
              <a:t>SRN</a:t>
            </a:r>
            <a:r>
              <a:rPr lang="zh-CN" altLang="en-US" sz="2400">
                <a:solidFill>
                  <a:schemeClr val="tx1"/>
                </a:solidFill>
                <a:uFillTx/>
              </a:rPr>
              <a:t>，进一步提高识别的</a:t>
            </a:r>
            <a:r>
              <a:rPr lang="zh-CN" altLang="en-US" sz="2400">
                <a:solidFill>
                  <a:schemeClr val="tx1"/>
                </a:solidFill>
                <a:uFillTx/>
              </a:rPr>
              <a:t>准确率。</a:t>
            </a:r>
            <a:endParaRPr lang="zh-CN" altLang="en-US" sz="2400">
              <a:solidFill>
                <a:schemeClr val="tx1"/>
              </a:solidFill>
              <a:uFillTx/>
            </a:endParaRPr>
          </a:p>
          <a:p>
            <a:endParaRPr lang="zh-CN" altLang="en-US" sz="2400">
              <a:solidFill>
                <a:schemeClr val="tx1"/>
              </a:solidFill>
              <a:uFillTx/>
            </a:endParaRPr>
          </a:p>
          <a:p>
            <a:r>
              <a:rPr lang="en-US" altLang="zh-CN" sz="2400">
                <a:uFillTx/>
                <a:sym typeface="+mn-ea"/>
              </a:rPr>
              <a:t>2</a:t>
            </a:r>
            <a:r>
              <a:rPr lang="zh-CN" altLang="en-US" sz="2400">
                <a:uFillTx/>
                <a:sym typeface="+mn-ea"/>
              </a:rPr>
              <a:t>：准备的时间不是很多，系统的解决方案还有代码优化还有很大的提升空间。</a:t>
            </a:r>
            <a:endParaRPr lang="zh-CN" altLang="en-US" sz="2400">
              <a:solidFill>
                <a:schemeClr val="tx1"/>
              </a:solidFill>
              <a:uFillTx/>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a:spLocks noChangeArrowheads="1"/>
          </p:cNvSpPr>
          <p:nvPr/>
        </p:nvSpPr>
        <p:spPr bwMode="auto">
          <a:xfrm>
            <a:off x="2829166" y="2505293"/>
            <a:ext cx="4749305" cy="55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p>
            <a:pPr algn="ctr"/>
            <a:r>
              <a:rPr lang="zh-CN" altLang="en-US" sz="3300" b="1" spc="225" dirty="0">
                <a:solidFill>
                  <a:srgbClr val="0070C0"/>
                </a:solidFill>
                <a:latin typeface="微软雅黑" panose="020B0503020204020204" pitchFamily="34" charset="-122"/>
                <a:ea typeface="微软雅黑" panose="020B0503020204020204" pitchFamily="34" charset="-122"/>
                <a:sym typeface="Segoe UI" panose="020B0502040204020203" pitchFamily="34" charset="0"/>
              </a:rPr>
              <a:t>谢谢</a:t>
            </a:r>
            <a:endParaRPr lang="zh-CN" altLang="en-US" sz="3300" b="1" spc="225" dirty="0">
              <a:solidFill>
                <a:srgbClr val="0070C0"/>
              </a:solidFill>
              <a:latin typeface="微软雅黑" panose="020B0503020204020204" pitchFamily="34" charset="-122"/>
              <a:ea typeface="微软雅黑" panose="020B0503020204020204" pitchFamily="34" charset="-122"/>
              <a:sym typeface="Segoe UI" panose="020B0502040204020203"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00710" y="0"/>
            <a:ext cx="9144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24358" y="2278158"/>
            <a:ext cx="1097280" cy="645160"/>
          </a:xfrm>
          <a:prstGeom prst="rect">
            <a:avLst/>
          </a:prstGeom>
        </p:spPr>
        <p:txBody>
          <a:bodyPr vert="horz" wrap="non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前言</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手动输入 18"/>
          <p:cNvSpPr/>
          <p:nvPr/>
        </p:nvSpPr>
        <p:spPr>
          <a:xfrm rot="16200000" flipH="1">
            <a:off x="7588505" y="3143776"/>
            <a:ext cx="936749" cy="4206240"/>
          </a:xfrm>
          <a:prstGeom prst="flowChartManualInput">
            <a:avLst/>
          </a:prstGeom>
          <a:solidFill>
            <a:srgbClr val="496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 name="文本框 1"/>
          <p:cNvSpPr txBox="1"/>
          <p:nvPr/>
        </p:nvSpPr>
        <p:spPr>
          <a:xfrm>
            <a:off x="7059295" y="4954905"/>
            <a:ext cx="5080000" cy="583565"/>
          </a:xfrm>
          <a:prstGeom prst="rect">
            <a:avLst/>
          </a:prstGeom>
          <a:noFill/>
        </p:spPr>
        <p:txBody>
          <a:bodyPr wrap="square" rtlCol="0"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mn-ea"/>
              </a:rPr>
              <a:t>项目</a:t>
            </a:r>
            <a:r>
              <a:rPr lang="zh-CN" altLang="en-US" sz="3200" b="1" dirty="0">
                <a:solidFill>
                  <a:schemeClr val="bg1"/>
                </a:solidFill>
                <a:latin typeface="微软雅黑" panose="020B0503020204020204" pitchFamily="34" charset="-122"/>
                <a:ea typeface="微软雅黑" panose="020B0503020204020204" pitchFamily="34" charset="-122"/>
                <a:sym typeface="+mn-ea"/>
              </a:rPr>
              <a:t>背景</a:t>
            </a:r>
            <a:endParaRPr lang="zh-CN" altLang="en-US" sz="3200" b="1" dirty="0">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68935" y="968375"/>
            <a:ext cx="9421495" cy="2030095"/>
          </a:xfrm>
          <a:prstGeom prst="rect">
            <a:avLst/>
          </a:prstGeom>
          <a:noFill/>
        </p:spPr>
        <p:txBody>
          <a:bodyPr wrap="square" rtlCol="0" anchor="t">
            <a:spAutoFit/>
          </a:bodyPr>
          <a:p>
            <a:r>
              <a:rPr lang="zh-CN" altLang="en-US"/>
              <a:t>光学字符识别（OCR）技术在商业银行的影像数据解析中有着广泛应用,其中一个重要领域就是身份证影像识别。</a:t>
            </a:r>
            <a:endParaRPr lang="zh-CN" altLang="en-US"/>
          </a:p>
          <a:p>
            <a:r>
              <a:rPr lang="zh-CN" altLang="en-US"/>
              <a:t>身份证影像文件包含姓名、地址等多项个人基本信息，信息准确度和权威性高，在商业银行中被广泛应用于身份认证、信息采集等领域。</a:t>
            </a:r>
            <a:endParaRPr lang="zh-CN" altLang="en-US"/>
          </a:p>
          <a:p>
            <a:r>
              <a:rPr lang="zh-CN" altLang="en-US"/>
              <a:t>然而，商业银行的影像数据来源渠道复杂，时间跨度很大，质量层次不齐，目前市面上的身份证识别模型尚不能满足银行质量参差的影像识别需求。因此，一个具备强抗噪声干扰能力的OCR模型有着极高的商业价值。</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手动输入 18"/>
          <p:cNvSpPr/>
          <p:nvPr/>
        </p:nvSpPr>
        <p:spPr>
          <a:xfrm rot="16200000" flipH="1">
            <a:off x="7588505" y="3143776"/>
            <a:ext cx="936749" cy="4206240"/>
          </a:xfrm>
          <a:prstGeom prst="flowChartManualInput">
            <a:avLst/>
          </a:prstGeom>
          <a:solidFill>
            <a:srgbClr val="496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 name="文本框 2"/>
          <p:cNvSpPr txBox="1"/>
          <p:nvPr/>
        </p:nvSpPr>
        <p:spPr>
          <a:xfrm>
            <a:off x="7035165" y="4954905"/>
            <a:ext cx="5080000" cy="583565"/>
          </a:xfrm>
          <a:prstGeom prst="rect">
            <a:avLst/>
          </a:prstGeom>
          <a:noFill/>
        </p:spPr>
        <p:txBody>
          <a:bodyPr wrap="square" rtlCol="0"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mn-ea"/>
              </a:rPr>
              <a:t>项目</a:t>
            </a:r>
            <a:r>
              <a:rPr lang="zh-CN" altLang="en-US" sz="3200" b="1" dirty="0">
                <a:solidFill>
                  <a:schemeClr val="bg1"/>
                </a:solidFill>
                <a:latin typeface="微软雅黑" panose="020B0503020204020204" pitchFamily="34" charset="-122"/>
                <a:ea typeface="微软雅黑" panose="020B0503020204020204" pitchFamily="34" charset="-122"/>
                <a:sym typeface="+mn-ea"/>
              </a:rPr>
              <a:t>挑战</a:t>
            </a:r>
            <a:endParaRPr lang="zh-CN" altLang="en-US" sz="3200" b="1" dirty="0">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35890" y="141605"/>
            <a:ext cx="9796145" cy="922020"/>
          </a:xfrm>
          <a:prstGeom prst="rect">
            <a:avLst/>
          </a:prstGeom>
          <a:noFill/>
        </p:spPr>
        <p:txBody>
          <a:bodyPr wrap="square" rtlCol="0" anchor="t">
            <a:spAutoFit/>
          </a:bodyPr>
          <a:p>
            <a:r>
              <a:rPr lang="zh-CN" altLang="en-US"/>
              <a:t>以下列举两个实际应用中的挑战：</a:t>
            </a:r>
            <a:endParaRPr lang="zh-CN" altLang="en-US"/>
          </a:p>
          <a:p>
            <a:r>
              <a:rPr lang="zh-CN" altLang="en-US"/>
              <a:t>1.图像质量参差：黑白复印件与彩色照片混杂，影像清晰度不尽相同，使得寻找具有普适性的图像处理手段和模型成为困难。</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214755" y="1063625"/>
            <a:ext cx="4180205" cy="452374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0665" y="143510"/>
            <a:ext cx="9633585" cy="645160"/>
          </a:xfrm>
          <a:prstGeom prst="rect">
            <a:avLst/>
          </a:prstGeom>
          <a:noFill/>
        </p:spPr>
        <p:txBody>
          <a:bodyPr wrap="square" rtlCol="0" anchor="t">
            <a:spAutoFit/>
          </a:bodyPr>
          <a:p>
            <a:r>
              <a:rPr lang="zh-CN" altLang="en-US"/>
              <a:t>2.文字重叠：商业银行为保护客户信息时常在保存影像件时叠加水印，尤其是深色的文字水印，例如“仅供xxx使用，复印无效”，这些水印与身份证上的文字重叠，给文字识别带来困难。</a:t>
            </a:r>
            <a:endParaRPr lang="zh-CN" altLang="en-US"/>
          </a:p>
        </p:txBody>
      </p:sp>
      <p:pic>
        <p:nvPicPr>
          <p:cNvPr id="5" name="图片 4"/>
          <p:cNvPicPr>
            <a:picLocks noChangeAspect="1"/>
          </p:cNvPicPr>
          <p:nvPr/>
        </p:nvPicPr>
        <p:blipFill>
          <a:blip r:embed="rId1"/>
          <a:stretch>
            <a:fillRect/>
          </a:stretch>
        </p:blipFill>
        <p:spPr>
          <a:xfrm>
            <a:off x="2928620" y="784860"/>
            <a:ext cx="3703320" cy="49466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手动输入 18"/>
          <p:cNvSpPr/>
          <p:nvPr/>
        </p:nvSpPr>
        <p:spPr>
          <a:xfrm rot="16200000" flipH="1">
            <a:off x="7588505" y="3143776"/>
            <a:ext cx="936749" cy="4206240"/>
          </a:xfrm>
          <a:prstGeom prst="flowChartManualInput">
            <a:avLst/>
          </a:prstGeom>
          <a:solidFill>
            <a:srgbClr val="496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4" name="文本框 3"/>
          <p:cNvSpPr txBox="1"/>
          <p:nvPr/>
        </p:nvSpPr>
        <p:spPr>
          <a:xfrm>
            <a:off x="7050405" y="4954905"/>
            <a:ext cx="5080000" cy="583565"/>
          </a:xfrm>
          <a:prstGeom prst="rect">
            <a:avLst/>
          </a:prstGeom>
          <a:noFill/>
        </p:spPr>
        <p:txBody>
          <a:bodyPr wrap="square" rtlCol="0" anchor="t">
            <a:spAutoFit/>
          </a:bodyPr>
          <a:p>
            <a:r>
              <a:rPr lang="zh-CN" altLang="en-US" sz="3200" b="1" dirty="0">
                <a:solidFill>
                  <a:schemeClr val="bg1"/>
                </a:solidFill>
                <a:latin typeface="微软雅黑" panose="020B0503020204020204" pitchFamily="34" charset="-122"/>
                <a:ea typeface="微软雅黑" panose="020B0503020204020204" pitchFamily="34" charset="-122"/>
                <a:sym typeface="+mn-ea"/>
              </a:rPr>
              <a:t>项目</a:t>
            </a:r>
            <a:r>
              <a:rPr lang="zh-CN" altLang="en-US" sz="3200" b="1" dirty="0">
                <a:solidFill>
                  <a:schemeClr val="bg1"/>
                </a:solidFill>
                <a:latin typeface="微软雅黑" panose="020B0503020204020204" pitchFamily="34" charset="-122"/>
                <a:ea typeface="微软雅黑" panose="020B0503020204020204" pitchFamily="34" charset="-122"/>
                <a:sym typeface="+mn-ea"/>
              </a:rPr>
              <a:t>任务</a:t>
            </a:r>
            <a:endParaRPr lang="zh-CN" altLang="en-US" sz="3200" b="1" dirty="0">
              <a:solidFill>
                <a:schemeClr val="bg1"/>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43660" y="932815"/>
            <a:ext cx="6673215" cy="2306955"/>
          </a:xfrm>
          <a:prstGeom prst="rect">
            <a:avLst/>
          </a:prstGeom>
          <a:noFill/>
        </p:spPr>
        <p:txBody>
          <a:bodyPr wrap="square" rtlCol="0" anchor="t">
            <a:spAutoFit/>
          </a:bodyPr>
          <a:p>
            <a:r>
              <a:rPr lang="zh-CN" altLang="en-US" sz="2400"/>
              <a:t>准确识别出身份证中包含姓名、出生日期、地址、签发机关等在内的多个关键信息，然而赛题所提供的训练集数据中，图像在亮度、清晰度等方面差别很大，图片上面还有印章，非常影响图像的分割，文本检测和文本</a:t>
            </a:r>
            <a:r>
              <a:rPr lang="zh-CN" altLang="en-US" sz="2400"/>
              <a:t>识别，上述内容都对关键信息的提取带来了巨大的挑战。</a:t>
            </a:r>
            <a:endParaRPr lang="zh-CN" alt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00710" y="0"/>
            <a:ext cx="9144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167158" y="2278158"/>
            <a:ext cx="2011680" cy="645160"/>
          </a:xfrm>
          <a:prstGeom prst="rect">
            <a:avLst/>
          </a:prstGeom>
        </p:spPr>
        <p:txBody>
          <a:bodyPr vert="horz" wrap="non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核心</a:t>
            </a:r>
            <a:r>
              <a:rPr lang="zh-CN" altLang="en-US" sz="3600" b="1" dirty="0">
                <a:solidFill>
                  <a:schemeClr val="bg1"/>
                </a:solidFill>
                <a:latin typeface="微软雅黑" panose="020B0503020204020204" pitchFamily="34" charset="-122"/>
                <a:ea typeface="微软雅黑" panose="020B0503020204020204" pitchFamily="34" charset="-122"/>
              </a:rPr>
              <a:t>技术</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455" y="76835"/>
            <a:ext cx="3981450" cy="521970"/>
          </a:xfrm>
          <a:prstGeom prst="rect">
            <a:avLst/>
          </a:prstGeom>
          <a:noFill/>
          <a:ln w="9525">
            <a:noFill/>
          </a:ln>
        </p:spPr>
        <p:txBody>
          <a:bodyPr wrap="square">
            <a:spAutoFit/>
          </a:bodyPr>
          <a:p>
            <a:pPr indent="0"/>
            <a:r>
              <a:rPr lang="zh-CN" altLang="en-US" sz="2800">
                <a:latin typeface="微软雅黑" panose="020B0503020204020204" pitchFamily="34" charset="-122"/>
                <a:ea typeface="微软雅黑" panose="020B0503020204020204" pitchFamily="34" charset="-122"/>
                <a:sym typeface="+mn-ea"/>
              </a:rPr>
              <a:t>系统方案</a:t>
            </a:r>
            <a:r>
              <a:rPr lang="en-US" altLang="zh-CN" sz="2800">
                <a:latin typeface="微软雅黑" panose="020B0503020204020204" pitchFamily="34" charset="-122"/>
                <a:ea typeface="微软雅黑" panose="020B0503020204020204" pitchFamily="34" charset="-122"/>
                <a:sym typeface="+mn-ea"/>
              </a:rPr>
              <a:t>-</a:t>
            </a:r>
            <a:r>
              <a:rPr lang="zh-CN" altLang="en-US" sz="2800">
                <a:latin typeface="微软雅黑" panose="020B0503020204020204" pitchFamily="34" charset="-122"/>
                <a:ea typeface="微软雅黑" panose="020B0503020204020204" pitchFamily="34" charset="-122"/>
                <a:sym typeface="+mn-ea"/>
              </a:rPr>
              <a:t>系统总体流程</a:t>
            </a:r>
            <a:endParaRPr lang="zh-CN" altLang="en-US" sz="2800" b="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744855" y="801370"/>
            <a:ext cx="8484870" cy="4518025"/>
            <a:chOff x="920" y="1103"/>
            <a:chExt cx="13362" cy="7115"/>
          </a:xfrm>
        </p:grpSpPr>
        <p:pic>
          <p:nvPicPr>
            <p:cNvPr id="5" name="图片 4"/>
            <p:cNvPicPr>
              <a:picLocks noChangeAspect="1"/>
            </p:cNvPicPr>
            <p:nvPr>
              <p:custDataLst>
                <p:tags r:id="rId1"/>
              </p:custDataLst>
            </p:nvPr>
          </p:nvPicPr>
          <p:blipFill>
            <a:blip r:embed="rId2"/>
            <a:stretch>
              <a:fillRect/>
            </a:stretch>
          </p:blipFill>
          <p:spPr>
            <a:xfrm>
              <a:off x="1000" y="1103"/>
              <a:ext cx="1957" cy="2614"/>
            </a:xfrm>
            <a:prstGeom prst="rect">
              <a:avLst/>
            </a:prstGeom>
          </p:spPr>
        </p:pic>
        <p:sp>
          <p:nvSpPr>
            <p:cNvPr id="3" name="文本框 2"/>
            <p:cNvSpPr txBox="1"/>
            <p:nvPr/>
          </p:nvSpPr>
          <p:spPr>
            <a:xfrm>
              <a:off x="920" y="3877"/>
              <a:ext cx="2344" cy="628"/>
            </a:xfrm>
            <a:prstGeom prst="rect">
              <a:avLst/>
            </a:prstGeom>
            <a:noFill/>
          </p:spPr>
          <p:txBody>
            <a:bodyPr wrap="square" rtlCol="0" anchor="t">
              <a:spAutoFit/>
            </a:bodyPr>
            <a:p>
              <a:pPr indent="0"/>
              <a:r>
                <a:rPr lang="zh-CN" altLang="en-US" sz="2000">
                  <a:latin typeface="微软雅黑" panose="020B0503020204020204" pitchFamily="34" charset="-122"/>
                  <a:ea typeface="微软雅黑" panose="020B0503020204020204" pitchFamily="34" charset="-122"/>
                  <a:sym typeface="+mn-ea"/>
                </a:rPr>
                <a:t>原始图片集</a:t>
              </a:r>
              <a:endParaRPr lang="zh-CN" altLang="en-US" sz="2000">
                <a:latin typeface="微软雅黑" panose="020B0503020204020204" pitchFamily="34" charset="-122"/>
                <a:ea typeface="微软雅黑" panose="020B0503020204020204" pitchFamily="34" charset="-122"/>
                <a:sym typeface="+mn-ea"/>
              </a:endParaRPr>
            </a:p>
          </p:txBody>
        </p:sp>
        <p:sp>
          <p:nvSpPr>
            <p:cNvPr id="4" name="右箭头 3"/>
            <p:cNvSpPr/>
            <p:nvPr/>
          </p:nvSpPr>
          <p:spPr>
            <a:xfrm>
              <a:off x="3477" y="2779"/>
              <a:ext cx="2180" cy="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3853" y="1197"/>
              <a:ext cx="1440" cy="1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去除水印</a:t>
              </a:r>
              <a:endParaRPr lang="zh-CN" altLang="en-US"/>
            </a:p>
          </p:txBody>
        </p:sp>
        <p:pic>
          <p:nvPicPr>
            <p:cNvPr id="7" name="图片 6"/>
            <p:cNvPicPr>
              <a:picLocks noChangeAspect="1"/>
            </p:cNvPicPr>
            <p:nvPr/>
          </p:nvPicPr>
          <p:blipFill>
            <a:blip r:embed="rId3"/>
            <a:stretch>
              <a:fillRect/>
            </a:stretch>
          </p:blipFill>
          <p:spPr>
            <a:xfrm>
              <a:off x="6189" y="1960"/>
              <a:ext cx="2372" cy="1307"/>
            </a:xfrm>
            <a:prstGeom prst="rect">
              <a:avLst/>
            </a:prstGeom>
          </p:spPr>
        </p:pic>
        <p:sp>
          <p:nvSpPr>
            <p:cNvPr id="8" name="文本框 7"/>
            <p:cNvSpPr txBox="1"/>
            <p:nvPr/>
          </p:nvSpPr>
          <p:spPr>
            <a:xfrm>
              <a:off x="6269" y="3485"/>
              <a:ext cx="2404" cy="1113"/>
            </a:xfrm>
            <a:prstGeom prst="rect">
              <a:avLst/>
            </a:prstGeom>
            <a:noFill/>
          </p:spPr>
          <p:txBody>
            <a:bodyPr wrap="square" rtlCol="0" anchor="t">
              <a:spAutoFit/>
            </a:bodyPr>
            <a:p>
              <a:pPr indent="0"/>
              <a:r>
                <a:rPr lang="zh-CN" altLang="en-US" sz="2000">
                  <a:latin typeface="微软雅黑" panose="020B0503020204020204" pitchFamily="34" charset="-122"/>
                  <a:ea typeface="微软雅黑" panose="020B0503020204020204" pitchFamily="34" charset="-122"/>
                  <a:sym typeface="+mn-ea"/>
                </a:rPr>
                <a:t>去除水印之后的</a:t>
              </a:r>
              <a:r>
                <a:rPr lang="zh-CN" altLang="en-US" sz="2000">
                  <a:latin typeface="微软雅黑" panose="020B0503020204020204" pitchFamily="34" charset="-122"/>
                  <a:ea typeface="微软雅黑" panose="020B0503020204020204" pitchFamily="34" charset="-122"/>
                  <a:sym typeface="+mn-ea"/>
                </a:rPr>
                <a:t>图片集</a:t>
              </a:r>
              <a:endParaRPr lang="zh-CN" altLang="en-US" sz="2000">
                <a:latin typeface="微软雅黑" panose="020B0503020204020204" pitchFamily="34" charset="-122"/>
                <a:ea typeface="微软雅黑" panose="020B0503020204020204" pitchFamily="34" charset="-122"/>
                <a:sym typeface="+mn-ea"/>
              </a:endParaRPr>
            </a:p>
          </p:txBody>
        </p:sp>
        <p:sp>
          <p:nvSpPr>
            <p:cNvPr id="9" name="右箭头 8"/>
            <p:cNvSpPr/>
            <p:nvPr/>
          </p:nvSpPr>
          <p:spPr>
            <a:xfrm>
              <a:off x="8957" y="2779"/>
              <a:ext cx="2180" cy="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9155" y="1197"/>
              <a:ext cx="1718" cy="1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文本定位提取</a:t>
              </a:r>
              <a:r>
                <a:rPr lang="zh-CN" altLang="en-US"/>
                <a:t>拼接</a:t>
              </a:r>
              <a:endParaRPr lang="zh-CN" altLang="en-US"/>
            </a:p>
          </p:txBody>
        </p:sp>
        <p:pic>
          <p:nvPicPr>
            <p:cNvPr id="11" name="图片 10" descr="1d4a9cc387e543a2b20e44e0f3e4fcf7"/>
            <p:cNvPicPr>
              <a:picLocks noChangeAspect="1"/>
            </p:cNvPicPr>
            <p:nvPr/>
          </p:nvPicPr>
          <p:blipFill>
            <a:blip r:embed="rId4"/>
            <a:stretch>
              <a:fillRect/>
            </a:stretch>
          </p:blipFill>
          <p:spPr>
            <a:xfrm>
              <a:off x="11467" y="1199"/>
              <a:ext cx="2333" cy="2333"/>
            </a:xfrm>
            <a:prstGeom prst="rect">
              <a:avLst/>
            </a:prstGeom>
          </p:spPr>
        </p:pic>
        <p:sp>
          <p:nvSpPr>
            <p:cNvPr id="12" name="文本框 11"/>
            <p:cNvSpPr txBox="1"/>
            <p:nvPr/>
          </p:nvSpPr>
          <p:spPr>
            <a:xfrm>
              <a:off x="11467" y="3728"/>
              <a:ext cx="2815" cy="628"/>
            </a:xfrm>
            <a:prstGeom prst="rect">
              <a:avLst/>
            </a:prstGeom>
            <a:noFill/>
          </p:spPr>
          <p:txBody>
            <a:bodyPr wrap="square" rtlCol="0" anchor="t">
              <a:spAutoFit/>
            </a:bodyPr>
            <a:p>
              <a:pPr indent="0"/>
              <a:r>
                <a:rPr lang="zh-CN" altLang="en-US" sz="2000">
                  <a:latin typeface="微软雅黑" panose="020B0503020204020204" pitchFamily="34" charset="-122"/>
                  <a:ea typeface="微软雅黑" panose="020B0503020204020204" pitchFamily="34" charset="-122"/>
                  <a:sym typeface="+mn-ea"/>
                </a:rPr>
                <a:t>文本元素</a:t>
              </a:r>
              <a:r>
                <a:rPr lang="zh-CN" altLang="en-US" sz="2000">
                  <a:latin typeface="微软雅黑" panose="020B0503020204020204" pitchFamily="34" charset="-122"/>
                  <a:ea typeface="微软雅黑" panose="020B0503020204020204" pitchFamily="34" charset="-122"/>
                  <a:sym typeface="+mn-ea"/>
                </a:rPr>
                <a:t>切片</a:t>
              </a:r>
              <a:endParaRPr lang="zh-CN" altLang="en-US" sz="2000">
                <a:latin typeface="微软雅黑" panose="020B0503020204020204" pitchFamily="34" charset="-122"/>
                <a:ea typeface="微软雅黑" panose="020B0503020204020204" pitchFamily="34" charset="-122"/>
                <a:sym typeface="+mn-ea"/>
              </a:endParaRPr>
            </a:p>
          </p:txBody>
        </p:sp>
        <p:sp>
          <p:nvSpPr>
            <p:cNvPr id="13" name="右箭头 12"/>
            <p:cNvSpPr/>
            <p:nvPr/>
          </p:nvSpPr>
          <p:spPr>
            <a:xfrm rot="5400000">
              <a:off x="11515" y="5336"/>
              <a:ext cx="2086" cy="314"/>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12820" y="4751"/>
              <a:ext cx="1462" cy="1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文本</a:t>
              </a:r>
              <a:r>
                <a:rPr lang="zh-CN" altLang="en-US"/>
                <a:t>识别</a:t>
              </a:r>
              <a:endParaRPr lang="zh-CN" altLang="en-US"/>
            </a:p>
          </p:txBody>
        </p:sp>
        <p:sp>
          <p:nvSpPr>
            <p:cNvPr id="15" name="矩形 14"/>
            <p:cNvSpPr/>
            <p:nvPr/>
          </p:nvSpPr>
          <p:spPr>
            <a:xfrm>
              <a:off x="11467" y="6658"/>
              <a:ext cx="2639" cy="1560"/>
            </a:xfrm>
            <a:prstGeom prst="rect">
              <a:avLst/>
            </a:prstGeom>
            <a:gradFill>
              <a:gsLst>
                <a:gs pos="0">
                  <a:srgbClr val="76CBE8"/>
                </a:gs>
                <a:gs pos="100000">
                  <a:srgbClr val="A7E1E5"/>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识别</a:t>
              </a:r>
              <a:r>
                <a:rPr lang="zh-CN" altLang="en-US"/>
                <a:t>结果</a:t>
              </a:r>
              <a:endParaRPr lang="zh-CN" altLang="en-US"/>
            </a:p>
          </p:txBody>
        </p:sp>
        <p:sp>
          <p:nvSpPr>
            <p:cNvPr id="16" name="圆角矩形 15"/>
            <p:cNvSpPr/>
            <p:nvPr/>
          </p:nvSpPr>
          <p:spPr>
            <a:xfrm>
              <a:off x="9188" y="3158"/>
              <a:ext cx="1761" cy="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CTPN</a:t>
              </a:r>
              <a:endParaRPr lang="en-US" altLang="zh-CN"/>
            </a:p>
          </p:txBody>
        </p:sp>
        <p:sp>
          <p:nvSpPr>
            <p:cNvPr id="17" name="圆角矩形 16"/>
            <p:cNvSpPr/>
            <p:nvPr/>
          </p:nvSpPr>
          <p:spPr>
            <a:xfrm rot="5400000">
              <a:off x="10961" y="5057"/>
              <a:ext cx="1761" cy="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CRNN</a:t>
              </a:r>
              <a:endParaRPr lang="en-US" altLang="zh-CN"/>
            </a:p>
          </p:txBody>
        </p:sp>
        <p:sp>
          <p:nvSpPr>
            <p:cNvPr id="18" name="圆角矩形 17"/>
            <p:cNvSpPr/>
            <p:nvPr/>
          </p:nvSpPr>
          <p:spPr>
            <a:xfrm>
              <a:off x="3686" y="3127"/>
              <a:ext cx="1761" cy="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CGAN</a:t>
              </a:r>
              <a:endParaRPr lang="en-US" altLang="zh-CN"/>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9257,&quot;width&quot;:8555}"/>
</p:tagLst>
</file>

<file path=ppt/tags/tag2.xml><?xml version="1.0" encoding="utf-8"?>
<p:tagLst xmlns:p="http://schemas.openxmlformats.org/presentationml/2006/main">
  <p:tag name="KSO_WM_UNIT_PLACING_PICTURE_USER_VIEWPORT" val="{&quot;height&quot;:7790,&quot;width&quot;:5832}"/>
</p:tagLst>
</file>

<file path=ppt/tags/tag3.xml><?xml version="1.0" encoding="utf-8"?>
<p:tagLst xmlns:p="http://schemas.openxmlformats.org/presentationml/2006/main">
  <p:tag name="KSO_WM_UNIT_PLACING_PICTURE_USER_VIEWPORT" val="{&quot;height&quot;:8713,&quot;width&quot;:8713}"/>
</p:tagLst>
</file>

<file path=ppt/tags/tag4.xml><?xml version="1.0" encoding="utf-8"?>
<p:tagLst xmlns:p="http://schemas.openxmlformats.org/presentationml/2006/main">
  <p:tag name="KSO_WM_UNIT_PLACING_PICTURE_USER_VIEWPORT" val="{&quot;height&quot;:9000,&quot;width&quot;:9000}"/>
</p:tagLst>
</file>

<file path=ppt/tags/tag5.xml><?xml version="1.0" encoding="utf-8"?>
<p:tagLst xmlns:p="http://schemas.openxmlformats.org/presentationml/2006/main">
  <p:tag name="KSO_WM_UNIT_PLACING_PICTURE_USER_VIEWPORT" val="{&quot;height&quot;:8713,&quot;width&quot;:8713}"/>
</p:tagLst>
</file>

<file path=ppt/tags/tag6.xml><?xml version="1.0" encoding="utf-8"?>
<p:tagLst xmlns:p="http://schemas.openxmlformats.org/presentationml/2006/main">
  <p:tag name="ISPRING_PRESENTATION_TITLE" val="PowerPoint 演示文稿"/>
  <p:tag name="KSO_WPP_MARK_KEY" val="c9c694eb-304f-486d-84d1-2bd65560a06d"/>
  <p:tag name="COMMONDATA" val="eyJoZGlkIjoiNWFjY2M0NWI5ZDVjMDYyNGE1YTIxZmM1M2RkN2U5ZGU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1839</Words>
  <Application>WPS 演示</Application>
  <PresentationFormat>自定义</PresentationFormat>
  <Paragraphs>135</Paragraphs>
  <Slides>25</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宋体</vt:lpstr>
      <vt:lpstr>Wingdings</vt:lpstr>
      <vt:lpstr>微软雅黑</vt:lpstr>
      <vt:lpstr>Segoe UI</vt:lpstr>
      <vt:lpstr>Arial Unicode MS</vt:lpstr>
      <vt:lpstr>等线 Light</vt:lpstr>
      <vt:lpstr>Calibri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工作汇报总结类</dc:title>
  <dc:creator>admin</dc:creator>
  <cp:keywords>RP</cp:keywords>
  <dc:description>RP</dc:description>
  <dc:subject>RP</dc:subject>
  <cp:category>RP</cp:category>
  <cp:lastModifiedBy>独家记忆</cp:lastModifiedBy>
  <cp:revision>43</cp:revision>
  <dcterms:created xsi:type="dcterms:W3CDTF">2017-04-20T11:14:00Z</dcterms:created>
  <dcterms:modified xsi:type="dcterms:W3CDTF">2022-11-11T03:06:10Z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141B3EBBB0A44D9E89C9C9F9C9F69A25</vt:lpwstr>
  </property>
  <property fmtid="{D5CDD505-2E9C-101B-9397-08002B2CF9AE}" pid="3" name="KSOProductBuildVer">
    <vt:lpwstr>2052-11.1.0.12763</vt:lpwstr>
  </property>
</Properties>
</file>