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58" r:id="rId7"/>
    <p:sldId id="259" r:id="rId8"/>
    <p:sldId id="260" r:id="rId9"/>
    <p:sldId id="261" r:id="rId10"/>
    <p:sldId id="262" r:id="rId11"/>
    <p:sldId id="311" r:id="rId12"/>
    <p:sldId id="314" r:id="rId13"/>
    <p:sldId id="263" r:id="rId14"/>
    <p:sldId id="264" r:id="rId15"/>
    <p:sldId id="265" r:id="rId16"/>
    <p:sldId id="284" r:id="rId17"/>
    <p:sldId id="318" r:id="rId18"/>
    <p:sldId id="319" r:id="rId19"/>
    <p:sldId id="313" r:id="rId20"/>
    <p:sldId id="315" r:id="rId21"/>
    <p:sldId id="316" r:id="rId22"/>
    <p:sldId id="317" r:id="rId23"/>
    <p:sldId id="267" r:id="rId24"/>
    <p:sldId id="273" r:id="rId25"/>
    <p:sldId id="274" r:id="rId26"/>
    <p:sldId id="277" r:id="rId27"/>
    <p:sldId id="278" r:id="rId28"/>
    <p:sldId id="279" r:id="rId29"/>
    <p:sldId id="280" r:id="rId30"/>
    <p:sldId id="287" r:id="rId31"/>
    <p:sldId id="281" r:id="rId32"/>
  </p:sldIdLst>
  <p:sldSz cx="10160000" cy="5715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13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35" kern="1200">
        <a:solidFill>
          <a:schemeClr val="tx1"/>
        </a:solidFill>
        <a:latin typeface="+mn-lt"/>
        <a:ea typeface="+mn-ea"/>
        <a:cs typeface="+mn-cs"/>
      </a:defRPr>
    </a:lvl1pPr>
    <a:lvl2pPr marL="356870" algn="l" defTabSz="713105" rtl="0" eaLnBrk="1" latinLnBrk="0" hangingPunct="1">
      <a:defRPr sz="935" kern="1200">
        <a:solidFill>
          <a:schemeClr val="tx1"/>
        </a:solidFill>
        <a:latin typeface="+mn-lt"/>
        <a:ea typeface="+mn-ea"/>
        <a:cs typeface="+mn-cs"/>
      </a:defRPr>
    </a:lvl2pPr>
    <a:lvl3pPr marL="713105" algn="l" defTabSz="713105" rtl="0" eaLnBrk="1" latinLnBrk="0" hangingPunct="1">
      <a:defRPr sz="935" kern="1200">
        <a:solidFill>
          <a:schemeClr val="tx1"/>
        </a:solidFill>
        <a:latin typeface="+mn-lt"/>
        <a:ea typeface="+mn-ea"/>
        <a:cs typeface="+mn-cs"/>
      </a:defRPr>
    </a:lvl3pPr>
    <a:lvl4pPr marL="1069975" algn="l" defTabSz="713105" rtl="0" eaLnBrk="1" latinLnBrk="0" hangingPunct="1">
      <a:defRPr sz="935" kern="1200">
        <a:solidFill>
          <a:schemeClr val="tx1"/>
        </a:solidFill>
        <a:latin typeface="+mn-lt"/>
        <a:ea typeface="+mn-ea"/>
        <a:cs typeface="+mn-cs"/>
      </a:defRPr>
    </a:lvl4pPr>
    <a:lvl5pPr marL="1426210" algn="l" defTabSz="713105" rtl="0" eaLnBrk="1" latinLnBrk="0" hangingPunct="1">
      <a:defRPr sz="935" kern="1200">
        <a:solidFill>
          <a:schemeClr val="tx1"/>
        </a:solidFill>
        <a:latin typeface="+mn-lt"/>
        <a:ea typeface="+mn-ea"/>
        <a:cs typeface="+mn-cs"/>
      </a:defRPr>
    </a:lvl5pPr>
    <a:lvl6pPr marL="1783080" algn="l" defTabSz="713105" rtl="0" eaLnBrk="1" latinLnBrk="0" hangingPunct="1">
      <a:defRPr sz="935" kern="1200">
        <a:solidFill>
          <a:schemeClr val="tx1"/>
        </a:solidFill>
        <a:latin typeface="+mn-lt"/>
        <a:ea typeface="+mn-ea"/>
        <a:cs typeface="+mn-cs"/>
      </a:defRPr>
    </a:lvl6pPr>
    <a:lvl7pPr marL="2139950" algn="l" defTabSz="713105" rtl="0" eaLnBrk="1" latinLnBrk="0" hangingPunct="1">
      <a:defRPr sz="935" kern="1200">
        <a:solidFill>
          <a:schemeClr val="tx1"/>
        </a:solidFill>
        <a:latin typeface="+mn-lt"/>
        <a:ea typeface="+mn-ea"/>
        <a:cs typeface="+mn-cs"/>
      </a:defRPr>
    </a:lvl7pPr>
    <a:lvl8pPr marL="2496185" algn="l" defTabSz="713105" rtl="0" eaLnBrk="1" latinLnBrk="0" hangingPunct="1">
      <a:defRPr sz="935" kern="1200">
        <a:solidFill>
          <a:schemeClr val="tx1"/>
        </a:solidFill>
        <a:latin typeface="+mn-lt"/>
        <a:ea typeface="+mn-ea"/>
        <a:cs typeface="+mn-cs"/>
      </a:defRPr>
    </a:lvl8pPr>
    <a:lvl9pPr marL="2853055" algn="l" defTabSz="713105" rtl="0" eaLnBrk="1" latinLnBrk="0" hangingPunct="1">
      <a:defRPr sz="9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270000" y="3001698"/>
            <a:ext cx="7620000" cy="1379802"/>
          </a:xfrm>
        </p:spPr>
        <p:txBody>
          <a:bodyPr/>
          <a:lstStyle>
            <a:lvl1pPr marL="0" indent="0" algn="ctr">
              <a:buNone/>
              <a:defRPr sz="2000"/>
            </a:lvl1pPr>
            <a:lvl2pPr marL="381000" indent="0" algn="ctr">
              <a:buNone/>
              <a:defRPr sz="1665"/>
            </a:lvl2pPr>
            <a:lvl3pPr marL="762000" indent="0" algn="ctr">
              <a:buNone/>
              <a:defRPr sz="1500"/>
            </a:lvl3pPr>
            <a:lvl4pPr marL="1143000" indent="0" algn="ctr">
              <a:buNone/>
              <a:defRPr sz="1335"/>
            </a:lvl4pPr>
            <a:lvl5pPr marL="1524000" indent="0" algn="ctr">
              <a:buNone/>
              <a:defRPr sz="1335"/>
            </a:lvl5pPr>
            <a:lvl6pPr marL="1905000" indent="0" algn="ctr">
              <a:buNone/>
              <a:defRPr sz="1335"/>
            </a:lvl6pPr>
            <a:lvl7pPr marL="2286000" indent="0" algn="ctr">
              <a:buNone/>
              <a:defRPr sz="1335"/>
            </a:lvl7pPr>
            <a:lvl8pPr marL="2667000" indent="0" algn="ctr">
              <a:buNone/>
              <a:defRPr sz="1335"/>
            </a:lvl8pPr>
            <a:lvl9pPr marL="3048000" indent="0" algn="ctr">
              <a:buNone/>
              <a:defRPr sz="133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98500" y="304271"/>
            <a:ext cx="6445250" cy="484319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93208" y="3824553"/>
            <a:ext cx="8763000" cy="1250156"/>
          </a:xfrm>
        </p:spPr>
        <p:txBody>
          <a:bodyPr/>
          <a:lstStyle>
            <a:lvl1pPr marL="0" indent="0">
              <a:buNone/>
              <a:defRPr sz="2000">
                <a:solidFill>
                  <a:schemeClr val="tx1">
                    <a:tint val="75000"/>
                  </a:schemeClr>
                </a:solidFill>
              </a:defRPr>
            </a:lvl1pPr>
            <a:lvl2pPr marL="381000" indent="0">
              <a:buNone/>
              <a:defRPr sz="1665">
                <a:solidFill>
                  <a:schemeClr val="tx1">
                    <a:tint val="75000"/>
                  </a:schemeClr>
                </a:solidFill>
              </a:defRPr>
            </a:lvl2pPr>
            <a:lvl3pPr marL="762000" indent="0">
              <a:buNone/>
              <a:defRPr sz="1500">
                <a:solidFill>
                  <a:schemeClr val="tx1">
                    <a:tint val="75000"/>
                  </a:schemeClr>
                </a:solidFill>
              </a:defRPr>
            </a:lvl3pPr>
            <a:lvl4pPr marL="1143000" indent="0">
              <a:buNone/>
              <a:defRPr sz="1335">
                <a:solidFill>
                  <a:schemeClr val="tx1">
                    <a:tint val="75000"/>
                  </a:schemeClr>
                </a:solidFill>
              </a:defRPr>
            </a:lvl4pPr>
            <a:lvl5pPr marL="1524000" indent="0">
              <a:buNone/>
              <a:defRPr sz="1335">
                <a:solidFill>
                  <a:schemeClr val="tx1">
                    <a:tint val="75000"/>
                  </a:schemeClr>
                </a:solidFill>
              </a:defRPr>
            </a:lvl5pPr>
            <a:lvl6pPr marL="1905000" indent="0">
              <a:buNone/>
              <a:defRPr sz="1335">
                <a:solidFill>
                  <a:schemeClr val="tx1">
                    <a:tint val="75000"/>
                  </a:schemeClr>
                </a:solidFill>
              </a:defRPr>
            </a:lvl6pPr>
            <a:lvl7pPr marL="2286000" indent="0">
              <a:buNone/>
              <a:defRPr sz="1335">
                <a:solidFill>
                  <a:schemeClr val="tx1">
                    <a:tint val="75000"/>
                  </a:schemeClr>
                </a:solidFill>
              </a:defRPr>
            </a:lvl7pPr>
            <a:lvl8pPr marL="2667000" indent="0">
              <a:buNone/>
              <a:defRPr sz="1335">
                <a:solidFill>
                  <a:schemeClr val="tx1">
                    <a:tint val="75000"/>
                  </a:schemeClr>
                </a:solidFill>
              </a:defRPr>
            </a:lvl8pPr>
            <a:lvl9pPr marL="3048000" indent="0">
              <a:buNone/>
              <a:defRPr sz="133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98500" y="1521354"/>
            <a:ext cx="43180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143500" y="1521354"/>
            <a:ext cx="43180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99824" y="1400969"/>
            <a:ext cx="4298156"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99824" y="2087563"/>
            <a:ext cx="4298156"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143500" y="1400969"/>
            <a:ext cx="4319323"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143500" y="2087563"/>
            <a:ext cx="4319323"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319323" y="822855"/>
            <a:ext cx="5143500" cy="4061354"/>
          </a:xfrm>
        </p:spPr>
        <p:txBody>
          <a:bodyPr/>
          <a:lstStyle>
            <a:lvl1pPr>
              <a:defRPr sz="2665"/>
            </a:lvl1pPr>
            <a:lvl2pPr>
              <a:defRPr sz="2335"/>
            </a:lvl2pPr>
            <a:lvl3pPr>
              <a:defRPr sz="2000"/>
            </a:lvl3pPr>
            <a:lvl4pPr>
              <a:defRPr sz="1665"/>
            </a:lvl4pPr>
            <a:lvl5pPr>
              <a:defRPr sz="1665"/>
            </a:lvl5pPr>
            <a:lvl6pPr>
              <a:defRPr sz="1665"/>
            </a:lvl6pPr>
            <a:lvl7pPr>
              <a:defRPr sz="1665"/>
            </a:lvl7pPr>
            <a:lvl8pPr>
              <a:defRPr sz="1665"/>
            </a:lvl8pPr>
            <a:lvl9pPr>
              <a:defRPr sz="166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99824" y="1714500"/>
            <a:ext cx="3276864"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5"/>
            </a:lvl1pPr>
            <a:lvl2pPr marL="381000" indent="0">
              <a:buNone/>
              <a:defRPr sz="2335"/>
            </a:lvl2pPr>
            <a:lvl3pPr marL="762000" indent="0">
              <a:buNone/>
              <a:defRPr sz="2000"/>
            </a:lvl3pPr>
            <a:lvl4pPr marL="1143000" indent="0">
              <a:buNone/>
              <a:defRPr sz="1665"/>
            </a:lvl4pPr>
            <a:lvl5pPr marL="1524000" indent="0">
              <a:buNone/>
              <a:defRPr sz="1665"/>
            </a:lvl5pPr>
            <a:lvl6pPr marL="1905000" indent="0">
              <a:buNone/>
              <a:defRPr sz="1665"/>
            </a:lvl6pPr>
            <a:lvl7pPr marL="2286000" indent="0">
              <a:buNone/>
              <a:defRPr sz="1665"/>
            </a:lvl7pPr>
            <a:lvl8pPr marL="2667000" indent="0">
              <a:buNone/>
              <a:defRPr sz="1665"/>
            </a:lvl8pPr>
            <a:lvl9pPr marL="3048000" indent="0">
              <a:buNone/>
              <a:defRPr sz="1665"/>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99824" y="1714500"/>
            <a:ext cx="3276864"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60F7456A-6716-42C7-BADD-A17C24BFA9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762000" rtl="0" eaLnBrk="1" latinLnBrk="0" hangingPunct="1">
        <a:lnSpc>
          <a:spcPct val="90000"/>
        </a:lnSpc>
        <a:spcBef>
          <a:spcPct val="0"/>
        </a:spcBef>
        <a:buNone/>
        <a:defRPr sz="3665" kern="1200">
          <a:solidFill>
            <a:schemeClr val="tx1"/>
          </a:solidFill>
          <a:latin typeface="+mj-lt"/>
          <a:ea typeface="+mj-ea"/>
          <a:cs typeface="+mj-cs"/>
        </a:defRPr>
      </a:lvl1pPr>
    </p:titleStyle>
    <p:bodyStyle>
      <a:lvl1pPr marL="190500" indent="-190500" algn="l" defTabSz="762000" rtl="0" eaLnBrk="1" latinLnBrk="0" hangingPunct="1">
        <a:lnSpc>
          <a:spcPct val="90000"/>
        </a:lnSpc>
        <a:spcBef>
          <a:spcPts val="835"/>
        </a:spcBef>
        <a:buFont typeface="Arial" panose="020B0604020202020204" pitchFamily="34" charset="0"/>
        <a:buChar char="•"/>
        <a:defRPr sz="2335" kern="1200">
          <a:solidFill>
            <a:schemeClr val="tx1"/>
          </a:solidFill>
          <a:latin typeface="+mn-lt"/>
          <a:ea typeface="+mn-ea"/>
          <a:cs typeface="+mn-cs"/>
        </a:defRPr>
      </a:lvl1pPr>
      <a:lvl2pPr marL="571500" indent="-190500" algn="l" defTabSz="762000" rtl="0" eaLnBrk="1" latinLnBrk="0" hangingPunct="1">
        <a:lnSpc>
          <a:spcPct val="90000"/>
        </a:lnSpc>
        <a:spcBef>
          <a:spcPts val="415"/>
        </a:spcBef>
        <a:buFont typeface="Arial" panose="020B0604020202020204" pitchFamily="34" charset="0"/>
        <a:buChar char="•"/>
        <a:defRPr sz="2000" kern="1200">
          <a:solidFill>
            <a:schemeClr val="tx1"/>
          </a:solidFill>
          <a:latin typeface="+mn-lt"/>
          <a:ea typeface="+mn-ea"/>
          <a:cs typeface="+mn-cs"/>
        </a:defRPr>
      </a:lvl2pPr>
      <a:lvl3pPr marL="952500" indent="-190500" algn="l" defTabSz="762000" rtl="0" eaLnBrk="1" latinLnBrk="0" hangingPunct="1">
        <a:lnSpc>
          <a:spcPct val="90000"/>
        </a:lnSpc>
        <a:spcBef>
          <a:spcPts val="415"/>
        </a:spcBef>
        <a:buFont typeface="Arial" panose="020B0604020202020204" pitchFamily="34" charset="0"/>
        <a:buChar char="•"/>
        <a:defRPr sz="1665" kern="1200">
          <a:solidFill>
            <a:schemeClr val="tx1"/>
          </a:solidFill>
          <a:latin typeface="+mn-lt"/>
          <a:ea typeface="+mn-ea"/>
          <a:cs typeface="+mn-cs"/>
        </a:defRPr>
      </a:lvl3pPr>
      <a:lvl4pPr marL="1333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4pPr>
      <a:lvl5pPr marL="1714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5pPr>
      <a:lvl6pPr marL="2095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6pPr>
      <a:lvl7pPr marL="2476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7pPr>
      <a:lvl8pPr marL="2857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8pPr>
      <a:lvl9pPr marL="3238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2000" rtl="0" eaLnBrk="1" latinLnBrk="0" hangingPunct="1">
        <a:defRPr sz="1500" kern="1200">
          <a:solidFill>
            <a:schemeClr val="tx1"/>
          </a:solidFill>
          <a:latin typeface="+mn-lt"/>
          <a:ea typeface="+mn-ea"/>
          <a:cs typeface="+mn-cs"/>
        </a:defRPr>
      </a:lvl1pPr>
      <a:lvl2pPr marL="381000" algn="l" defTabSz="762000" rtl="0" eaLnBrk="1" latinLnBrk="0" hangingPunct="1">
        <a:defRPr sz="1500" kern="1200">
          <a:solidFill>
            <a:schemeClr val="tx1"/>
          </a:solidFill>
          <a:latin typeface="+mn-lt"/>
          <a:ea typeface="+mn-ea"/>
          <a:cs typeface="+mn-cs"/>
        </a:defRPr>
      </a:lvl2pPr>
      <a:lvl3pPr marL="762000" algn="l" defTabSz="762000" rtl="0" eaLnBrk="1" latinLnBrk="0" hangingPunct="1">
        <a:defRPr sz="1500" kern="1200">
          <a:solidFill>
            <a:schemeClr val="tx1"/>
          </a:solidFill>
          <a:latin typeface="+mn-lt"/>
          <a:ea typeface="+mn-ea"/>
          <a:cs typeface="+mn-cs"/>
        </a:defRPr>
      </a:lvl3pPr>
      <a:lvl4pPr marL="1143000" algn="l" defTabSz="762000" rtl="0" eaLnBrk="1" latinLnBrk="0" hangingPunct="1">
        <a:defRPr sz="1500" kern="1200">
          <a:solidFill>
            <a:schemeClr val="tx1"/>
          </a:solidFill>
          <a:latin typeface="+mn-lt"/>
          <a:ea typeface="+mn-ea"/>
          <a:cs typeface="+mn-cs"/>
        </a:defRPr>
      </a:lvl4pPr>
      <a:lvl5pPr marL="1524000" algn="l" defTabSz="762000" rtl="0" eaLnBrk="1" latinLnBrk="0" hangingPunct="1">
        <a:defRPr sz="1500" kern="1200">
          <a:solidFill>
            <a:schemeClr val="tx1"/>
          </a:solidFill>
          <a:latin typeface="+mn-lt"/>
          <a:ea typeface="+mn-ea"/>
          <a:cs typeface="+mn-cs"/>
        </a:defRPr>
      </a:lvl5pPr>
      <a:lvl6pPr marL="1905000" algn="l" defTabSz="762000" rtl="0" eaLnBrk="1" latinLnBrk="0" hangingPunct="1">
        <a:defRPr sz="1500" kern="1200">
          <a:solidFill>
            <a:schemeClr val="tx1"/>
          </a:solidFill>
          <a:latin typeface="+mn-lt"/>
          <a:ea typeface="+mn-ea"/>
          <a:cs typeface="+mn-cs"/>
        </a:defRPr>
      </a:lvl6pPr>
      <a:lvl7pPr marL="2286000" algn="l" defTabSz="762000" rtl="0" eaLnBrk="1" latinLnBrk="0" hangingPunct="1">
        <a:defRPr sz="1500" kern="1200">
          <a:solidFill>
            <a:schemeClr val="tx1"/>
          </a:solidFill>
          <a:latin typeface="+mn-lt"/>
          <a:ea typeface="+mn-ea"/>
          <a:cs typeface="+mn-cs"/>
        </a:defRPr>
      </a:lvl7pPr>
      <a:lvl8pPr marL="2667000" algn="l" defTabSz="762000" rtl="0" eaLnBrk="1" latinLnBrk="0" hangingPunct="1">
        <a:defRPr sz="1500" kern="1200">
          <a:solidFill>
            <a:schemeClr val="tx1"/>
          </a:solidFill>
          <a:latin typeface="+mn-lt"/>
          <a:ea typeface="+mn-ea"/>
          <a:cs typeface="+mn-cs"/>
        </a:defRPr>
      </a:lvl8pPr>
      <a:lvl9pPr marL="3048000" algn="l" defTabSz="76200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6"/>
          <p:cNvSpPr>
            <a:spLocks noChangeArrowheads="1"/>
          </p:cNvSpPr>
          <p:nvPr/>
        </p:nvSpPr>
        <p:spPr bwMode="auto">
          <a:xfrm>
            <a:off x="1379855" y="1155700"/>
            <a:ext cx="7168515" cy="152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ctr"/>
            <a:r>
              <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rPr>
              <a:t>基于OCR的身份证</a:t>
            </a:r>
            <a:endPar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endParaRPr>
          </a:p>
          <a:p>
            <a:pPr algn="ctr"/>
            <a:r>
              <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rPr>
              <a:t>要素提取</a:t>
            </a:r>
            <a:endPar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endParaRPr>
          </a:p>
        </p:txBody>
      </p:sp>
      <p:sp>
        <p:nvSpPr>
          <p:cNvPr id="13" name="TextBox 6"/>
          <p:cNvSpPr txBox="1"/>
          <p:nvPr/>
        </p:nvSpPr>
        <p:spPr>
          <a:xfrm>
            <a:off x="3359150" y="3683000"/>
            <a:ext cx="3621405" cy="460375"/>
          </a:xfrm>
          <a:prstGeom prst="rect">
            <a:avLst/>
          </a:prstGeom>
          <a:noFill/>
        </p:spPr>
        <p:txBody>
          <a:bodyPr wrap="square" rtlCol="0">
            <a:spAutoFit/>
          </a:bodyPr>
          <a:lstStyle/>
          <a:p>
            <a:pPr algn="ctr"/>
            <a:r>
              <a:rPr lang="zh-CN" altLang="en-US" sz="2400" dirty="0">
                <a:solidFill>
                  <a:srgbClr val="0070C0"/>
                </a:solidFill>
                <a:uFillTx/>
                <a:latin typeface="微软雅黑" panose="020B0503020204020204" pitchFamily="34" charset="-122"/>
                <a:ea typeface="微软雅黑" panose="020B0503020204020204" pitchFamily="34" charset="-122"/>
              </a:rPr>
              <a:t>本</a:t>
            </a:r>
            <a:r>
              <a:rPr lang="en-US" altLang="zh-CN" sz="2400" dirty="0">
                <a:solidFill>
                  <a:srgbClr val="0070C0"/>
                </a:solidFill>
                <a:uFillTx/>
                <a:latin typeface="微软雅黑" panose="020B0503020204020204" pitchFamily="34" charset="-122"/>
                <a:ea typeface="微软雅黑" panose="020B0503020204020204" pitchFamily="34" charset="-122"/>
              </a:rPr>
              <a:t>20</a:t>
            </a:r>
            <a:r>
              <a:rPr lang="zh-CN" altLang="en-US" sz="2400" dirty="0">
                <a:solidFill>
                  <a:srgbClr val="0070C0"/>
                </a:solidFill>
                <a:uFillTx/>
                <a:latin typeface="微软雅黑" panose="020B0503020204020204" pitchFamily="34" charset="-122"/>
                <a:ea typeface="微软雅黑" panose="020B0503020204020204" pitchFamily="34" charset="-122"/>
              </a:rPr>
              <a:t>软卓</a:t>
            </a:r>
            <a:r>
              <a:rPr lang="en-US" altLang="zh-CN" sz="2400" dirty="0">
                <a:solidFill>
                  <a:srgbClr val="0070C0"/>
                </a:solidFill>
                <a:uFillTx/>
                <a:latin typeface="微软雅黑" panose="020B0503020204020204" pitchFamily="34" charset="-122"/>
                <a:ea typeface="微软雅黑" panose="020B0503020204020204" pitchFamily="34" charset="-122"/>
              </a:rPr>
              <a:t>01</a:t>
            </a:r>
            <a:r>
              <a:rPr lang="zh-CN" altLang="en-US" sz="2400" dirty="0">
                <a:solidFill>
                  <a:srgbClr val="0070C0"/>
                </a:solidFill>
                <a:uFillTx/>
                <a:latin typeface="微软雅黑" panose="020B0503020204020204" pitchFamily="34" charset="-122"/>
                <a:ea typeface="微软雅黑" panose="020B0503020204020204" pitchFamily="34" charset="-122"/>
              </a:rPr>
              <a:t>班</a:t>
            </a:r>
            <a:r>
              <a:rPr lang="en-US" altLang="zh-CN" sz="2400" dirty="0">
                <a:solidFill>
                  <a:srgbClr val="0070C0"/>
                </a:solidFill>
                <a:uFillTx/>
                <a:latin typeface="微软雅黑" panose="020B0503020204020204" pitchFamily="34" charset="-122"/>
                <a:ea typeface="微软雅黑" panose="020B0503020204020204" pitchFamily="34" charset="-122"/>
              </a:rPr>
              <a:t>     </a:t>
            </a:r>
            <a:r>
              <a:rPr lang="zh-CN" altLang="en-US" sz="2400" dirty="0">
                <a:solidFill>
                  <a:srgbClr val="0070C0"/>
                </a:solidFill>
                <a:uFillTx/>
                <a:latin typeface="微软雅黑" panose="020B0503020204020204" pitchFamily="34" charset="-122"/>
                <a:ea typeface="微软雅黑" panose="020B0503020204020204" pitchFamily="34" charset="-122"/>
              </a:rPr>
              <a:t>彭昊</a:t>
            </a:r>
            <a:endParaRPr lang="zh-CN" altLang="en-US" sz="2400" dirty="0">
              <a:solidFill>
                <a:srgbClr val="0070C0"/>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54025" y="539115"/>
            <a:ext cx="9252585" cy="4767580"/>
          </a:xfrm>
          <a:prstGeom prst="rect">
            <a:avLst/>
          </a:prstGeom>
          <a:noFill/>
          <a:ln w="9525">
            <a:noFill/>
          </a:ln>
        </p:spPr>
        <p:txBody>
          <a:bodyPr wrap="square">
            <a:noAutofit/>
          </a:bodyPr>
          <a:p>
            <a:pPr indent="0"/>
            <a:endParaRPr lang="zh-CN" b="0">
              <a:ea typeface="楷体" panose="02010609060101010101" charset="-122"/>
            </a:endParaRPr>
          </a:p>
          <a:p>
            <a:pPr indent="457200"/>
            <a:r>
              <a:rPr lang="zh-CN" b="0">
                <a:ea typeface="楷体" panose="02010609060101010101" charset="-122"/>
              </a:rPr>
              <a:t>目前文字检测算法可以大致分为两类：基于回归的方法和基于分割的方法。基于回归的方法对规则形状文本检测效果较好，但是无法准确检测出不规则形状文本。基于分割的方法对不同形状文本检测效果都比较好，但是后处理复杂耗时多，重叠文本效果差。对于这两种检测方法受欢迎的算法分别是</a:t>
            </a:r>
            <a:r>
              <a:rPr lang="zh-CN" b="0">
                <a:ea typeface="楷体" panose="02010609060101010101" charset="-122"/>
                <a:cs typeface="Times New Roman" panose="02020603050405020304" charset="0"/>
              </a:rPr>
              <a:t>EAST算法和DB算法。</a:t>
            </a:r>
            <a:endParaRPr lang="zh-CN" b="0">
              <a:ea typeface="楷体" panose="02010609060101010101" charset="-122"/>
              <a:cs typeface="Times New Roman" panose="02020603050405020304" charset="0"/>
            </a:endParaRPr>
          </a:p>
          <a:p>
            <a:pPr indent="0"/>
            <a:endParaRPr lang="zh-CN" b="0">
              <a:ea typeface="楷体" panose="02010609060101010101" charset="-122"/>
            </a:endParaRPr>
          </a:p>
          <a:p>
            <a:pPr indent="0"/>
            <a:r>
              <a:rPr lang="en-US" altLang="zh-CN" b="0">
                <a:ea typeface="楷体" panose="02010609060101010101" charset="-122"/>
              </a:rPr>
              <a:t>	</a:t>
            </a:r>
            <a:r>
              <a:rPr lang="zh-CN" b="0">
                <a:ea typeface="楷体" panose="02010609060101010101" charset="-122"/>
              </a:rPr>
              <a:t>但是，考虑到我们的系统从任务上，是针对的以简体中文、数字为主，及少量英文的文字进行检测，</a:t>
            </a:r>
            <a:r>
              <a:rPr lang="zh-CN" b="0">
                <a:ea typeface="楷体" panose="02010609060101010101" charset="-122"/>
                <a:cs typeface="Times New Roman" panose="02020603050405020304" charset="0"/>
              </a:rPr>
              <a:t>DB算法在中文检测上要优于EAST算法。从部署上，我们是计划部署在移动端，EAST算法是把完整文本行先分割检测再合并的思路，做法比较麻烦，把文本检测切割成多阶段来进行，增大了文本检测精度的损失和时间消耗，中间处理影响效果，不够轻量，而DB算法速度很快，其针对传统的基于分割的文本检测的后处理方法比较复杂的缺点，而提出的差分二值化不仅可以简化后处理，还可以增强文本检测的性能。因此我们选择了基于分割方法的DBNet模型作为基础检测模型</a:t>
            </a:r>
            <a:endParaRPr lang="zh-CN" altLang="en-US" b="0">
              <a:ea typeface="楷体" panose="02010609060101010101" charset="-122"/>
              <a:cs typeface="Times New Roman" panose="02020603050405020304" charset="0"/>
            </a:endParaRPr>
          </a:p>
        </p:txBody>
      </p:sp>
      <p:sp>
        <p:nvSpPr>
          <p:cNvPr id="2" name="文本框 1"/>
          <p:cNvSpPr txBox="1"/>
          <p:nvPr/>
        </p:nvSpPr>
        <p:spPr>
          <a:xfrm>
            <a:off x="151765" y="85725"/>
            <a:ext cx="2759075" cy="521970"/>
          </a:xfrm>
          <a:prstGeom prst="rect">
            <a:avLst/>
          </a:prstGeom>
          <a:noFill/>
          <a:ln w="9525">
            <a:noFill/>
          </a:ln>
        </p:spPr>
        <p:txBody>
          <a:bodyPr wrap="square">
            <a:spAutoFit/>
          </a:bodyPr>
          <a:p>
            <a:pPr indent="0"/>
            <a:r>
              <a:rPr lang="zh-CN" sz="2800" b="0">
                <a:latin typeface="微软雅黑" panose="020B0503020204020204" pitchFamily="34" charset="-122"/>
                <a:ea typeface="微软雅黑" panose="020B0503020204020204" pitchFamily="34" charset="-122"/>
              </a:rPr>
              <a:t>文本</a:t>
            </a:r>
            <a:r>
              <a:rPr lang="zh-CN" sz="2800" b="0">
                <a:latin typeface="微软雅黑" panose="020B0503020204020204" pitchFamily="34" charset="-122"/>
                <a:ea typeface="微软雅黑" panose="020B0503020204020204" pitchFamily="34" charset="-122"/>
              </a:rPr>
              <a:t>检测模型</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流程图: 手动输入 11"/>
          <p:cNvSpPr/>
          <p:nvPr/>
        </p:nvSpPr>
        <p:spPr>
          <a:xfrm rot="16200000" flipH="1">
            <a:off x="7708900" y="3264535"/>
            <a:ext cx="695325"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文本框 12"/>
          <p:cNvSpPr txBox="1"/>
          <p:nvPr/>
        </p:nvSpPr>
        <p:spPr>
          <a:xfrm>
            <a:off x="7268845" y="5076190"/>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核心技术</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96215" y="124460"/>
            <a:ext cx="5080000" cy="521970"/>
          </a:xfrm>
          <a:prstGeom prst="rect">
            <a:avLst/>
          </a:prstGeom>
          <a:noFill/>
        </p:spPr>
        <p:txBody>
          <a:bodyPr wrap="square" rtlCol="0" anchor="t">
            <a:spAutoFit/>
          </a:bodyPr>
          <a:p>
            <a:r>
              <a:rPr lang="zh-CN" altLang="en-US" sz="2800" b="1" dirty="0">
                <a:solidFill>
                  <a:schemeClr val="tx1"/>
                </a:solidFill>
                <a:latin typeface="微软雅黑" panose="020B0503020204020204" pitchFamily="34" charset="-122"/>
                <a:ea typeface="微软雅黑" panose="020B0503020204020204" pitchFamily="34" charset="-122"/>
                <a:sym typeface="+mn-ea"/>
              </a:rPr>
              <a:t>算法模型原理</a:t>
            </a:r>
            <a:r>
              <a:rPr lang="en-US" altLang="zh-CN" sz="2800" b="1" dirty="0">
                <a:solidFill>
                  <a:schemeClr val="tx1"/>
                </a:solidFill>
                <a:latin typeface="微软雅黑" panose="020B0503020204020204" pitchFamily="34" charset="-122"/>
                <a:ea typeface="微软雅黑" panose="020B0503020204020204" pitchFamily="34" charset="-122"/>
                <a:sym typeface="+mn-ea"/>
              </a:rPr>
              <a:t>——</a:t>
            </a:r>
            <a:r>
              <a:rPr lang="zh-CN" altLang="en-US" sz="2800" b="1" dirty="0">
                <a:solidFill>
                  <a:schemeClr val="tx1"/>
                </a:solidFill>
                <a:latin typeface="微软雅黑" panose="020B0503020204020204" pitchFamily="34" charset="-122"/>
                <a:ea typeface="微软雅黑" panose="020B0503020204020204" pitchFamily="34" charset="-122"/>
                <a:sym typeface="+mn-ea"/>
              </a:rPr>
              <a:t>检测模型</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218440" y="729615"/>
            <a:ext cx="3658235" cy="583565"/>
          </a:xfrm>
          <a:prstGeom prst="rect">
            <a:avLst/>
          </a:prstGeom>
          <a:noFill/>
        </p:spPr>
        <p:txBody>
          <a:bodyPr wrap="square" rtlCol="0" anchor="t">
            <a:spAutoFit/>
          </a:bodyPr>
          <a:p>
            <a:pPr algn="l"/>
            <a:r>
              <a:rPr lang="en-US" altLang="zh-CN" sz="3200" b="1" dirty="0">
                <a:solidFill>
                  <a:schemeClr val="tx1"/>
                </a:solidFill>
                <a:latin typeface="微软雅黑" panose="020B0503020204020204" pitchFamily="34" charset="-122"/>
                <a:ea typeface="微软雅黑" panose="020B0503020204020204" pitchFamily="34" charset="-122"/>
                <a:sym typeface="+mn-ea"/>
              </a:rPr>
              <a:t>1 </a:t>
            </a:r>
            <a:r>
              <a:rPr lang="zh-CN" altLang="en-US" sz="3200" b="1" dirty="0">
                <a:solidFill>
                  <a:schemeClr val="tx1"/>
                </a:solidFill>
                <a:latin typeface="微软雅黑" panose="020B0503020204020204" pitchFamily="34" charset="-122"/>
                <a:ea typeface="微软雅黑" panose="020B0503020204020204" pitchFamily="34" charset="-122"/>
                <a:sym typeface="+mn-ea"/>
              </a:rPr>
              <a:t>基于回归</a:t>
            </a:r>
            <a:r>
              <a:rPr lang="en-US" altLang="zh-CN" sz="3200" b="1" dirty="0">
                <a:solidFill>
                  <a:schemeClr val="tx1"/>
                </a:solidFill>
                <a:latin typeface="微软雅黑" panose="020B0503020204020204" pitchFamily="34" charset="-122"/>
                <a:ea typeface="微软雅黑" panose="020B0503020204020204" pitchFamily="34" charset="-122"/>
                <a:sym typeface="+mn-ea"/>
              </a:rPr>
              <a:t>-EAST</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218440" y="1313180"/>
            <a:ext cx="3757930" cy="583565"/>
          </a:xfrm>
          <a:prstGeom prst="rect">
            <a:avLst/>
          </a:prstGeom>
          <a:noFill/>
        </p:spPr>
        <p:txBody>
          <a:bodyPr wrap="square" rtlCol="0" anchor="t">
            <a:spAutoFit/>
          </a:bodyPr>
          <a:p>
            <a:pPr algn="l"/>
            <a:r>
              <a:rPr lang="en-US" altLang="zh-CN" sz="3200" b="1" dirty="0">
                <a:solidFill>
                  <a:schemeClr val="tx1"/>
                </a:solidFill>
                <a:latin typeface="微软雅黑" panose="020B0503020204020204" pitchFamily="34" charset="-122"/>
                <a:ea typeface="微软雅黑" panose="020B0503020204020204" pitchFamily="34" charset="-122"/>
                <a:sym typeface="+mn-ea"/>
              </a:rPr>
              <a:t>2 </a:t>
            </a:r>
            <a:r>
              <a:rPr lang="zh-CN" altLang="en-US" sz="3200" b="1" dirty="0">
                <a:solidFill>
                  <a:schemeClr val="tx1"/>
                </a:solidFill>
                <a:latin typeface="微软雅黑" panose="020B0503020204020204" pitchFamily="34" charset="-122"/>
                <a:ea typeface="微软雅黑" panose="020B0503020204020204" pitchFamily="34" charset="-122"/>
                <a:sym typeface="+mn-ea"/>
              </a:rPr>
              <a:t>基于分割</a:t>
            </a:r>
            <a:r>
              <a:rPr lang="en-US" altLang="zh-CN" sz="3200" b="1" dirty="0">
                <a:solidFill>
                  <a:schemeClr val="tx1"/>
                </a:solidFill>
                <a:latin typeface="微软雅黑" panose="020B0503020204020204" pitchFamily="34" charset="-122"/>
                <a:ea typeface="微软雅黑" panose="020B0503020204020204" pitchFamily="34" charset="-122"/>
                <a:sym typeface="+mn-ea"/>
              </a:rPr>
              <a:t>-DB</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283845" y="1896745"/>
            <a:ext cx="335724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dirty="0">
                <a:sym typeface="+mn-ea"/>
              </a:rPr>
              <a:t>算法迅速</a:t>
            </a:r>
            <a:endParaRPr lang="en-US" altLang="zh-CN" dirty="0"/>
          </a:p>
          <a:p>
            <a:pPr marL="285750" indent="-285750">
              <a:buFont typeface="Arial" panose="020B0604020202020204" pitchFamily="34" charset="0"/>
              <a:buChar char="•"/>
            </a:pPr>
            <a:r>
              <a:rPr lang="zh-CN" altLang="en-US" dirty="0">
                <a:sym typeface="+mn-ea"/>
              </a:rPr>
              <a:t>差分二值化简化后处理</a:t>
            </a:r>
            <a:endParaRPr lang="en-US" altLang="zh-CN" dirty="0"/>
          </a:p>
          <a:p>
            <a:pPr marL="285750" indent="-285750">
              <a:buFont typeface="Arial" panose="020B0604020202020204" pitchFamily="34" charset="0"/>
              <a:buChar char="•"/>
            </a:pPr>
            <a:r>
              <a:rPr lang="zh-CN" altLang="en-US" dirty="0">
                <a:sym typeface="+mn-ea"/>
              </a:rPr>
              <a:t>文本检测性能高</a:t>
            </a:r>
            <a:endParaRPr lang="zh-CN" altLang="en-US" dirty="0">
              <a:sym typeface="+mn-ea"/>
            </a:endParaRPr>
          </a:p>
        </p:txBody>
      </p:sp>
      <p:sp>
        <p:nvSpPr>
          <p:cNvPr id="29" name="文本框 28"/>
          <p:cNvSpPr txBox="1"/>
          <p:nvPr/>
        </p:nvSpPr>
        <p:spPr>
          <a:xfrm>
            <a:off x="5363845" y="535940"/>
            <a:ext cx="3396615" cy="1474470"/>
          </a:xfrm>
          <a:prstGeom prst="rect">
            <a:avLst/>
          </a:prstGeom>
          <a:noFill/>
        </p:spPr>
        <p:txBody>
          <a:bodyPr wrap="square" rtlCol="0" anchor="t">
            <a:noAutofit/>
          </a:bodyPr>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30" name="对话气泡: 矩形 41"/>
              <p:cNvSpPr/>
              <p:nvPr/>
            </p:nvSpPr>
            <p:spPr>
              <a:xfrm>
                <a:off x="3466653" y="1318429"/>
                <a:ext cx="6693392" cy="3717398"/>
              </a:xfrm>
              <a:prstGeom prst="wedgeRectCallout">
                <a:avLst>
                  <a:gd name="adj1" fmla="val -55856"/>
                  <a:gd name="adj2" fmla="val -42710"/>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图像输入特征金字塔的</a:t>
                </a:r>
                <a:r>
                  <a:rPr lang="en-US" altLang="zh-CN" dirty="0">
                    <a:latin typeface="微软雅黑" panose="020B0503020204020204" pitchFamily="34" charset="-122"/>
                    <a:ea typeface="微软雅黑" panose="020B0503020204020204" pitchFamily="34" charset="-122"/>
                  </a:rPr>
                  <a:t>backbone</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通过上采样的方式将特征金字塔的输出变换为统一尺寸并进行特征级联（</a:t>
                </a:r>
                <a:r>
                  <a:rPr lang="en-US" altLang="zh-CN" dirty="0">
                    <a:latin typeface="微软雅黑" panose="020B0503020204020204" pitchFamily="34" charset="-122"/>
                    <a:ea typeface="微软雅黑" panose="020B0503020204020204" pitchFamily="34" charset="-122"/>
                  </a:rPr>
                  <a:t>cascade</a:t>
                </a:r>
                <a:r>
                  <a:rPr lang="zh-CN" altLang="en-US" dirty="0">
                    <a:latin typeface="微软雅黑" panose="020B0503020204020204" pitchFamily="34" charset="-122"/>
                    <a:ea typeface="微软雅黑" panose="020B0503020204020204" pitchFamily="34" charset="-122"/>
                  </a:rPr>
                  <a:t>）产生特征和特征层</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通过预测概率图（</a:t>
                </a:r>
                <a:r>
                  <a:rPr lang="en-US" altLang="zh-CN" dirty="0">
                    <a:latin typeface="微软雅黑" panose="020B0503020204020204" pitchFamily="34" charset="-122"/>
                    <a:ea typeface="微软雅黑" panose="020B0503020204020204" pitchFamily="34" charset="-122"/>
                  </a:rPr>
                  <a:t>probability map P</a:t>
                </a:r>
                <a:r>
                  <a:rPr lang="zh-CN" altLang="en-US" dirty="0">
                    <a:latin typeface="微软雅黑" panose="020B0503020204020204" pitchFamily="34" charset="-122"/>
                    <a:ea typeface="微软雅黑" panose="020B0503020204020204" pitchFamily="34" charset="-122"/>
                  </a:rPr>
                  <a:t>）和文本概率图，计算该像素属于文本的概率，形成文本概率图</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根据各像素动态阈值形成动态阈值图（</a:t>
                </a:r>
                <a:r>
                  <a:rPr lang="en-US" altLang="zh-CN" dirty="0">
                    <a:latin typeface="微软雅黑" panose="020B0503020204020204" pitchFamily="34" charset="-122"/>
                    <a:ea typeface="微软雅黑" panose="020B0503020204020204" pitchFamily="34" charset="-122"/>
                  </a:rPr>
                  <a:t>threshold map 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a:t>
                </a:r>
                <a14:m>
                  <m:oMath xmlns:m="http://schemas.openxmlformats.org/officeDocument/2006/math">
                    <m:r>
                      <a:rPr lang="en-US" altLang="zh-CN" i="1" dirty="0" smtClean="0">
                        <a:latin typeface="Cambria Math" panose="02040503050406030204" pitchFamily="18" charset="0"/>
                      </a:rPr>
                      <m:t>𝑃</m:t>
                    </m:r>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r>
                      <a:rPr lang="en-US" altLang="zh-CN" i="1" dirty="0" smtClean="0">
                        <a:latin typeface="Cambria Math" panose="02040503050406030204" pitchFamily="18" charset="0"/>
                      </a:rPr>
                      <m:t>𝑇</m:t>
                    </m:r>
                  </m:oMath>
                </a14:m>
                <a:r>
                  <a:rPr lang="zh-CN" altLang="en-US" dirty="0">
                    <a:latin typeface="微软雅黑" panose="020B0503020204020204" pitchFamily="34" charset="-122"/>
                    <a:ea typeface="微软雅黑" panose="020B0503020204020204" pitchFamily="34" charset="-122"/>
                  </a:rPr>
                  <a:t>生成近似二值图</a:t>
                </a:r>
                <a14:m>
                  <m:oMath xmlns:m="http://schemas.openxmlformats.org/officeDocument/2006/math">
                    <m:acc>
                      <m:accPr>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𝐵</m:t>
                        </m:r>
                      </m:e>
                    </m:acc>
                  </m:oMath>
                </a14:m>
                <a:r>
                  <a:rPr lang="en-US" altLang="zh-CN" dirty="0">
                    <a:latin typeface="微软雅黑" panose="020B0503020204020204" pitchFamily="34" charset="-122"/>
                    <a:ea typeface="微软雅黑" panose="020B0503020204020204" pitchFamily="34" charset="-122"/>
                  </a:rPr>
                  <a:t>(approximate binary map </a:t>
                </a:r>
                <a14:m>
                  <m:oMath xmlns:m="http://schemas.openxmlformats.org/officeDocument/2006/math">
                    <m:acc>
                      <m:accPr>
                        <m:ctrlPr>
                          <a:rPr lang="en-US" altLang="zh-CN" i="1" dirty="0">
                            <a:latin typeface="Cambria Math" panose="02040503050406030204" pitchFamily="18" charset="0"/>
                          </a:rPr>
                        </m:ctrlPr>
                      </m:accPr>
                      <m:e>
                        <m:r>
                          <a:rPr lang="en-US" altLang="zh-CN" i="1" dirty="0">
                            <a:latin typeface="Cambria Math" panose="02040503050406030204" pitchFamily="18" charset="0"/>
                          </a:rPr>
                          <m:t>𝐵</m:t>
                        </m:r>
                      </m:e>
                    </m:acc>
                  </m:oMath>
                </a14:m>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拓展标签生成，形成文本框</a:t>
                </a:r>
                <a:endParaRPr lang="en-US" altLang="zh-CN" dirty="0">
                  <a:latin typeface="微软雅黑" panose="020B0503020204020204" pitchFamily="34" charset="-122"/>
                  <a:ea typeface="微软雅黑" panose="020B0503020204020204" pitchFamily="34" charset="-122"/>
                </a:endParaRPr>
              </a:p>
            </p:txBody>
          </p:sp>
        </mc:Choice>
        <mc:Fallback>
          <p:sp>
            <p:nvSpPr>
              <p:cNvPr id="30" name="对话气泡: 矩形 41"/>
              <p:cNvSpPr>
                <a:spLocks noRot="1" noChangeAspect="1" noMove="1" noResize="1" noEditPoints="1" noAdjustHandles="1" noChangeArrowheads="1" noChangeShapeType="1" noTextEdit="1"/>
              </p:cNvSpPr>
              <p:nvPr/>
            </p:nvSpPr>
            <p:spPr>
              <a:xfrm>
                <a:off x="3466653" y="1318429"/>
                <a:ext cx="6693392" cy="3717398"/>
              </a:xfrm>
              <a:prstGeom prst="wedgeRectCallout">
                <a:avLst>
                  <a:gd name="adj1" fmla="val -55856"/>
                  <a:gd name="adj2" fmla="val -42710"/>
                </a:avLst>
              </a:prstGeom>
              <a:blipFill rotWithShape="1">
                <a:blip r:embed="rId1"/>
                <a:stretch>
                  <a:fillRect l="-5856" t="-5" r="1" b="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25" y="554990"/>
            <a:ext cx="9835515" cy="5160010"/>
          </a:xfrm>
          <a:prstGeom prst="rect">
            <a:avLst/>
          </a:prstGeom>
        </p:spPr>
      </p:pic>
      <p:sp>
        <p:nvSpPr>
          <p:cNvPr id="6" name="文本框 5"/>
          <p:cNvSpPr txBox="1"/>
          <p:nvPr/>
        </p:nvSpPr>
        <p:spPr>
          <a:xfrm>
            <a:off x="218440" y="33020"/>
            <a:ext cx="6972300" cy="521970"/>
          </a:xfrm>
          <a:prstGeom prst="rect">
            <a:avLst/>
          </a:prstGeom>
          <a:noFill/>
        </p:spPr>
        <p:txBody>
          <a:bodyPr wrap="square" rtlCol="0" anchor="t">
            <a:spAutoFit/>
          </a:bodyPr>
          <a:p>
            <a:r>
              <a:rPr lang="zh-CN" altLang="en-US" sz="2800" b="1" dirty="0">
                <a:solidFill>
                  <a:schemeClr val="tx1"/>
                </a:solidFill>
                <a:latin typeface="微软雅黑" panose="020B0503020204020204" pitchFamily="34" charset="-122"/>
                <a:ea typeface="微软雅黑" panose="020B0503020204020204" pitchFamily="34" charset="-122"/>
                <a:sym typeface="+mn-ea"/>
              </a:rPr>
              <a:t>算法模型原理</a:t>
            </a:r>
            <a:r>
              <a:rPr lang="en-US" altLang="zh-CN" sz="2800" b="1" dirty="0">
                <a:solidFill>
                  <a:schemeClr val="tx1"/>
                </a:solidFill>
                <a:latin typeface="微软雅黑" panose="020B0503020204020204" pitchFamily="34" charset="-122"/>
                <a:ea typeface="微软雅黑" panose="020B0503020204020204" pitchFamily="34" charset="-122"/>
                <a:sym typeface="+mn-ea"/>
              </a:rPr>
              <a:t>——</a:t>
            </a:r>
            <a:r>
              <a:rPr lang="zh-CN" altLang="en-US" sz="2800" b="1" dirty="0">
                <a:solidFill>
                  <a:schemeClr val="tx1"/>
                </a:solidFill>
                <a:latin typeface="微软雅黑" panose="020B0503020204020204" pitchFamily="34" charset="-122"/>
                <a:ea typeface="微软雅黑" panose="020B0503020204020204" pitchFamily="34" charset="-122"/>
                <a:sym typeface="+mn-ea"/>
              </a:rPr>
              <a:t>检测模型框架</a:t>
            </a:r>
            <a:r>
              <a:rPr lang="zh-CN" altLang="en-US" sz="2800" b="1" dirty="0">
                <a:solidFill>
                  <a:schemeClr val="tx1"/>
                </a:solidFill>
                <a:latin typeface="微软雅黑" panose="020B0503020204020204" pitchFamily="34" charset="-122"/>
                <a:ea typeface="微软雅黑" panose="020B0503020204020204" pitchFamily="34" charset="-122"/>
                <a:sym typeface="+mn-ea"/>
              </a:rPr>
              <a:t>流程图</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2539365" cy="868045"/>
          </a:xfrm>
          <a:prstGeom prst="rect">
            <a:avLst/>
          </a:prstGeom>
          <a:solidFill>
            <a:schemeClr val="accent2">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2800" b="1" dirty="0">
                <a:latin typeface="微软雅黑" panose="020B0503020204020204" pitchFamily="34" charset="-122"/>
                <a:ea typeface="微软雅黑" panose="020B0503020204020204" pitchFamily="34" charset="-122"/>
              </a:rPr>
              <a:t>Neck</a:t>
            </a:r>
            <a:endParaRPr lang="zh-CN" altLang="en-US" sz="2800" b="1"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123190" y="1036955"/>
            <a:ext cx="5080000" cy="3415030"/>
          </a:xfrm>
          <a:prstGeom prst="rect">
            <a:avLst/>
          </a:prstGeom>
          <a:noFill/>
          <a:ln w="9525">
            <a:noFill/>
          </a:ln>
        </p:spPr>
        <p:txBody>
          <a:bodyPr>
            <a:spAutoFit/>
          </a:bodyPr>
          <a:p>
            <a:pPr indent="304800"/>
            <a:r>
              <a:rPr lang="zh-CN" b="0">
                <a:ea typeface="楷体" panose="02010609060101010101" charset="-122"/>
              </a:rPr>
              <a:t>我们系统针对的是</a:t>
            </a:r>
            <a:r>
              <a:rPr lang="zh-CN" b="0">
                <a:ea typeface="楷体" panose="02010609060101010101" charset="-122"/>
              </a:rPr>
              <a:t>复印件中文字的文本框检测，文本框检测属于小物体检测，在目前的很多网络都使用了利用单个高层特征，但是这样做有一个明显的缺陷，即针对小物体本身具有的像素信息较少，在下采样的过程中极易被丢失，为了处理这种物体大小差异十分明显的检测问题，经典的方法是利用图像金字塔的方式进行多尺度变化增强，但这样会带来极大的计算量。而</a:t>
            </a:r>
            <a:r>
              <a:rPr lang="zh-CN" b="0">
                <a:ea typeface="楷体" panose="02010609060101010101" charset="-122"/>
                <a:cs typeface="Times New Roman" panose="02020603050405020304" charset="0"/>
              </a:rPr>
              <a:t> FPN 的提出正是为了解决这一问题，FPN是一种特征金字塔的网络结构，能在增加极小的计算量的情况下，处理好物体检测中的多尺度变化问题。因此我们采用了 FPN 网络结构，作为 neck。</a:t>
            </a:r>
            <a:endParaRPr lang="zh-CN" altLang="en-US" b="0">
              <a:ea typeface="楷体" panose="02010609060101010101" charset="-122"/>
              <a:cs typeface="Times New Roman" panose="02020603050405020304" charset="0"/>
            </a:endParaRPr>
          </a:p>
        </p:txBody>
      </p:sp>
      <p:pic>
        <p:nvPicPr>
          <p:cNvPr id="72" name="Picture"/>
          <p:cNvPicPr>
            <a:picLocks noChangeAspect="1" noChangeArrowheads="1"/>
          </p:cNvPicPr>
          <p:nvPr/>
        </p:nvPicPr>
        <p:blipFill>
          <a:blip r:embed="rId1"/>
          <a:stretch>
            <a:fillRect/>
          </a:stretch>
        </p:blipFill>
        <p:spPr>
          <a:xfrm>
            <a:off x="5675313" y="1595438"/>
            <a:ext cx="3408045" cy="2296795"/>
          </a:xfrm>
          <a:prstGeom prst="rect">
            <a:avLst/>
          </a:prstGeom>
          <a:noFill/>
          <a:ln w="9525">
            <a:noFill/>
          </a:ln>
        </p:spPr>
      </p:pic>
      <p:sp>
        <p:nvSpPr>
          <p:cNvPr id="11" name="文本框 10"/>
          <p:cNvSpPr txBox="1"/>
          <p:nvPr/>
        </p:nvSpPr>
        <p:spPr>
          <a:xfrm>
            <a:off x="6229985" y="4017010"/>
            <a:ext cx="2160270" cy="368300"/>
          </a:xfrm>
          <a:prstGeom prst="rect">
            <a:avLst/>
          </a:prstGeom>
          <a:noFill/>
          <a:ln w="9525">
            <a:noFill/>
          </a:ln>
        </p:spPr>
        <p:txBody>
          <a:bodyPr wrap="square">
            <a:spAutoFit/>
          </a:bodyPr>
          <a:p>
            <a:pPr indent="304800" algn="l"/>
            <a:r>
              <a:rPr lang="en-US" b="0">
                <a:latin typeface="Calibri" panose="020F0502020204030204" charset="0"/>
                <a:ea typeface="黑体" panose="02010609060101010101" charset="-122"/>
                <a:cs typeface="Times New Roman" panose="02020603050405020304" charset="0"/>
              </a:rPr>
              <a:t> </a:t>
            </a:r>
            <a:r>
              <a:rPr lang="en-US" b="0">
                <a:latin typeface="Calibri" panose="020F0502020204030204" charset="0"/>
                <a:ea typeface="黑体" panose="02010609060101010101" charset="-122"/>
              </a:rPr>
              <a:t>FPN</a:t>
            </a:r>
            <a:r>
              <a:rPr lang="zh-CN" b="0">
                <a:latin typeface="Calibri" panose="020F0502020204030204" charset="0"/>
                <a:ea typeface="黑体" panose="02010609060101010101" charset="-122"/>
              </a:rPr>
              <a:t>网络结构图</a:t>
            </a:r>
            <a:endParaRPr lang="zh-CN" altLang="en-US" b="0">
              <a:latin typeface="Calibri" panose="020F0502020204030204" charset="0"/>
              <a:ea typeface="黑体" panose="0201060906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62" y="-317"/>
            <a:ext cx="2539357" cy="868326"/>
          </a:xfrm>
          <a:prstGeom prst="rect">
            <a:avLst/>
          </a:prstGeom>
          <a:solidFill>
            <a:schemeClr val="accent2">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2800" b="1" dirty="0">
                <a:latin typeface="微软雅黑" panose="020B0503020204020204" pitchFamily="34" charset="-122"/>
                <a:ea typeface="微软雅黑" panose="020B0503020204020204" pitchFamily="34" charset="-122"/>
              </a:rPr>
              <a:t>Head</a:t>
            </a:r>
            <a:endParaRPr lang="zh-CN" altLang="en-US" sz="2800" b="1"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0" y="942340"/>
            <a:ext cx="3676015" cy="368300"/>
          </a:xfrm>
          <a:prstGeom prst="rect">
            <a:avLst/>
          </a:prstGeom>
          <a:noFill/>
          <a:ln w="9525">
            <a:noFill/>
          </a:ln>
        </p:spPr>
        <p:txBody>
          <a:bodyPr wrap="square">
            <a:spAutoFit/>
          </a:bodyPr>
          <a:p>
            <a:pPr indent="0"/>
            <a:r>
              <a:rPr lang="zh-CN" b="1">
                <a:ea typeface="楷体" panose="02010609060101010101" charset="-122"/>
              </a:rPr>
              <a:t>我们使用了三层卷积作为</a:t>
            </a:r>
            <a:r>
              <a:rPr lang="en-US" b="1">
                <a:latin typeface="Calibri" panose="020F0502020204030204" charset="0"/>
                <a:ea typeface="楷体" panose="02010609060101010101" charset="-122"/>
                <a:cs typeface="Times New Roman" panose="02020603050405020304" charset="0"/>
              </a:rPr>
              <a:t>head</a:t>
            </a:r>
            <a:endParaRPr lang="en-US" altLang="en-US" b="1">
              <a:latin typeface="Calibri" panose="020F0502020204030204" charset="0"/>
              <a:ea typeface="楷体" panose="02010609060101010101" charset="-122"/>
              <a:cs typeface="Times New Roman" panose="02020603050405020304" charset="0"/>
            </a:endParaRPr>
          </a:p>
        </p:txBody>
      </p:sp>
      <p:pic>
        <p:nvPicPr>
          <p:cNvPr id="73" name="Picture"/>
          <p:cNvPicPr>
            <a:picLocks noChangeAspect="1" noChangeArrowheads="1"/>
          </p:cNvPicPr>
          <p:nvPr/>
        </p:nvPicPr>
        <p:blipFill>
          <a:blip r:embed="rId1"/>
          <a:stretch>
            <a:fillRect/>
          </a:stretch>
        </p:blipFill>
        <p:spPr>
          <a:xfrm>
            <a:off x="16510" y="1518285"/>
            <a:ext cx="10126980" cy="1155065"/>
          </a:xfrm>
          <a:prstGeom prst="rect">
            <a:avLst/>
          </a:prstGeom>
          <a:noFill/>
          <a:ln w="9525">
            <a:noFill/>
          </a:ln>
        </p:spPr>
      </p:pic>
      <p:sp>
        <p:nvSpPr>
          <p:cNvPr id="9" name="文本框 8"/>
          <p:cNvSpPr txBox="1"/>
          <p:nvPr/>
        </p:nvSpPr>
        <p:spPr>
          <a:xfrm>
            <a:off x="3590290" y="2799080"/>
            <a:ext cx="1568450" cy="368300"/>
          </a:xfrm>
          <a:prstGeom prst="rect">
            <a:avLst/>
          </a:prstGeom>
          <a:noFill/>
          <a:ln w="9525">
            <a:noFill/>
          </a:ln>
        </p:spPr>
        <p:txBody>
          <a:bodyPr wrap="square">
            <a:spAutoFit/>
          </a:bodyPr>
          <a:p>
            <a:pPr indent="0"/>
            <a:r>
              <a:rPr lang="en-US" b="0">
                <a:latin typeface="Calibri" panose="020F0502020204030204" charset="0"/>
                <a:ea typeface="楷体" panose="02010609060101010101" charset="-122"/>
              </a:rPr>
              <a:t>Head</a:t>
            </a:r>
            <a:r>
              <a:rPr lang="zh-CN" b="0">
                <a:latin typeface="Calibri" panose="020F0502020204030204" charset="0"/>
                <a:ea typeface="楷体" panose="02010609060101010101" charset="-122"/>
              </a:rPr>
              <a:t>结构图</a:t>
            </a:r>
            <a:endParaRPr lang="zh-CN" altLang="en-US" b="0">
              <a:latin typeface="Calibri" panose="020F0502020204030204" charset="0"/>
              <a:ea typeface="楷体" panose="02010609060101010101" charset="-122"/>
            </a:endParaRPr>
          </a:p>
        </p:txBody>
      </p:sp>
      <p:sp>
        <p:nvSpPr>
          <p:cNvPr id="10" name="文本框 9"/>
          <p:cNvSpPr txBox="1"/>
          <p:nvPr/>
        </p:nvSpPr>
        <p:spPr>
          <a:xfrm>
            <a:off x="0" y="3381375"/>
            <a:ext cx="7711440" cy="645160"/>
          </a:xfrm>
          <a:prstGeom prst="rect">
            <a:avLst/>
          </a:prstGeom>
          <a:noFill/>
          <a:ln w="9525">
            <a:noFill/>
          </a:ln>
        </p:spPr>
        <p:txBody>
          <a:bodyPr wrap="square">
            <a:spAutoFit/>
          </a:bodyPr>
          <a:p>
            <a:pPr indent="0" algn="l" fontAlgn="auto"/>
            <a:r>
              <a:rPr lang="zh-CN" b="0">
                <a:ea typeface="楷体" panose="02010609060101010101" charset="-122"/>
              </a:rPr>
              <a:t>这里，概率图和阈值图经过以上结构相同的网络（结构相同，参数不同）计算而来，二值图使用可微二值化公式计算而来。</a:t>
            </a:r>
            <a:endParaRPr lang="zh-CN" altLang="en-US" b="0">
              <a:ea typeface="楷体" panose="0201060906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521970"/>
          </a:xfrm>
          <a:prstGeom prst="rect">
            <a:avLst/>
          </a:prstGeom>
          <a:noFill/>
          <a:ln w="9525">
            <a:noFill/>
          </a:ln>
        </p:spPr>
        <p:txBody>
          <a:bodyPr wrap="square">
            <a:spAutoFit/>
          </a:bodyPr>
          <a:p>
            <a:pPr indent="0"/>
            <a:r>
              <a:rPr lang="zh-CN" sz="2800" b="0">
                <a:latin typeface="微软雅黑" panose="020B0503020204020204" pitchFamily="34" charset="-122"/>
                <a:ea typeface="微软雅黑" panose="020B0503020204020204" pitchFamily="34" charset="-122"/>
              </a:rPr>
              <a:t>文本检测算法</a:t>
            </a:r>
            <a:endParaRPr lang="zh-CN" sz="2800" b="0">
              <a:latin typeface="微软雅黑" panose="020B0503020204020204" pitchFamily="34" charset="-122"/>
              <a:ea typeface="微软雅黑" panose="020B0503020204020204" pitchFamily="34" charset="-122"/>
            </a:endParaRPr>
          </a:p>
        </p:txBody>
      </p:sp>
      <p:sp>
        <p:nvSpPr>
          <p:cNvPr id="111" name="文本框 110"/>
          <p:cNvSpPr txBox="1"/>
          <p:nvPr/>
        </p:nvSpPr>
        <p:spPr>
          <a:xfrm>
            <a:off x="258445" y="859155"/>
            <a:ext cx="5080000" cy="368300"/>
          </a:xfrm>
          <a:prstGeom prst="rect">
            <a:avLst/>
          </a:prstGeom>
          <a:noFill/>
          <a:ln w="9525">
            <a:noFill/>
          </a:ln>
        </p:spPr>
        <p:txBody>
          <a:bodyPr>
            <a:spAutoFit/>
          </a:bodyPr>
          <a:p>
            <a:pPr indent="0"/>
            <a:r>
              <a:rPr lang="en-US" altLang="zh-CN" b="1">
                <a:ea typeface="楷体" panose="02010609060101010101" charset="-122"/>
              </a:rPr>
              <a:t>1</a:t>
            </a:r>
            <a:r>
              <a:rPr lang="zh-CN" altLang="en-US" b="1">
                <a:ea typeface="楷体" panose="02010609060101010101" charset="-122"/>
              </a:rPr>
              <a:t>：</a:t>
            </a:r>
            <a:r>
              <a:rPr lang="zh-CN" b="1">
                <a:ea typeface="楷体" panose="02010609060101010101" charset="-122"/>
              </a:rPr>
              <a:t>用普通卷积替代了可变形卷积</a:t>
            </a:r>
            <a:endParaRPr lang="zh-CN" altLang="en-US" b="1">
              <a:ea typeface="楷体" panose="02010609060101010101" charset="-122"/>
            </a:endParaRPr>
          </a:p>
        </p:txBody>
      </p:sp>
      <p:sp>
        <p:nvSpPr>
          <p:cNvPr id="3" name="文本框 2"/>
          <p:cNvSpPr txBox="1"/>
          <p:nvPr/>
        </p:nvSpPr>
        <p:spPr>
          <a:xfrm>
            <a:off x="219075" y="1370330"/>
            <a:ext cx="9722485" cy="1476375"/>
          </a:xfrm>
          <a:prstGeom prst="rect">
            <a:avLst/>
          </a:prstGeom>
          <a:noFill/>
          <a:ln w="9525">
            <a:noFill/>
          </a:ln>
        </p:spPr>
        <p:txBody>
          <a:bodyPr wrap="square">
            <a:spAutoFit/>
          </a:bodyPr>
          <a:p>
            <a:pPr indent="304800"/>
            <a:r>
              <a:rPr lang="zh-CN" b="0">
                <a:ea typeface="楷体" panose="02010609060101010101" charset="-122"/>
              </a:rPr>
              <a:t>在</a:t>
            </a:r>
            <a:r>
              <a:rPr lang="en-US" b="0">
                <a:latin typeface="Calibri" panose="020F0502020204030204" charset="0"/>
                <a:ea typeface="楷体" panose="02010609060101010101" charset="-122"/>
                <a:cs typeface="Times New Roman" panose="02020603050405020304" charset="0"/>
              </a:rPr>
              <a:t> DBNet </a:t>
            </a:r>
            <a:r>
              <a:rPr lang="zh-CN" b="0">
                <a:ea typeface="楷体" panose="02010609060101010101" charset="-122"/>
              </a:rPr>
              <a:t>中的</a:t>
            </a:r>
            <a:r>
              <a:rPr lang="en-US" b="0">
                <a:latin typeface="Calibri" panose="020F0502020204030204" charset="0"/>
                <a:ea typeface="楷体" panose="02010609060101010101" charset="-122"/>
              </a:rPr>
              <a:t>backbone </a:t>
            </a:r>
            <a:r>
              <a:rPr lang="zh-CN" b="0">
                <a:ea typeface="楷体" panose="02010609060101010101" charset="-122"/>
              </a:rPr>
              <a:t>里一般会默认将 </a:t>
            </a:r>
            <a:r>
              <a:rPr lang="en-US" b="0">
                <a:latin typeface="Calibri" panose="020F0502020204030204" charset="0"/>
                <a:ea typeface="楷体" panose="02010609060101010101" charset="-122"/>
              </a:rPr>
              <a:t>3×3 conv </a:t>
            </a:r>
            <a:r>
              <a:rPr lang="zh-CN" b="0">
                <a:ea typeface="楷体" panose="02010609060101010101" charset="-122"/>
              </a:rPr>
              <a:t>替换成可变形卷积，以此可以使得卷积操作的位置会在监督信息的指导下进行选择，可以较好的适应目标的各种尺寸，提供更加丰富的感受野，这对于极端比例的文本检测效果有益，但是同时也带来了大量复杂的计算量的弊端。而针对我们的检测目标是文本框，文本框的比例通常较为正常，因此，此处我们选择保留普通卷积，以减少不必要的计算量。</a:t>
            </a:r>
            <a:endParaRPr lang="zh-CN" altLang="en-US" b="0">
              <a:ea typeface="楷体" panose="02010609060101010101" charset="-122"/>
            </a:endParaRPr>
          </a:p>
        </p:txBody>
      </p:sp>
      <p:sp>
        <p:nvSpPr>
          <p:cNvPr id="4" name="文本框 3"/>
          <p:cNvSpPr txBox="1"/>
          <p:nvPr/>
        </p:nvSpPr>
        <p:spPr>
          <a:xfrm>
            <a:off x="258445" y="2989580"/>
            <a:ext cx="5080000" cy="368300"/>
          </a:xfrm>
          <a:prstGeom prst="rect">
            <a:avLst/>
          </a:prstGeom>
          <a:noFill/>
          <a:ln w="9525">
            <a:noFill/>
          </a:ln>
        </p:spPr>
        <p:txBody>
          <a:bodyPr>
            <a:spAutoFit/>
          </a:bodyPr>
          <a:p>
            <a:pPr indent="0"/>
            <a:r>
              <a:rPr lang="en-US" b="1">
                <a:latin typeface="Calibri" panose="020F0502020204030204" charset="0"/>
                <a:ea typeface="楷体" panose="02010609060101010101" charset="-122"/>
                <a:cs typeface="Times New Roman" panose="02020603050405020304" charset="0"/>
              </a:rPr>
              <a:t>2</a:t>
            </a:r>
            <a:r>
              <a:rPr lang="zh-CN" altLang="en-US" b="1">
                <a:latin typeface="Calibri" panose="020F0502020204030204" charset="0"/>
                <a:ea typeface="楷体" panose="02010609060101010101" charset="-122"/>
                <a:cs typeface="Times New Roman" panose="02020603050405020304" charset="0"/>
              </a:rPr>
              <a:t>：</a:t>
            </a:r>
            <a:r>
              <a:rPr lang="en-US" b="1">
                <a:latin typeface="Calibri" panose="020F0502020204030204" charset="0"/>
                <a:ea typeface="楷体" panose="02010609060101010101" charset="-122"/>
                <a:cs typeface="Times New Roman" panose="02020603050405020304" charset="0"/>
              </a:rPr>
              <a:t>DBNet </a:t>
            </a:r>
            <a:r>
              <a:rPr lang="zh-CN" b="1">
                <a:ea typeface="楷体" panose="02010609060101010101" charset="-122"/>
              </a:rPr>
              <a:t>算法的特点</a:t>
            </a:r>
            <a:r>
              <a:rPr lang="en-US" b="1">
                <a:latin typeface="Calibri" panose="020F0502020204030204" charset="0"/>
                <a:ea typeface="楷体" panose="02010609060101010101" charset="-122"/>
              </a:rPr>
              <a:t>: </a:t>
            </a:r>
            <a:r>
              <a:rPr lang="zh-CN" b="1">
                <a:ea typeface="楷体" panose="02010609060101010101" charset="-122"/>
              </a:rPr>
              <a:t>可微分二值化处理</a:t>
            </a:r>
            <a:endParaRPr lang="zh-CN" altLang="en-US" b="1">
              <a:ea typeface="楷体" panose="02010609060101010101" charset="-122"/>
            </a:endParaRPr>
          </a:p>
        </p:txBody>
      </p:sp>
      <p:sp>
        <p:nvSpPr>
          <p:cNvPr id="6" name="文本框 5"/>
          <p:cNvSpPr txBox="1"/>
          <p:nvPr/>
        </p:nvSpPr>
        <p:spPr>
          <a:xfrm>
            <a:off x="340360" y="3609340"/>
            <a:ext cx="9601200" cy="368300"/>
          </a:xfrm>
          <a:prstGeom prst="rect">
            <a:avLst/>
          </a:prstGeom>
          <a:noFill/>
        </p:spPr>
        <p:txBody>
          <a:bodyPr wrap="square" rtlCol="0" anchor="t">
            <a:spAutoFit/>
          </a:bodyPr>
          <a:p>
            <a:pPr indent="0">
              <a:buFont typeface="Arial" panose="020B0604020202020204" pitchFamily="34" charset="0"/>
              <a:buNone/>
            </a:pPr>
            <a:r>
              <a:rPr lang="zh-CN" altLang="en-US" dirty="0">
                <a:latin typeface="楷体" panose="02010609060101010101" charset="-122"/>
                <a:ea typeface="楷体" panose="02010609060101010101" charset="-122"/>
                <a:sym typeface="+mn-ea"/>
              </a:rPr>
              <a:t>在这里我们使用</a:t>
            </a:r>
            <a:r>
              <a:rPr lang="zh-CN" altLang="en-US" b="1" dirty="0">
                <a:latin typeface="楷体" panose="02010609060101010101" charset="-122"/>
                <a:ea typeface="楷体" panose="02010609060101010101" charset="-122"/>
                <a:sym typeface="+mn-ea"/>
              </a:rPr>
              <a:t>可微分二值化替换了标准二值化</a:t>
            </a:r>
            <a:r>
              <a:rPr lang="zh-CN" altLang="en-US" dirty="0">
                <a:latin typeface="楷体" panose="02010609060101010101" charset="-122"/>
                <a:ea typeface="楷体" panose="02010609060101010101" charset="-122"/>
                <a:sym typeface="+mn-ea"/>
              </a:rPr>
              <a:t>，因为标准二值化不可以在训练过程中优化</a:t>
            </a:r>
            <a:endParaRPr lang="zh-CN" altLang="en-US" dirty="0">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文本框 127"/>
          <p:cNvSpPr txBox="1"/>
          <p:nvPr/>
        </p:nvSpPr>
        <p:spPr>
          <a:xfrm>
            <a:off x="151765" y="607695"/>
            <a:ext cx="5080000" cy="368300"/>
          </a:xfrm>
          <a:prstGeom prst="rect">
            <a:avLst/>
          </a:prstGeom>
          <a:noFill/>
          <a:ln w="9525">
            <a:noFill/>
          </a:ln>
        </p:spPr>
        <p:txBody>
          <a:bodyPr>
            <a:spAutoFit/>
          </a:bodyPr>
          <a:p>
            <a:pPr indent="0"/>
            <a:r>
              <a:rPr lang="en-US" b="1">
                <a:latin typeface="楷体" panose="02010609060101010101" charset="-122"/>
                <a:ea typeface="楷体" panose="02010609060101010101" charset="-122"/>
              </a:rPr>
              <a:t>3</a:t>
            </a:r>
            <a:r>
              <a:rPr lang="zh-CN" altLang="en-US" b="1">
                <a:latin typeface="楷体" panose="02010609060101010101" charset="-122"/>
                <a:ea typeface="楷体" panose="02010609060101010101" charset="-122"/>
              </a:rPr>
              <a:t>：</a:t>
            </a:r>
            <a:r>
              <a:rPr lang="en-US" b="1">
                <a:latin typeface="楷体" panose="02010609060101010101" charset="-122"/>
                <a:ea typeface="楷体" panose="02010609060101010101" charset="-122"/>
              </a:rPr>
              <a:t>Loss</a:t>
            </a:r>
            <a:r>
              <a:rPr lang="zh-CN" b="1">
                <a:ea typeface="楷体" panose="02010609060101010101" charset="-122"/>
              </a:rPr>
              <a:t>损失函数</a:t>
            </a:r>
            <a:endParaRPr lang="zh-CN" altLang="en-US" b="1">
              <a:ea typeface="楷体" panose="02010609060101010101" charset="-122"/>
            </a:endParaRPr>
          </a:p>
        </p:txBody>
      </p:sp>
      <mc:AlternateContent xmlns:mc="http://schemas.openxmlformats.org/markup-compatibility/2006">
        <mc:Choice xmlns:a14="http://schemas.microsoft.com/office/drawing/2010/main" Requires="a14">
          <p:sp>
            <p:nvSpPr>
              <p:cNvPr id="22" name="文本框 21"/>
              <p:cNvSpPr txBox="1"/>
              <p:nvPr/>
            </p:nvSpPr>
            <p:spPr>
              <a:xfrm>
                <a:off x="603885" y="1093470"/>
                <a:ext cx="6782435" cy="1229995"/>
              </a:xfrm>
              <a:prstGeom prst="rect">
                <a:avLst/>
              </a:prstGeom>
              <a:noFill/>
            </p:spPr>
            <p:txBody>
              <a:bodyPr wrap="square" rtlCol="0" anchor="t">
                <a:spAutoFit/>
              </a:bodyPr>
              <a:p>
                <a:r>
                  <a:rPr lang="zh-CN" altLang="en-US" dirty="0">
                    <a:latin typeface="楷体" panose="02010609060101010101" charset="-122"/>
                    <a:ea typeface="楷体" panose="02010609060101010101" charset="-122"/>
                    <a:cs typeface="楷体" panose="02010609060101010101" charset="-122"/>
                    <a:sym typeface="+mn-ea"/>
                  </a:rPr>
                  <a:t>损失函数是通过：</a:t>
                </a:r>
                <a:endParaRPr lang="zh-CN" altLang="en-US" dirty="0">
                  <a:latin typeface="楷体" panose="02010609060101010101" charset="-122"/>
                  <a:ea typeface="楷体" panose="02010609060101010101" charset="-122"/>
                  <a:cs typeface="楷体" panose="02010609060101010101" charset="-122"/>
                  <a:sym typeface="+mn-ea"/>
                </a:endParaRPr>
              </a:p>
              <a:p>
                <a:pPr indent="0">
                  <a:buNone/>
                </a:pPr>
                <a:r>
                  <a:rPr lang="zh-CN" altLang="en-US" dirty="0">
                    <a:latin typeface="楷体" panose="02010609060101010101" charset="-122"/>
                    <a:ea typeface="楷体" panose="02010609060101010101" charset="-122"/>
                    <a:cs typeface="楷体" panose="02010609060101010101" charset="-122"/>
                    <a:sym typeface="+mn-ea"/>
                  </a:rPr>
                  <a:t>概率图损失</a:t>
                </a:r>
                <a14:m>
                  <m:oMath xmlns:m="http://schemas.openxmlformats.org/officeDocument/2006/math">
                    <m:sSub>
                      <m:sSubPr>
                        <m:ctrlPr>
                          <a:rPr lang="en-US" altLang="zh-CN" b="0" i="1" smtClean="0">
                            <a:latin typeface="Cambria Math" panose="02040503050406030204" pitchFamily="18" charset="0"/>
                            <a:ea typeface="楷体" panose="02010609060101010101" charset="-122"/>
                            <a:cs typeface="Cambria Math" panose="02040503050406030204" pitchFamily="18" charset="0"/>
                          </a:rPr>
                        </m:ctrlPr>
                      </m:sSubPr>
                      <m:e>
                        <m:r>
                          <a:rPr lang="en-US" altLang="zh-CN" b="0" i="1" smtClean="0">
                            <a:latin typeface="Cambria Math" panose="02040503050406030204" pitchFamily="18" charset="0"/>
                            <a:ea typeface="楷体" panose="02010609060101010101" charset="-122"/>
                            <a:cs typeface="Cambria Math" panose="02040503050406030204" pitchFamily="18" charset="0"/>
                          </a:rPr>
                          <m:t>𝐿</m:t>
                        </m:r>
                      </m:e>
                      <m:sub>
                        <m:r>
                          <a:rPr lang="en-US" altLang="zh-CN" b="0" i="1" smtClean="0">
                            <a:latin typeface="Cambria Math" panose="02040503050406030204" pitchFamily="18" charset="0"/>
                            <a:ea typeface="楷体" panose="02010609060101010101" charset="-122"/>
                            <a:cs typeface="Cambria Math" panose="02040503050406030204" pitchFamily="18" charset="0"/>
                          </a:rPr>
                          <m:t>𝑠</m:t>
                        </m:r>
                      </m:sub>
                    </m:sSub>
                  </m:oMath>
                </a14:m>
                <a:r>
                  <a:rPr lang="zh-CN" altLang="en-US" dirty="0">
                    <a:latin typeface="楷体" panose="02010609060101010101" charset="-122"/>
                    <a:ea typeface="楷体" panose="02010609060101010101" charset="-122"/>
                    <a:cs typeface="楷体" panose="02010609060101010101" charset="-122"/>
                    <a:sym typeface="+mn-ea"/>
                  </a:rPr>
                  <a:t> </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二值图损失</a:t>
                </a:r>
                <a14:m>
                  <m:oMath xmlns:m="http://schemas.openxmlformats.org/officeDocument/2006/math">
                    <m:sSub>
                      <m:sSubPr>
                        <m:ctrlPr>
                          <a:rPr lang="en-US" altLang="zh-CN" i="1" smtClean="0">
                            <a:latin typeface="Cambria Math" panose="02040503050406030204" pitchFamily="18" charset="0"/>
                            <a:ea typeface="楷体" panose="02010609060101010101" charset="-122"/>
                            <a:cs typeface="Cambria Math" panose="02040503050406030204" pitchFamily="18" charset="0"/>
                          </a:rPr>
                        </m:ctrlPr>
                      </m:sSubPr>
                      <m:e>
                        <m:r>
                          <a:rPr lang="en-US" altLang="zh-CN" b="0" i="1" smtClean="0">
                            <a:latin typeface="Cambria Math" panose="02040503050406030204" pitchFamily="18" charset="0"/>
                            <a:ea typeface="楷体" panose="02010609060101010101" charset="-122"/>
                            <a:cs typeface="Cambria Math" panose="02040503050406030204" pitchFamily="18" charset="0"/>
                          </a:rPr>
                          <m:t>𝐿</m:t>
                        </m:r>
                      </m:e>
                      <m:sub>
                        <m:r>
                          <a:rPr lang="en-US" altLang="zh-CN" b="0" i="1" smtClean="0">
                            <a:latin typeface="Cambria Math" panose="02040503050406030204" pitchFamily="18" charset="0"/>
                            <a:ea typeface="楷体" panose="02010609060101010101" charset="-122"/>
                            <a:cs typeface="Cambria Math" panose="02040503050406030204" pitchFamily="18" charset="0"/>
                          </a:rPr>
                          <m:t>𝑏</m:t>
                        </m:r>
                      </m:sub>
                    </m:sSub>
                  </m:oMath>
                </a14:m>
                <a:r>
                  <a:rPr lang="zh-CN" altLang="en-US" dirty="0">
                    <a:latin typeface="楷体" panose="02010609060101010101" charset="-122"/>
                    <a:ea typeface="楷体" panose="02010609060101010101" charset="-122"/>
                    <a:cs typeface="楷体" panose="02010609060101010101" charset="-122"/>
                    <a:sym typeface="+mn-ea"/>
                  </a:rPr>
                  <a:t> </a:t>
                </a:r>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阈值图</a:t>
                </a:r>
                <a14:m>
                  <m:oMath xmlns:m="http://schemas.openxmlformats.org/officeDocument/2006/math">
                    <m:sSub>
                      <m:sSubPr>
                        <m:ctrlPr>
                          <a:rPr lang="en-US" altLang="zh-CN" i="1" smtClean="0">
                            <a:latin typeface="Cambria Math" panose="02040503050406030204" pitchFamily="18" charset="0"/>
                            <a:ea typeface="楷体" panose="02010609060101010101" charset="-122"/>
                            <a:cs typeface="Cambria Math" panose="02040503050406030204" pitchFamily="18" charset="0"/>
                          </a:rPr>
                        </m:ctrlPr>
                      </m:sSubPr>
                      <m:e>
                        <m:r>
                          <a:rPr lang="en-US" altLang="zh-CN" b="0" i="1" smtClean="0">
                            <a:latin typeface="Cambria Math" panose="02040503050406030204" pitchFamily="18" charset="0"/>
                            <a:ea typeface="楷体" panose="02010609060101010101" charset="-122"/>
                            <a:cs typeface="Cambria Math" panose="02040503050406030204" pitchFamily="18" charset="0"/>
                          </a:rPr>
                          <m:t>𝐿</m:t>
                        </m:r>
                      </m:e>
                      <m:sub>
                        <m:r>
                          <a:rPr lang="en-US" altLang="zh-CN" b="0" i="1" smtClean="0">
                            <a:latin typeface="Cambria Math" panose="02040503050406030204" pitchFamily="18" charset="0"/>
                            <a:ea typeface="楷体" panose="02010609060101010101" charset="-122"/>
                            <a:cs typeface="Cambria Math" panose="02040503050406030204" pitchFamily="18" charset="0"/>
                          </a:rPr>
                          <m:t>𝑡</m:t>
                        </m:r>
                      </m:sub>
                    </m:sSub>
                  </m:oMath>
                </a14:m>
                <a:r>
                  <a:rPr lang="zh-CN" altLang="en-US" dirty="0">
                    <a:latin typeface="楷体" panose="02010609060101010101" charset="-122"/>
                    <a:ea typeface="楷体" panose="02010609060101010101" charset="-122"/>
                    <a:cs typeface="楷体" panose="02010609060101010101" charset="-122"/>
                    <a:sym typeface="+mn-ea"/>
                  </a:rPr>
                  <a:t>构成的带有权重的损失。</a:t>
                </a:r>
                <a14:m>
                  <m:oMath xmlns:m="http://schemas.openxmlformats.org/officeDocument/2006/math">
                    <m:r>
                      <a:rPr lang="en-US" altLang="zh-CN" sz="2000" b="1" i="1" smtClean="0">
                        <a:latin typeface="Cambria Math" panose="02040503050406030204" pitchFamily="18" charset="0"/>
                        <a:ea typeface="楷体" panose="02010609060101010101" charset="-122"/>
                        <a:cs typeface="Cambria Math" panose="02040503050406030204" pitchFamily="18" charset="0"/>
                      </a:rPr>
                      <m:t>𝑳</m:t>
                    </m:r>
                    <m:r>
                      <a:rPr lang="en-US" altLang="zh-CN" sz="2000" b="1" i="1" smtClean="0">
                        <a:latin typeface="Cambria Math" panose="02040503050406030204" pitchFamily="18" charset="0"/>
                        <a:ea typeface="MS Mincho" charset="0"/>
                        <a:cs typeface="Cambria Math" panose="02040503050406030204" pitchFamily="18" charset="0"/>
                      </a:rPr>
                      <m:t>= </m:t>
                    </m:r>
                    <m:sSub>
                      <m:sSubPr>
                        <m:ctrlPr>
                          <a:rPr lang="en-US" altLang="zh-CN" sz="2000" b="1" i="1" smtClean="0">
                            <a:latin typeface="Cambria Math" panose="02040503050406030204" pitchFamily="18" charset="0"/>
                            <a:ea typeface="楷体" panose="02010609060101010101" charset="-122"/>
                            <a:cs typeface="Cambria Math" panose="02040503050406030204" pitchFamily="18" charset="0"/>
                          </a:rPr>
                        </m:ctrlPr>
                      </m:sSubPr>
                      <m:e>
                        <m:r>
                          <a:rPr lang="en-US" altLang="zh-CN" sz="2000" b="1" i="1" smtClean="0">
                            <a:latin typeface="Cambria Math" panose="02040503050406030204" pitchFamily="18" charset="0"/>
                            <a:ea typeface="楷体" panose="02010609060101010101" charset="-122"/>
                            <a:cs typeface="Cambria Math" panose="02040503050406030204" pitchFamily="18" charset="0"/>
                          </a:rPr>
                          <m:t>𝑳</m:t>
                        </m:r>
                      </m:e>
                      <m:sub>
                        <m:r>
                          <a:rPr lang="en-US" altLang="zh-CN" sz="2000" b="1" i="1" smtClean="0">
                            <a:latin typeface="Cambria Math" panose="02040503050406030204" pitchFamily="18" charset="0"/>
                            <a:ea typeface="楷体" panose="02010609060101010101" charset="-122"/>
                            <a:cs typeface="Cambria Math" panose="02040503050406030204" pitchFamily="18" charset="0"/>
                          </a:rPr>
                          <m:t>𝒔</m:t>
                        </m:r>
                      </m:sub>
                    </m:sSub>
                    <m:r>
                      <a:rPr lang="en-US" altLang="zh-CN" sz="2000" b="1" i="1" smtClean="0">
                        <a:latin typeface="Cambria Math" panose="02040503050406030204" pitchFamily="18" charset="0"/>
                        <a:ea typeface="MS Mincho" charset="0"/>
                        <a:cs typeface="Cambria Math" panose="02040503050406030204" pitchFamily="18" charset="0"/>
                      </a:rPr>
                      <m:t>+ </m:t>
                    </m:r>
                    <m:r>
                      <a:rPr lang="zh-CN" altLang="en-US" sz="2000" b="1" i="1" smtClean="0">
                        <a:latin typeface="Cambria Math" panose="02040503050406030204" pitchFamily="18" charset="0"/>
                        <a:ea typeface="MS Mincho" charset="0"/>
                        <a:cs typeface="Cambria Math" panose="02040503050406030204" pitchFamily="18" charset="0"/>
                      </a:rPr>
                      <m:t>𝜶</m:t>
                    </m:r>
                    <m:r>
                      <a:rPr lang="en-US" altLang="zh-CN" sz="2000" b="1" i="1" smtClean="0">
                        <a:latin typeface="Cambria Math" panose="02040503050406030204" pitchFamily="18" charset="0"/>
                        <a:ea typeface="MS Mincho" charset="0"/>
                        <a:cs typeface="Cambria Math" panose="02040503050406030204" pitchFamily="18" charset="0"/>
                      </a:rPr>
                      <m:t> × </m:t>
                    </m:r>
                    <m:sSub>
                      <m:sSubPr>
                        <m:ctrlPr>
                          <a:rPr lang="en-US" altLang="zh-CN" sz="2000" b="1" i="1" smtClean="0">
                            <a:latin typeface="Cambria Math" panose="02040503050406030204" pitchFamily="18" charset="0"/>
                            <a:ea typeface="楷体" panose="02010609060101010101" charset="-122"/>
                            <a:cs typeface="Cambria Math" panose="02040503050406030204" pitchFamily="18" charset="0"/>
                          </a:rPr>
                        </m:ctrlPr>
                      </m:sSubPr>
                      <m:e>
                        <m:r>
                          <a:rPr lang="en-US" altLang="zh-CN" sz="2000" b="1" i="1" smtClean="0">
                            <a:latin typeface="Cambria Math" panose="02040503050406030204" pitchFamily="18" charset="0"/>
                            <a:ea typeface="楷体" panose="02010609060101010101" charset="-122"/>
                            <a:cs typeface="Cambria Math" panose="02040503050406030204" pitchFamily="18" charset="0"/>
                          </a:rPr>
                          <m:t>𝑳</m:t>
                        </m:r>
                      </m:e>
                      <m:sub>
                        <m:r>
                          <a:rPr lang="en-US" altLang="zh-CN" sz="2000" b="1" i="1" smtClean="0">
                            <a:latin typeface="Cambria Math" panose="02040503050406030204" pitchFamily="18" charset="0"/>
                            <a:ea typeface="楷体" panose="02010609060101010101" charset="-122"/>
                            <a:cs typeface="Cambria Math" panose="02040503050406030204" pitchFamily="18" charset="0"/>
                          </a:rPr>
                          <m:t>𝒃</m:t>
                        </m:r>
                      </m:sub>
                    </m:sSub>
                    <m:r>
                      <a:rPr lang="en-US" altLang="zh-CN" sz="2000" b="1" i="1" smtClean="0">
                        <a:latin typeface="Cambria Math" panose="02040503050406030204" pitchFamily="18" charset="0"/>
                        <a:ea typeface="MS Mincho" charset="0"/>
                        <a:cs typeface="Cambria Math" panose="02040503050406030204" pitchFamily="18" charset="0"/>
                      </a:rPr>
                      <m:t>+ </m:t>
                    </m:r>
                    <m:r>
                      <a:rPr lang="zh-CN" altLang="en-US" sz="2000" b="1" i="1" smtClean="0">
                        <a:latin typeface="Cambria Math" panose="02040503050406030204" pitchFamily="18" charset="0"/>
                        <a:ea typeface="MS Mincho" charset="0"/>
                        <a:cs typeface="Cambria Math" panose="02040503050406030204" pitchFamily="18" charset="0"/>
                      </a:rPr>
                      <m:t>𝜷</m:t>
                    </m:r>
                    <m:r>
                      <a:rPr lang="en-US" altLang="zh-CN" sz="2000" b="1" i="1" smtClean="0">
                        <a:latin typeface="Cambria Math" panose="02040503050406030204" pitchFamily="18" charset="0"/>
                        <a:ea typeface="MS Mincho" charset="0"/>
                        <a:cs typeface="Cambria Math" panose="02040503050406030204" pitchFamily="18" charset="0"/>
                      </a:rPr>
                      <m:t> × </m:t>
                    </m:r>
                    <m:sSub>
                      <m:sSubPr>
                        <m:ctrlPr>
                          <a:rPr lang="en-US" altLang="zh-CN" sz="2000" b="1" i="1" smtClean="0">
                            <a:latin typeface="Cambria Math" panose="02040503050406030204" pitchFamily="18" charset="0"/>
                            <a:ea typeface="楷体" panose="02010609060101010101" charset="-122"/>
                            <a:cs typeface="Cambria Math" panose="02040503050406030204" pitchFamily="18" charset="0"/>
                          </a:rPr>
                        </m:ctrlPr>
                      </m:sSubPr>
                      <m:e>
                        <m:r>
                          <a:rPr lang="en-US" altLang="zh-CN" sz="2000" b="1" i="1" smtClean="0">
                            <a:latin typeface="Cambria Math" panose="02040503050406030204" pitchFamily="18" charset="0"/>
                            <a:ea typeface="楷体" panose="02010609060101010101" charset="-122"/>
                            <a:cs typeface="Cambria Math" panose="02040503050406030204" pitchFamily="18" charset="0"/>
                          </a:rPr>
                          <m:t>𝑳</m:t>
                        </m:r>
                      </m:e>
                      <m:sub>
                        <m:r>
                          <a:rPr lang="en-US" altLang="zh-CN" sz="2000" b="1" i="1" smtClean="0">
                            <a:latin typeface="Cambria Math" panose="02040503050406030204" pitchFamily="18" charset="0"/>
                            <a:ea typeface="楷体" panose="02010609060101010101" charset="-122"/>
                            <a:cs typeface="Cambria Math" panose="02040503050406030204" pitchFamily="18" charset="0"/>
                          </a:rPr>
                          <m:t>𝒕</m:t>
                        </m:r>
                      </m:sub>
                    </m:sSub>
                  </m:oMath>
                </a14:m>
                <a:r>
                  <a:rPr lang="zh-CN" altLang="en-US" sz="2000" b="1" dirty="0">
                    <a:latin typeface="楷体" panose="02010609060101010101" charset="-122"/>
                    <a:ea typeface="楷体" panose="02010609060101010101" charset="-122"/>
                    <a:cs typeface="楷体" panose="02010609060101010101" charset="-122"/>
                    <a:sym typeface="+mn-ea"/>
                  </a:rPr>
                  <a:t> </a:t>
                </a:r>
                <a:endParaRPr lang="en-US" altLang="zh-CN" sz="2000" b="1" dirty="0">
                  <a:latin typeface="楷体" panose="02010609060101010101" charset="-122"/>
                  <a:ea typeface="楷体" panose="02010609060101010101" charset="-122"/>
                  <a:cs typeface="楷体" panose="02010609060101010101" charset="-122"/>
                </a:endParaRPr>
              </a:p>
              <a:p>
                <a:r>
                  <a:rPr lang="en-US" altLang="zh-CN" dirty="0">
                    <a:latin typeface="楷体" panose="02010609060101010101" charset="-122"/>
                    <a:ea typeface="楷体" panose="02010609060101010101" charset="-122"/>
                    <a:cs typeface="楷体" panose="02010609060101010101" charset="-122"/>
                    <a:sym typeface="+mn-ea"/>
                  </a:rPr>
                  <a:t>(</a:t>
                </a:r>
                <a:r>
                  <a:rPr lang="zh-CN" altLang="en-US" dirty="0">
                    <a:latin typeface="楷体" panose="02010609060101010101" charset="-122"/>
                    <a:ea typeface="楷体" panose="02010609060101010101" charset="-122"/>
                    <a:cs typeface="楷体" panose="02010609060101010101" charset="-122"/>
                    <a:sym typeface="+mn-ea"/>
                  </a:rPr>
                  <a:t>在上式中：</a:t>
                </a:r>
                <a:r>
                  <a:rPr lang="el-GR" altLang="zh-CN" dirty="0">
                    <a:latin typeface="楷体" panose="02010609060101010101" charset="-122"/>
                    <a:ea typeface="楷体" panose="02010609060101010101" charset="-122"/>
                    <a:cs typeface="楷体" panose="02010609060101010101" charset="-122"/>
                    <a:sym typeface="+mn-ea"/>
                  </a:rPr>
                  <a:t>α</a:t>
                </a:r>
                <a:r>
                  <a:rPr lang="en-US" altLang="zh-CN" dirty="0">
                    <a:latin typeface="楷体" panose="02010609060101010101" charset="-122"/>
                    <a:ea typeface="楷体" panose="02010609060101010101" charset="-122"/>
                    <a:cs typeface="楷体" panose="02010609060101010101" charset="-122"/>
                    <a:sym typeface="+mn-ea"/>
                  </a:rPr>
                  <a:t> </a:t>
                </a:r>
                <a:r>
                  <a:rPr lang="zh-CN" altLang="en-US" dirty="0">
                    <a:latin typeface="楷体" panose="02010609060101010101" charset="-122"/>
                    <a:ea typeface="楷体" panose="02010609060101010101" charset="-122"/>
                    <a:cs typeface="楷体" panose="02010609060101010101" charset="-122"/>
                    <a:sym typeface="+mn-ea"/>
                  </a:rPr>
                  <a:t>和 </a:t>
                </a:r>
                <a:r>
                  <a:rPr lang="el-GR" altLang="zh-CN" dirty="0">
                    <a:latin typeface="楷体" panose="02010609060101010101" charset="-122"/>
                    <a:ea typeface="楷体" panose="02010609060101010101" charset="-122"/>
                    <a:cs typeface="楷体" panose="02010609060101010101" charset="-122"/>
                    <a:sym typeface="+mn-ea"/>
                  </a:rPr>
                  <a:t>β</a:t>
                </a:r>
                <a:r>
                  <a:rPr lang="zh-CN" altLang="en-US" dirty="0">
                    <a:latin typeface="楷体" panose="02010609060101010101" charset="-122"/>
                    <a:ea typeface="楷体" panose="02010609060101010101" charset="-122"/>
                    <a:cs typeface="楷体" panose="02010609060101010101" charset="-122"/>
                    <a:sym typeface="+mn-ea"/>
                  </a:rPr>
                  <a:t>我们分别设为</a:t>
                </a:r>
                <a:r>
                  <a:rPr lang="en-US" altLang="zh-CN" dirty="0">
                    <a:latin typeface="楷体" panose="02010609060101010101" charset="-122"/>
                    <a:ea typeface="楷体" panose="02010609060101010101" charset="-122"/>
                    <a:cs typeface="楷体" panose="02010609060101010101" charset="-122"/>
                    <a:sym typeface="+mn-ea"/>
                  </a:rPr>
                  <a:t>5</a:t>
                </a:r>
                <a:r>
                  <a:rPr lang="zh-CN" altLang="en-US" dirty="0">
                    <a:latin typeface="楷体" panose="02010609060101010101" charset="-122"/>
                    <a:ea typeface="楷体" panose="02010609060101010101" charset="-122"/>
                    <a:cs typeface="楷体" panose="02010609060101010101" charset="-122"/>
                    <a:sym typeface="+mn-ea"/>
                  </a:rPr>
                  <a:t>和</a:t>
                </a:r>
                <a:r>
                  <a:rPr lang="en-US" altLang="zh-CN" dirty="0">
                    <a:latin typeface="楷体" panose="02010609060101010101" charset="-122"/>
                    <a:ea typeface="楷体" panose="02010609060101010101" charset="-122"/>
                    <a:cs typeface="楷体" panose="02010609060101010101" charset="-122"/>
                    <a:sym typeface="+mn-ea"/>
                  </a:rPr>
                  <a:t>10)</a:t>
                </a:r>
                <a:endParaRPr lang="en-US" altLang="zh-CN" dirty="0">
                  <a:latin typeface="楷体" panose="02010609060101010101" charset="-122"/>
                  <a:ea typeface="楷体" panose="02010609060101010101" charset="-122"/>
                  <a:cs typeface="楷体" panose="02010609060101010101" charset="-122"/>
                  <a:sym typeface="+mn-ea"/>
                </a:endParaRPr>
              </a:p>
            </p:txBody>
          </p:sp>
        </mc:Choice>
        <mc:Fallback>
          <p:sp>
            <p:nvSpPr>
              <p:cNvPr id="22" name="文本框 21"/>
              <p:cNvSpPr txBox="1">
                <a:spLocks noRot="1" noChangeAspect="1" noMove="1" noResize="1" noEditPoints="1" noAdjustHandles="1" noChangeArrowheads="1" noChangeShapeType="1" noTextEdit="1"/>
              </p:cNvSpPr>
              <p:nvPr/>
            </p:nvSpPr>
            <p:spPr>
              <a:xfrm>
                <a:off x="603885" y="1093470"/>
                <a:ext cx="6782435" cy="122999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412115" y="2926715"/>
                <a:ext cx="8698865" cy="1758950"/>
              </a:xfrm>
              <a:prstGeom prst="rect">
                <a:avLst/>
              </a:prstGeom>
              <a:noFill/>
            </p:spPr>
            <p:txBody>
              <a:bodyPr wrap="square" rtlCol="0" anchor="t">
                <a:spAutoFit/>
              </a:bodyPr>
              <a:p>
                <a:pPr indent="0">
                  <a:buFont typeface="Arial" panose="020B0604020202020204" pitchFamily="34" charset="0"/>
                  <a:buNone/>
                </a:pPr>
                <a:r>
                  <a:rPr lang="zh-CN" altLang="en-US" dirty="0">
                    <a:latin typeface="楷体" panose="02010609060101010101" charset="-122"/>
                    <a:ea typeface="楷体" panose="02010609060101010101" charset="-122"/>
                    <a:cs typeface="楷体" panose="02010609060101010101" charset="-122"/>
                    <a:sym typeface="+mn-ea"/>
                  </a:rPr>
                  <a:t>使用我们固定的阈值</a:t>
                </a:r>
                <a:r>
                  <a:rPr lang="en-US" altLang="zh-CN" dirty="0">
                    <a:latin typeface="楷体" panose="02010609060101010101" charset="-122"/>
                    <a:ea typeface="楷体" panose="02010609060101010101" charset="-122"/>
                    <a:cs typeface="楷体" panose="02010609060101010101" charset="-122"/>
                    <a:sym typeface="+mn-ea"/>
                  </a:rPr>
                  <a:t>0.3</a:t>
                </a:r>
                <a:r>
                  <a:rPr lang="zh-CN" altLang="en-US" dirty="0">
                    <a:latin typeface="楷体" panose="02010609060101010101" charset="-122"/>
                    <a:ea typeface="楷体" panose="02010609060101010101" charset="-122"/>
                    <a:cs typeface="楷体" panose="02010609060101010101" charset="-122"/>
                    <a:sym typeface="+mn-ea"/>
                  </a:rPr>
                  <a:t>将概率图进行二值化得到二值化图</a:t>
                </a:r>
                <a:endParaRPr lang="en-US" altLang="zh-CN" dirty="0">
                  <a:latin typeface="楷体" panose="02010609060101010101" charset="-122"/>
                  <a:ea typeface="楷体" panose="02010609060101010101" charset="-122"/>
                  <a:cs typeface="楷体" panose="02010609060101010101" charset="-122"/>
                </a:endParaRPr>
              </a:p>
              <a:p>
                <a:pPr indent="0">
                  <a:buFont typeface="Arial" panose="020B0604020202020204" pitchFamily="34" charset="0"/>
                  <a:buNone/>
                </a:pPr>
                <a:r>
                  <a:rPr lang="zh-CN" altLang="en-US" dirty="0">
                    <a:latin typeface="楷体" panose="02010609060101010101" charset="-122"/>
                    <a:ea typeface="楷体" panose="02010609060101010101" charset="-122"/>
                    <a:cs typeface="楷体" panose="02010609060101010101" charset="-122"/>
                    <a:sym typeface="+mn-ea"/>
                  </a:rPr>
                  <a:t>有二值化图得到收缩文字区域</a:t>
                </a:r>
                <a:endParaRPr lang="en-US" altLang="zh-CN" dirty="0">
                  <a:latin typeface="楷体" panose="02010609060101010101" charset="-122"/>
                  <a:ea typeface="楷体" panose="02010609060101010101" charset="-122"/>
                  <a:cs typeface="楷体" panose="02010609060101010101" charset="-122"/>
                </a:endParaRPr>
              </a:p>
              <a:p>
                <a:pPr indent="0">
                  <a:buFont typeface="Arial" panose="020B0604020202020204" pitchFamily="34" charset="0"/>
                  <a:buNone/>
                </a:pPr>
                <a:r>
                  <a:rPr lang="zh-CN" altLang="en-US" dirty="0">
                    <a:latin typeface="楷体" panose="02010609060101010101" charset="-122"/>
                    <a:ea typeface="楷体" panose="02010609060101010101" charset="-122"/>
                    <a:cs typeface="楷体" panose="02010609060101010101" charset="-122"/>
                    <a:sym typeface="+mn-ea"/>
                  </a:rPr>
                  <a:t>将收缩文字区域按</a:t>
                </a:r>
                <a:r>
                  <a:rPr lang="en-US" altLang="zh-CN" dirty="0" err="1">
                    <a:latin typeface="楷体" panose="02010609060101010101" charset="-122"/>
                    <a:ea typeface="楷体" panose="02010609060101010101" charset="-122"/>
                    <a:cs typeface="楷体" panose="02010609060101010101" charset="-122"/>
                    <a:sym typeface="+mn-ea"/>
                  </a:rPr>
                  <a:t>Vatti</a:t>
                </a:r>
                <a:r>
                  <a:rPr lang="en-US" altLang="zh-CN" dirty="0">
                    <a:latin typeface="楷体" panose="02010609060101010101" charset="-122"/>
                    <a:ea typeface="楷体" panose="02010609060101010101" charset="-122"/>
                    <a:cs typeface="楷体" panose="02010609060101010101" charset="-122"/>
                    <a:sym typeface="+mn-ea"/>
                  </a:rPr>
                  <a:t> clipping </a:t>
                </a:r>
                <a:r>
                  <a:rPr lang="zh-CN" altLang="en-US" dirty="0">
                    <a:latin typeface="楷体" panose="02010609060101010101" charset="-122"/>
                    <a:ea typeface="楷体" panose="02010609060101010101" charset="-122"/>
                    <a:cs typeface="楷体" panose="02010609060101010101" charset="-122"/>
                    <a:sym typeface="+mn-ea"/>
                  </a:rPr>
                  <a:t>算法的偏移系数</a:t>
                </a:r>
                <a14:m>
                  <m:oMath xmlns:m="http://schemas.openxmlformats.org/officeDocument/2006/math">
                    <m:sSup>
                      <m:sSupPr>
                        <m:ctrlPr>
                          <a:rPr lang="en-US" altLang="zh-CN" i="1" smtClean="0">
                            <a:latin typeface="Cambria Math" panose="02040503050406030204" pitchFamily="18" charset="0"/>
                            <a:ea typeface="楷体" panose="02010609060101010101" charset="-122"/>
                            <a:cs typeface="Cambria Math" panose="02040503050406030204" pitchFamily="18" charset="0"/>
                          </a:rPr>
                        </m:ctrlPr>
                      </m:sSupPr>
                      <m:e>
                        <m:r>
                          <a:rPr lang="en-US" altLang="zh-CN" b="0" i="1" smtClean="0">
                            <a:latin typeface="Cambria Math" panose="02040503050406030204" pitchFamily="18" charset="0"/>
                            <a:ea typeface="楷体" panose="02010609060101010101" charset="-122"/>
                            <a:cs typeface="Cambria Math" panose="02040503050406030204" pitchFamily="18" charset="0"/>
                          </a:rPr>
                          <m:t>𝐷</m:t>
                        </m:r>
                      </m:e>
                      <m:sup>
                        <m:r>
                          <a:rPr lang="en-US" altLang="zh-CN" b="0" i="1" smtClean="0">
                            <a:latin typeface="Cambria Math" panose="02040503050406030204" pitchFamily="18" charset="0"/>
                            <a:ea typeface="MS Mincho" charset="0"/>
                            <a:cs typeface="Cambria Math" panose="02040503050406030204" pitchFamily="18" charset="0"/>
                          </a:rPr>
                          <m:t>′</m:t>
                        </m:r>
                      </m:sup>
                    </m:sSup>
                    <m:r>
                      <a:rPr lang="zh-CN" altLang="en-US" i="1">
                        <a:latin typeface="Cambria Math" panose="02040503050406030204" pitchFamily="18" charset="0"/>
                        <a:ea typeface="MS Mincho" charset="0"/>
                        <a:cs typeface="Cambria Math" panose="02040503050406030204" pitchFamily="18" charset="0"/>
                      </a:rPr>
                      <m:t>进行</m:t>
                    </m:r>
                  </m:oMath>
                </a14:m>
                <a:r>
                  <a:rPr lang="zh-CN" altLang="en-US" dirty="0">
                    <a:latin typeface="楷体" panose="02010609060101010101" charset="-122"/>
                    <a:ea typeface="楷体" panose="02010609060101010101" charset="-122"/>
                    <a:cs typeface="楷体" panose="02010609060101010101" charset="-122"/>
                    <a:sym typeface="+mn-ea"/>
                  </a:rPr>
                  <a:t>扩张得到最终文本框</a:t>
                </a:r>
                <a:endParaRPr lang="zh-CN" altLang="en-US" dirty="0">
                  <a:latin typeface="楷体" panose="02010609060101010101" charset="-122"/>
                  <a:ea typeface="楷体" panose="02010609060101010101" charset="-122"/>
                  <a:cs typeface="楷体" panose="02010609060101010101" charset="-122"/>
                  <a:sym typeface="+mn-ea"/>
                </a:endParaRPr>
              </a:p>
              <a:p>
                <a:pPr indent="0">
                  <a:buFont typeface="Arial" panose="020B0604020202020204" pitchFamily="34" charset="0"/>
                  <a:buNone/>
                </a:pPr>
                <a:endParaRPr lang="en-US" altLang="zh-CN" sz="2400" b="1" i="1" smtClean="0">
                  <a:latin typeface="宋体" panose="02010600030101010101" pitchFamily="2" charset="-122"/>
                  <a:ea typeface="宋体" panose="02010600030101010101" pitchFamily="2" charset="-122"/>
                  <a:cs typeface="宋体" panose="02010600030101010101" pitchFamily="2" charset="-122"/>
                </a:endParaRPr>
              </a:p>
              <a:p>
                <a:pPr marL="457200" lvl="1" indent="0">
                  <a:buFont typeface="Arial" panose="020B0604020202020204" pitchFamily="34" charset="0"/>
                  <a:buNone/>
                </a:pPr>
                <a14:m>
                  <m:oMath xmlns:m="http://schemas.openxmlformats.org/officeDocument/2006/math">
                    <m:sSup>
                      <m:sSupPr>
                        <m:ctrlPr>
                          <a:rPr lang="en-US" altLang="zh-CN" b="1" i="1" smtClean="0">
                            <a:solidFill>
                              <a:schemeClr val="tx1"/>
                            </a:solidFill>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t>𝑫</m:t>
                        </m:r>
                      </m:e>
                      <m:sup>
                        <m:r>
                          <a:rPr lang="en-US" altLang="zh-CN" sz="2400" b="1" i="1" smtClean="0">
                            <a:latin typeface="Cambria Math" panose="02040503050406030204" pitchFamily="18" charset="0"/>
                            <a:ea typeface="MS Mincho" charset="0"/>
                            <a:cs typeface="Cambria Math" panose="02040503050406030204" pitchFamily="18" charset="0"/>
                          </a:rPr>
                          <m:t>′</m:t>
                        </m:r>
                      </m:sup>
                    </m:sSup>
                    <m:r>
                      <a:rPr lang="en-US" altLang="zh-CN" sz="2400" b="1" i="1" smtClean="0">
                        <a:latin typeface="Cambria Math" panose="02040503050406030204" pitchFamily="18" charset="0"/>
                        <a:ea typeface="MS Mincho" charset="0"/>
                        <a:cs typeface="Cambria Math" panose="02040503050406030204" pitchFamily="18" charset="0"/>
                      </a:rPr>
                      <m:t>= </m:t>
                    </m:r>
                    <m:f>
                      <m:fPr>
                        <m:ctrlP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ctrlPr>
                      </m:fPr>
                      <m:num>
                        <m:sSup>
                          <m:sSupPr>
                            <m:ctrlP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t>𝑨</m:t>
                            </m:r>
                          </m:e>
                          <m:sup>
                            <m:r>
                              <a:rPr lang="en-US" altLang="zh-CN" sz="2400" b="1" i="1" smtClean="0">
                                <a:latin typeface="Cambria Math" panose="02040503050406030204" pitchFamily="18" charset="0"/>
                                <a:ea typeface="MS Mincho" charset="0"/>
                                <a:cs typeface="Cambria Math" panose="02040503050406030204" pitchFamily="18" charset="0"/>
                              </a:rPr>
                              <m:t>′</m:t>
                            </m:r>
                          </m:sup>
                        </m:sSup>
                        <m:r>
                          <a:rPr lang="en-US" altLang="zh-CN" sz="2400" b="1" i="1" smtClean="0">
                            <a:latin typeface="Cambria Math" panose="02040503050406030204" pitchFamily="18" charset="0"/>
                            <a:ea typeface="MS Mincho" charset="0"/>
                            <a:cs typeface="Cambria Math" panose="02040503050406030204" pitchFamily="18" charset="0"/>
                          </a:rPr>
                          <m:t> × </m:t>
                        </m:r>
                        <m:sSup>
                          <m:sSupPr>
                            <m:ctrlP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t>𝒓</m:t>
                            </m:r>
                          </m:e>
                          <m:sup>
                            <m:r>
                              <a:rPr lang="en-US" altLang="zh-CN" sz="2400" b="1" i="1" smtClean="0">
                                <a:latin typeface="Cambria Math" panose="02040503050406030204" pitchFamily="18" charset="0"/>
                                <a:ea typeface="MS Mincho" charset="0"/>
                                <a:cs typeface="Cambria Math" panose="02040503050406030204" pitchFamily="18" charset="0"/>
                              </a:rPr>
                              <m:t>′</m:t>
                            </m:r>
                          </m:sup>
                        </m:sSup>
                      </m:num>
                      <m:den>
                        <m:sSup>
                          <m:sSupPr>
                            <m:ctrlP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ctrlPr>
                          </m:sSupPr>
                          <m:e>
                            <m:r>
                              <a:rPr lang="en-US" altLang="zh-CN" sz="2400" b="1" i="1" smtClean="0">
                                <a:latin typeface="Cambria Math" panose="02040503050406030204" pitchFamily="18" charset="0"/>
                                <a:ea typeface="宋体" panose="02010600030101010101" pitchFamily="2" charset="-122"/>
                                <a:cs typeface="Cambria Math" panose="02040503050406030204" pitchFamily="18" charset="0"/>
                              </a:rPr>
                              <m:t>𝑳</m:t>
                            </m:r>
                          </m:e>
                          <m:sup>
                            <m:r>
                              <a:rPr lang="en-US" altLang="zh-CN" sz="2400" b="1" i="1" smtClean="0">
                                <a:latin typeface="Cambria Math" panose="02040503050406030204" pitchFamily="18" charset="0"/>
                                <a:ea typeface="MS Mincho" charset="0"/>
                                <a:cs typeface="Cambria Math" panose="02040503050406030204" pitchFamily="18" charset="0"/>
                              </a:rPr>
                              <m:t>′</m:t>
                            </m:r>
                          </m:sup>
                        </m:sSup>
                      </m:den>
                    </m:f>
                  </m:oMath>
                </a14:m>
                <a:r>
                  <a:rPr lang="en-US" altLang="zh-CN"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atin typeface="楷体" panose="02010609060101010101" charset="-122"/>
                    <a:ea typeface="楷体" panose="02010609060101010101" charset="-122"/>
                    <a:cs typeface="楷体" panose="02010609060101010101" charset="-122"/>
                    <a:sym typeface="+mn-ea"/>
                  </a:rPr>
                  <a:t>其中</a:t>
                </a:r>
                <a14:m>
                  <m:oMath xmlns:m="http://schemas.openxmlformats.org/officeDocument/2006/math">
                    <m:sSup>
                      <m:sSupPr>
                        <m:ctrlPr>
                          <a:rPr lang="en-US" altLang="zh-CN" b="1" i="1">
                            <a:latin typeface="Cambria Math" panose="02040503050406030204" pitchFamily="18" charset="0"/>
                            <a:ea typeface="楷体" panose="02010609060101010101" charset="-122"/>
                            <a:cs typeface="Cambria Math" panose="02040503050406030204" pitchFamily="18" charset="0"/>
                          </a:rPr>
                        </m:ctrlPr>
                      </m:sSupPr>
                      <m:e>
                        <m:r>
                          <a:rPr lang="en-US" altLang="zh-CN" b="1" i="1">
                            <a:latin typeface="Cambria Math" panose="02040503050406030204" pitchFamily="18" charset="0"/>
                            <a:ea typeface="楷体" panose="02010609060101010101" charset="-122"/>
                            <a:cs typeface="Cambria Math" panose="02040503050406030204" pitchFamily="18" charset="0"/>
                          </a:rPr>
                          <m:t>𝑨</m:t>
                        </m:r>
                      </m:e>
                      <m:sup>
                        <m:r>
                          <a:rPr lang="en-US" altLang="zh-CN" b="1" i="1">
                            <a:latin typeface="Cambria Math" panose="02040503050406030204" pitchFamily="18" charset="0"/>
                            <a:ea typeface="MS Mincho" charset="0"/>
                            <a:cs typeface="Cambria Math" panose="02040503050406030204" pitchFamily="18" charset="0"/>
                          </a:rPr>
                          <m:t>′</m:t>
                        </m:r>
                      </m:sup>
                    </m:sSup>
                    <m:r>
                      <a:rPr lang="en-US" altLang="zh-CN" b="1" i="1">
                        <a:latin typeface="Cambria Math" panose="02040503050406030204" pitchFamily="18" charset="0"/>
                        <a:ea typeface="MS Mincho" charset="0"/>
                        <a:cs typeface="Cambria Math" panose="02040503050406030204" pitchFamily="18" charset="0"/>
                      </a:rPr>
                      <m:t> </m:t>
                    </m:r>
                  </m:oMath>
                </a14:m>
                <a:r>
                  <a:rPr lang="zh-CN" altLang="en-US" b="1" dirty="0">
                    <a:latin typeface="楷体" panose="02010609060101010101" charset="-122"/>
                    <a:ea typeface="楷体" panose="02010609060101010101" charset="-122"/>
                    <a:cs typeface="楷体" panose="02010609060101010101" charset="-122"/>
                    <a:sym typeface="+mn-ea"/>
                  </a:rPr>
                  <a:t>，</a:t>
                </a:r>
                <a:r>
                  <a:rPr lang="en-US" altLang="zh-CN" b="1" dirty="0">
                    <a:latin typeface="楷体" panose="02010609060101010101" charset="-122"/>
                    <a:ea typeface="楷体" panose="02010609060101010101" charset="-122"/>
                    <a:cs typeface="楷体" panose="02010609060101010101" charset="-122"/>
                    <a:sym typeface="+mn-ea"/>
                  </a:rPr>
                  <a:t> </a:t>
                </a:r>
                <a14:m>
                  <m:oMath xmlns:m="http://schemas.openxmlformats.org/officeDocument/2006/math">
                    <m:sSup>
                      <m:sSupPr>
                        <m:ctrlPr>
                          <a:rPr lang="en-US" altLang="zh-CN" b="1" i="1">
                            <a:latin typeface="Cambria Math" panose="02040503050406030204" pitchFamily="18" charset="0"/>
                            <a:ea typeface="楷体" panose="02010609060101010101" charset="-122"/>
                            <a:cs typeface="Cambria Math" panose="02040503050406030204" pitchFamily="18" charset="0"/>
                          </a:rPr>
                        </m:ctrlPr>
                      </m:sSupPr>
                      <m:e>
                        <m:r>
                          <a:rPr lang="en-US" altLang="zh-CN" b="1" i="1">
                            <a:latin typeface="Cambria Math" panose="02040503050406030204" pitchFamily="18" charset="0"/>
                            <a:ea typeface="楷体" panose="02010609060101010101" charset="-122"/>
                            <a:cs typeface="Cambria Math" panose="02040503050406030204" pitchFamily="18" charset="0"/>
                          </a:rPr>
                          <m:t>𝑳</m:t>
                        </m:r>
                      </m:e>
                      <m:sup>
                        <m:r>
                          <a:rPr lang="en-US" altLang="zh-CN" b="1" i="1">
                            <a:latin typeface="Cambria Math" panose="02040503050406030204" pitchFamily="18" charset="0"/>
                            <a:ea typeface="MS Mincho" charset="0"/>
                            <a:cs typeface="Cambria Math" panose="02040503050406030204" pitchFamily="18" charset="0"/>
                          </a:rPr>
                          <m:t>′</m:t>
                        </m:r>
                      </m:sup>
                    </m:sSup>
                  </m:oMath>
                </a14:m>
                <a:r>
                  <a:rPr lang="zh-CN" altLang="en-US" b="1" dirty="0">
                    <a:latin typeface="楷体" panose="02010609060101010101" charset="-122"/>
                    <a:ea typeface="楷体" panose="02010609060101010101" charset="-122"/>
                    <a:cs typeface="楷体" panose="02010609060101010101" charset="-122"/>
                    <a:sym typeface="+mn-ea"/>
                  </a:rPr>
                  <a:t>是收缩域面积周长，</a:t>
                </a:r>
                <a:r>
                  <a:rPr lang="en-US" altLang="zh-CN" b="1" dirty="0">
                    <a:latin typeface="楷体" panose="02010609060101010101" charset="-122"/>
                    <a:ea typeface="楷体" panose="02010609060101010101" charset="-122"/>
                    <a:cs typeface="楷体" panose="02010609060101010101" charset="-122"/>
                    <a:sym typeface="+mn-ea"/>
                  </a:rPr>
                  <a:t> </a:t>
                </a:r>
                <a14:m>
                  <m:oMath xmlns:m="http://schemas.openxmlformats.org/officeDocument/2006/math">
                    <m:sSup>
                      <m:sSupPr>
                        <m:ctrlPr>
                          <a:rPr lang="en-US" altLang="zh-CN" b="1" i="1">
                            <a:latin typeface="Cambria Math" panose="02040503050406030204" pitchFamily="18" charset="0"/>
                            <a:ea typeface="楷体" panose="02010609060101010101" charset="-122"/>
                            <a:cs typeface="Cambria Math" panose="02040503050406030204" pitchFamily="18" charset="0"/>
                          </a:rPr>
                        </m:ctrlPr>
                      </m:sSupPr>
                      <m:e>
                        <m:r>
                          <a:rPr lang="en-US" altLang="zh-CN" b="1" i="1">
                            <a:latin typeface="Cambria Math" panose="02040503050406030204" pitchFamily="18" charset="0"/>
                            <a:ea typeface="楷体" panose="02010609060101010101" charset="-122"/>
                            <a:cs typeface="Cambria Math" panose="02040503050406030204" pitchFamily="18" charset="0"/>
                          </a:rPr>
                          <m:t>𝒓</m:t>
                        </m:r>
                      </m:e>
                      <m:sup>
                        <m:r>
                          <a:rPr lang="en-US" altLang="zh-CN" b="1" i="1">
                            <a:latin typeface="Cambria Math" panose="02040503050406030204" pitchFamily="18" charset="0"/>
                            <a:ea typeface="MS Mincho" charset="0"/>
                            <a:cs typeface="Cambria Math" panose="02040503050406030204" pitchFamily="18" charset="0"/>
                          </a:rPr>
                          <m:t>′</m:t>
                        </m:r>
                      </m:sup>
                    </m:sSup>
                  </m:oMath>
                </a14:m>
                <a:r>
                  <a:rPr lang="zh-CN" altLang="en-US" b="1" dirty="0">
                    <a:latin typeface="楷体" panose="02010609060101010101" charset="-122"/>
                    <a:ea typeface="楷体" panose="02010609060101010101" charset="-122"/>
                    <a:cs typeface="楷体" panose="02010609060101010101" charset="-122"/>
                    <a:sym typeface="+mn-ea"/>
                  </a:rPr>
                  <a:t>这里我们取</a:t>
                </a:r>
                <a:r>
                  <a:rPr lang="en-US" altLang="zh-CN" b="1" dirty="0">
                    <a:latin typeface="楷体" panose="02010609060101010101" charset="-122"/>
                    <a:ea typeface="楷体" panose="02010609060101010101" charset="-122"/>
                    <a:cs typeface="楷体" panose="02010609060101010101" charset="-122"/>
                    <a:sym typeface="+mn-ea"/>
                  </a:rPr>
                  <a:t>2.0</a:t>
                </a:r>
                <a:endParaRPr lang="en-US" altLang="zh-CN" b="1" dirty="0">
                  <a:latin typeface="楷体" panose="02010609060101010101" charset="-122"/>
                  <a:ea typeface="楷体" panose="02010609060101010101" charset="-122"/>
                  <a:cs typeface="楷体" panose="02010609060101010101" charset="-122"/>
                  <a:sym typeface="+mn-ea"/>
                </a:endParaRPr>
              </a:p>
            </p:txBody>
          </p:sp>
        </mc:Choice>
        <mc:Fallback>
          <p:sp>
            <p:nvSpPr>
              <p:cNvPr id="23" name="文本框 22"/>
              <p:cNvSpPr txBox="1">
                <a:spLocks noRot="1" noChangeAspect="1" noMove="1" noResize="1" noEditPoints="1" noAdjustHandles="1" noChangeArrowheads="1" noChangeShapeType="1" noTextEdit="1"/>
              </p:cNvSpPr>
              <p:nvPr/>
            </p:nvSpPr>
            <p:spPr>
              <a:xfrm>
                <a:off x="412115" y="2926715"/>
                <a:ext cx="8698865" cy="1758950"/>
              </a:xfrm>
              <a:prstGeom prst="rect">
                <a:avLst/>
              </a:prstGeom>
              <a:blipFill rotWithShape="1">
                <a:blip r:embed="rId2"/>
                <a:stretch>
                  <a:fillRect/>
                </a:stretch>
              </a:blipFill>
            </p:spPr>
            <p:txBody>
              <a:bodyPr/>
              <a:lstStyle/>
              <a:p>
                <a:r>
                  <a:rPr lang="zh-CN" altLang="en-US">
                    <a:noFill/>
                  </a:rPr>
                  <a:t> </a:t>
                </a:r>
              </a:p>
            </p:txBody>
          </p:sp>
        </mc:Fallback>
      </mc:AlternateContent>
      <p:sp>
        <p:nvSpPr>
          <p:cNvPr id="24" name="文本框 23"/>
          <p:cNvSpPr txBox="1"/>
          <p:nvPr/>
        </p:nvSpPr>
        <p:spPr>
          <a:xfrm>
            <a:off x="151765" y="2440940"/>
            <a:ext cx="5080000" cy="368300"/>
          </a:xfrm>
          <a:prstGeom prst="rect">
            <a:avLst/>
          </a:prstGeom>
          <a:noFill/>
          <a:ln w="9525">
            <a:noFill/>
          </a:ln>
        </p:spPr>
        <p:txBody>
          <a:bodyPr>
            <a:spAutoFit/>
          </a:bodyPr>
          <a:p>
            <a:pPr indent="0"/>
            <a:r>
              <a:rPr lang="en-US" altLang="zh-CN" b="1">
                <a:ea typeface="楷体" panose="02010609060101010101" charset="-122"/>
              </a:rPr>
              <a:t>4</a:t>
            </a:r>
            <a:r>
              <a:rPr lang="zh-CN" altLang="en-US" b="1">
                <a:ea typeface="楷体" panose="02010609060101010101" charset="-122"/>
              </a:rPr>
              <a:t>：</a:t>
            </a:r>
            <a:r>
              <a:rPr lang="zh-CN" b="1">
                <a:ea typeface="楷体" panose="02010609060101010101" charset="-122"/>
              </a:rPr>
              <a:t>后处理</a:t>
            </a:r>
            <a:endParaRPr lang="zh-CN" altLang="en-US" b="1">
              <a:ea typeface="楷体" panose="02010609060101010101" charset="-122"/>
            </a:endParaRPr>
          </a:p>
        </p:txBody>
      </p:sp>
      <p:sp>
        <p:nvSpPr>
          <p:cNvPr id="25" name="文本框 24"/>
          <p:cNvSpPr txBox="1"/>
          <p:nvPr/>
        </p:nvSpPr>
        <p:spPr>
          <a:xfrm>
            <a:off x="151765" y="85725"/>
            <a:ext cx="2759075" cy="521970"/>
          </a:xfrm>
          <a:prstGeom prst="rect">
            <a:avLst/>
          </a:prstGeom>
          <a:noFill/>
          <a:ln w="9525">
            <a:noFill/>
          </a:ln>
        </p:spPr>
        <p:txBody>
          <a:bodyPr wrap="square">
            <a:spAutoFit/>
          </a:bodyPr>
          <a:p>
            <a:pPr indent="0"/>
            <a:r>
              <a:rPr lang="zh-CN" sz="2800" b="0">
                <a:latin typeface="微软雅黑" panose="020B0503020204020204" pitchFamily="34" charset="-122"/>
                <a:ea typeface="微软雅黑" panose="020B0503020204020204" pitchFamily="34" charset="-122"/>
              </a:rPr>
              <a:t>文本检测算法</a:t>
            </a:r>
            <a:endParaRPr lang="zh-CN"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521970"/>
          </a:xfrm>
          <a:prstGeom prst="rect">
            <a:avLst/>
          </a:prstGeom>
          <a:noFill/>
          <a:ln w="9525">
            <a:noFill/>
          </a:ln>
        </p:spPr>
        <p:txBody>
          <a:bodyPr wrap="square">
            <a:spAutoFit/>
          </a:bodyPr>
          <a:p>
            <a:pPr indent="0"/>
            <a:r>
              <a:rPr lang="zh-CN" sz="2800" b="0">
                <a:latin typeface="微软雅黑" panose="020B0503020204020204" pitchFamily="34" charset="-122"/>
                <a:ea typeface="微软雅黑" panose="020B0503020204020204" pitchFamily="34" charset="-122"/>
              </a:rPr>
              <a:t>文本识别模型</a:t>
            </a:r>
            <a:endParaRPr lang="zh-CN" altLang="en-US" sz="2800" b="0">
              <a:latin typeface="微软雅黑" panose="020B0503020204020204" pitchFamily="34" charset="-122"/>
              <a:ea typeface="微软雅黑" panose="020B0503020204020204" pitchFamily="34" charset="-122"/>
            </a:endParaRPr>
          </a:p>
        </p:txBody>
      </p:sp>
      <p:sp>
        <p:nvSpPr>
          <p:cNvPr id="3" name="文本框 2"/>
          <p:cNvSpPr txBox="1"/>
          <p:nvPr/>
        </p:nvSpPr>
        <p:spPr>
          <a:xfrm>
            <a:off x="59055" y="727075"/>
            <a:ext cx="10041890" cy="1750060"/>
          </a:xfrm>
          <a:prstGeom prst="rect">
            <a:avLst/>
          </a:prstGeom>
          <a:noFill/>
          <a:ln w="9525">
            <a:noFill/>
          </a:ln>
        </p:spPr>
        <p:txBody>
          <a:bodyPr>
            <a:noAutofit/>
          </a:bodyPr>
          <a:p>
            <a:pPr indent="304800"/>
            <a:r>
              <a:rPr lang="zh-CN" b="0">
                <a:ea typeface="楷体" panose="02010609060101010101" charset="-122"/>
              </a:rPr>
              <a:t>通用的</a:t>
            </a:r>
            <a:r>
              <a:rPr lang="en-US" b="0">
                <a:latin typeface="Calibri" panose="020F0502020204030204" charset="0"/>
                <a:ea typeface="楷体" panose="02010609060101010101" charset="-122"/>
                <a:cs typeface="Times New Roman" panose="02020603050405020304" charset="0"/>
              </a:rPr>
              <a:t>OCR</a:t>
            </a:r>
            <a:r>
              <a:rPr lang="zh-CN" b="0">
                <a:ea typeface="楷体" panose="02010609060101010101" charset="-122"/>
              </a:rPr>
              <a:t>场景</a:t>
            </a:r>
            <a:r>
              <a:rPr lang="en-US" b="0">
                <a:latin typeface="Calibri" panose="020F0502020204030204" charset="0"/>
                <a:ea typeface="楷体" panose="02010609060101010101" charset="-122"/>
              </a:rPr>
              <a:t>CTC</a:t>
            </a:r>
            <a:r>
              <a:rPr lang="zh-CN" b="0">
                <a:ea typeface="楷体" panose="02010609060101010101" charset="-122"/>
              </a:rPr>
              <a:t>的识别效果要优于</a:t>
            </a:r>
            <a:r>
              <a:rPr lang="en-US" b="0">
                <a:latin typeface="Calibri" panose="020F0502020204030204" charset="0"/>
                <a:ea typeface="楷体" panose="02010609060101010101" charset="-122"/>
              </a:rPr>
              <a:t>Attention</a:t>
            </a:r>
            <a:r>
              <a:rPr lang="zh-CN" b="0">
                <a:ea typeface="楷体" panose="02010609060101010101" charset="-122"/>
              </a:rPr>
              <a:t>，因为带识别的字典中的字符比较多，常用的中文汉字三千字以上，如果训练样本不足的情况下，对于这些字符的序列关系挖掘比较困难。中文场景下</a:t>
            </a:r>
            <a:r>
              <a:rPr lang="en-US" b="0">
                <a:latin typeface="Calibri" panose="020F0502020204030204" charset="0"/>
                <a:ea typeface="楷体" panose="02010609060101010101" charset="-122"/>
              </a:rPr>
              <a:t>Attention</a:t>
            </a:r>
            <a:r>
              <a:rPr lang="zh-CN" b="0">
                <a:ea typeface="楷体" panose="02010609060101010101" charset="-122"/>
              </a:rPr>
              <a:t>模型的优势无法体现，而且</a:t>
            </a:r>
            <a:r>
              <a:rPr lang="en-US" b="0">
                <a:latin typeface="Calibri" panose="020F0502020204030204" charset="0"/>
                <a:ea typeface="楷体" panose="02010609060101010101" charset="-122"/>
              </a:rPr>
              <a:t>Attention</a:t>
            </a:r>
            <a:r>
              <a:rPr lang="zh-CN" b="0">
                <a:ea typeface="楷体" panose="02010609060101010101" charset="-122"/>
              </a:rPr>
              <a:t>适合短语句识别，对长句子识别比较差；从训练和预测速度上，</a:t>
            </a:r>
            <a:r>
              <a:rPr lang="en-US" b="0">
                <a:latin typeface="Calibri" panose="020F0502020204030204" charset="0"/>
                <a:ea typeface="楷体" panose="02010609060101010101" charset="-122"/>
              </a:rPr>
              <a:t>Attention</a:t>
            </a:r>
            <a:r>
              <a:rPr lang="zh-CN" b="0">
                <a:ea typeface="楷体" panose="02010609060101010101" charset="-122"/>
              </a:rPr>
              <a:t>的串行解码结构限制了预测速度，而</a:t>
            </a:r>
            <a:r>
              <a:rPr lang="en-US" b="0">
                <a:latin typeface="Calibri" panose="020F0502020204030204" charset="0"/>
                <a:ea typeface="楷体" panose="02010609060101010101" charset="-122"/>
              </a:rPr>
              <a:t>CTC</a:t>
            </a:r>
            <a:r>
              <a:rPr lang="zh-CN" b="0">
                <a:ea typeface="楷体" panose="02010609060101010101" charset="-122"/>
              </a:rPr>
              <a:t>网络结构更高效，预测速度上更有优势。因此我们选择 以</a:t>
            </a:r>
            <a:r>
              <a:rPr lang="en-US" b="0">
                <a:latin typeface="Calibri" panose="020F0502020204030204" charset="0"/>
                <a:ea typeface="楷体" panose="02010609060101010101" charset="-122"/>
              </a:rPr>
              <a:t>CTC</a:t>
            </a:r>
            <a:r>
              <a:rPr lang="zh-CN" b="0">
                <a:ea typeface="楷体" panose="02010609060101010101" charset="-122"/>
              </a:rPr>
              <a:t>算法作为对齐方式的 </a:t>
            </a:r>
            <a:r>
              <a:rPr lang="en-US" b="0">
                <a:latin typeface="Calibri" panose="020F0502020204030204" charset="0"/>
                <a:ea typeface="楷体" panose="02010609060101010101" charset="-122"/>
              </a:rPr>
              <a:t>CRNN OCR (CRNN+CTC)</a:t>
            </a:r>
            <a:r>
              <a:rPr lang="zh-CN" b="0">
                <a:ea typeface="楷体" panose="02010609060101010101" charset="-122"/>
              </a:rPr>
              <a:t>作为基础检测模型。</a:t>
            </a:r>
            <a:endParaRPr lang="zh-CN" altLang="en-US" b="0">
              <a:ea typeface="楷体" panose="0201060906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51765" y="85725"/>
            <a:ext cx="2759075" cy="521970"/>
          </a:xfrm>
          <a:prstGeom prst="rect">
            <a:avLst/>
          </a:prstGeom>
          <a:noFill/>
          <a:ln w="9525">
            <a:noFill/>
          </a:ln>
        </p:spPr>
        <p:txBody>
          <a:bodyPr wrap="square">
            <a:spAutoFit/>
          </a:bodyPr>
          <a:p>
            <a:pPr indent="0"/>
            <a:r>
              <a:rPr lang="en-US" altLang="zh-CN" sz="2800" b="0">
                <a:latin typeface="微软雅黑" panose="020B0503020204020204" pitchFamily="34" charset="-122"/>
                <a:ea typeface="微软雅黑" panose="020B0503020204020204" pitchFamily="34" charset="-122"/>
              </a:rPr>
              <a:t>CRNN</a:t>
            </a:r>
            <a:r>
              <a:rPr lang="zh-CN" sz="2800" b="0">
                <a:latin typeface="微软雅黑" panose="020B0503020204020204" pitchFamily="34" charset="-122"/>
                <a:ea typeface="微软雅黑" panose="020B0503020204020204" pitchFamily="34" charset="-122"/>
              </a:rPr>
              <a:t>模型</a:t>
            </a:r>
            <a:r>
              <a:rPr lang="zh-CN" sz="2800" b="0">
                <a:latin typeface="微软雅黑" panose="020B0503020204020204" pitchFamily="34" charset="-122"/>
                <a:ea typeface="微软雅黑" panose="020B0503020204020204" pitchFamily="34" charset="-122"/>
              </a:rPr>
              <a:t>框架</a:t>
            </a:r>
            <a:endParaRPr lang="zh-CN" sz="2800" b="0">
              <a:latin typeface="微软雅黑" panose="020B0503020204020204" pitchFamily="34" charset="-122"/>
              <a:ea typeface="微软雅黑" panose="020B0503020204020204" pitchFamily="34" charset="-122"/>
            </a:endParaRPr>
          </a:p>
        </p:txBody>
      </p:sp>
      <p:pic>
        <p:nvPicPr>
          <p:cNvPr id="82" name="Picture"/>
          <p:cNvPicPr>
            <a:picLocks noChangeAspect="1" noChangeArrowheads="1"/>
          </p:cNvPicPr>
          <p:nvPr/>
        </p:nvPicPr>
        <p:blipFill>
          <a:blip r:embed="rId1"/>
          <a:stretch>
            <a:fillRect/>
          </a:stretch>
        </p:blipFill>
        <p:spPr>
          <a:xfrm>
            <a:off x="299720" y="713105"/>
            <a:ext cx="4030345" cy="4599305"/>
          </a:xfrm>
          <a:prstGeom prst="rect">
            <a:avLst/>
          </a:prstGeom>
          <a:noFill/>
          <a:ln w="9525">
            <a:noFill/>
          </a:ln>
        </p:spPr>
      </p:pic>
      <p:sp>
        <p:nvSpPr>
          <p:cNvPr id="33" name="文本框 32"/>
          <p:cNvSpPr txBox="1"/>
          <p:nvPr/>
        </p:nvSpPr>
        <p:spPr>
          <a:xfrm>
            <a:off x="4724991" y="901185"/>
            <a:ext cx="4646894" cy="3782895"/>
          </a:xfrm>
          <a:prstGeom prst="rect">
            <a:avLst/>
          </a:prstGeom>
          <a:noFill/>
        </p:spPr>
        <p:txBody>
          <a:bodyPr wrap="square" rtlCol="0">
            <a:spAutoFit/>
          </a:bodyPr>
          <a:p>
            <a:pPr algn="just">
              <a:lnSpc>
                <a:spcPct val="150000"/>
              </a:lnSpc>
            </a:pPr>
            <a:r>
              <a:rPr lang="en-US" altLang="zh-CN" dirty="0">
                <a:latin typeface="微软雅黑" panose="020B0503020204020204" pitchFamily="34" charset="-122"/>
                <a:ea typeface="微软雅黑" panose="020B0503020204020204" pitchFamily="34" charset="-122"/>
              </a:rPr>
              <a:t>CRNN</a:t>
            </a:r>
            <a:r>
              <a:rPr lang="zh-CN" altLang="en-US" dirty="0">
                <a:latin typeface="微软雅黑" panose="020B0503020204020204" pitchFamily="34" charset="-122"/>
                <a:ea typeface="微软雅黑" panose="020B0503020204020204" pitchFamily="34" charset="-122"/>
              </a:rPr>
              <a:t>综合了</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，其网络结构包含三部分，从上到下依次为：</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卷积层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，从输入图像中提取特征序列</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，从卷积层获取特征序列的标签（真实值）分布</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转录层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CTC</a:t>
            </a:r>
            <a:r>
              <a:rPr lang="zh-CN" altLang="en-US" dirty="0">
                <a:latin typeface="微软雅黑" panose="020B0503020204020204" pitchFamily="34" charset="-122"/>
                <a:ea typeface="微软雅黑" panose="020B0503020204020204" pitchFamily="34" charset="-122"/>
              </a:rPr>
              <a:t>，从循环获取标签分布，通过去重、整合等操作转换成最终的识别结果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151765" y="85725"/>
            <a:ext cx="4249420" cy="521970"/>
          </a:xfrm>
          <a:prstGeom prst="rect">
            <a:avLst/>
          </a:prstGeom>
          <a:noFill/>
          <a:ln w="9525">
            <a:noFill/>
          </a:ln>
        </p:spPr>
        <p:txBody>
          <a:bodyPr wrap="square">
            <a:spAutoFit/>
          </a:bodyPr>
          <a:p>
            <a:pPr indent="0"/>
            <a:r>
              <a:rPr lang="zh-CN" sz="2800" b="0">
                <a:latin typeface="微软雅黑" panose="020B0503020204020204" pitchFamily="34" charset="-122"/>
                <a:ea typeface="微软雅黑" panose="020B0503020204020204" pitchFamily="34" charset="-122"/>
              </a:rPr>
              <a:t>识别算法及其优化</a:t>
            </a:r>
            <a:endParaRPr lang="zh-CN" sz="2800" b="0">
              <a:latin typeface="微软雅黑" panose="020B0503020204020204" pitchFamily="34" charset="-122"/>
              <a:ea typeface="微软雅黑" panose="020B0503020204020204" pitchFamily="34" charset="-122"/>
            </a:endParaRPr>
          </a:p>
        </p:txBody>
      </p:sp>
      <p:sp>
        <p:nvSpPr>
          <p:cNvPr id="100" name="文本框 99"/>
          <p:cNvSpPr txBox="1"/>
          <p:nvPr/>
        </p:nvSpPr>
        <p:spPr>
          <a:xfrm>
            <a:off x="450850" y="706120"/>
            <a:ext cx="5080000" cy="368300"/>
          </a:xfrm>
          <a:prstGeom prst="rect">
            <a:avLst/>
          </a:prstGeom>
          <a:noFill/>
          <a:ln w="9525">
            <a:noFill/>
          </a:ln>
        </p:spPr>
        <p:txBody>
          <a:bodyPr>
            <a:spAutoFit/>
          </a:bodyPr>
          <a:p>
            <a:pPr indent="0"/>
            <a:r>
              <a:rPr lang="en-US" b="1">
                <a:latin typeface="Calibri" panose="020F0502020204030204" charset="0"/>
                <a:ea typeface="楷体" panose="02010609060101010101" charset="-122"/>
                <a:cs typeface="Times New Roman" panose="02020603050405020304" charset="0"/>
              </a:rPr>
              <a:t>1</a:t>
            </a:r>
            <a:r>
              <a:rPr lang="zh-CN" altLang="en-US" b="1">
                <a:latin typeface="Calibri" panose="020F0502020204030204" charset="0"/>
                <a:ea typeface="楷体" panose="02010609060101010101" charset="-122"/>
                <a:cs typeface="Times New Roman" panose="02020603050405020304" charset="0"/>
              </a:rPr>
              <a:t>：</a:t>
            </a:r>
            <a:r>
              <a:rPr lang="en-US" b="1">
                <a:latin typeface="Calibri" panose="020F0502020204030204" charset="0"/>
                <a:ea typeface="楷体" panose="02010609060101010101" charset="-122"/>
                <a:cs typeface="Times New Roman" panose="02020603050405020304" charset="0"/>
              </a:rPr>
              <a:t>Map-to-Sequence </a:t>
            </a:r>
            <a:r>
              <a:rPr lang="zh-CN" b="1">
                <a:ea typeface="楷体" panose="02010609060101010101" charset="-122"/>
              </a:rPr>
              <a:t>的实现</a:t>
            </a:r>
            <a:endParaRPr lang="zh-CN" altLang="en-US" b="1">
              <a:ea typeface="楷体" panose="02010609060101010101" charset="-122"/>
            </a:endParaRPr>
          </a:p>
        </p:txBody>
      </p:sp>
      <p:sp>
        <p:nvSpPr>
          <p:cNvPr id="55" name="文本框 54"/>
          <p:cNvSpPr txBox="1"/>
          <p:nvPr/>
        </p:nvSpPr>
        <p:spPr>
          <a:xfrm>
            <a:off x="542290" y="1074420"/>
            <a:ext cx="9490710" cy="645160"/>
          </a:xfrm>
          <a:prstGeom prst="rect">
            <a:avLst/>
          </a:prstGeom>
          <a:noFill/>
          <a:ln w="9525">
            <a:noFill/>
          </a:ln>
        </p:spPr>
        <p:txBody>
          <a:bodyPr wrap="square">
            <a:spAutoFit/>
          </a:bodyPr>
          <a:p>
            <a:pPr indent="306070"/>
            <a:r>
              <a:rPr lang="zh-CN" b="0">
                <a:ea typeface="楷体" panose="02010609060101010101" charset="-122"/>
              </a:rPr>
              <a:t>我们不能直接把</a:t>
            </a:r>
            <a:r>
              <a:rPr lang="en-US" b="0">
                <a:latin typeface="Calibri" panose="020F0502020204030204" charset="0"/>
                <a:ea typeface="楷体" panose="02010609060101010101" charset="-122"/>
                <a:cs typeface="Times New Roman" panose="02020603050405020304" charset="0"/>
              </a:rPr>
              <a:t> CNN </a:t>
            </a:r>
            <a:r>
              <a:rPr lang="zh-CN" b="0">
                <a:ea typeface="楷体" panose="02010609060101010101" charset="-122"/>
              </a:rPr>
              <a:t>得到的特征图送入 </a:t>
            </a:r>
            <a:r>
              <a:rPr lang="en-US" b="0">
                <a:latin typeface="Calibri" panose="020F0502020204030204" charset="0"/>
                <a:ea typeface="楷体" panose="02010609060101010101" charset="-122"/>
              </a:rPr>
              <a:t>RNN </a:t>
            </a:r>
            <a:r>
              <a:rPr lang="zh-CN" b="0">
                <a:ea typeface="楷体" panose="02010609060101010101" charset="-122"/>
              </a:rPr>
              <a:t>进行训练的，而需要进行一些调整，根据特征图提取 </a:t>
            </a:r>
            <a:r>
              <a:rPr lang="en-US" b="0">
                <a:latin typeface="Calibri" panose="020F0502020204030204" charset="0"/>
                <a:ea typeface="楷体" panose="02010609060101010101" charset="-122"/>
              </a:rPr>
              <a:t>RNN </a:t>
            </a:r>
            <a:r>
              <a:rPr lang="zh-CN" b="0">
                <a:ea typeface="楷体" panose="02010609060101010101" charset="-122"/>
              </a:rPr>
              <a:t>需要的特征向量序列，即</a:t>
            </a:r>
            <a:r>
              <a:rPr lang="en-US" b="0">
                <a:latin typeface="Calibri" panose="020F0502020204030204" charset="0"/>
                <a:ea typeface="楷体" panose="02010609060101010101" charset="-122"/>
              </a:rPr>
              <a:t>Map-to-Sequence </a:t>
            </a:r>
            <a:r>
              <a:rPr lang="zh-CN" b="0">
                <a:ea typeface="楷体" panose="02010609060101010101" charset="-122"/>
              </a:rPr>
              <a:t>的实现。</a:t>
            </a:r>
            <a:endParaRPr lang="zh-CN" altLang="en-US" b="0">
              <a:ea typeface="楷体" panose="02010609060101010101" charset="-122"/>
            </a:endParaRPr>
          </a:p>
        </p:txBody>
      </p:sp>
      <p:pic>
        <p:nvPicPr>
          <p:cNvPr id="98" name="Picture"/>
          <p:cNvPicPr>
            <a:picLocks noChangeAspect="1" noChangeArrowheads="1"/>
          </p:cNvPicPr>
          <p:nvPr/>
        </p:nvPicPr>
        <p:blipFill>
          <a:blip r:embed="rId1"/>
          <a:stretch>
            <a:fillRect/>
          </a:stretch>
        </p:blipFill>
        <p:spPr>
          <a:xfrm>
            <a:off x="1854200" y="1908810"/>
            <a:ext cx="5850890" cy="1720850"/>
          </a:xfrm>
          <a:prstGeom prst="rect">
            <a:avLst/>
          </a:prstGeom>
          <a:noFill/>
          <a:ln w="9525">
            <a:noFill/>
          </a:ln>
        </p:spPr>
      </p:pic>
      <p:sp>
        <p:nvSpPr>
          <p:cNvPr id="64" name="文本框 63"/>
          <p:cNvSpPr txBox="1"/>
          <p:nvPr/>
        </p:nvSpPr>
        <p:spPr>
          <a:xfrm>
            <a:off x="664845" y="3818890"/>
            <a:ext cx="9246235" cy="1198880"/>
          </a:xfrm>
          <a:prstGeom prst="rect">
            <a:avLst/>
          </a:prstGeom>
          <a:noFill/>
        </p:spPr>
        <p:txBody>
          <a:bodyPr wrap="square" rtlCol="0" anchor="t">
            <a:spAutoFit/>
          </a:bodyPr>
          <a:p>
            <a:pPr indent="306070"/>
            <a:r>
              <a:rPr>
                <a:ea typeface="楷体" panose="02010609060101010101" charset="-122"/>
                <a:sym typeface="+mn-ea"/>
              </a:rPr>
              <a:t>现在需要从 CNN 模型产生的特征图中提取特征向量序列，每一个特征向量（如上图中的一个红色框）在特征图上按列从左到右生成，每一列包含  维特征，这意味着第  个特征向量是所有的特征图第  列像素的连接，这些特征向量就构成一个序列。</a:t>
            </a:r>
            <a:endParaRPr>
              <a:ea typeface="楷体" panose="02010609060101010101" charset="-122"/>
              <a:sym typeface="+mn-ea"/>
            </a:endParaRPr>
          </a:p>
          <a:p>
            <a:pPr indent="306070"/>
            <a:r>
              <a:rPr>
                <a:ea typeface="楷体" panose="02010609060101010101" charset="-122"/>
                <a:sym typeface="+mn-ea"/>
              </a:rPr>
              <a:t>这些特征向量序列就作为循环层的输入，每个特征向量作为 RNN 在一个时间步的输入。</a:t>
            </a:r>
            <a:endParaRPr>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82696" y="2247158"/>
            <a:ext cx="2048619" cy="204861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5"/>
          </a:p>
        </p:txBody>
      </p:sp>
      <p:cxnSp>
        <p:nvCxnSpPr>
          <p:cNvPr id="5" name="直接连接符 4"/>
          <p:cNvCxnSpPr/>
          <p:nvPr/>
        </p:nvCxnSpPr>
        <p:spPr>
          <a:xfrm>
            <a:off x="3231314" y="-12112"/>
            <a:ext cx="0" cy="32835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2"/>
          </p:cNvCxnSpPr>
          <p:nvPr/>
        </p:nvCxnSpPr>
        <p:spPr>
          <a:xfrm>
            <a:off x="1182695" y="3271468"/>
            <a:ext cx="0" cy="2443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182696" y="2247158"/>
            <a:ext cx="2048619" cy="20486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5"/>
          </a:p>
        </p:txBody>
      </p:sp>
      <p:sp>
        <p:nvSpPr>
          <p:cNvPr id="8" name="TextBox 2"/>
          <p:cNvSpPr txBox="1"/>
          <p:nvPr/>
        </p:nvSpPr>
        <p:spPr>
          <a:xfrm>
            <a:off x="1749213" y="2794378"/>
            <a:ext cx="1324657" cy="553998"/>
          </a:xfrm>
          <a:prstGeom prst="rect">
            <a:avLst/>
          </a:prstGeom>
          <a:noFill/>
        </p:spPr>
        <p:txBody>
          <a:bodyPr wrap="square"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9" name="TextBox 9"/>
          <p:cNvSpPr txBox="1"/>
          <p:nvPr/>
        </p:nvSpPr>
        <p:spPr>
          <a:xfrm>
            <a:off x="1595397" y="3301583"/>
            <a:ext cx="1773485" cy="323165"/>
          </a:xfrm>
          <a:prstGeom prst="rect">
            <a:avLst/>
          </a:prstGeom>
          <a:noFill/>
        </p:spPr>
        <p:txBody>
          <a:bodyPr wrap="square" rtlCol="0">
            <a:spAutoFit/>
          </a:bodyPr>
          <a:lstStyle/>
          <a:p>
            <a:r>
              <a:rPr lang="en-US" altLang="zh-CN" sz="1500" b="1" dirty="0">
                <a:solidFill>
                  <a:schemeClr val="bg1"/>
                </a:solidFill>
                <a:latin typeface="微软雅黑" panose="020B0503020204020204" pitchFamily="34" charset="-122"/>
                <a:ea typeface="微软雅黑" panose="020B0503020204020204" pitchFamily="34" charset="-122"/>
              </a:rPr>
              <a:t>CONTENTS</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865261" y="1175691"/>
            <a:ext cx="467280" cy="467280"/>
            <a:chOff x="2195736" y="5157192"/>
            <a:chExt cx="864096" cy="864096"/>
          </a:xfrm>
        </p:grpSpPr>
        <p:sp>
          <p:nvSpPr>
            <p:cNvPr id="13" name="椭圆 12"/>
            <p:cNvSpPr/>
            <p:nvPr/>
          </p:nvSpPr>
          <p:spPr>
            <a:xfrm>
              <a:off x="2195736" y="5157192"/>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14" name="Freeform 12"/>
            <p:cNvSpPr>
              <a:spLocks noEditPoints="1"/>
            </p:cNvSpPr>
            <p:nvPr/>
          </p:nvSpPr>
          <p:spPr bwMode="black">
            <a:xfrm>
              <a:off x="2399060" y="5301208"/>
              <a:ext cx="481342" cy="58089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61729" tIns="30865" rIns="61729" bIns="30865"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sp>
        <p:nvSpPr>
          <p:cNvPr id="15" name="矩形 14"/>
          <p:cNvSpPr/>
          <p:nvPr/>
        </p:nvSpPr>
        <p:spPr>
          <a:xfrm>
            <a:off x="5417501" y="1236208"/>
            <a:ext cx="640080" cy="368300"/>
          </a:xfrm>
          <a:prstGeom prst="rect">
            <a:avLst/>
          </a:prstGeom>
        </p:spPr>
        <p:txBody>
          <a:bodyPr vert="horz"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前言</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417498" y="1848122"/>
            <a:ext cx="1097280" cy="368300"/>
          </a:xfrm>
          <a:prstGeom prst="rect">
            <a:avLst/>
          </a:prstGeom>
        </p:spPr>
        <p:txBody>
          <a:bodyPr vert="horz" wrap="none">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核心技术</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5417498" y="2460036"/>
            <a:ext cx="1097280" cy="368300"/>
          </a:xfrm>
          <a:prstGeom prst="rect">
            <a:avLst/>
          </a:prstGeom>
        </p:spPr>
        <p:txBody>
          <a:bodyPr vert="horz"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项目展示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865261" y="1787605"/>
            <a:ext cx="467280" cy="467280"/>
            <a:chOff x="2267143" y="2492896"/>
            <a:chExt cx="864096" cy="864096"/>
          </a:xfrm>
        </p:grpSpPr>
        <p:sp>
          <p:nvSpPr>
            <p:cNvPr id="21" name="椭圆 20"/>
            <p:cNvSpPr/>
            <p:nvPr/>
          </p:nvSpPr>
          <p:spPr>
            <a:xfrm>
              <a:off x="2267143"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22" name="Freeform 18"/>
            <p:cNvSpPr>
              <a:spLocks noEditPoints="1"/>
            </p:cNvSpPr>
            <p:nvPr/>
          </p:nvSpPr>
          <p:spPr bwMode="black">
            <a:xfrm>
              <a:off x="2496468" y="2670344"/>
              <a:ext cx="423965" cy="51723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29" tIns="30865" rIns="61729" bIns="30865" numCol="1" anchor="t" anchorCtr="0" compatLnSpc="1"/>
            <a:lstStyle/>
            <a:p>
              <a:endParaRPr lang="en-US" sz="750" dirty="0"/>
            </a:p>
          </p:txBody>
        </p:sp>
      </p:grpSp>
      <p:grpSp>
        <p:nvGrpSpPr>
          <p:cNvPr id="23" name="组合 22"/>
          <p:cNvGrpSpPr/>
          <p:nvPr/>
        </p:nvGrpSpPr>
        <p:grpSpPr>
          <a:xfrm>
            <a:off x="4865261" y="2399519"/>
            <a:ext cx="467280" cy="467280"/>
            <a:chOff x="3994734" y="2492896"/>
            <a:chExt cx="864096" cy="864096"/>
          </a:xfrm>
        </p:grpSpPr>
        <p:sp>
          <p:nvSpPr>
            <p:cNvPr id="24" name="椭圆 23"/>
            <p:cNvSpPr/>
            <p:nvPr/>
          </p:nvSpPr>
          <p:spPr>
            <a:xfrm>
              <a:off x="3994734"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25" name="Freeform 72"/>
            <p:cNvSpPr>
              <a:spLocks noEditPoints="1"/>
            </p:cNvSpPr>
            <p:nvPr/>
          </p:nvSpPr>
          <p:spPr bwMode="auto">
            <a:xfrm>
              <a:off x="4160884" y="2648555"/>
              <a:ext cx="583017" cy="583008"/>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28" tIns="25715" rIns="51428" bIns="25715"/>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55"/>
            </a:p>
          </p:txBody>
        </p:sp>
      </p:grpSp>
    </p:spTree>
  </p:cSld>
  <p:clrMapOvr>
    <a:masterClrMapping/>
  </p:clrMapOvr>
  <p:timing>
    <p:tnLst>
      <p:par>
        <p:cTn id="1" dur="indefinite" restart="never" nodeType="tmRoot"/>
      </p:par>
    </p:tnLst>
    <p:bldLst>
      <p:bldP spid="4" grpId="0" animBg="1"/>
      <p:bldP spid="7" grpId="0" animBg="1"/>
      <p:bldP spid="8" grpId="0"/>
      <p:bldP spid="9"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文本框 109"/>
          <p:cNvSpPr txBox="1"/>
          <p:nvPr/>
        </p:nvSpPr>
        <p:spPr>
          <a:xfrm>
            <a:off x="157480" y="97790"/>
            <a:ext cx="5080000" cy="368300"/>
          </a:xfrm>
          <a:prstGeom prst="rect">
            <a:avLst/>
          </a:prstGeom>
          <a:noFill/>
          <a:ln w="9525">
            <a:noFill/>
          </a:ln>
        </p:spPr>
        <p:txBody>
          <a:bodyPr>
            <a:spAutoFit/>
          </a:bodyPr>
          <a:p>
            <a:pPr indent="0"/>
            <a:r>
              <a:rPr lang="en-US" b="1">
                <a:latin typeface="Calibri" panose="020F0502020204030204" charset="0"/>
                <a:ea typeface="楷体" panose="02010609060101010101" charset="-122"/>
                <a:cs typeface="Times New Roman" panose="02020603050405020304" charset="0"/>
              </a:rPr>
              <a:t>2</a:t>
            </a:r>
            <a:r>
              <a:rPr lang="zh-CN" altLang="en-US" b="1">
                <a:latin typeface="Calibri" panose="020F0502020204030204" charset="0"/>
                <a:ea typeface="楷体" panose="02010609060101010101" charset="-122"/>
                <a:cs typeface="Times New Roman" panose="02020603050405020304" charset="0"/>
              </a:rPr>
              <a:t>：</a:t>
            </a:r>
            <a:r>
              <a:rPr lang="en-US" b="1">
                <a:latin typeface="Calibri" panose="020F0502020204030204" charset="0"/>
                <a:ea typeface="楷体" panose="02010609060101010101" charset="-122"/>
                <a:cs typeface="Times New Roman" panose="02020603050405020304" charset="0"/>
              </a:rPr>
              <a:t>BiLSTM </a:t>
            </a:r>
            <a:r>
              <a:rPr lang="zh-CN" b="1">
                <a:ea typeface="楷体" panose="02010609060101010101" charset="-122"/>
              </a:rPr>
              <a:t>的状态更新公式</a:t>
            </a:r>
            <a:endParaRPr lang="zh-CN" altLang="en-US" b="1">
              <a:ea typeface="楷体" panose="02010609060101010101" charset="-122"/>
            </a:endParaRPr>
          </a:p>
        </p:txBody>
      </p:sp>
      <p:sp>
        <p:nvSpPr>
          <p:cNvPr id="34" name="文本框 33"/>
          <p:cNvSpPr txBox="1"/>
          <p:nvPr/>
        </p:nvSpPr>
        <p:spPr>
          <a:xfrm>
            <a:off x="157480" y="687705"/>
            <a:ext cx="9855200" cy="645160"/>
          </a:xfrm>
          <a:prstGeom prst="rect">
            <a:avLst/>
          </a:prstGeom>
          <a:noFill/>
        </p:spPr>
        <p:txBody>
          <a:bodyPr wrap="square" rtlCol="0" anchor="t">
            <a:spAutoFit/>
          </a:bodyPr>
          <a:p>
            <a:pPr indent="306070"/>
            <a:r>
              <a:rPr>
                <a:ea typeface="楷体" panose="02010609060101010101" charset="-122"/>
                <a:sym typeface="+mn-ea"/>
              </a:rPr>
              <a:t>本系统采用的双层双向LSTM按时序展开如下图所示（图中省略了内部状态，⊕为向量拼接操作）</a:t>
            </a:r>
            <a:endParaRPr>
              <a:ea typeface="楷体" panose="02010609060101010101" charset="-122"/>
              <a:sym typeface="+mn-ea"/>
            </a:endParaRPr>
          </a:p>
        </p:txBody>
      </p:sp>
      <p:pic>
        <p:nvPicPr>
          <p:cNvPr id="100" name="Picture"/>
          <p:cNvPicPr>
            <a:picLocks noChangeAspect="1" noChangeArrowheads="1"/>
          </p:cNvPicPr>
          <p:nvPr/>
        </p:nvPicPr>
        <p:blipFill>
          <a:blip r:embed="rId1"/>
          <a:stretch>
            <a:fillRect/>
          </a:stretch>
        </p:blipFill>
        <p:spPr>
          <a:xfrm>
            <a:off x="2658110" y="1554798"/>
            <a:ext cx="3484880" cy="2930525"/>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85725" y="128270"/>
            <a:ext cx="5080000" cy="368300"/>
          </a:xfrm>
          <a:prstGeom prst="rect">
            <a:avLst/>
          </a:prstGeom>
          <a:noFill/>
        </p:spPr>
        <p:txBody>
          <a:bodyPr wrap="square" rtlCol="0" anchor="t">
            <a:spAutoFit/>
          </a:bodyPr>
          <a:p>
            <a:pPr indent="0"/>
            <a:r>
              <a:rPr lang="en-US" b="1">
                <a:latin typeface="Calibri" panose="020F0502020204030204" charset="0"/>
                <a:ea typeface="楷体" panose="02010609060101010101" charset="-122"/>
                <a:cs typeface="Times New Roman" panose="02020603050405020304" charset="0"/>
                <a:sym typeface="+mn-ea"/>
              </a:rPr>
              <a:t>3</a:t>
            </a:r>
            <a:r>
              <a:rPr lang="zh-CN" altLang="en-US" b="1">
                <a:latin typeface="Calibri" panose="020F0502020204030204" charset="0"/>
                <a:ea typeface="楷体" panose="02010609060101010101" charset="-122"/>
                <a:cs typeface="Times New Roman" panose="02020603050405020304" charset="0"/>
                <a:sym typeface="+mn-ea"/>
              </a:rPr>
              <a:t>：</a:t>
            </a:r>
            <a:r>
              <a:rPr lang="en-US" b="1">
                <a:latin typeface="Calibri" panose="020F0502020204030204" charset="0"/>
                <a:ea typeface="楷体" panose="02010609060101010101" charset="-122"/>
                <a:cs typeface="Times New Roman" panose="02020603050405020304" charset="0"/>
                <a:sym typeface="+mn-ea"/>
              </a:rPr>
              <a:t>CTCLoss</a:t>
            </a:r>
            <a:r>
              <a:rPr lang="zh-CN" altLang="en-US" b="1">
                <a:latin typeface="Calibri" panose="020F0502020204030204" charset="0"/>
                <a:ea typeface="楷体" panose="02010609060101010101" charset="-122"/>
                <a:cs typeface="Times New Roman" panose="02020603050405020304" charset="0"/>
                <a:sym typeface="+mn-ea"/>
              </a:rPr>
              <a:t>损失</a:t>
            </a:r>
            <a:r>
              <a:rPr lang="zh-CN" altLang="en-US" b="1">
                <a:latin typeface="Calibri" panose="020F0502020204030204" charset="0"/>
                <a:ea typeface="楷体" panose="02010609060101010101" charset="-122"/>
                <a:cs typeface="Times New Roman" panose="02020603050405020304" charset="0"/>
                <a:sym typeface="+mn-ea"/>
              </a:rPr>
              <a:t>函数</a:t>
            </a:r>
            <a:endParaRPr lang="zh-CN" altLang="en-US" b="1">
              <a:latin typeface="Calibri" panose="020F0502020204030204" charset="0"/>
              <a:ea typeface="楷体" panose="02010609060101010101" charset="-122"/>
              <a:cs typeface="Times New Roman" panose="02020603050405020304" charset="0"/>
              <a:sym typeface="+mn-ea"/>
            </a:endParaRPr>
          </a:p>
        </p:txBody>
      </p:sp>
      <mc:AlternateContent xmlns:mc="http://schemas.openxmlformats.org/markup-compatibility/2006">
        <mc:Choice xmlns:a14="http://schemas.microsoft.com/office/drawing/2010/main" Requires="a14">
          <p:sp>
            <p:nvSpPr>
              <p:cNvPr id="33" name="文本框 32"/>
              <p:cNvSpPr txBox="1"/>
              <p:nvPr/>
            </p:nvSpPr>
            <p:spPr>
              <a:xfrm>
                <a:off x="633730" y="829310"/>
                <a:ext cx="8110220" cy="3199130"/>
              </a:xfrm>
              <a:prstGeom prst="rect">
                <a:avLst/>
              </a:prstGeom>
              <a:noFill/>
            </p:spPr>
            <p:txBody>
              <a:bodyPr wrap="square" rtlCol="0" anchor="t">
                <a:spAutoFit/>
              </a:bodyPr>
              <a:p>
                <a:pPr>
                  <a:lnSpc>
                    <a:spcPct val="150000"/>
                  </a:lnSpc>
                </a:pPr>
                <a:r>
                  <a:rPr lang="zh-CN" altLang="en-US" dirty="0">
                    <a:solidFill>
                      <a:schemeClr val="tx1"/>
                    </a:solidFill>
                    <a:effectLst/>
                    <a:latin typeface="微软雅黑" panose="020B0503020204020204" pitchFamily="34" charset="-122"/>
                    <a:ea typeface="微软雅黑" panose="020B0503020204020204" pitchFamily="34" charset="-122"/>
                    <a:sym typeface="+mn-ea"/>
                  </a:rPr>
                  <a:t>使用</a:t>
                </a:r>
                <a:r>
                  <a:rPr lang="en-US" altLang="zh-CN" dirty="0">
                    <a:solidFill>
                      <a:schemeClr val="tx1"/>
                    </a:solidFill>
                    <a:effectLst/>
                    <a:latin typeface="微软雅黑" panose="020B0503020204020204" pitchFamily="34" charset="-122"/>
                    <a:ea typeface="微软雅黑" panose="020B0503020204020204" pitchFamily="34" charset="-122"/>
                    <a:sym typeface="+mn-ea"/>
                  </a:rPr>
                  <a:t>CTC loss</a:t>
                </a:r>
                <a:r>
                  <a:rPr lang="zh-CN" altLang="en-US" dirty="0">
                    <a:solidFill>
                      <a:schemeClr val="tx1"/>
                    </a:solidFill>
                    <a:effectLst/>
                    <a:latin typeface="微软雅黑" panose="020B0503020204020204" pitchFamily="34" charset="-122"/>
                    <a:ea typeface="微软雅黑" panose="020B0503020204020204" pitchFamily="34" charset="-122"/>
                    <a:sym typeface="+mn-ea"/>
                  </a:rPr>
                  <a:t>作为转录层其中包括三步：</a:t>
                </a:r>
                <a:endParaRPr lang="en-US" altLang="zh-CN" sz="1800" dirty="0">
                  <a:solidFill>
                    <a:schemeClr val="tx1"/>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序列问题形式化</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chemeClr val="tx1"/>
                    </a:solidFill>
                    <a:effectLst/>
                    <a:latin typeface="微软雅黑" panose="020B0503020204020204" pitchFamily="34" charset="-122"/>
                    <a:ea typeface="微软雅黑" panose="020B0503020204020204" pitchFamily="34" charset="-122"/>
                    <a:sym typeface="+mn-ea"/>
                  </a:rPr>
                  <a:t>align-free</a:t>
                </a:r>
                <a:r>
                  <a:rPr lang="zh-CN" altLang="en-US" dirty="0">
                    <a:solidFill>
                      <a:schemeClr val="tx1"/>
                    </a:solidFill>
                    <a:effectLst/>
                    <a:latin typeface="微软雅黑" panose="020B0503020204020204" pitchFamily="34" charset="-122"/>
                    <a:ea typeface="微软雅黑" panose="020B0503020204020204" pitchFamily="34" charset="-122"/>
                    <a:sym typeface="+mn-ea"/>
                  </a:rPr>
                  <a:t>变长映射，对齐操作</a:t>
                </a:r>
                <a:endParaRPr lang="en-US" altLang="zh-CN" sz="1800" dirty="0">
                  <a:solidFill>
                    <a:schemeClr val="tx1"/>
                  </a:solidFill>
                  <a:effectLst/>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合并连续相同符号</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solidFill>
                      <a:schemeClr val="tx1"/>
                    </a:solidFill>
                    <a:effectLst/>
                    <a:latin typeface="微软雅黑" panose="020B0503020204020204" pitchFamily="34" charset="-122"/>
                    <a:ea typeface="微软雅黑" panose="020B0503020204020204" pitchFamily="34" charset="-122"/>
                    <a:sym typeface="+mn-ea"/>
                  </a:rPr>
                  <a:t>去掉</a:t>
                </a:r>
                <a:r>
                  <a:rPr lang="en-US" altLang="zh-CN" dirty="0">
                    <a:solidFill>
                      <a:schemeClr val="tx1"/>
                    </a:solidFill>
                    <a:latin typeface="微软雅黑" panose="020B0503020204020204" pitchFamily="34" charset="-122"/>
                    <a:ea typeface="微软雅黑" panose="020B0503020204020204" pitchFamily="34" charset="-122"/>
                    <a:sym typeface="+mn-ea"/>
                  </a:rPr>
                  <a:t>b</a:t>
                </a:r>
                <a:r>
                  <a:rPr lang="en-US" altLang="zh-CN" dirty="0">
                    <a:solidFill>
                      <a:schemeClr val="tx1"/>
                    </a:solidFill>
                    <a:effectLst/>
                    <a:latin typeface="微软雅黑" panose="020B0503020204020204" pitchFamily="34" charset="-122"/>
                    <a:ea typeface="微软雅黑" panose="020B0503020204020204" pitchFamily="34" charset="-122"/>
                    <a:sym typeface="+mn-ea"/>
                  </a:rPr>
                  <a:t>lank</a:t>
                </a:r>
                <a:r>
                  <a:rPr lang="zh-CN" altLang="en-US" dirty="0">
                    <a:solidFill>
                      <a:schemeClr val="tx1"/>
                    </a:solidFill>
                    <a:effectLst/>
                    <a:latin typeface="微软雅黑" panose="020B0503020204020204" pitchFamily="34" charset="-122"/>
                    <a:ea typeface="微软雅黑" panose="020B0503020204020204" pitchFamily="34" charset="-122"/>
                    <a:sym typeface="+mn-ea"/>
                  </a:rPr>
                  <a:t>字符</a:t>
                </a:r>
                <a:endParaRPr lang="en-US" altLang="zh-CN" dirty="0">
                  <a:solidFill>
                    <a:schemeClr val="tx1"/>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损失函数计算</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14:m>
                  <m:oMath xmlns:m="http://schemas.openxmlformats.org/officeDocument/2006/math">
                    <m:r>
                      <a:rPr lang="en-US" altLang="zh-CN" b="1" i="1" smtClean="0">
                        <a:solidFill>
                          <a:schemeClr val="tx1"/>
                        </a:solidFill>
                        <a:effectLst/>
                        <a:latin typeface="Cambria Math" panose="02040503050406030204" pitchFamily="18" charset="0"/>
                        <a:ea typeface="微软雅黑" panose="020B0503020204020204" pitchFamily="34" charset="-122"/>
                      </a:rPr>
                      <m:t>𝑶</m:t>
                    </m:r>
                    <m:r>
                      <a:rPr lang="en-US" altLang="zh-CN" b="1" i="1" smtClean="0">
                        <a:solidFill>
                          <a:schemeClr val="tx1"/>
                        </a:solidFill>
                        <a:effectLst/>
                        <a:latin typeface="Cambria Math" panose="02040503050406030204" pitchFamily="18" charset="0"/>
                        <a:ea typeface="微软雅黑" panose="020B0503020204020204" pitchFamily="34" charset="-122"/>
                      </a:rPr>
                      <m:t>=−</m:t>
                    </m:r>
                    <m:func>
                      <m:funcPr>
                        <m:ctrlPr>
                          <a:rPr lang="en-US" altLang="zh-CN" b="1" i="1" smtClean="0">
                            <a:solidFill>
                              <a:schemeClr val="tx1"/>
                            </a:solidFill>
                            <a:effectLst/>
                            <a:latin typeface="Cambria Math" panose="02040503050406030204" pitchFamily="18" charset="0"/>
                            <a:ea typeface="Cambria Math" panose="02040503050406030204" pitchFamily="18" charset="0"/>
                          </a:rPr>
                        </m:ctrlPr>
                      </m:funcPr>
                      <m:fName>
                        <m:r>
                          <a:rPr lang="en-US" altLang="zh-CN" b="1" i="0" smtClean="0">
                            <a:solidFill>
                              <a:schemeClr val="tx1"/>
                            </a:solidFill>
                            <a:effectLst/>
                            <a:latin typeface="Cambria Math" panose="02040503050406030204" pitchFamily="18" charset="0"/>
                            <a:ea typeface="Cambria Math" panose="02040503050406030204" pitchFamily="18" charset="0"/>
                          </a:rPr>
                          <m:t>𝐥𝐧</m:t>
                        </m:r>
                      </m:fName>
                      <m:e>
                        <m:d>
                          <m:dPr>
                            <m:ctrlPr>
                              <a:rPr lang="en-US" altLang="zh-CN" b="1" i="1" smtClean="0">
                                <a:solidFill>
                                  <a:schemeClr val="tx1"/>
                                </a:solidFill>
                                <a:effectLst/>
                                <a:latin typeface="Cambria Math" panose="02040503050406030204" pitchFamily="18" charset="0"/>
                                <a:ea typeface="Cambria Math" panose="02040503050406030204" pitchFamily="18" charset="0"/>
                              </a:rPr>
                            </m:ctrlPr>
                          </m:dPr>
                          <m:e>
                            <m:nary>
                              <m:naryPr>
                                <m:chr m:val="∏"/>
                                <m:supHide m:val="on"/>
                                <m:ctrlPr>
                                  <a:rPr lang="en-US" altLang="zh-CN" b="1" i="1" smtClean="0">
                                    <a:solidFill>
                                      <a:schemeClr val="tx1"/>
                                    </a:solidFill>
                                    <a:effectLst/>
                                    <a:latin typeface="Cambria Math" panose="02040503050406030204" pitchFamily="18" charset="0"/>
                                    <a:ea typeface="Cambria Math" panose="02040503050406030204" pitchFamily="18" charset="0"/>
                                  </a:rPr>
                                </m:ctrlPr>
                              </m:naryPr>
                              <m:sub>
                                <m:d>
                                  <m:dPr>
                                    <m:ctrlPr>
                                      <a:rPr lang="en-US" altLang="zh-CN" b="1" i="1" smtClean="0">
                                        <a:solidFill>
                                          <a:schemeClr val="tx1"/>
                                        </a:solidFill>
                                        <a:effectLst/>
                                        <a:latin typeface="Cambria Math" panose="02040503050406030204" pitchFamily="18" charset="0"/>
                                        <a:ea typeface="Cambria Math" panose="02040503050406030204" pitchFamily="18" charset="0"/>
                                      </a:rPr>
                                    </m:ctrlPr>
                                  </m:dPr>
                                  <m:e>
                                    <m:r>
                                      <m:rPr>
                                        <m:brk m:alnAt="7"/>
                                      </m:rPr>
                                      <a:rPr lang="en-US" altLang="zh-CN" b="1" i="1" smtClean="0">
                                        <a:solidFill>
                                          <a:schemeClr val="tx1"/>
                                        </a:solidFill>
                                        <a:effectLst/>
                                        <a:latin typeface="Cambria Math" panose="02040503050406030204" pitchFamily="18" charset="0"/>
                                        <a:ea typeface="Cambria Math" panose="02040503050406030204" pitchFamily="18" charset="0"/>
                                      </a:rPr>
                                      <m:t>𝒙</m:t>
                                    </m:r>
                                    <m: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𝒛</m:t>
                                    </m:r>
                                  </m:e>
                                </m:d>
                                <m:r>
                                  <m:rPr>
                                    <m:brk m:alnAt="7"/>
                                  </m:rP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𝑺</m:t>
                                </m:r>
                              </m:sub>
                              <m:sup/>
                              <m:e>
                                <m:r>
                                  <a:rPr lang="en-US" altLang="zh-CN" b="1" i="1" smtClean="0">
                                    <a:solidFill>
                                      <a:schemeClr val="tx1"/>
                                    </a:solidFill>
                                    <a:effectLst/>
                                    <a:latin typeface="Cambria Math" panose="02040503050406030204" pitchFamily="18" charset="0"/>
                                    <a:ea typeface="Cambria Math" panose="02040503050406030204" pitchFamily="18" charset="0"/>
                                  </a:rPr>
                                  <m:t>𝒑</m:t>
                                </m:r>
                                <m:d>
                                  <m:dPr>
                                    <m:ctrlPr>
                                      <a:rPr lang="en-US" altLang="zh-CN" b="1" i="1" smtClean="0">
                                        <a:solidFill>
                                          <a:schemeClr val="tx1"/>
                                        </a:solidFill>
                                        <a:effectLst/>
                                        <a:latin typeface="Cambria Math" panose="02040503050406030204" pitchFamily="18" charset="0"/>
                                        <a:ea typeface="Cambria Math" panose="02040503050406030204" pitchFamily="18" charset="0"/>
                                      </a:rPr>
                                    </m:ctrlPr>
                                  </m:dPr>
                                  <m:e>
                                    <m:r>
                                      <a:rPr lang="en-US" altLang="zh-CN" b="1" i="1" smtClean="0">
                                        <a:solidFill>
                                          <a:schemeClr val="tx1"/>
                                        </a:solidFill>
                                        <a:effectLst/>
                                        <a:latin typeface="Cambria Math" panose="02040503050406030204" pitchFamily="18" charset="0"/>
                                        <a:ea typeface="Cambria Math" panose="02040503050406030204" pitchFamily="18" charset="0"/>
                                      </a:rPr>
                                      <m:t>𝒍</m:t>
                                    </m:r>
                                  </m:e>
                                  <m:e>
                                    <m:r>
                                      <a:rPr lang="en-US" altLang="zh-CN" b="1" i="1" smtClean="0">
                                        <a:solidFill>
                                          <a:schemeClr val="tx1"/>
                                        </a:solidFill>
                                        <a:effectLst/>
                                        <a:latin typeface="Cambria Math" panose="02040503050406030204" pitchFamily="18" charset="0"/>
                                        <a:ea typeface="Cambria Math" panose="02040503050406030204" pitchFamily="18" charset="0"/>
                                      </a:rPr>
                                      <m:t>𝒙</m:t>
                                    </m:r>
                                  </m:e>
                                </m:d>
                              </m:e>
                            </m:nary>
                          </m:e>
                        </m:d>
                      </m:e>
                    </m:func>
                    <m:r>
                      <a:rPr lang="en-US" altLang="zh-CN" b="1" i="1" smtClean="0">
                        <a:solidFill>
                          <a:schemeClr val="tx1"/>
                        </a:solidFill>
                        <a:effectLst/>
                        <a:latin typeface="Cambria Math" panose="02040503050406030204" pitchFamily="18" charset="0"/>
                        <a:ea typeface="Cambria Math" panose="02040503050406030204" pitchFamily="18" charset="0"/>
                      </a:rPr>
                      <m:t>=−</m:t>
                    </m:r>
                    <m:nary>
                      <m:naryPr>
                        <m:chr m:val="∑"/>
                        <m:supHide m:val="on"/>
                        <m:ctrlPr>
                          <a:rPr lang="en-US" altLang="zh-CN" b="1" i="1" smtClean="0">
                            <a:solidFill>
                              <a:schemeClr val="tx1"/>
                            </a:solidFill>
                            <a:effectLst/>
                            <a:latin typeface="Cambria Math" panose="02040503050406030204" pitchFamily="18" charset="0"/>
                            <a:ea typeface="Cambria Math" panose="02040503050406030204" pitchFamily="18" charset="0"/>
                          </a:rPr>
                        </m:ctrlPr>
                      </m:naryPr>
                      <m:sub>
                        <m:r>
                          <m:rPr>
                            <m:brk m:alnAt="7"/>
                          </m:rP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𝒙</m:t>
                        </m:r>
                        <m: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𝒛</m:t>
                        </m:r>
                        <m: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𝑺</m:t>
                        </m:r>
                      </m:sub>
                      <m:sup/>
                      <m:e>
                        <m:func>
                          <m:funcPr>
                            <m:ctrlPr>
                              <a:rPr lang="en-US" altLang="zh-CN" b="1" i="1" smtClean="0">
                                <a:solidFill>
                                  <a:schemeClr val="tx1"/>
                                </a:solidFill>
                                <a:effectLst/>
                                <a:latin typeface="Cambria Math" panose="02040503050406030204" pitchFamily="18" charset="0"/>
                                <a:ea typeface="Cambria Math" panose="02040503050406030204" pitchFamily="18" charset="0"/>
                              </a:rPr>
                            </m:ctrlPr>
                          </m:funcPr>
                          <m:fName>
                            <m:r>
                              <a:rPr lang="en-US" altLang="zh-CN" b="1" i="0" smtClean="0">
                                <a:solidFill>
                                  <a:schemeClr val="tx1"/>
                                </a:solidFill>
                                <a:effectLst/>
                                <a:latin typeface="Cambria Math" panose="02040503050406030204" pitchFamily="18" charset="0"/>
                                <a:ea typeface="Cambria Math" panose="02040503050406030204" pitchFamily="18" charset="0"/>
                              </a:rPr>
                              <m:t>𝐥𝐧</m:t>
                            </m:r>
                          </m:fName>
                          <m:e>
                            <m:r>
                              <a:rPr lang="en-US" altLang="zh-CN" b="1" i="1" smtClean="0">
                                <a:solidFill>
                                  <a:schemeClr val="tx1"/>
                                </a:solidFill>
                                <a:effectLst/>
                                <a:latin typeface="Cambria Math" panose="02040503050406030204" pitchFamily="18" charset="0"/>
                                <a:ea typeface="Cambria Math" panose="02040503050406030204" pitchFamily="18" charset="0"/>
                              </a:rPr>
                              <m:t>𝒑</m:t>
                            </m:r>
                            <m: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𝒍</m:t>
                            </m:r>
                            <m:r>
                              <a:rPr lang="en-US" altLang="zh-CN" b="1" i="1" smtClean="0">
                                <a:solidFill>
                                  <a:schemeClr val="tx1"/>
                                </a:solidFill>
                                <a:effectLst/>
                                <a:latin typeface="Cambria Math" panose="02040503050406030204" pitchFamily="18" charset="0"/>
                                <a:ea typeface="Cambria Math" panose="02040503050406030204" pitchFamily="18" charset="0"/>
                              </a:rPr>
                              <m:t>|</m:t>
                            </m:r>
                            <m:r>
                              <a:rPr lang="en-US" altLang="zh-CN" b="1" i="1" smtClean="0">
                                <a:solidFill>
                                  <a:schemeClr val="tx1"/>
                                </a:solidFill>
                                <a:effectLst/>
                                <a:latin typeface="Cambria Math" panose="02040503050406030204" pitchFamily="18" charset="0"/>
                                <a:ea typeface="Cambria Math" panose="02040503050406030204" pitchFamily="18" charset="0"/>
                              </a:rPr>
                              <m:t>𝒙</m:t>
                            </m:r>
                            <m:r>
                              <a:rPr lang="en-US" altLang="zh-CN" b="1" i="1" smtClean="0">
                                <a:solidFill>
                                  <a:schemeClr val="tx1"/>
                                </a:solidFill>
                                <a:effectLst/>
                                <a:latin typeface="Cambria Math" panose="02040503050406030204" pitchFamily="18" charset="0"/>
                                <a:ea typeface="Cambria Math" panose="02040503050406030204" pitchFamily="18" charset="0"/>
                              </a:rPr>
                              <m:t>)</m:t>
                            </m:r>
                          </m:e>
                        </m:func>
                      </m:e>
                    </m:nary>
                  </m:oMath>
                </a14:m>
                <a:endParaRPr lang="en-US" altLang="zh-CN" b="1" i="1" smtClean="0">
                  <a:solidFill>
                    <a:schemeClr val="tx1"/>
                  </a:solidFill>
                  <a:effectLst/>
                  <a:latin typeface="Cambria Math" panose="02040503050406030204" pitchFamily="18" charset="0"/>
                  <a:ea typeface="Cambria Math" panose="02040503050406030204" pitchFamily="18" charset="0"/>
                </a:endParaRPr>
              </a:p>
            </p:txBody>
          </p:sp>
        </mc:Choice>
        <mc:Fallback>
          <p:sp>
            <p:nvSpPr>
              <p:cNvPr id="33" name="文本框 32"/>
              <p:cNvSpPr txBox="1">
                <a:spLocks noRot="1" noChangeAspect="1" noMove="1" noResize="1" noEditPoints="1" noAdjustHandles="1" noChangeArrowheads="1" noChangeShapeType="1" noTextEdit="1"/>
              </p:cNvSpPr>
              <p:nvPr/>
            </p:nvSpPr>
            <p:spPr>
              <a:xfrm>
                <a:off x="633730" y="829310"/>
                <a:ext cx="8110220" cy="319913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0800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161665" y="2113280"/>
            <a:ext cx="4214495" cy="645160"/>
          </a:xfrm>
          <a:prstGeom prst="rect">
            <a:avLst/>
          </a:prstGeom>
        </p:spPr>
        <p:txBody>
          <a:bodyPr vert="horz"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项目展示</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pic>
        <p:nvPicPr>
          <p:cNvPr id="3" name="图片 2" descr="1d1f8b3cbc7e4c11a5973a8fb8b048d8"/>
          <p:cNvPicPr>
            <a:picLocks noChangeAspect="1"/>
          </p:cNvPicPr>
          <p:nvPr>
            <p:custDataLst>
              <p:tags r:id="rId1"/>
            </p:custDataLst>
          </p:nvPr>
        </p:nvPicPr>
        <p:blipFill>
          <a:blip r:embed="rId2"/>
          <a:stretch>
            <a:fillRect/>
          </a:stretch>
        </p:blipFill>
        <p:spPr>
          <a:xfrm>
            <a:off x="2222500" y="0"/>
            <a:ext cx="5715000" cy="5715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pic>
        <p:nvPicPr>
          <p:cNvPr id="3" name="图片 2" descr="1d1f8b3cbc7e4c11a5973a8fb8b048d8"/>
          <p:cNvPicPr>
            <a:picLocks noChangeAspect="1"/>
          </p:cNvPicPr>
          <p:nvPr/>
        </p:nvPicPr>
        <p:blipFill>
          <a:blip r:embed="rId1"/>
          <a:stretch>
            <a:fillRect/>
          </a:stretch>
        </p:blipFill>
        <p:spPr>
          <a:xfrm>
            <a:off x="1723390" y="85725"/>
            <a:ext cx="5532755" cy="5532755"/>
          </a:xfrm>
          <a:prstGeom prst="rect">
            <a:avLst/>
          </a:prstGeom>
        </p:spPr>
      </p:pic>
      <p:pic>
        <p:nvPicPr>
          <p:cNvPr id="4" name="图片 3"/>
          <p:cNvPicPr>
            <a:picLocks noChangeAspect="1"/>
          </p:cNvPicPr>
          <p:nvPr/>
        </p:nvPicPr>
        <p:blipFill>
          <a:blip r:embed="rId2"/>
          <a:stretch>
            <a:fillRect/>
          </a:stretch>
        </p:blipFill>
        <p:spPr>
          <a:xfrm>
            <a:off x="7498715" y="2289175"/>
            <a:ext cx="2413000" cy="1321435"/>
          </a:xfrm>
          <a:prstGeom prst="rect">
            <a:avLst/>
          </a:prstGeom>
        </p:spPr>
      </p:pic>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9cc387e543a2b20e44e0f3e4fcf7"/>
          <p:cNvPicPr>
            <a:picLocks noChangeAspect="1"/>
          </p:cNvPicPr>
          <p:nvPr/>
        </p:nvPicPr>
        <p:blipFill>
          <a:blip r:embed="rId1"/>
          <a:stretch>
            <a:fillRect/>
          </a:stretch>
        </p:blipFill>
        <p:spPr>
          <a:xfrm>
            <a:off x="2222500" y="0"/>
            <a:ext cx="5715000" cy="5715000"/>
          </a:xfrm>
          <a:prstGeom prst="rect">
            <a:avLst/>
          </a:prstGeom>
        </p:spPr>
      </p:pic>
      <p:sp>
        <p:nvSpPr>
          <p:cNvPr id="3" name="文本框 2"/>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9cc387e543a2b20e44e0f3e4fcf7"/>
          <p:cNvPicPr>
            <a:picLocks noChangeAspect="1"/>
          </p:cNvPicPr>
          <p:nvPr/>
        </p:nvPicPr>
        <p:blipFill>
          <a:blip r:embed="rId1"/>
          <a:stretch>
            <a:fillRect/>
          </a:stretch>
        </p:blipFill>
        <p:spPr>
          <a:xfrm>
            <a:off x="1756410" y="91440"/>
            <a:ext cx="5532755" cy="5532755"/>
          </a:xfrm>
          <a:prstGeom prst="rect">
            <a:avLst/>
          </a:prstGeom>
        </p:spPr>
      </p:pic>
      <p:pic>
        <p:nvPicPr>
          <p:cNvPr id="3" name="图片 2"/>
          <p:cNvPicPr>
            <a:picLocks noChangeAspect="1"/>
          </p:cNvPicPr>
          <p:nvPr/>
        </p:nvPicPr>
        <p:blipFill>
          <a:blip r:embed="rId2"/>
          <a:stretch>
            <a:fillRect/>
          </a:stretch>
        </p:blipFill>
        <p:spPr>
          <a:xfrm>
            <a:off x="8020685" y="2050415"/>
            <a:ext cx="1521460" cy="1613535"/>
          </a:xfrm>
          <a:prstGeom prst="rect">
            <a:avLst/>
          </a:prstGeom>
        </p:spPr>
      </p:pic>
      <p:sp>
        <p:nvSpPr>
          <p:cNvPr id="4" name="文本框 3"/>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c3b570d24fef989f51865a089e8a"/>
          <p:cNvPicPr>
            <a:picLocks noChangeAspect="1"/>
          </p:cNvPicPr>
          <p:nvPr/>
        </p:nvPicPr>
        <p:blipFill>
          <a:blip r:embed="rId1"/>
          <a:stretch>
            <a:fillRect/>
          </a:stretch>
        </p:blipFill>
        <p:spPr>
          <a:xfrm>
            <a:off x="2222500" y="0"/>
            <a:ext cx="5715000" cy="5715000"/>
          </a:xfrm>
          <a:prstGeom prst="rect">
            <a:avLst/>
          </a:prstGeom>
        </p:spPr>
      </p:pic>
      <p:sp>
        <p:nvSpPr>
          <p:cNvPr id="3" name="文本框 2"/>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c3b570d24fef989f51865a089e8a"/>
          <p:cNvPicPr>
            <a:picLocks noChangeAspect="1"/>
          </p:cNvPicPr>
          <p:nvPr/>
        </p:nvPicPr>
        <p:blipFill>
          <a:blip r:embed="rId1"/>
          <a:stretch>
            <a:fillRect/>
          </a:stretch>
        </p:blipFill>
        <p:spPr>
          <a:xfrm>
            <a:off x="1925955" y="91440"/>
            <a:ext cx="5532755" cy="5532755"/>
          </a:xfrm>
          <a:prstGeom prst="rect">
            <a:avLst/>
          </a:prstGeom>
        </p:spPr>
      </p:pic>
      <p:pic>
        <p:nvPicPr>
          <p:cNvPr id="3" name="图片 2"/>
          <p:cNvPicPr>
            <a:picLocks noChangeAspect="1"/>
          </p:cNvPicPr>
          <p:nvPr/>
        </p:nvPicPr>
        <p:blipFill>
          <a:blip r:embed="rId2"/>
          <a:stretch>
            <a:fillRect/>
          </a:stretch>
        </p:blipFill>
        <p:spPr>
          <a:xfrm>
            <a:off x="7623175" y="2098675"/>
            <a:ext cx="2451100" cy="1990090"/>
          </a:xfrm>
          <a:prstGeom prst="rect">
            <a:avLst/>
          </a:prstGeom>
        </p:spPr>
      </p:pic>
      <p:sp>
        <p:nvSpPr>
          <p:cNvPr id="4" name="文本框 3"/>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a:spLocks noChangeArrowheads="1"/>
          </p:cNvSpPr>
          <p:nvPr/>
        </p:nvSpPr>
        <p:spPr bwMode="auto">
          <a:xfrm>
            <a:off x="2854566" y="2774533"/>
            <a:ext cx="4749305" cy="5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p>
            <a:pPr algn="ctr"/>
            <a:r>
              <a:rPr lang="zh-CN" altLang="en-US" sz="3300" b="1" spc="225" dirty="0">
                <a:solidFill>
                  <a:srgbClr val="0070C0"/>
                </a:solidFill>
                <a:latin typeface="微软雅黑" panose="020B0503020204020204" pitchFamily="34" charset="-122"/>
                <a:ea typeface="微软雅黑" panose="020B0503020204020204" pitchFamily="34" charset="-122"/>
                <a:sym typeface="Segoe UI" panose="020B0502040204020203" pitchFamily="34" charset="0"/>
              </a:rPr>
              <a:t>谢谢</a:t>
            </a:r>
            <a:endParaRPr lang="zh-CN" altLang="en-US" sz="3300" b="1" spc="225" dirty="0">
              <a:solidFill>
                <a:srgbClr val="0070C0"/>
              </a:solidFill>
              <a:latin typeface="微软雅黑" panose="020B0503020204020204" pitchFamily="34" charset="-122"/>
              <a:ea typeface="微软雅黑" panose="020B0503020204020204" pitchFamily="34" charset="-122"/>
              <a:sym typeface="Segoe UI"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071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4358" y="2278158"/>
            <a:ext cx="1097280" cy="645160"/>
          </a:xfrm>
          <a:prstGeom prst="rect">
            <a:avLst/>
          </a:prstGeom>
        </p:spPr>
        <p:txBody>
          <a:bodyPr vert="horz" wrap="non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前言</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文本框 1"/>
          <p:cNvSpPr txBox="1"/>
          <p:nvPr/>
        </p:nvSpPr>
        <p:spPr>
          <a:xfrm>
            <a:off x="705929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背景</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68935" y="968375"/>
            <a:ext cx="9421495" cy="2030095"/>
          </a:xfrm>
          <a:prstGeom prst="rect">
            <a:avLst/>
          </a:prstGeom>
          <a:noFill/>
        </p:spPr>
        <p:txBody>
          <a:bodyPr wrap="square" rtlCol="0" anchor="t">
            <a:spAutoFit/>
          </a:bodyPr>
          <a:p>
            <a:r>
              <a:rPr lang="zh-CN" altLang="en-US"/>
              <a:t>光学字符识别（OCR）技术在商业银行的影像数据解析中有着广泛应用,其中一个重要领域就是身份证影像识别。</a:t>
            </a:r>
            <a:endParaRPr lang="zh-CN" altLang="en-US"/>
          </a:p>
          <a:p>
            <a:r>
              <a:rPr lang="zh-CN" altLang="en-US"/>
              <a:t>身份证影像文件包含姓名、地址等多项个人基本信息，信息准确度和权威性高，在商业银行中被广泛应用于身份认证、信息采集等领域。</a:t>
            </a:r>
            <a:endParaRPr lang="zh-CN" altLang="en-US"/>
          </a:p>
          <a:p>
            <a:r>
              <a:rPr lang="zh-CN" altLang="en-US"/>
              <a:t>然而，商业银行的影像数据来源渠道复杂，时间跨度很大，质量层次不齐，目前市面上的身份证识别模型尚不能满足银行质量参差的影像识别需求。因此，一个具备强抗噪声干扰能力的OCR模型有着极高的商业价值。</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文本框 2"/>
          <p:cNvSpPr txBox="1"/>
          <p:nvPr/>
        </p:nvSpPr>
        <p:spPr>
          <a:xfrm>
            <a:off x="703516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挑战</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5890" y="141605"/>
            <a:ext cx="9796145" cy="922020"/>
          </a:xfrm>
          <a:prstGeom prst="rect">
            <a:avLst/>
          </a:prstGeom>
          <a:noFill/>
        </p:spPr>
        <p:txBody>
          <a:bodyPr wrap="square" rtlCol="0" anchor="t">
            <a:spAutoFit/>
          </a:bodyPr>
          <a:p>
            <a:r>
              <a:rPr lang="zh-CN" altLang="en-US"/>
              <a:t>以下列举两个实际应用中的挑战：</a:t>
            </a:r>
            <a:endParaRPr lang="zh-CN" altLang="en-US"/>
          </a:p>
          <a:p>
            <a:r>
              <a:rPr lang="zh-CN" altLang="en-US"/>
              <a:t>1.图像质量参差：黑白复印件与彩色照片混杂，影像清晰度不尽相同，使得寻找具有普适性的图像处理手段和模型成为困难。</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14755" y="1063625"/>
            <a:ext cx="4180205" cy="45237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0665" y="143510"/>
            <a:ext cx="9633585" cy="645160"/>
          </a:xfrm>
          <a:prstGeom prst="rect">
            <a:avLst/>
          </a:prstGeom>
          <a:noFill/>
        </p:spPr>
        <p:txBody>
          <a:bodyPr wrap="square" rtlCol="0" anchor="t">
            <a:spAutoFit/>
          </a:bodyPr>
          <a:p>
            <a:r>
              <a:rPr lang="zh-CN" altLang="en-US"/>
              <a:t>2.文字重叠：商业银行为保护客户信息时常在保存影像件时叠加水印，尤其是深色的文字水印，例如“仅供xxx使用，复印无效”，这些水印与身份证上的文字重叠，给文字识别带来困难。</a:t>
            </a:r>
            <a:endParaRPr lang="zh-CN" altLang="en-US"/>
          </a:p>
        </p:txBody>
      </p:sp>
      <p:pic>
        <p:nvPicPr>
          <p:cNvPr id="5" name="图片 4"/>
          <p:cNvPicPr>
            <a:picLocks noChangeAspect="1"/>
          </p:cNvPicPr>
          <p:nvPr/>
        </p:nvPicPr>
        <p:blipFill>
          <a:blip r:embed="rId1"/>
          <a:stretch>
            <a:fillRect/>
          </a:stretch>
        </p:blipFill>
        <p:spPr>
          <a:xfrm>
            <a:off x="2928620" y="784860"/>
            <a:ext cx="3703320" cy="49466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文本框 3"/>
          <p:cNvSpPr txBox="1"/>
          <p:nvPr/>
        </p:nvSpPr>
        <p:spPr>
          <a:xfrm>
            <a:off x="705040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任务</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177415" y="570230"/>
            <a:ext cx="5080000" cy="521970"/>
          </a:xfrm>
          <a:prstGeom prst="rect">
            <a:avLst/>
          </a:prstGeom>
          <a:noFill/>
        </p:spPr>
        <p:txBody>
          <a:bodyPr wrap="square" rtlCol="0" anchor="t">
            <a:spAutoFit/>
          </a:bodyPr>
          <a:p>
            <a:r>
              <a:rPr lang="zh-CN" altLang="en-US" sz="2800" b="1" dirty="0">
                <a:solidFill>
                  <a:schemeClr val="tx1"/>
                </a:solidFill>
                <a:latin typeface="微软雅黑" panose="020B0503020204020204" pitchFamily="34" charset="-122"/>
                <a:ea typeface="微软雅黑" panose="020B0503020204020204" pitchFamily="34" charset="-122"/>
                <a:sym typeface="+mn-ea"/>
              </a:rPr>
              <a:t>任务一：文本检测</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177415" y="1197610"/>
            <a:ext cx="5080000" cy="521970"/>
          </a:xfrm>
          <a:prstGeom prst="rect">
            <a:avLst/>
          </a:prstGeom>
          <a:noFill/>
        </p:spPr>
        <p:txBody>
          <a:bodyPr wrap="square" rtlCol="0" anchor="t">
            <a:spAutoFit/>
          </a:bodyPr>
          <a:p>
            <a:r>
              <a:rPr lang="zh-CN" altLang="en-US" sz="2800" b="1" dirty="0">
                <a:solidFill>
                  <a:schemeClr val="tx1"/>
                </a:solidFill>
                <a:latin typeface="微软雅黑" panose="020B0503020204020204" pitchFamily="34" charset="-122"/>
                <a:ea typeface="微软雅黑" panose="020B0503020204020204" pitchFamily="34" charset="-122"/>
                <a:sym typeface="+mn-ea"/>
              </a:rPr>
              <a:t>任务二：身份证复印件</a:t>
            </a:r>
            <a:r>
              <a:rPr lang="en-US" altLang="zh-CN" sz="2800" b="1" dirty="0">
                <a:solidFill>
                  <a:schemeClr val="tx1"/>
                </a:solidFill>
                <a:latin typeface="微软雅黑" panose="020B0503020204020204" pitchFamily="34" charset="-122"/>
                <a:ea typeface="微软雅黑" panose="020B0503020204020204" pitchFamily="34" charset="-122"/>
                <a:sym typeface="+mn-ea"/>
              </a:rPr>
              <a:t>OCR</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2177415" y="1824990"/>
            <a:ext cx="5080000" cy="1383665"/>
          </a:xfrm>
          <a:prstGeom prst="rect">
            <a:avLst/>
          </a:prstGeom>
          <a:noFill/>
        </p:spPr>
        <p:txBody>
          <a:bodyPr wrap="square" rtlCol="0" anchor="t">
            <a:spAutoFit/>
          </a:bodyPr>
          <a:p>
            <a:pPr algn="l"/>
            <a:r>
              <a:rPr lang="zh-CN" altLang="en-US" sz="2800" b="1" dirty="0">
                <a:solidFill>
                  <a:schemeClr val="tx1"/>
                </a:solidFill>
                <a:latin typeface="微软雅黑" panose="020B0503020204020204" pitchFamily="34" charset="-122"/>
                <a:ea typeface="微软雅黑" panose="020B0503020204020204" pitchFamily="34" charset="-122"/>
                <a:sym typeface="+mn-ea"/>
              </a:rPr>
              <a:t>任务三：基于身份证</a:t>
            </a:r>
            <a:r>
              <a:rPr lang="zh-CN" altLang="en-US" sz="2800" b="1" dirty="0">
                <a:solidFill>
                  <a:schemeClr val="tx1"/>
                </a:solidFill>
                <a:latin typeface="微软雅黑" panose="020B0503020204020204" pitchFamily="34" charset="-122"/>
                <a:ea typeface="微软雅黑" panose="020B0503020204020204" pitchFamily="34" charset="-122"/>
                <a:sym typeface="+mn-ea"/>
              </a:rPr>
              <a:t>数据的高精度的，稳定的，高效的识别身份证信息</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19760" y="139065"/>
            <a:ext cx="6017895" cy="4351655"/>
            <a:chOff x="6879" y="324"/>
            <a:chExt cx="9477" cy="6853"/>
          </a:xfrm>
        </p:grpSpPr>
        <p:sp>
          <p:nvSpPr>
            <p:cNvPr id="21" name="文本框 20"/>
            <p:cNvSpPr txBox="1"/>
            <p:nvPr/>
          </p:nvSpPr>
          <p:spPr>
            <a:xfrm>
              <a:off x="6879" y="324"/>
              <a:ext cx="3438" cy="1115"/>
            </a:xfrm>
            <a:prstGeom prst="rect">
              <a:avLst/>
            </a:prstGeom>
            <a:noFill/>
          </p:spPr>
          <p:txBody>
            <a:bodyPr wrap="square" rtlCol="0">
              <a:spAutoFit/>
            </a:bodyPr>
            <a:p>
              <a:pPr algn="dist"/>
              <a:r>
                <a:rPr lang="zh-CN" altLang="en-US" sz="2000" b="1" dirty="0">
                  <a:latin typeface="微软雅黑" panose="020B0503020204020204" pitchFamily="34" charset="-122"/>
                  <a:ea typeface="微软雅黑" panose="020B0503020204020204" pitchFamily="34" charset="-122"/>
                </a:rPr>
                <a:t>实时拍照进行</a:t>
              </a:r>
              <a:endParaRPr lang="en-US" altLang="zh-CN" sz="2000" b="1" dirty="0">
                <a:latin typeface="微软雅黑" panose="020B0503020204020204" pitchFamily="34" charset="-122"/>
                <a:ea typeface="微软雅黑" panose="020B0503020204020204" pitchFamily="34" charset="-122"/>
              </a:endParaRPr>
            </a:p>
            <a:p>
              <a:pPr algn="dist"/>
              <a:r>
                <a:rPr lang="zh-CN" altLang="en-US" sz="2000" b="1" dirty="0">
                  <a:latin typeface="微软雅黑" panose="020B0503020204020204" pitchFamily="34" charset="-122"/>
                  <a:ea typeface="微软雅黑" panose="020B0503020204020204" pitchFamily="34" charset="-122"/>
                </a:rPr>
                <a:t>文本</a:t>
              </a:r>
              <a:r>
                <a:rPr lang="en-US" altLang="zh-CN" sz="2000" b="1" dirty="0" err="1">
                  <a:latin typeface="微软雅黑" panose="020B0503020204020204" pitchFamily="34" charset="-122"/>
                  <a:ea typeface="微软雅黑" panose="020B0503020204020204" pitchFamily="34" charset="-122"/>
                </a:rPr>
                <a:t>ocr</a:t>
              </a:r>
              <a:r>
                <a:rPr lang="zh-CN" altLang="en-US" sz="2000" b="1" dirty="0">
                  <a:latin typeface="微软雅黑" panose="020B0503020204020204" pitchFamily="34" charset="-122"/>
                  <a:ea typeface="微软雅黑" panose="020B0503020204020204" pitchFamily="34" charset="-122"/>
                </a:rPr>
                <a:t>与识别</a:t>
              </a:r>
              <a:endParaRPr lang="zh-CN" altLang="en-US" sz="20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6" y="1695"/>
              <a:ext cx="3762" cy="1115"/>
            </a:xfrm>
            <a:prstGeom prst="rect">
              <a:avLst/>
            </a:prstGeom>
            <a:noFill/>
          </p:spPr>
          <p:txBody>
            <a:bodyPr wrap="square" rtlCol="0">
              <a:spAutoFit/>
            </a:bodyPr>
            <a:p>
              <a:pPr algn="dist"/>
              <a:r>
                <a:rPr lang="zh-CN" altLang="en-US" sz="2000" b="1" dirty="0">
                  <a:latin typeface="微软雅黑" panose="020B0503020204020204" pitchFamily="34" charset="-122"/>
                  <a:ea typeface="微软雅黑" panose="020B0503020204020204" pitchFamily="34" charset="-122"/>
                </a:rPr>
                <a:t>扫描件读取进行</a:t>
              </a:r>
              <a:endParaRPr lang="en-US" altLang="zh-CN" sz="2000" b="1" dirty="0">
                <a:latin typeface="微软雅黑" panose="020B0503020204020204" pitchFamily="34" charset="-122"/>
                <a:ea typeface="微软雅黑" panose="020B0503020204020204" pitchFamily="34" charset="-122"/>
              </a:endParaRPr>
            </a:p>
            <a:p>
              <a:pPr algn="dist"/>
              <a:r>
                <a:rPr lang="zh-CN" altLang="en-US" sz="2000" b="1" dirty="0">
                  <a:latin typeface="微软雅黑" panose="020B0503020204020204" pitchFamily="34" charset="-122"/>
                  <a:ea typeface="微软雅黑" panose="020B0503020204020204" pitchFamily="34" charset="-122"/>
                </a:rPr>
                <a:t>文本</a:t>
              </a:r>
              <a:r>
                <a:rPr lang="en-US" altLang="zh-CN" sz="2000" b="1" dirty="0" err="1">
                  <a:latin typeface="微软雅黑" panose="020B0503020204020204" pitchFamily="34" charset="-122"/>
                  <a:ea typeface="微软雅黑" panose="020B0503020204020204" pitchFamily="34" charset="-122"/>
                </a:rPr>
                <a:t>ocr</a:t>
              </a:r>
              <a:r>
                <a:rPr lang="zh-CN" altLang="en-US" sz="2000" b="1" dirty="0">
                  <a:latin typeface="微软雅黑" panose="020B0503020204020204" pitchFamily="34" charset="-122"/>
                  <a:ea typeface="微软雅黑" panose="020B0503020204020204" pitchFamily="34" charset="-122"/>
                </a:rPr>
                <a:t>与识别</a:t>
              </a:r>
              <a:endParaRPr lang="zh-CN" altLang="en-US" sz="20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918" y="3202"/>
              <a:ext cx="3438" cy="1115"/>
            </a:xfrm>
            <a:prstGeom prst="rect">
              <a:avLst/>
            </a:prstGeom>
            <a:noFill/>
          </p:spPr>
          <p:txBody>
            <a:bodyPr wrap="square" rtlCol="0">
              <a:spAutoFit/>
            </a:bodyPr>
            <a:p>
              <a:pPr algn="dist"/>
              <a:r>
                <a:rPr lang="zh-CN" altLang="en-US" sz="2000" b="1" dirty="0">
                  <a:latin typeface="微软雅黑" panose="020B0503020204020204" pitchFamily="34" charset="-122"/>
                  <a:ea typeface="微软雅黑" panose="020B0503020204020204" pitchFamily="34" charset="-122"/>
                </a:rPr>
                <a:t>标注结果及标注信息可视化</a:t>
              </a:r>
              <a:endParaRPr lang="zh-CN" altLang="en-US" sz="20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706" y="4975"/>
              <a:ext cx="4091" cy="630"/>
            </a:xfrm>
            <a:prstGeom prst="rect">
              <a:avLst/>
            </a:prstGeom>
            <a:noFill/>
          </p:spPr>
          <p:txBody>
            <a:bodyPr wrap="square" rtlCol="0">
              <a:spAutoFit/>
            </a:bodyPr>
            <a:p>
              <a:pPr algn="dist"/>
              <a:r>
                <a:rPr lang="zh-CN" altLang="en-US" sz="2000" b="1" dirty="0">
                  <a:latin typeface="微软雅黑" panose="020B0503020204020204" pitchFamily="34" charset="-122"/>
                  <a:ea typeface="微软雅黑" panose="020B0503020204020204" pitchFamily="34" charset="-122"/>
                </a:rPr>
                <a:t>识别结果持久化记录</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95" y="6547"/>
              <a:ext cx="4235" cy="630"/>
            </a:xfrm>
            <a:prstGeom prst="rect">
              <a:avLst/>
            </a:prstGeom>
            <a:noFill/>
          </p:spPr>
          <p:txBody>
            <a:bodyPr wrap="square" rtlCol="0">
              <a:spAutoFit/>
            </a:bodyPr>
            <a:p>
              <a:pPr algn="dist"/>
              <a:r>
                <a:rPr lang="zh-CN" altLang="en-US" sz="2000" b="1" dirty="0">
                  <a:latin typeface="微软雅黑" panose="020B0503020204020204" pitchFamily="34" charset="-122"/>
                  <a:ea typeface="微软雅黑" panose="020B0503020204020204" pitchFamily="34" charset="-122"/>
                </a:rPr>
                <a:t>参数优化过程可视化</a:t>
              </a:r>
              <a:endParaRPr lang="zh-CN" altLang="en-US" sz="2000" b="1" dirty="0">
                <a:latin typeface="微软雅黑" panose="020B0503020204020204" pitchFamily="34" charset="-122"/>
                <a:ea typeface="微软雅黑" panose="020B0503020204020204" pitchFamily="34" charset="-122"/>
              </a:endParaRPr>
            </a:p>
          </p:txBody>
        </p:sp>
      </p:grpSp>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文本框 6"/>
          <p:cNvSpPr txBox="1"/>
          <p:nvPr/>
        </p:nvSpPr>
        <p:spPr>
          <a:xfrm>
            <a:off x="7131050"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项目任务</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071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67158" y="2278158"/>
            <a:ext cx="2011680" cy="645160"/>
          </a:xfrm>
          <a:prstGeom prst="rect">
            <a:avLst/>
          </a:prstGeom>
        </p:spPr>
        <p:txBody>
          <a:bodyPr vert="horz" wrap="non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核心</a:t>
            </a:r>
            <a:r>
              <a:rPr lang="zh-CN" altLang="en-US" sz="3600" b="1" dirty="0">
                <a:solidFill>
                  <a:schemeClr val="bg1"/>
                </a:solidFill>
                <a:latin typeface="微软雅黑" panose="020B0503020204020204" pitchFamily="34" charset="-122"/>
                <a:ea typeface="微软雅黑" panose="020B0503020204020204" pitchFamily="34" charset="-122"/>
              </a:rPr>
              <a:t>技术</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4" grpId="0"/>
    </p:bldLst>
  </p:timing>
</p:sld>
</file>

<file path=ppt/tags/tag1.xml><?xml version="1.0" encoding="utf-8"?>
<p:tagLst xmlns:p="http://schemas.openxmlformats.org/presentationml/2006/main">
  <p:tag name="KSO_WM_UNIT_PLACING_PICTURE_USER_VIEWPORT" val="{&quot;height&quot;:9257,&quot;width&quot;:8555}"/>
</p:tagLst>
</file>

<file path=ppt/tags/tag2.xml><?xml version="1.0" encoding="utf-8"?>
<p:tagLst xmlns:p="http://schemas.openxmlformats.org/presentationml/2006/main">
  <p:tag name="KSO_WM_UNIT_PLACING_PICTURE_USER_VIEWPORT" val="{&quot;height&quot;:9000,&quot;width&quot;:9000}"/>
</p:tagLst>
</file>

<file path=ppt/tags/tag3.xml><?xml version="1.0" encoding="utf-8"?>
<p:tagLst xmlns:p="http://schemas.openxmlformats.org/presentationml/2006/main">
  <p:tag name="ISPRING_PRESENTATION_TITLE" val="PowerPoint 演示文稿"/>
  <p:tag name="KSO_WPP_MARK_KEY" val="c9c694eb-304f-486d-84d1-2bd65560a06d"/>
  <p:tag name="COMMONDATA" val="eyJoZGlkIjoiNWFjY2M0NWI5ZDVjMDYyNGE1YTIxZmM1M2RkN2U5ZGU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3090</Words>
  <Application>WPS 演示</Application>
  <PresentationFormat>自定义</PresentationFormat>
  <Paragraphs>180</Paragraphs>
  <Slides>29</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微软雅黑</vt:lpstr>
      <vt:lpstr>Segoe UI</vt:lpstr>
      <vt:lpstr>楷体</vt:lpstr>
      <vt:lpstr>Times New Roman</vt:lpstr>
      <vt:lpstr>Arial Unicode MS</vt:lpstr>
      <vt:lpstr>等线 Light</vt:lpstr>
      <vt:lpstr>Calibri Light</vt:lpstr>
      <vt:lpstr>等线</vt:lpstr>
      <vt:lpstr>Calibri</vt:lpstr>
      <vt:lpstr>Cambria Math</vt:lpstr>
      <vt:lpstr>黑体</vt:lpstr>
      <vt:lpstr>MS Mincho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creator>admin</dc:creator>
  <cp:keywords>RP</cp:keywords>
  <dc:description>RP</dc:description>
  <dc:subject>RP</dc:subject>
  <cp:category>RP</cp:category>
  <cp:lastModifiedBy>独家记忆</cp:lastModifiedBy>
  <cp:revision>32</cp:revision>
  <dcterms:created xsi:type="dcterms:W3CDTF">2017-04-20T11:14:00Z</dcterms:created>
  <dcterms:modified xsi:type="dcterms:W3CDTF">2022-11-04T07:45:42Z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B8A107F527EF4032837A9AF630352183</vt:lpwstr>
  </property>
  <property fmtid="{D5CDD505-2E9C-101B-9397-08002B2CF9AE}" pid="3" name="KSOProductBuildVer">
    <vt:lpwstr>2052-11.1.0.12598</vt:lpwstr>
  </property>
</Properties>
</file>