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3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8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1"/>
  </p:notesMasterIdLst>
  <p:sldIdLst>
    <p:sldId id="288" r:id="rId5"/>
    <p:sldId id="267" r:id="rId6"/>
    <p:sldId id="268" r:id="rId7"/>
    <p:sldId id="274" r:id="rId8"/>
    <p:sldId id="271" r:id="rId9"/>
    <p:sldId id="277" r:id="rId10"/>
    <p:sldId id="270" r:id="rId11"/>
    <p:sldId id="275" r:id="rId12"/>
    <p:sldId id="269" r:id="rId13"/>
    <p:sldId id="278" r:id="rId14"/>
    <p:sldId id="280" r:id="rId15"/>
    <p:sldId id="279" r:id="rId16"/>
    <p:sldId id="281" r:id="rId17"/>
    <p:sldId id="282" r:id="rId18"/>
    <p:sldId id="289" r:id="rId19"/>
    <p:sldId id="286" r:id="rId20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35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234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进程切换的开销是什么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GPM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怎么实现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gorutine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具体是怎么切换的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内核线程、用户线程、用户态线程、协程、可复用函数？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runtime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又是什么概念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调度器运行在什么地方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image" Target="../media/image1.jpeg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9.xml"/><Relationship Id="rId3" Type="http://schemas.openxmlformats.org/officeDocument/2006/relationships/image" Target="../media/image2.png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image" Target="../media/image3.png"/><Relationship Id="rId6" Type="http://schemas.openxmlformats.org/officeDocument/2006/relationships/tags" Target="../tags/tag132.xml"/><Relationship Id="rId5" Type="http://schemas.openxmlformats.org/officeDocument/2006/relationships/image" Target="../media/image2.png"/><Relationship Id="rId4" Type="http://schemas.openxmlformats.org/officeDocument/2006/relationships/tags" Target="../tags/tag131.xml"/><Relationship Id="rId3" Type="http://schemas.openxmlformats.org/officeDocument/2006/relationships/image" Target="../media/image4.png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36.xml"/><Relationship Id="rId3" Type="http://schemas.openxmlformats.org/officeDocument/2006/relationships/image" Target="../media/image2.png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38.xml"/><Relationship Id="rId3" Type="http://schemas.openxmlformats.org/officeDocument/2006/relationships/image" Target="../media/image2.png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40.xml"/><Relationship Id="rId3" Type="http://schemas.openxmlformats.org/officeDocument/2006/relationships/image" Target="../media/image5.png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2.xml"/><Relationship Id="rId3" Type="http://schemas.openxmlformats.org/officeDocument/2006/relationships/image" Target="../media/image2.png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4.xml"/><Relationship Id="rId3" Type="http://schemas.openxmlformats.org/officeDocument/2006/relationships/image" Target="../media/image2.png"/><Relationship Id="rId2" Type="http://schemas.openxmlformats.org/officeDocument/2006/relationships/tags" Target="../tags/tag14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6.xml"/><Relationship Id="rId3" Type="http://schemas.openxmlformats.org/officeDocument/2006/relationships/image" Target="../media/image2.png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1.jpe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image" Target="../media/image3.png"/><Relationship Id="rId4" Type="http://schemas.openxmlformats.org/officeDocument/2006/relationships/tags" Target="../tags/tag151.xml"/><Relationship Id="rId3" Type="http://schemas.openxmlformats.org/officeDocument/2006/relationships/image" Target="../media/image2.png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image" Target="../media/image3.png"/><Relationship Id="rId5" Type="http://schemas.openxmlformats.org/officeDocument/2006/relationships/tags" Target="../tags/tag158.xml"/><Relationship Id="rId4" Type="http://schemas.openxmlformats.org/officeDocument/2006/relationships/image" Target="../media/image2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image" Target="../media/image3.png"/><Relationship Id="rId5" Type="http://schemas.openxmlformats.org/officeDocument/2006/relationships/tags" Target="../tags/tag166.xml"/><Relationship Id="rId4" Type="http://schemas.openxmlformats.org/officeDocument/2006/relationships/image" Target="../media/image2.png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image" Target="../media/image3.png"/><Relationship Id="rId5" Type="http://schemas.openxmlformats.org/officeDocument/2006/relationships/tags" Target="../tags/tag175.xml"/><Relationship Id="rId4" Type="http://schemas.openxmlformats.org/officeDocument/2006/relationships/image" Target="../media/image2.png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image" Target="../media/image3.png"/><Relationship Id="rId5" Type="http://schemas.openxmlformats.org/officeDocument/2006/relationships/tags" Target="../tags/tag184.xml"/><Relationship Id="rId4" Type="http://schemas.openxmlformats.org/officeDocument/2006/relationships/image" Target="../media/image2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image" Target="../media/image3.png"/><Relationship Id="rId5" Type="http://schemas.openxmlformats.org/officeDocument/2006/relationships/tags" Target="../tags/tag193.xml"/><Relationship Id="rId4" Type="http://schemas.openxmlformats.org/officeDocument/2006/relationships/image" Target="../media/image2.png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image" Target="../media/image6.png"/><Relationship Id="rId5" Type="http://schemas.openxmlformats.org/officeDocument/2006/relationships/tags" Target="../tags/tag204.xml"/><Relationship Id="rId4" Type="http://schemas.openxmlformats.org/officeDocument/2006/relationships/image" Target="../media/image2.png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80" y="0"/>
            <a:ext cx="12172839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6299269" y="2095765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6299269" y="4115857"/>
            <a:ext cx="4826000" cy="370205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2054351"/>
            <a:ext cx="3235350" cy="2749286"/>
          </a:xfrm>
          <a:prstGeom prst="rect">
            <a:avLst/>
          </a:prstGeom>
        </p:spPr>
      </p:pic>
      <p:pic>
        <p:nvPicPr>
          <p:cNvPr id="2" name="图片 1" descr="图片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5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564141"/>
            <a:ext cx="4389120" cy="3729719"/>
          </a:xfrm>
          <a:prstGeom prst="rect">
            <a:avLst/>
          </a:prstGeom>
        </p:spPr>
      </p:pic>
      <p:pic>
        <p:nvPicPr>
          <p:cNvPr id="6" name="图片 5" descr="图片5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80" y="0"/>
            <a:ext cx="12172839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6604687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6604053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2531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5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图片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2" Type="http://schemas.openxmlformats.org/officeDocument/2006/relationships/theme" Target="../theme/theme3.xml"/><Relationship Id="rId21" Type="http://schemas.openxmlformats.org/officeDocument/2006/relationships/tags" Target="../tags/tag212.xml"/><Relationship Id="rId20" Type="http://schemas.openxmlformats.org/officeDocument/2006/relationships/tags" Target="../tags/tag211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210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8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8.xml"/><Relationship Id="rId1" Type="http://schemas.openxmlformats.org/officeDocument/2006/relationships/image" Target="../media/image8.webp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20.xml"/><Relationship Id="rId2" Type="http://schemas.openxmlformats.org/officeDocument/2006/relationships/image" Target="../media/image9.png"/><Relationship Id="rId1" Type="http://schemas.openxmlformats.org/officeDocument/2006/relationships/tags" Target="../tags/tag2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2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5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 flipH="1">
            <a:off x="6299269" y="5026310"/>
            <a:ext cx="4825366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6203315" y="1931670"/>
            <a:ext cx="5640070" cy="2207895"/>
          </a:xfrm>
        </p:spPr>
        <p:txBody>
          <a:bodyPr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zh-CN" altLang="zh-CN" spc="440">
                <a:solidFill>
                  <a:schemeClr val="dk1">
                    <a:lumMod val="85000"/>
                    <a:lumOff val="15000"/>
                  </a:schemeClr>
                </a:solidFill>
                <a:cs typeface="汉仪旗黑-85S" panose="00020600040101010101" pitchFamily="18" charset="-122"/>
              </a:rPr>
              <a:t>进程/线程/协程</a:t>
            </a:r>
            <a:endParaRPr lang="zh-CN" altLang="zh-CN" spc="440">
              <a:solidFill>
                <a:schemeClr val="dk1">
                  <a:lumMod val="85000"/>
                  <a:lumOff val="15000"/>
                </a:schemeClr>
              </a:solidFill>
              <a:cs typeface="汉仪旗黑-85S" panose="00020600040101010101" pitchFamily="18" charset="-122"/>
            </a:endParaRPr>
          </a:p>
        </p:txBody>
      </p:sp>
      <p:sp>
        <p:nvSpPr>
          <p:cNvPr id="5" name="副标题 4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6299269" y="4410738"/>
            <a:ext cx="4826000" cy="344169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buSzPct val="100000"/>
              <a:buNone/>
            </a:pPr>
            <a:r>
              <a:rPr lang="zh-CN" altLang="en-US" sz="1600" spc="80">
                <a:solidFill>
                  <a:schemeClr val="dk1">
                    <a:lumMod val="65000"/>
                    <a:lumOff val="35000"/>
                  </a:schemeClr>
                </a:solidFill>
              </a:rPr>
              <a:t>叶超</a:t>
            </a:r>
            <a:endParaRPr lang="zh-CN" altLang="en-US" sz="1600" spc="8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1"/>
              <a:t>内核线程：</a:t>
            </a:r>
            <a:r>
              <a:rPr lang="zh-CN" altLang="en-US"/>
              <a:t>就是直接由操作系统内核支持的线程，这种线程由内核来完成线程切换，内核通过操作调度器对线程进行调度，并负责将线程的任务映射到各个处理器上。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般一个处理核心对应一个内核线程，比如单核处理器对应一个内核线程，双核处理器对应两个内核线程，四核处理器对应四个内核线程。现在的电脑一般是双核四线程、四核八线程，是采用超线程技术将一个物理处理核心模拟成两个逻辑处理核心，对应两个内核线程，所以在操作系统中看到的CPU数量是实际物理CPU数量的两倍。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用户线程：</a:t>
            </a:r>
            <a:r>
              <a:rPr lang="zh-CN" altLang="en-US"/>
              <a:t>用户线程指的是完全建立在用户空间的线程库，</a:t>
            </a:r>
            <a:r>
              <a:rPr lang="zh-CN" altLang="en-US">
                <a:sym typeface="+mn-ea"/>
              </a:rPr>
              <a:t>操作系统内核并不知道它的存在</a:t>
            </a:r>
            <a:r>
              <a:rPr lang="zh-CN" altLang="en-US"/>
              <a:t>，用户线程的建立，同步，销毁，调度完全在用户空间完成，不需要内核的帮助。因此这种线程的操作是极其快速的且低消耗的。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轻量级进程：</a:t>
            </a:r>
            <a:r>
              <a:rPr lang="zh-CN" altLang="en-US">
                <a:sym typeface="+mn-ea"/>
              </a:rPr>
              <a:t>是建立在内核之上并由内核支持的用户线程，它是内核线程的高度抽象，每一个轻量级进程都与一个特定的内核线程关联。内核线程只能由内核管理并像普通进程一样被调度。与普通进程区别：轻量级进程只有一个最小的执行上下文和调度程序所需的统计信息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rPr lang="zh-CN" altLang="en-US"/>
              <a:t>线程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742" t="583" r="603"/>
          <a:stretch>
            <a:fillRect/>
          </a:stretch>
        </p:blipFill>
        <p:spPr>
          <a:xfrm>
            <a:off x="859155" y="1323975"/>
            <a:ext cx="4287520" cy="2199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65" y="3965575"/>
            <a:ext cx="3458845" cy="2496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30475" y="368998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一对一模型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7548880" y="3749675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多对一模型</a:t>
            </a:r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894" b="1303"/>
          <a:stretch>
            <a:fillRect/>
          </a:stretch>
        </p:blipFill>
        <p:spPr>
          <a:xfrm>
            <a:off x="5756910" y="1358265"/>
            <a:ext cx="4296410" cy="21647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60365" y="658241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多对</a:t>
            </a:r>
            <a:r>
              <a:rPr lang="zh-CN" altLang="en-US" sz="1200"/>
              <a:t>多模型</a:t>
            </a:r>
            <a:endParaRPr lang="zh-CN" altLang="en-US" sz="1200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4" name="图片 3" descr="jnkv3h0uy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8730" y="1261745"/>
            <a:ext cx="3270250" cy="2228215"/>
          </a:xfrm>
          <a:prstGeom prst="rect">
            <a:avLst/>
          </a:prstGeom>
        </p:spPr>
      </p:pic>
      <p:pic>
        <p:nvPicPr>
          <p:cNvPr id="5" name="内容占位符 4" descr="fp78mlj7pv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1298575"/>
            <a:ext cx="3210560" cy="2191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73985" y="3632200"/>
            <a:ext cx="1792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用户线程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7190740" y="3666490"/>
            <a:ext cx="1792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轻量级进程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822960" y="3973195"/>
            <a:ext cx="995870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上图用户线程完全在用户空间实现，内核没有对用户线程进行调度，其调度与对传统进程的调度没有区别，它并不知道用户线程存在。用户线程之间的调度由在用户空间实现的线程库实现。其实使用的是</a:t>
            </a:r>
            <a:r>
              <a:rPr lang="zh-CN" altLang="en-US" sz="1400" b="1"/>
              <a:t>多对一线程模型</a:t>
            </a:r>
            <a:r>
              <a:rPr lang="zh-CN" altLang="en-US" sz="1400"/>
              <a:t>。缺点：</a:t>
            </a: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一个用户线程如果阻塞在系统调用中，则整个进程都将会阻塞。</a:t>
            </a: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在多处理器系统上，处理器数量的增加对多对一模型的线程性能不会有明显的增加，因为所有的用户线程都映射到一个处理器上了</a:t>
            </a:r>
            <a:endParaRPr lang="zh-CN" alt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轻量级线程实际上就是一种</a:t>
            </a:r>
            <a:r>
              <a:rPr lang="zh-CN" altLang="en-US" sz="1400" b="1">
                <a:sym typeface="+mn-ea"/>
              </a:rPr>
              <a:t>一对一线程模型</a:t>
            </a:r>
            <a:r>
              <a:rPr lang="zh-CN" altLang="en-US" sz="1400">
                <a:sym typeface="+mn-ea"/>
              </a:rPr>
              <a:t>，因与特定内核线程关联，所以可以在全系统范围内竞争处理器资源，与父进程共享进程地址空间，每个轻量级线程都是一个独立的调度单元，即使有一个</a:t>
            </a:r>
            <a:r>
              <a:rPr lang="en-US" altLang="zh-CN" sz="1400">
                <a:sym typeface="+mn-ea"/>
              </a:rPr>
              <a:t>LWP</a:t>
            </a:r>
            <a:r>
              <a:rPr lang="zh-CN" altLang="en-US" sz="1400">
                <a:sym typeface="+mn-ea"/>
              </a:rPr>
              <a:t>在系统调用中阻塞，也不会影响整个进程的执行。缺点：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首先，大多数LWP的操作，如建立、析构以及同步，都需要进行系统调用。系统调用的代价相对较高：需要在用户态和</a:t>
            </a:r>
            <a:r>
              <a:rPr lang="zh-CN" altLang="en-US" sz="1400">
                <a:sym typeface="+mn-ea"/>
              </a:rPr>
              <a:t>内核态中切换。</a:t>
            </a:r>
            <a:endParaRPr lang="zh-CN" altLang="en-US" sz="1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其次，每个LWP都需要有一个内核线程支持，因此LWP要消耗内核资源（内核线程的栈空间）。因此一个系统不能支持大量的LWP。</a:t>
            </a:r>
            <a:endParaRPr lang="zh-CN" alt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协程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轻量级线程、微线程、纤程、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可复用函数、用户态线程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......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1"/>
          <a:srcRect r="65963" b="40766"/>
          <a:stretch>
            <a:fillRect/>
          </a:stretch>
        </p:blipFill>
        <p:spPr>
          <a:xfrm>
            <a:off x="6132195" y="2099945"/>
            <a:ext cx="4601845" cy="4461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327275"/>
            <a:ext cx="5568315" cy="3922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协程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用户态:协程是在用户态实现调度。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轻量级:协程不用内核调度，不用再内核态与用户态之间切换。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非抢占:协程是由用户自己实现调度，协程自己主动交出CPU的。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协程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730250" y="1485900"/>
          <a:ext cx="10968355" cy="3886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78355"/>
                <a:gridCol w="4424680"/>
                <a:gridCol w="4465320"/>
              </a:tblGrid>
              <a:tr h="6477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线程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协程</a:t>
                      </a:r>
                      <a:endParaRPr lang="zh-CN" alt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占用资源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初始单位为</a:t>
                      </a:r>
                      <a:r>
                        <a:rPr lang="en-US" altLang="zh-CN"/>
                        <a:t>1MB</a:t>
                      </a:r>
                      <a:r>
                        <a:rPr lang="zh-CN" altLang="en-US"/>
                        <a:t>，固定不变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初始一般为</a:t>
                      </a:r>
                      <a:r>
                        <a:rPr lang="en-US" altLang="zh-CN"/>
                        <a:t>2KB</a:t>
                      </a:r>
                      <a:r>
                        <a:rPr lang="zh-CN" altLang="en-US"/>
                        <a:t>，可随需要增大</a:t>
                      </a:r>
                      <a:endParaRPr lang="zh-CN" alt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调度所属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由</a:t>
                      </a:r>
                      <a:r>
                        <a:rPr lang="en-US" altLang="zh-CN"/>
                        <a:t>OS</a:t>
                      </a:r>
                      <a:r>
                        <a:rPr lang="zh-CN" altLang="en-US"/>
                        <a:t>内核完成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由用户完成</a:t>
                      </a:r>
                      <a:endParaRPr lang="zh-CN" alt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切换开销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涉及模式切换、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个寄存器的刷新等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只有三个寄存器的值修改</a:t>
                      </a:r>
                      <a:r>
                        <a:rPr lang="en-US" altLang="zh-CN"/>
                        <a:t>-PC/SP/DX</a:t>
                      </a:r>
                      <a:endParaRPr lang="en-US" altLang="zh-CN"/>
                    </a:p>
                  </a:txBody>
                  <a:tcPr/>
                </a:tc>
              </a:tr>
              <a:tr h="647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资源占用太高，频繁创建和销毁会带来严重的性能问题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资源占用小，性能好</a:t>
                      </a:r>
                      <a:endParaRPr lang="zh-CN" alt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数据同步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需要锁等机制确保数据的一致性和可见性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因为只有一个线程，无需原子操作锁定及同步的开销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https://juejin.cn/post/6904821235801128967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https://www.modb.pro/db/137582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https://www.modb.pro/db/231146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----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》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https://learnku.com/articles/41728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https://www.modb.pro/db/137582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https://blog.51cto.com/u_15061935/4626825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https://blog.csdn.net/Advsance/article/details/108192463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https://zhuanlan.zhihu.com/p/52845869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sym typeface="+mn-ea"/>
              </a:rPr>
              <a:t>https://cloud.tencent.com/developer/article/1339562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8330" y="1438910"/>
            <a:ext cx="94907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计算机程序运行的实例，含有程序代码和相关</a:t>
            </a:r>
            <a:r>
              <a:rPr lang="zh-CN" altLang="en-US"/>
              <a:t>活动，由一个或多个线程</a:t>
            </a:r>
            <a:r>
              <a:rPr lang="zh-CN" altLang="en-US"/>
              <a:t>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进程的组成：程序、数据、</a:t>
            </a:r>
            <a:r>
              <a:rPr lang="zh-CN" altLang="en-US"/>
              <a:t>进程控制块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进程的</a:t>
            </a:r>
            <a:r>
              <a:rPr lang="zh-CN" altLang="en-US"/>
              <a:t>状态：</a:t>
            </a:r>
            <a:endParaRPr lang="zh-CN" altLang="en-US"/>
          </a:p>
        </p:txBody>
      </p:sp>
      <p:pic>
        <p:nvPicPr>
          <p:cNvPr id="9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2585" y="3021965"/>
            <a:ext cx="8051800" cy="39243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进程控制块（</a:t>
            </a:r>
            <a:r>
              <a:rPr lang="en-US" altLang="zh-CN"/>
              <a:t>PCB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进程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zh-CN" altLang="en-US"/>
              <a:t>全局变量</a:t>
            </a:r>
            <a:endParaRPr lang="zh-CN" altLang="en-US"/>
          </a:p>
          <a:p>
            <a:r>
              <a:rPr lang="zh-CN" altLang="en-US"/>
              <a:t>虚拟地址空间的信息</a:t>
            </a:r>
            <a:endParaRPr lang="zh-CN" altLang="en-US"/>
          </a:p>
          <a:p>
            <a:r>
              <a:rPr lang="zh-CN" altLang="en-US"/>
              <a:t>所打开文件的列表</a:t>
            </a:r>
            <a:endParaRPr lang="zh-CN" altLang="en-US"/>
          </a:p>
          <a:p>
            <a:r>
              <a:rPr lang="zh-CN" altLang="en-US"/>
              <a:t>所使用的 I/O 设备信息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linux</a:t>
            </a:r>
            <a:r>
              <a:rPr lang="zh-CN" altLang="en-US"/>
              <a:t>内核不区分进程和线程，调度</a:t>
            </a:r>
            <a:r>
              <a:rPr lang="zh-CN" altLang="en-US"/>
              <a:t>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识别</a:t>
            </a:r>
            <a:r>
              <a:rPr lang="en-US" altLang="zh-CN"/>
              <a:t>task_struct</a:t>
            </a:r>
            <a:r>
              <a:rPr lang="zh-CN" altLang="en-US"/>
              <a:t>进程调度。无论是进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程还是线程，底层都对应</a:t>
            </a:r>
            <a:r>
              <a:rPr lang="en-US" altLang="zh-CN"/>
              <a:t>task_struct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进程和线程的区别是共享资源的</a:t>
            </a:r>
            <a:r>
              <a:rPr lang="zh-CN" altLang="en-US"/>
              <a:t>多少，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两个进程间完全不共享资源，两个</a:t>
            </a:r>
            <a:r>
              <a:rPr lang="zh-CN" altLang="en-US"/>
              <a:t>线程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共享所有</a:t>
            </a:r>
            <a:r>
              <a:rPr lang="zh-CN" altLang="en-US"/>
              <a:t>资源。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266690" y="1449070"/>
            <a:ext cx="5486400" cy="4800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8330" y="1429385"/>
            <a:ext cx="104495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线性</a:t>
            </a:r>
            <a:r>
              <a:rPr lang="zh-CN" altLang="en-US"/>
              <a:t>表方式：所有</a:t>
            </a:r>
            <a:r>
              <a:rPr lang="en-US" altLang="zh-CN"/>
              <a:t>PCB</a:t>
            </a:r>
            <a:r>
              <a:rPr lang="zh-CN" altLang="en-US"/>
              <a:t>放一张表中，将表的首地址放在内存的专用区域，每次查找都需要扫描</a:t>
            </a:r>
            <a:r>
              <a:rPr lang="zh-CN" altLang="en-US"/>
              <a:t>全表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索引表</a:t>
            </a:r>
            <a:r>
              <a:rPr lang="zh-CN" altLang="en-US"/>
              <a:t>方式：系统按照进程的状态分别建立就绪索引表、阻塞索引表等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链接表方式：系统按照进程的状态将进程的PCB组成队列，从而形成就绪队列、阻塞队列、运行队列等，如果是单核</a:t>
            </a:r>
            <a:r>
              <a:rPr lang="en-US" altLang="zh-CN"/>
              <a:t>CPU</a:t>
            </a:r>
            <a:r>
              <a:rPr lang="zh-CN" altLang="en-US"/>
              <a:t>，运行队列就是一个运行指针</a:t>
            </a:r>
            <a:r>
              <a:rPr lang="zh-CN" altLang="en-US"/>
              <a:t>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PCB</a:t>
            </a:r>
            <a:r>
              <a:rPr lang="zh-CN" altLang="en-US"/>
              <a:t>组织</a:t>
            </a:r>
            <a:r>
              <a:rPr lang="zh-CN" altLang="en-US"/>
              <a:t>方式</a:t>
            </a:r>
            <a:endParaRPr lang="zh-CN" altLang="en-US"/>
          </a:p>
        </p:txBody>
      </p:sp>
      <p:pic>
        <p:nvPicPr>
          <p:cNvPr id="3" name="图片 2" descr="3630507-f8a148e1c8b78f7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6206"/>
          <a:stretch>
            <a:fillRect/>
          </a:stretch>
        </p:blipFill>
        <p:spPr>
          <a:xfrm>
            <a:off x="984250" y="2663190"/>
            <a:ext cx="7356475" cy="3919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15335" y="6582410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accent2">
                    <a:lumMod val="75000"/>
                  </a:schemeClr>
                </a:solidFill>
              </a:rPr>
              <a:t>就绪队列和阻塞队列</a:t>
            </a:r>
            <a:endParaRPr lang="zh-CN" altLang="en-US" sz="12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内核态</a:t>
            </a:r>
            <a:r>
              <a:rPr lang="en-US" altLang="zh-CN"/>
              <a:t>/</a:t>
            </a:r>
            <a:r>
              <a:rPr lang="zh-CN" altLang="en-US"/>
              <a:t>用户态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Linux 按照特权等级，把进程的运行空间分为内核空间和用户空间。内核空间</a:t>
            </a:r>
            <a:r>
              <a:rPr lang="en-US" altLang="zh-CN"/>
              <a:t>Ring0</a:t>
            </a:r>
            <a:r>
              <a:rPr lang="zh-CN" altLang="en-US"/>
              <a:t>拥有最高权限，可访问所有资源；用户空间</a:t>
            </a:r>
            <a:r>
              <a:rPr lang="en-US" altLang="zh-CN"/>
              <a:t>Ring3</a:t>
            </a:r>
            <a:r>
              <a:rPr lang="zh-CN" altLang="en-US"/>
              <a:t>只能访问受限</a:t>
            </a:r>
            <a:r>
              <a:rPr lang="zh-CN" altLang="en-US"/>
              <a:t>资源，不能直接访问内存等硬件设备，必须通过系统调用陷入到内核中，才能访问这些特权资源。大多数的现代操作系统只使用了 Ring 0 和 Ring 3。</a:t>
            </a:r>
            <a:endParaRPr lang="zh-CN" altLang="en-US"/>
          </a:p>
        </p:txBody>
      </p:sp>
      <p:pic>
        <p:nvPicPr>
          <p:cNvPr id="5" name="图片 4" descr="3630507-cc89d48c3702f7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891790"/>
            <a:ext cx="3124200" cy="2990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16400" y="2951480"/>
            <a:ext cx="71202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当一个任务（进程）执行系统调用而陷入内核代码中执行时，就称进程处于内核态，此时进程特权等级</a:t>
            </a:r>
            <a:r>
              <a:rPr lang="en-US" altLang="zh-CN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Ring0</a:t>
            </a: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。当进程处于内核态时，执行的内核代码会使用当前进程的内核栈。每个进程都有自己的内核栈。当进程在执行用户自己的代码时，则称其处于用户态，</a:t>
            </a: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此时进程特权等级</a:t>
            </a:r>
            <a:r>
              <a:rPr lang="en-US" altLang="zh-CN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Ring3</a:t>
            </a: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。当正在执行用户程序而突然被中断程序中断时，此时用户程序也可以象征性地称为处于进程的内核态。因为中断处理程序将使用当前进程的内核栈。这与处于内核态的进程的状态有些类似。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用户态和内核态的转换有</a:t>
            </a:r>
            <a:r>
              <a:rPr lang="en-US" altLang="zh-CN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3</a:t>
            </a: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种方式：系统调用，异常，外围设备的</a:t>
            </a: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中断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上下文</a:t>
            </a:r>
            <a:r>
              <a:rPr lang="zh-CN" altLang="en-US">
                <a:sym typeface="+mn-ea"/>
              </a:rPr>
              <a:t>切换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58228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b="1">
                <a:sym typeface="+mn-ea"/>
              </a:rPr>
              <a:t>CPU 上下文</a:t>
            </a:r>
            <a:r>
              <a:rPr lang="zh-CN" altLang="en-US">
                <a:sym typeface="+mn-ea"/>
              </a:rPr>
              <a:t>：</a:t>
            </a:r>
            <a:r>
              <a:rPr lang="zh-CN" altLang="en-US"/>
              <a:t>CPU 寄存器和程序计数器，它们是 CPU 运行任务前必须的依赖环境。CPU 寄存器是 CPU 内置的容量小、但速度极快的内存，程序计数器则是用来存储 CPU 正在执行的指令位置、或者即将执行的下一条指令位置。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CPU 上下文切换：</a:t>
            </a:r>
            <a:r>
              <a:rPr lang="zh-CN" altLang="en-US"/>
              <a:t>就是先把前一个任务的 CPU 上下文（也就是 CPU 寄存器和程序计数器）保存起来，然后加载新任务的上下文到这些寄存器和程序计数器，最后再跳转到程序计数器所指的新位置，运行新任务。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而这些保存下来的上下文，会存储在系统内核中，并在任务重新调度执行时再次加载进来。这样就能保证任务原来的状态不受影响，让任务看起来还是连续运行。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系统调用</a:t>
            </a:r>
            <a:r>
              <a:rPr lang="zh-CN" altLang="en-US"/>
              <a:t>：当我们查看文件内容时，需要多次系统调用来完成：首先调用 open() 打开文件，然后调用 read() 读取文件内容，并调用 write() 将内容写到标准输出，最后再调用 close() 关闭文件。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在这个过程中就发生了 CPU 上下文切换，整个过程是这样的：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1、保存 CPU 寄存器里原来用户态的指令位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2、为了执行内核态代码，CPU 寄存器需要更新为内核态指令的新位置。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3、跳转到内核态运行内核任务。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4、当系统调用结束后，CPU 寄存器需要恢复原来保存的用户态，然后再切换到用户空间，继续运行进程。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所以，一次系统调用的过程，其实是发生了两次 CPU 上下文切换。（用户态-内核态-用户态）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此外</a:t>
            </a:r>
            <a:r>
              <a:rPr lang="en-US" altLang="zh-CN"/>
              <a:t>cpu</a:t>
            </a:r>
            <a:r>
              <a:rPr lang="zh-CN" altLang="en-US"/>
              <a:t>上下文切换还有：</a:t>
            </a:r>
            <a:r>
              <a:rPr lang="zh-CN" altLang="en-US" b="1"/>
              <a:t>进程上下文切换、线程上下文切换、中断上下文切换</a:t>
            </a:r>
            <a:endParaRPr lang="zh-CN" altLang="en-US" b="1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</a:t>
            </a:r>
            <a:r>
              <a:rPr lang="zh-CN" altLang="en-US"/>
              <a:t>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进程是由内核来管理和调度的，进程的切换只能发生在内核态。进程的上下文不仅包括了虚拟内存、栈、全局变量等用户空间的资源，还包括了内核堆栈、寄存器等内核空间的状态。</a:t>
            </a:r>
            <a:endParaRPr lang="zh-CN" altLang="en-US"/>
          </a:p>
          <a:p>
            <a:r>
              <a:rPr lang="zh-CN" altLang="en-US"/>
              <a:t>因此，进程的上下文切换就比系统调用时多了一步：在保存内核态资源（当前进程的内核状态和 CPU 寄存器）之前，需要先把该进程的用户态资源（虚拟内存、栈等）保存下来；而加载了下一进程的内核态后，还需要刷新进程的虚拟内存和用户栈。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图中</a:t>
            </a:r>
            <a:r>
              <a:rPr lang="zh-CN" altLang="en-US"/>
              <a:t>进程上下文切换过程需要</a:t>
            </a:r>
            <a:r>
              <a:rPr lang="zh-CN" altLang="en-US"/>
              <a:t>消耗几十纳秒到数微秒的 CPU 时间。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rcRect l="-151" t="-4113" r="27936" b="73285"/>
          <a:stretch>
            <a:fillRect/>
          </a:stretch>
        </p:blipFill>
        <p:spPr>
          <a:xfrm>
            <a:off x="1372870" y="3606800"/>
            <a:ext cx="7884160" cy="1875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8330" y="1313815"/>
            <a:ext cx="1121600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</a:pPr>
            <a:r>
              <a:rPr lang="zh-CN" altLang="en-US"/>
              <a:t>进程切换的工作过程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1、（中断／异常等触发）进程运行状态切换，并压入PSW／PC 。 （Program Status Word 程序状态字。program counter 程序计数器。指向下一条要执行的指令）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2、保存被中断进程的现场信息。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3、处理具体中断、异常。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4、把被中断进程的系统堆栈指针SP值保存到PCB。（Stack Pointer 栈指针。Process Control Block 进程控制块。）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5、调整被中断进程的PCB信息，如进程状态）。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6、把被中断进程的PCB加入相关队列。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7、选择下一个占用CPU运行的进程。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8、修改被选中进程的PCB信息，如进程状态。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9、设置被选中进程的地址空间，恢复存储管理信息。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10、恢复被选中进程的SP值到处理器寄存器SP。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11、恢复被选中进程的现场信息进入处理器。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12、（中断返回指令触发）逆向模式转换并弹出PSW／PC。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进程切换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由于进程之间的切换开销较大，于是发明了</a:t>
            </a:r>
            <a:r>
              <a:rPr lang="zh-CN" altLang="en-US"/>
              <a:t>线程。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线程是程序执行中一个单一的顺序控制流程，是程序执行流的最小单元，是处理器调度和分派的基本单位。一个标准的线程由线程ID、当前指令指针(PC)、寄存器和堆栈组成。</a:t>
            </a:r>
            <a:endParaRPr lang="zh-CN" altLang="en-US"/>
          </a:p>
        </p:txBody>
      </p:sp>
      <p:pic>
        <p:nvPicPr>
          <p:cNvPr id="4" name="ECB019B1-382A-4266-B25C-5B523AA43C14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2404110"/>
            <a:ext cx="7083425" cy="4453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523_1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6"/>
  <p:tag name="KSO_WM_UNIT_DEC_AREA_ID" val="94de20bfe5d14725b385b1ced4295fbe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d1ffabc88cd403b92fba8183ca6db97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23_1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追逐梦想 勇往直前"/>
  <p:tag name="KSO_WM_UNIT_BLOCK" val="0"/>
  <p:tag name="KSO_WM_UNIT_DEC_AREA_ID" val="2f03c977dbad488a8c41413c57bea1f3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5b1f34b90e0e42bab7c04058f9c75f64"/>
  <p:tag name="KSO_WM_UNIT_TEXT_FILL_FORE_SCHEMECOLOR_INDEX_BRIGHTNESS" val="0.15"/>
  <p:tag name="KSO_WM_UNIT_TEXT_FILL_FORE_SCHEMECOLOR_INDEX" val="13"/>
  <p:tag name="KSO_WM_UNIT_TEXT_FILL_TYPE" val="1"/>
  <p:tag name="KSO_WM_TEMPLATE_ASSEMBLE_XID" val="5f9bbf871fb265b86ffa5794"/>
  <p:tag name="KSO_WM_TEMPLATE_ASSEMBLE_GROUPID" val="5f9b7e78623d22db5a11f655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23_1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bc3011dc463240859b459e3cf019e0d5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5b1f34b90e0e42bab7c04058f9c75f64"/>
  <p:tag name="KSO_WM_UNIT_TEXT_FILL_FORE_SCHEMECOLOR_INDEX_BRIGHTNESS" val="0.35"/>
  <p:tag name="KSO_WM_UNIT_TEXT_FILL_FORE_SCHEMECOLOR_INDEX" val="13"/>
  <p:tag name="KSO_WM_UNIT_TEXT_FILL_TYPE" val="1"/>
  <p:tag name="KSO_WM_TEMPLATE_ASSEMBLE_XID" val="5f9bbf871fb265b86ffa5794"/>
  <p:tag name="KSO_WM_TEMPLATE_ASSEMBLE_GROUPID" val="5f9b7e78623d22db5a11f655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2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7"/>
  <p:tag name="KSO_WM_UNIT_DEC_AREA_ID" val="bf8720759e91459d94323a8c9301457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4aea4382b7ea40408de58440b03cc77b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e65c257251c74c1da20180e73e8ddfa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7c11131c39b4048a03f9bd2f05a38fd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d1aa4274ee65420399e157b7e9a1398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e802f5f73c641928874d3e7062a4db9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1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7c8e84ed09b491aab5182c82d3c717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TEXT_FILL_FORE_SCHEMECOLOR_INDEX_BRIGHTNESS" val="0.15"/>
  <p:tag name="KSO_WM_UNIT_TEXT_FILL_FORE_SCHEMECOLOR_INDEX" val="13"/>
  <p:tag name="KSO_WM_UNIT_TEXT_FILL_TYPE" val="1"/>
  <p:tag name="KSO_WM_TEMPLATE_ASSEMBLE_XID" val="5f9bbf871fb265b86ffa578f"/>
  <p:tag name="KSO_WM_TEMPLATE_ASSEMBLE_GROUPID" val="5f9b7e78623d22db5a11f655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23_1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3fbef484cd88401e94c7940c2237467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b79185532ee140f78b72fef839bfdb41"/>
  <p:tag name="KSO_WM_UNIT_TEXT_FILL_FORE_SCHEMECOLOR_INDEX_BRIGHTNESS" val="0.35"/>
  <p:tag name="KSO_WM_UNIT_TEXT_FILL_FORE_SCHEMECOLOR_INDEX" val="13"/>
  <p:tag name="KSO_WM_UNIT_TEXT_FILL_TYPE" val="1"/>
  <p:tag name="KSO_WM_TEMPLATE_ASSEMBLE_XID" val="5f9bbf871fb265b86ffa578f"/>
  <p:tag name="KSO_WM_TEMPLATE_ASSEMBLE_GROUPID" val="5f9b7e78623d22db5a11f655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2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7"/>
  <p:tag name="KSO_WM_UNIT_DEC_AREA_ID" val="f313485ed80349efaa2be7a2d0a9ddd9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caebbf9d1d514c9bb04661cc931003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dba9aab52a054bcc9dfeb625f0d8f2b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3d5a0a967444ca7a483d536da014beb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523_1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6"/>
  <p:tag name="KSO_WM_UNIT_DEC_AREA_ID" val="94de20bfe5d14725b385b1ced4295fbe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d1ffabc88cd403b92fba8183ca6db97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23_1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1e098971b9340e885ced18a1fe3d0d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8fb0c074747248fa996e8c891520189d"/>
  <p:tag name="KSO_WM_UNIT_TEXT_FILL_FORE_SCHEMECOLOR_INDEX_BRIGHTNESS" val="0.35"/>
  <p:tag name="KSO_WM_UNIT_TEXT_FILL_FORE_SCHEMECOLOR_INDEX" val="13"/>
  <p:tag name="KSO_WM_UNIT_TEXT_FILL_TYPE" val="1"/>
  <p:tag name="KSO_WM_TEMPLATE_ASSEMBLE_XID" val="5f9bbf871fb265b86ffa57aa"/>
  <p:tag name="KSO_WM_TEMPLATE_ASSEMBLE_GROUPID" val="5f9b7e78623d22db5a11f655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3_1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PRESET_TEXT" val="谢谢聆听"/>
  <p:tag name="KSO_WM_UNIT_DEFAULT_FONT" val="60;74;4"/>
  <p:tag name="KSO_WM_UNIT_BLOCK" val="0"/>
  <p:tag name="KSO_WM_UNIT_DEC_AREA_ID" val="44f5189410b94e9cb773db2e623544f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8fb0c074747248fa996e8c891520189d"/>
  <p:tag name="KSO_WM_UNIT_TEXT_FILL_FORE_SCHEMECOLOR_INDEX_BRIGHTNESS" val="0.15"/>
  <p:tag name="KSO_WM_UNIT_TEXT_FILL_FORE_SCHEMECOLOR_INDEX" val="13"/>
  <p:tag name="KSO_WM_UNIT_TEXT_FILL_TYPE" val="1"/>
  <p:tag name="KSO_WM_TEMPLATE_ASSEMBLE_XID" val="5f9bbf871fb265b86ffa57aa"/>
  <p:tag name="KSO_WM_TEMPLATE_ASSEMBLE_GROUPID" val="5f9b7e78623d22db5a11f65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7b4d75f96b984ffeb7c22cd7ebf475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f709e9f9d7c421b96253a29aefd0ad5"/>
  <p:tag name="KSO_WM_SLIDE_BACKGROUND_TYPE" val="general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8781d4aa6e74497ba0c5fe377842f3e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618c0697334e0bb19cf619dadc5d77"/>
  <p:tag name="KSO_WM_SLIDE_BACKGROUND_TYPE" val="general"/>
</p:tagLst>
</file>

<file path=ppt/tags/tag152.xml><?xml version="1.0" encoding="utf-8"?>
<p:tagLst xmlns:p="http://schemas.openxmlformats.org/presentationml/2006/main">
  <p:tag name="KSO_WM_SLIDE_BACKGROUND_TYPE" val="general"/>
</p:tagLst>
</file>

<file path=ppt/tags/tag153.xml><?xml version="1.0" encoding="utf-8"?>
<p:tagLst xmlns:p="http://schemas.openxmlformats.org/presentationml/2006/main">
  <p:tag name="KSO_WM_SLIDE_BACKGROUND_TYPE" val="general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SLIDE_BACKGROUND_TYPE" val="general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4081f59f27fb493babda3f6fb98a30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08439026e5f4b4884206c208fbab177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a995c1d1e5b948719cfe294d71b8eca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3537503c8a147faaec942e23709afcc"/>
  <p:tag name="KSO_WM_SLIDE_BACKGROUND_TYPE" val="frame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e1e1555a64cc4bf7819abd5fb82ef49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d266e67e3e24e9ea85b71add86ed3f2"/>
  <p:tag name="KSO_WM_SLIDE_BACKGROUND_TYPE" val="frame"/>
</p:tagLst>
</file>

<file path=ppt/tags/tag159.xml><?xml version="1.0" encoding="utf-8"?>
<p:tagLst xmlns:p="http://schemas.openxmlformats.org/presentationml/2006/main">
  <p:tag name="KSO_WM_SLIDE_BACKGROUND_TYPE" val="fram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frame"/>
</p:tagLst>
</file>

<file path=ppt/tags/tag161.xml><?xml version="1.0" encoding="utf-8"?>
<p:tagLst xmlns:p="http://schemas.openxmlformats.org/presentationml/2006/main">
  <p:tag name="KSO_WM_SLIDE_BACKGROUND_TYPE" val="frame"/>
</p:tagLst>
</file>

<file path=ppt/tags/tag162.xml><?xml version="1.0" encoding="utf-8"?>
<p:tagLst xmlns:p="http://schemas.openxmlformats.org/presentationml/2006/main">
  <p:tag name="KSO_WM_SLIDE_BACKGROUND_TYPE" val="frame"/>
</p:tagLst>
</file>

<file path=ppt/tags/tag163.xml><?xml version="1.0" encoding="utf-8"?>
<p:tagLst xmlns:p="http://schemas.openxmlformats.org/presentationml/2006/main">
  <p:tag name="KSO_WM_SLIDE_BACKGROUND_TYPE" val="frame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08aa868ee9584054b4473fd1f04c7f8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ff5440ad6c045f087baa39e72cd5572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dea73800db174060bc69f2cf65fbc71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947257cd6ca4d929d6bcb024c6b49cf"/>
  <p:tag name="KSO_WM_SLIDE_BACKGROUND_TYPE" val="leftRight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e0258884ed0f47e783f291a414fa517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ccc8383c314518a1c24d3270ea935e"/>
  <p:tag name="KSO_WM_SLIDE_BACKGROUND_TYPE" val="leftRight"/>
</p:tagLst>
</file>

<file path=ppt/tags/tag167.xml><?xml version="1.0" encoding="utf-8"?>
<p:tagLst xmlns:p="http://schemas.openxmlformats.org/presentationml/2006/main">
  <p:tag name="KSO_WM_SLIDE_BACKGROUND_TYPE" val="leftRight"/>
</p:tagLst>
</file>

<file path=ppt/tags/tag168.xml><?xml version="1.0" encoding="utf-8"?>
<p:tagLst xmlns:p="http://schemas.openxmlformats.org/presentationml/2006/main">
  <p:tag name="KSO_WM_SLIDE_BACKGROUND_TYPE" val="leftRight"/>
</p:tagLst>
</file>

<file path=ppt/tags/tag169.xml><?xml version="1.0" encoding="utf-8"?>
<p:tagLst xmlns:p="http://schemas.openxmlformats.org/presentationml/2006/main">
  <p:tag name="KSO_WM_SLIDE_BACKGROUND_TYPE" val="leftRigh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</p:tagLst>
</file>

<file path=ppt/tags/tag171.xml><?xml version="1.0" encoding="utf-8"?>
<p:tagLst xmlns:p="http://schemas.openxmlformats.org/presentationml/2006/main">
  <p:tag name="KSO_WM_SLIDE_BACKGROUND_TYPE" val="leftRight"/>
</p:tagLst>
</file>

<file path=ppt/tags/tag172.xml><?xml version="1.0" encoding="utf-8"?>
<p:tagLst xmlns:p="http://schemas.openxmlformats.org/presentationml/2006/main">
  <p:tag name="KSO_WM_SLIDE_BACKGROUND_TYPE" val="leftRight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9a435f755a1547d7aa189c77ae33fa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41ac057eb974dd48841dc8ca51a81a7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4d8dac7d5297498693a2d768aa34085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e10e2feb46c4d5e8dbbf8fe0819b685"/>
  <p:tag name="KSO_WM_SLIDE_BACKGROUND_TYPE" val="topBottom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efc9ba2d3ff94613a3c2b3c504a72c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fc14c05a52341a08cb413171356aa4c"/>
  <p:tag name="KSO_WM_SLIDE_BACKGROUND_TYPE" val="topBottom"/>
</p:tagLst>
</file>

<file path=ppt/tags/tag176.xml><?xml version="1.0" encoding="utf-8"?>
<p:tagLst xmlns:p="http://schemas.openxmlformats.org/presentationml/2006/main">
  <p:tag name="KSO_WM_SLIDE_BACKGROUND_TYPE" val="topBottom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SLIDE_BACKGROUND_TYPE" val="topBottom"/>
</p:tagLst>
</file>

<file path=ppt/tags/tag179.xml><?xml version="1.0" encoding="utf-8"?>
<p:tagLst xmlns:p="http://schemas.openxmlformats.org/presentationml/2006/main">
  <p:tag name="KSO_WM_SLIDE_BACKGROUND_TYPE" val="topBottom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</p:tagLst>
</file>

<file path=ppt/tags/tag181.xml><?xml version="1.0" encoding="utf-8"?>
<p:tagLst xmlns:p="http://schemas.openxmlformats.org/presentationml/2006/main">
  <p:tag name="KSO_WM_SLIDE_BACKGROUND_TYPE" val="topBottom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768d3a79a5464845b5ab100f38d4fe6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f074771fb98456e89897b71f7b995b8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42a6b6aea3b1435fa9c740863a46cb4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3c6e47d897c47c586e1b20851b03a6c"/>
  <p:tag name="KSO_WM_SLIDE_BACKGROUND_TYPE" val="bottomTop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525344b85fb0422c845dec11df09c9b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b9ecc56fc1842189ea9ba4faf8f1b32"/>
  <p:tag name="KSO_WM_SLIDE_BACKGROUND_TYPE" val="bottomTop"/>
</p:tagLst>
</file>

<file path=ppt/tags/tag185.xml><?xml version="1.0" encoding="utf-8"?>
<p:tagLst xmlns:p="http://schemas.openxmlformats.org/presentationml/2006/main">
  <p:tag name="KSO_WM_SLIDE_BACKGROUND_TYPE" val="bottomTop"/>
</p:tagLst>
</file>

<file path=ppt/tags/tag186.xml><?xml version="1.0" encoding="utf-8"?>
<p:tagLst xmlns:p="http://schemas.openxmlformats.org/presentationml/2006/main">
  <p:tag name="KSO_WM_SLIDE_BACKGROUND_TYPE" val="bottomTop"/>
</p:tagLst>
</file>

<file path=ppt/tags/tag187.xml><?xml version="1.0" encoding="utf-8"?>
<p:tagLst xmlns:p="http://schemas.openxmlformats.org/presentationml/2006/main">
  <p:tag name="KSO_WM_SLIDE_BACKGROUND_TYPE" val="bottomTop"/>
</p:tagLst>
</file>

<file path=ppt/tags/tag188.xml><?xml version="1.0" encoding="utf-8"?>
<p:tagLst xmlns:p="http://schemas.openxmlformats.org/presentationml/2006/main">
  <p:tag name="KSO_WM_SLIDE_BACKGROUND_TYPE" val="bottomTop"/>
</p:tagLst>
</file>

<file path=ppt/tags/tag189.xml><?xml version="1.0" encoding="utf-8"?>
<p:tagLst xmlns:p="http://schemas.openxmlformats.org/presentationml/2006/main">
  <p:tag name="KSO_WM_SLIDE_BACKGROUND_TYPE" val="bottomTop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e09ff4026a3b49fe94b5937c90f6b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93c71e631944746b509f1c2a6c1092b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c3eb65beb87b41a5bb4fc45c6756c5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96ab8f55003492b86090b19aef168a4"/>
  <p:tag name="KSO_WM_SLIDE_BACKGROUND_TYPE" val="navigation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21a27f6825fb4662800292e39c2de97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56ad57fce4784aebd10bebcb9e7f2"/>
  <p:tag name="KSO_WM_SLIDE_BACKGROUND_TYPE" val="navigation"/>
</p:tagLst>
</file>

<file path=ppt/tags/tag194.xml><?xml version="1.0" encoding="utf-8"?>
<p:tagLst xmlns:p="http://schemas.openxmlformats.org/presentationml/2006/main">
  <p:tag name="KSO_WM_SLIDE_BACKGROUND_TYPE" val="navigation"/>
</p:tagLst>
</file>

<file path=ppt/tags/tag195.xml><?xml version="1.0" encoding="utf-8"?>
<p:tagLst xmlns:p="http://schemas.openxmlformats.org/presentationml/2006/main">
  <p:tag name="KSO_WM_SLIDE_BACKGROUND_TYPE" val="navigation"/>
</p:tagLst>
</file>

<file path=ppt/tags/tag196.xml><?xml version="1.0" encoding="utf-8"?>
<p:tagLst xmlns:p="http://schemas.openxmlformats.org/presentationml/2006/main">
  <p:tag name="KSO_WM_SLIDE_BACKGROUND_TYPE" val="navigation"/>
</p:tagLst>
</file>

<file path=ppt/tags/tag197.xml><?xml version="1.0" encoding="utf-8"?>
<p:tagLst xmlns:p="http://schemas.openxmlformats.org/presentationml/2006/main">
  <p:tag name="KSO_WM_SLIDE_BACKGROUND_TYPE" val="navigation"/>
</p:tagLst>
</file>

<file path=ppt/tags/tag198.xml><?xml version="1.0" encoding="utf-8"?>
<p:tagLst xmlns:p="http://schemas.openxmlformats.org/presentationml/2006/main">
  <p:tag name="KSO_WM_SLIDE_BACKGROUND_TYPE" val="navigation"/>
</p:tagLst>
</file>

<file path=ppt/tags/tag199.xml><?xml version="1.0" encoding="utf-8"?>
<p:tagLst xmlns:p="http://schemas.openxmlformats.org/presentationml/2006/main">
  <p:tag name="KSO_WM_SLIDE_BACKGROUND_TYPE" val="navigation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</p:tagLst>
</file>

<file path=ppt/tags/tag201.xml><?xml version="1.0" encoding="utf-8"?>
<p:tagLst xmlns:p="http://schemas.openxmlformats.org/presentationml/2006/main">
  <p:tag name="KSO_WM_SLIDE_BACKGROUND_TYPE" val="navigation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23_5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a"/>
  <p:tag name="KSO_WM_UNIT_DEC_AREA_ID" val="2dbd3f6f5d0643a99917ae5216c663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8bf524903dc48e48507118441b71da1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3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8"/>
  <p:tag name="KSO_WM_UNIT_DEC_AREA_ID" val="8c464b9b6c1746e6a3b0cca28243ca9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116cc0f9a8841dd93627b92cb6bf36f"/>
  <p:tag name="KSO_WM_SLIDE_BACKGROUND_TYPE" val="belt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23_4*i*1"/>
  <p:tag name="KSO_WM_TEMPLATE_CATEGORY" val="chip"/>
  <p:tag name="KSO_WM_TEMPLATE_INDEX" val="20204523"/>
  <p:tag name="KSO_WM_UNIT_LAYERLEVEL" val="1"/>
  <p:tag name="KSO_WM_TAG_VERSION" val="1.0"/>
  <p:tag name="KSO_WM_BEAUTIFY_FLAG" val="#wm#"/>
  <p:tag name="KSO_WM_CHIP_GROUPID" val="5f9b7e78623d22db5a11f655"/>
  <p:tag name="KSO_WM_CHIP_XID" val="5f9b7e78623d22db5a11f659"/>
  <p:tag name="KSO_WM_UNIT_DEC_AREA_ID" val="98c83879b13e485abe0d400ec60231b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0f48c06e53844c3a61af4c4c4552c24"/>
  <p:tag name="KSO_WM_SLIDE_BACKGROUND_TYPE" val="belt"/>
</p:tagLst>
</file>

<file path=ppt/tags/tag205.xml><?xml version="1.0" encoding="utf-8"?>
<p:tagLst xmlns:p="http://schemas.openxmlformats.org/presentationml/2006/main">
  <p:tag name="KSO_WM_SLIDE_BACKGROUND_TYPE" val="belt"/>
</p:tagLst>
</file>

<file path=ppt/tags/tag206.xml><?xml version="1.0" encoding="utf-8"?>
<p:tagLst xmlns:p="http://schemas.openxmlformats.org/presentationml/2006/main">
  <p:tag name="KSO_WM_SLIDE_BACKGROUND_TYPE" val="belt"/>
</p:tagLst>
</file>

<file path=ppt/tags/tag207.xml><?xml version="1.0" encoding="utf-8"?>
<p:tagLst xmlns:p="http://schemas.openxmlformats.org/presentationml/2006/main">
  <p:tag name="KSO_WM_SLIDE_BACKGROUND_TYPE" val="belt"/>
</p:tagLst>
</file>

<file path=ppt/tags/tag208.xml><?xml version="1.0" encoding="utf-8"?>
<p:tagLst xmlns:p="http://schemas.openxmlformats.org/presentationml/2006/main">
  <p:tag name="KSO_WM_SLIDE_BACKGROUND_TYPE" val="belt"/>
</p:tagLst>
</file>

<file path=ppt/tags/tag209.xml><?xml version="1.0" encoding="utf-8"?>
<p:tagLst xmlns:p="http://schemas.openxmlformats.org/presentationml/2006/main">
  <p:tag name="KSO_WM_SLIDE_BACKGROUND_TYPE" val="belt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EMPLATE_CATEGORY" val="custom"/>
  <p:tag name="KSO_WM_TEMPLATE_INDEX" val="20204523"/>
</p:tagLst>
</file>

<file path=ppt/tags/tag211.xml><?xml version="1.0" encoding="utf-8"?>
<p:tagLst xmlns:p="http://schemas.openxmlformats.org/presentationml/2006/main">
  <p:tag name="KSO_WM_TEMPLATE_CATEGORY" val="custom"/>
  <p:tag name="KSO_WM_TEMPLATE_INDEX" val="20204523"/>
</p:tagLst>
</file>

<file path=ppt/tags/tag21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523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23_1*i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3d1600e8bfd41a4a29929f9b9c764c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bc3011dc463240859b459e3cf019e0d5&quot;,&quot;X&quot;:{&quot;Pos&quot;:1},&quot;Y&quot;:{&quot;Pos&quot;:2}},&quot;whChangeMode&quot;:0}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5b1f34b90e0e42bab7c04058f9c75f64"/>
  <p:tag name="KSO_WM_UNIT_LINE_FORE_SCHEMECOLOR_INDEX_BRIGHTNESS" val="0.25"/>
  <p:tag name="KSO_WM_UNIT_LINE_FORE_SCHEMECOLOR_INDEX" val="13"/>
  <p:tag name="KSO_WM_UNIT_LINE_FILL_TYPE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23_1*a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追逐梦想 勇往直前"/>
  <p:tag name="KSO_WM_UNIT_BLOCK" val="0"/>
  <p:tag name="KSO_WM_UNIT_DEC_AREA_ID" val="2f03c977dbad488a8c41413c57bea1f3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5b1f34b90e0e42bab7c04058f9c75f64"/>
  <p:tag name="KSO_WM_UNIT_TEXT_FILL_FORE_SCHEMECOLOR_INDEX_BRIGHTNESS" val="0.15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23_1*b*1"/>
  <p:tag name="KSO_WM_TEMPLATE_CATEGORY" val="custom"/>
  <p:tag name="KSO_WM_TEMPLATE_INDEX" val="20204523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bc3011dc463240859b459e3cf019e0d5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5b1f34b90e0e42bab7c04058f9c75f64"/>
  <p:tag name="KSO_WM_UNIT_TEXT_FILL_FORE_SCHEMECOLOR_INDEX_BRIGHTNESS" val="0.3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ID" val="custom202045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523"/>
  <p:tag name="KSO_WM_SLIDE_LAYOUT" val="a_b"/>
  <p:tag name="KSO_WM_SLIDE_LAYOUT_CNT" val="1_1"/>
  <p:tag name="KSO_WM_UNIT_SHOW_EDIT_AREA_INDICATION" val="1"/>
  <p:tag name="KSO_WM_TEMPLATE_THUMBS_INDEX" val="1、2、3、4、7、46"/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SIZE" val="380*460"/>
  <p:tag name="KSO_WM_SLIDE_POSITION" val="520*39"/>
  <p:tag name="KSO_WM_CHIP_GROUPID" val="5ebf6661ddc3daf3fef3f760"/>
  <p:tag name="KSO_WM_SLIDE_LAYOUT_INFO" val="{&quot;id&quot;:&quot;2020-10-30T15:24:03&quot;,&quot;maxSize&quot;:{&quot;size1&quot;:62.85377762405961},&quot;minSize&quot;:{&quot;size1&quot;:51.45377762405962},&quot;normalSize&quot;:{&quot;size1&quot;:62.85359243887442},&quot;subLayout&quot;:[{&quot;id&quot;:&quot;2020-10-30T15:24:03&quot;,&quot;margin&quot;:{&quot;bottom&quot;:0.20331741869449615,&quot;left&quot;:17.497968673706055,&quot;right&quot;:2.963141441345215,&quot;top&quot;:5.821568489074707},&quot;type&quot;:0},{&quot;id&quot;:&quot;2020-10-30T15:24:03&quot;,&quot;margin&quot;:{&quot;bottom&quot;:5.821590900421143,&quot;left&quot;:17.497968673706055,&quot;right&quot;:2.963141441345215,&quot;top&quot;:0.278440862894058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bbf871fb265b86ffa5794"/>
  <p:tag name="KSO_WM_TEMPLATE_ASSEMBLE_GROUPID" val="5f9b7e78623d22db5a11f655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19.xml><?xml version="1.0" encoding="utf-8"?>
<p:tagLst xmlns:p="http://schemas.openxmlformats.org/presentationml/2006/main">
  <p:tag name="KSO_WM_UNIT_PLACING_PICTURE_USER_VIEWPORT" val="{&quot;height&quot;:6075,&quot;width&quot;:10695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31.xml><?xml version="1.0" encoding="utf-8"?>
<p:tagLst xmlns:p="http://schemas.openxmlformats.org/presentationml/2006/main">
  <p:tag name="KSO_WM_UNIT_TABLE_BEAUTIFY" val="smartTable{27529559-2dea-45be-89c0-b1f842af65b2}"/>
  <p:tag name="TABLE_ENDDRAG_ORIGIN_RECT" val="863*305"/>
  <p:tag name="TABLE_ENDDRAG_RECT" val="47*117*863*305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35.xml><?xml version="1.0" encoding="utf-8"?>
<p:tagLst xmlns:p="http://schemas.openxmlformats.org/presentationml/2006/main">
  <p:tag name="COMMONDATA" val="eyJoZGlkIjoiYzA2NTBhMWJiZjdlYWUwMGFkNjFjMDAwMDA3YTQ5NTE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EFFFF"/>
      </a:lt1>
      <a:dk2>
        <a:srgbClr val="E4F2F9"/>
      </a:dk2>
      <a:lt2>
        <a:srgbClr val="FEFFFF"/>
      </a:lt2>
      <a:accent1>
        <a:srgbClr val="5CA8CB"/>
      </a:accent1>
      <a:accent2>
        <a:srgbClr val="397EA8"/>
      </a:accent2>
      <a:accent3>
        <a:srgbClr val="7D6A87"/>
      </a:accent3>
      <a:accent4>
        <a:srgbClr val="D19F99"/>
      </a:accent4>
      <a:accent5>
        <a:srgbClr val="ECC4B7"/>
      </a:accent5>
      <a:accent6>
        <a:srgbClr val="FAE0D3"/>
      </a:accent6>
      <a:hlink>
        <a:srgbClr val="5FCBFB"/>
      </a:hlink>
      <a:folHlink>
        <a:srgbClr val="B759BC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3ECEC"/>
      </a:dk2>
      <a:lt2>
        <a:srgbClr val="FFFFFF"/>
      </a:lt2>
      <a:accent1>
        <a:srgbClr val="6C6C6C"/>
      </a:accent1>
      <a:accent2>
        <a:srgbClr val="6C6C6B"/>
      </a:accent2>
      <a:accent3>
        <a:srgbClr val="6C6C6B"/>
      </a:accent3>
      <a:accent4>
        <a:srgbClr val="6C6C6B"/>
      </a:accent4>
      <a:accent5>
        <a:srgbClr val="6C6C6B"/>
      </a:accent5>
      <a:accent6>
        <a:srgbClr val="6C6C6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EFFFF"/>
    </a:lt1>
    <a:dk2>
      <a:srgbClr val="E4F2F9"/>
    </a:dk2>
    <a:lt2>
      <a:srgbClr val="FEFFFF"/>
    </a:lt2>
    <a:accent1>
      <a:srgbClr val="5CA8CB"/>
    </a:accent1>
    <a:accent2>
      <a:srgbClr val="397EA8"/>
    </a:accent2>
    <a:accent3>
      <a:srgbClr val="7D6A87"/>
    </a:accent3>
    <a:accent4>
      <a:srgbClr val="D19F99"/>
    </a:accent4>
    <a:accent5>
      <a:srgbClr val="ECC4B7"/>
    </a:accent5>
    <a:accent6>
      <a:srgbClr val="FAE0D3"/>
    </a:accent6>
    <a:hlink>
      <a:srgbClr val="5FCBFB"/>
    </a:hlink>
    <a:folHlink>
      <a:srgbClr val="B759BC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c4Mjc5MzkyNDYwIiwKCSJHcm91cElkIiA6ICIxMDg5OTgxNTAwIiwKCSJJbWFnZSIgOiAiaVZCT1J3MEtHZ29BQUFBTlNVaEVVZ0FBQW5vQUFBRTFDQVlBQUFCd1RFMG9BQUFBQ1hCSVdYTUFBQXNUQUFBTEV3RUFtcHdZQUFBZ0FFbEVRVlI0bk96ZGUzeEw5LzhIOE5mbkpFMHZ0R2hWVzJyRk9reHBjMkZWbDJIRDNPKzZpMTJZL2NiR0xzYkdMc3htRjVzeFl5NjdzTEtOdWN5OW1KbnJidjFhazdSMHhvclYwR3BkcXJjMFNYTSt2ejhxV2RNTHBVMU9rcjZmajRlSDl1UWs1NTJjdkoyM3orMEF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TTFV4cVFPb0M2S2lvdXJMNWZJSXhsaUVJQWpob2lnR0M0SVFDaUFFUUNpQVlBQytuSE1meHBqUDliKzlPT2RteGxneDU5eklHQ3NHWU9DY1h3S1F4UmpMNHB4bk1jWnlMQmJMZVZFVU13d0dRMFo2ZW5xZWxPK1ZFRmRDdVVlSTgxSGV1UllxOUdxWFYweE1UR3RCRURvd3h0UUFPZ0s0RzZWZmJHZkpCdkNYS0lySkFKSUZRVGhxTkJyL1NrdExNemt4QmtLY2pYS1BFT2VqdkhNRFZPalZRSGg0dUc5d2NQQTlBSG9BNk1zWTB3RHdLYjlmdlhyMUVCWVdodERRVUlTRWhDQXdNQkNCZ1lFSUNncENZR0FnR2pWcUJHOXZieWdVQ3RzZkx5OHZsSlNVd0dReXdXZzB3bXcybzdpNEdMbTV1Ymh5NVFvdVg3Nk1LMWV1NE1xVks4ak96a1ptWmlheXNyS1FuNTlmSVU3T3VZa3hwdU9jNzJHTUhTZ3BLVWxLVFUwdGRQd25SSWhqVU80UjRueVVkKzZKQ3IxYkZCMGQzVkl1bHc4RU1JaHozcE14NW0xOXpNdkxDeTFhdE1DZGQ5Nkp0bTNiSWlvcUNxMWF0VUxEaGcyZEZsOWVYaDdPbkRtRHRMUTBIRDkrSEtkUG44YVpNMmRnTkJyTDdtYmluQjltakNWYUxKYkVsSlNVazA0TGtKRGJSTGxIaVBOUjNyay9LdlNxUWFWU1JUREdCblBPSDJPTTNXUGQ3dVBqZy9idDIwT3BWS0pyMTY1bzE2NGQ1SEs1bEtGV3ltS3g0TVNKRS9qbGwxK2cwK2x3OU9oUkZCVVYyUjdubk9zWlk2c0JiTmRxdGVuU1JVcUlQY285UXB5UDhzNnpVS0ZYTlMrVlN0V2ZNZlk4Z1B1dEcwTkRROUc5ZTNmY2YvLzlVQ3FWOFBMeWtqREUyMU5TVW9MVTFGVHMyN2NQaHc4ZnhybHo1MnlQY2M1L0FiRFFaREp0b3pFT1JDS1VlNVI3eFBrbzd6dzA3NmpRS3ljNk9ycUpYQzUvZ25QK0FtT3NHUUNFaElTZ1I0OGVHREJnQU5xM2J3L0dQT2RqNDV6anhJa1RTRXhNeE1HREIzSCsvSG5yOW16RzJDS0x4WktRa3BKeVh1SXdTUjFBdVVlNVI1eVA4czd6ODg1enpsNE50VzNiTnNqSHgyZUtJQWhUQWZnd3h0Q3hZMGZFeDhlalo4K2VFQVJCNmhBZFRoUkYvUHJycjFpM2JoMSsvLzEzaUtJSXpya0p3S2NtazJsZVdscGFsdFF4RXM5RHVVZTVSNXlQOHE3dTVGMmRML1EwR2swRGk4VXltVEUyZ3pGVzM4ZkhCNE1HRGNLamp6Nks1czJiU3gyZVpMS3lzdkR0dDk5aXk1WXQxckVOUlp6ekJRYURZZUZmZi8xMVdlcjRpUHVqM0tzYzVSNXhKTXE3eW5seTN0WHBRaThtSmlaZUVJUlBHV1BCQ29VQ2d3WU53b1FKRTlDNGNXT3BRM01adWJtNStPS0xMN0JseXhZVUZ4ZURjMzZWY3o1RnI5ZXZCc0Nsam8rNEo4cTltNlBjSTdXTjh1N21QREh2Nm1TaEZ4VVZkWWUzdC9jU0FJTVlZK2pYcngrZWUrNDVoSVNFU0IyYXk3cDgrVEtXTGwyS3JWdTNnbk1PQVB0RlVaeWcxK3YvbGpvMjRqNG85MjRkNVI2cEtjcTdXK2RKZVZmbkNqMlZTdlVrWTJ3eEFMODc3cmdEcjczMkdqcDE2aVIxV0c3ajZOR2plT2VkZDVDZW5nNEF4Wnp6VjNRNjNXS3A0eUt1ajNLdlppajN5TzJndktzWlQ4aTdPbFBvdFdqUndxZGh3NGFmQ0lMd3RGd3V4Mk9QUFlZSkV5YTQ1VlJ4cVpXVWxDQWhJUUVyVnF5QXlXUUM1M3l0eFdMNXY3cTg4amlwR3VWZTdhSGNJOVZGZVZkNzNEM3Y2a1NoRngwZEhTNlh5emNDaUEwS0NzSjc3NzJIamgwN1NoMlcyL3Z6enoveDhzc3ZJeXNyQ3dDT01zYUdKeWNubjVJNkx1STZLUGNjZzNLUDNBamxuV080YTk3SnBBN0EwYUtqbzl2STVmSmZBYlNOam83R1o1OTloc2pJU0tuRDhnakJ3Y0VZT0hBZy92cnJMNXcvZno0RXdKZ21UWnI4ZVBIaVJZK1lrazVxaG5MUGNTajNTRlVvN3h6SFhmUE9vd3M5alViVGxqRjJrREVXT21EQUFDeFlzQUQxNjllWE9peVA0dVBqZ3dFREJpQTNOeGQvL3ZtbkgyTnNkSk1tVGZaZXZIZ3hVK3JZaUhRbzl4eVBjbytVUjNubmVPNllkeDViNktuVjZyczU1d2NaWXlGRGhnekI3Tm16NjhRQ2tGSmdqS0ZyMTY3SXo4L0hzV1BIZkJsajhVMmJOdDJibVpucHNsOTg0amlVZTg1RHVVZXNLTytjeDkzeXppTUx2WmlZbUdhQ0lQek1HQXNkUG53NFpzNmM2VkczY0hGRmpESEV4Y1hCWURBZ05UWFZGOERJb0tDZzc3T3pzNjlLSFJ0eEhzbzk1NlBjSTVSM3p1ZE9lZWR4aFo1R28vRURzSWN4MXJwWHIxNllNMmNPZmVHZGhER0cyTmhZWkdWbDRjU0pFMzR5bWF4dlFFREE2c3VYTDN2a2phS0pQY285NlZEdTFWMlVkOUp4bDd6enVIWmR6dm1IakRGTlJFUUVmZUVsd0JqRGpCa3owTFp0V3dCbzYrZm45N25VTVJIbm9OeVRGdVZlM1VSNUp5MTN5RHVQYXRGVHFWVDlHV09mMUt0WEQ4dVdMVU53Y0xEVUlkVkpjcmtjY1hGeDJMbHpKNHhHWS91UWtKRDByS3lzbzFMSFJSeUhjczgxVU83VkxaUjNyc0hWODg1ald2VGF0R25qenhoYkRnRFRwazFEeTVZdHBRNnBUbXZhdENuZWZQTk5BQUJqYkw1U3FXd29jVWpFUVNqM1hBdmxYdDFBZWVkYVhEbnZQS2JROC9Qem13TGdqbzRkTzJMSWtDRlNoME1BOU9qUkEvZmRkeDhZWXlHQ0lMd2pkVHpFTVNqM1hBL2xudWVqdkhNOXJwcDNIdEdaSHhVVkZlcnQ3WDFhRUFUZnRXdlgwdUtRTHVUZmYvL0Z5SkVqWWJGWWlobGpiWktUazg5S0hST3BQWlI3cm90eXozTlIzcmt1Vjh3N2oyalJVeWdVVHdQd3ZlKysrK2dMNzJLYU4yK09rU05IQW9DUEtJcXZTaDBQcVYyVWU2Nkxjczl6VWQ2NUxsZk1PN2R2MFFzUEQvY05EZzQreHhnTC9QYmJiNjB6WDRnTHljakl3SWdSSXdEZ210Rm9ERTlMU3l1UU9pWlNjNVI3cmsrcTNPT2NNd0FLQU40QXZPQWhqUXFWRUFHWUFSZ0JtQmhqM05FSHBMeHpmYTUyelpOTGVmRGEwTGh4NDc2TXNjQU9IVHJRRjk1RlJVUkVvRXVYTHZqMTExOGJlSGw1UFF6Z0M2bGpJalZIdWVmNkpNdzlMd0RCQU1Ldi82MXcwbkdkelFRZ0I4QTVBTm5YZjNjb3lqdlg1MnJYUExjdjlBUkJlQVFBK3ZidEszVW81QVlHRFJxRVgzLzlGWXl4QjBHRm5rZWczSE1QRXVXZU4wcUx2TitjZER5cHhRRzRCaWNVZXBSMzdzR1Zybmx1M1p3ZUZSV2w0SndQWUl6aGdRY2VrRG9jY2dPZE8zY0dZd3lNc2JqSXlFaHZxZU1oTlVPNTV6NGt5ajBGU2x2eTZncW50RnBTM3JrUFY3cm11WFdoNStQam8yS00xVy9WcWhXQ2dvS2tEdWVtUkZHVU9nVEpOR2pRQU8zYnR3Y0F2NENBZ0o0U2gwTnF5TjF5NzNaeDd2QWhWdzRuVWU0SjhOenUyc3A0d3duWDA3cVNkNTdBbGE1NWJsM29jYzVqQU9EdXUrK1dPcFNiT25yMEtDWk9uRmpsNDBhakVSa1pHVGh3NEFDeXNySnUrbnJXaFJuZFNjZU9IUUVBblBPdUVvZENhc2dkY3M5aXNXRGx5cFV3bVc2dk44MW9OT0xoaHgvRy8vNzN2MXFPelBsY0lmZE9uVHFGcEtRa3UyMkppWW00ZlBueUxiOVdRVUVCdG0vZlh1WGp1Ym01RmJaOTk5MTNLQ29xc3YyK1pzMGFGQmNYVi9rYStmbjV0eHlYbzdsRDNsazU4M3k3S2xmSU84RDl4K2lwQWFCTm16WlN4M0ZUZDk5OU56SXlNcENkblkwbVRacll0dDkvLy8wb0xpNUdjWEd4dFprWEw3endBaDU5OU5FYnZ0Nk9IVHZ3MWx0dk9UcnNXdFc2ZFdzQUFHT3NnOFNoa0pweitkeVR5V1RRNlhTNGVQRWlYbjIxZEpVRGpVWlQ1ZjU5Ky9iRisrKy9iL3Q5NmRLbHlNM05SVlJVRkM1ZnZuekRNVkhKeWNtMUY3Z0R1RUx1TFZ1MkRIZmRkUmRpWTJNQkFPZlBuOGZjdVhOdjZ3Sis2ZElseko0OUc0TUhENjd3R09jY0V5Wk13UERody9IUVF3L1p0cytmUHgrOWV2V0NuNStmN2ZjSEhuZ0FQajQrQUlETm16Y2pQVDBkRnk1Y1FIcDZPb3hHSTdaczJZTHUzYnVqZnYzNkZZNVRVRkJ3MitkZHJWWjM1cHpYRXdUaFVISnlzdmxXbmdxNGR0NVpPZXQ4dXpKWHlEdkEvUXU5MWdEUXFsVXJxZU9vMHE1ZHU3Qmt5UklBZ0plWEY1NTg4a25iWXp0MjdFQlJVUkgyNzk4UGIyOXZ1NXRSOStqUkEwQnBxNFRCWU1DaVJZdnd5U2VmMkwxMmZIdzhBT0RNbVRNNGN1U0lvOTlLalRWdDJ0VDZZM01wNHlDMXd1VnpEd0JtelpxRjBhTkg0OTU3NzBYWHJsMXgrUERoS3ZlVnkvLzc1M0Rmdm4xWXMyWU5QdjMwVTlTclZ3LzE2dFZ6NjVZOXFYUHY1TW1UU0V0THc1dzVjMnpibGk5ZkRzWVlSbzhlYmR0bU5wc2hrOG53MDA4LzNmYXhHR040NVpWWE1HblNKRVJGUmFGRGgrcGRZK3ZYcjQ5MjdkcGgvZnIxMkx0M0x4bzBhR0JyQVR4NDhLRGR2aWFUQ1hGeGNiY2RJK2U4SzJQc0k4NTV2a3FsV2cvZysvejgvSDNwNmVuR216elZMZkxPbWVmYmxVbWRkMVp1WGVoeHpsc3d4c3ArbUM2bmYvLytPSFBtREhyMzdvM1dyVnVqcUtnSUw3NzRJcVpPbldyYngvby95cklPSGp3SVVSUXhaY29VTkd2V0RGMjdka1hYcnYrMS9tbzBHcXhmdng0QTBLbFRKOGUva1ZyUXVIRmo2NDloVXNaQmFzNGRjZzhBZ29PRE1XUEdERnVMakxVMTUwYVNrcEx3K3V1dlkrTEVpYmp6emp0UlVsSUN1VndPbVV6bTZIQWRSdXJjKytTVFR6QnAwaVFVRkJUZ2pUZmV3SWdSSS9Eenp6OGpNaklTWDM3NUpRUkJnQ2lLbUR4NU11NjY2NjRLejQrUGo4Zml4WXNSRWhKU3JlTnBOQm9NR3pZTXFhbXAyTGh4STNidTNBbFJGREZvMENDNy9mcjE2d2NBT0hMa0NQcjA2UU1BbUQxN05obzBhRkREZDF4dC9veXg4UURHKy92N0Y2aFVxdThaWXh0TFNrcjJwNmFtRnBiZjJWM3l6dG5uMjFWSm5YZFdibDNvTWNZQ0FhQmhRNWU1ZDNDbGV2VG9nVysrK1FadnYvMDIzbjMzWFlTR2h0cWFkRzlrOGVMRk1Kdk5tRFp0bW5YeFJUdldiYUlvWXNTSUVWaTRjQ0h1dU9PT1dvKy90dmo3K3dNQU9PY0JFb2RDYXNoZGNnLzQ3MkplZG54V1ZRUkJ3TXN2djR5QkF3ZGkvUGp4bURCaEFwbzFhNFpaczJZNU9reUhrakwzZHUvZURaUEpoQUVEQm1EbXpKbGdqT0g5OTkvSDNMbHpzVzNiTm56eXlTZDQ0WVVYOE82NzcwSVVSVHozM0hNVlh1UFVxVk9WanJVczN4VWZIeCtQNmRPbkF3Qm16SmhoMi83V1cyK2hVNmRPU0V4TXRBMmQwV2cwMkwxN3QyMVNRLy8rL1FHVS9udHEvWG5EaGcwQWdQdnV1NittSDhOTk1jYnFBM2dDd0JOeXVkeWdVcW0yTXNZMmVIbDU3VTFLU3NxN3ZvL0w1NTFVNTlzVnVjbzF6NjBMUFFCK0FPRHI2eXQxSEZXeS9nOVNGRVVNSERnUVY2NWNRYU5HalRCNDhHQXNYTGl3eXVjbEppYmkwS0ZEU0VoSWdDQUkyTFJwazkzakdvM0d0cTFUcDA0VkhuZEYzdDZsTTh3Wll4V2JNSW03Y2ZuY2UvcnBwMjFqcVBiczJWT3RkY2ZtekptRDJiTm5vMWV2WHRpK2ZUdDBPaDJtVHAxNjB3a2RnaURZZGYyNm1ySzVwMWFySFQ2VnVIZnYzbENyMWZqd3d3K3hmLzkrSEQ5K0hQZmVleThVQ2dYV3JWc0h2VjZQMk5oWWRPalFBYzg4OHd4R2pScUZaczJhNGVPUFA3Nmx6M0hQbmoxMnYvdjYrbUxxMUtrNGNPQUFnSXBqSjhzT2p5bHYxNjVkMkx0M0w2WlBuNDVkdTNZQktPMmk3ZG16SitiUG4yKzNiMGxKaVYyQk1YMzY5QTNKeWNsUXE5WFZqdjBtZkJsakR3RjR5R1F5R2RWcTlVNVJGTmZDRGZMTzJlZmJsYm5LTmM5MS8yV3FIZ2JjT0htbHRtUEhEdHZQeDQ0ZHMwNjN0akdaVExiL0xWNjdkZzBOR2pTQXQ3YzNtamR2anV6c2JBd2RPaFNpS0dMQmdnV1lPM2V1M1hPdFkvUUlrWURMNTk3eTVjdkJPY2M5OTl3RDRMK0wvb0VEQnpCMzdseHMyTEFCQlFVRktDZ29xTkI5ZFBic1dYejQ0WWY0di8vN1A3UnUzZnFHa3ppQWloTTV5SC9tenAwTHpqbkdqQm1EUng1NUJNSEJ3ZWpUcHc4c0ZndjI3dDJMbkp3Y05HellFRGs1T1RoeTVBaTZkZXNHUWFqZWdoQ1ZMVEV5Zi81OEZCVVZvWHYzN25iYlJWRzg2ZmZWT29aenhZb1ZlT1NSUnpCaXhBZ1lqVWFudE9oVmhURW1jTTRiTWNaQzRRWjU1K3p6VFc3TzNRdTlRZ0FOREFhRHJZblVsWTBiTjg1dTBvUW9pbEFvRk5pM2J4OHNGZ3Z1dWVjZTdOdTNEd0NRbVptSnNMQXc1T1RrNEpGSEhvRmFyYmFOeVFQc3graWRQSG5TdVcva05obU5wZU9NT2VkVnIybEEzSVhMNTE1bEY0L0N3a0xNbXpjUGI3enhCdno5L1pHY25JeDU4K1poN2RxMUNBZ283VjI1ZXZVcW5uLytlUlFWRmRtNmZjdTNEUDN6eno4WU9YS2t5OCsydFNxYmV6cWR6dUVuakhNZURPQmVBQnNaWTBoSVNFQmdZQ0FHRHg2TVM1Y3VZZTNhdGRpNWN5Y2lJeU94Y09GQ3RHN2RHb21KaWZqb280L3c5dHR2WThpUUlYaisrZWRySlpheVk1aXRYYkpXMXZQYnBrMGJmUEhGRjhqSXlJQWdDRGgxNmhSbXo1NXRhOWtEWUp0NVhkazUvK0NERDBZRE9NZ1l5NmxPVENxVmFpcGo3S01iN0ZMTU9UOE1ZTFBKWkZxWGxwWjJCUURVYXZVY3VIamVTWDIrWFltclhQUGN2ZERMQmREZzJyVnJMdnVsMzd4NU0xYXNXQUVBRlFZRHIxbXpwdEtKR0FEdzRvc3ZZdjc4K1RoNzlpenV1dXN1Yk5pd3dUWmV4S3BzaTE3Wkl0QlZGUmFXamkxbWpFbDZnMmRTSzF3Kzl5cnozbnZ2b1VlUEh1aldyUnNBb0dmUG52ajU1NS94NXB0djR1T1BQMFpSVVJHZWV1b3B0R3ZYRHYvKys2L0UwZFllS1hNdkpTVUZuMzMyR2NhTUdZT1BQdm9Jb2FHaE1Kdk5XTFJvRVhKemM1R1dsb2Fnb0NBTUhEZ1EvZnYzUjFKU1VxMjJXQjA1Y2dRcEtTbDQ3YlhYa0ppWWFOdGVmb3plMnJWcjBhVkxGNlNscGVIdHQ5L0dyRm16a0p1YjY4enhjRVdjOHdNb25ZRzdNVDA5UGErU2ZWdys3NlErMzY3RVZhNTVibDNvY2M3L1lZeEZYTGh3QWVIaDRWS0hVNm5odzRjaklpSUNVVkZSNk5hdEc3Ny8vbnRrWkdTZ2RldldPSDc4T0lLREs3OUwwSUFCQTdCNTgyWVVGeGNqTGk0T28wZVB0cHVXWHJaRnoxM2s1TmorczVzcFpSeWs1dHdoOThwYnRtd1pkdS9lamFpb0tEejQ0SVBJejg5SFlXRWhCRUdBeVdUQ2xpMWJNR3pZTUl3Yk53NERCdzdFRHovOElIWEl0VWJLM012SnlZRktwVUpSVVJFaUlpSVFHeHVMbGkxYkFpaHRLZjNsbDE4d2I5NDh0Ry9mSGlOR2pMQzFzdFdtUFh2MjJJcjd5aGdNQnF4YXRRb0pDUW40NG9zdklKZkw4ZDU3N3lFcEtRbHZ2UEVHZ1AvdWttS2RuUXNBUC83NFk0M2k0cHdYQXZnSndFWkJFTDdYYXJVM25ESGtEbm5uQ3VmYlZiaktOYyt0Q3owQWZ3UG9jZWJNR2RzNEhGZVRuNStQNmRPblk5MjZkUUJLNzVEeDhzc3ZZOVdxVmREcGRGVXVmRGx5NUVqRXg4ZkRiRFpqelpvMWxZN0hLN3V0WDc5K2RtdjB1YUxNek5Mdk91ZmNjNXBLNmk2WHp6MEF5TWpJQUFEYm1LMndzRENFaDRlamNlUEdhTlNvRWZ6OS9TRUlBZzRmUG93VEowNEFRSVVsT0R5QmxMblh1M2R2OU83ZDIvYjcxYXRYYlg5ck5CcG9OQnJrNWVWaHg0NGRLQ2lvL1lhUGxKUVU3Tnk1RTE5Ly9YV1YreWdVQ2d3YU5BaWhvYUYyMjJOalkyM0ZuTFhydHFiRkhRQnd6bE5GVVh5d3NMQndhelhXeml2TDVmTk82dlB0U2x6bG11ZnVoWjRXQVA3NjZ5K3A0NmhTUWtJQ3VuZnZqc0RBUUFDbHQwUVpQSGd3dnZ2dU8rajFlb3dkTzdiUzV5a1VDalJ0MmhUcDZlbFl2MzQ5cGsrZmpvaUlDQVFFQkVDaFVOaTE2SW1pQ0xQWkRJdkY0dEpyZlZuSEVqTEdqa2tjQ3FrNWw4Kzk1T1JrdlB6eXkralZxeGRlZU9FRnZQVFNTK2pidDIrbGErbDE3OTRkc2JHeE1CcU50cGx5NVltaWlPTGlZdmo0K09EOCtmUFZIa0R1Q3FUTXZiLy8vaHQ2dlI3SGpoMkRUcWVEbjU4ZmxpOWZqcUZEaHlJME5CVGR1blZEOSs3ZDhkQkREOWw5cGtWRlJYYTNNc3ZPenJiOSs1YWRuUTBBdUhEaFFvWGpjYzV0RTJPKyt1b3JhTFZhdlBubW0xVzJnSW1pQ0l2RmdrbVRKdFhhZTc0WnZWNS91OVdpeStlZHM4KzNLNjhwNkNyWFBMY3U5RGpucVl3eGwvN1N5K1Z5UFB6d3c4akx5N045cVo5Ly9ubnMyclVMaHc0ZFFxOWV2U284eDJReVllellzV2pUcGcwKytPQURiTjY4R2N1V0xVTkdSZ1lLQ2dwc0M3akd4c1pDRkVXSW9naTVYSTV0MjdhNTlBS1Qxa0hNakxGZkpRNkYxSkE3NU40UFAveUFaNTk5RnFOR2pjTHUzYnV4Yk5reW5ENTkycFkvMWo4bEpTVW9MaTZHS0lxWU5Xc1doZzRkV3VuckZSWVdvbWZQbnJiZjc3MzNYaWU5azVxVE12Y1NFeE9SazVPRFRwMDZZZno0OGJhMVBuLzY2U2RvdFZvY09IQUFNMmJNZ05sc1J2ZnUzZkhVVTAraGVmUG0yTE5uajkyZEZaNSsrdWtLcjEzWkxiRkdqUnFGd01CQWJOcTBDYXRXcmNLWk0yZHN0OEN6bm5PZ2RLSDYvdjM3dzJLeDRQNzc3OGVISDM1WTRiWEtkdE5XMW5YYnNHSERDbU9uSGNrZDhzN1o1OXVWSjBUUk5hOFdSRVpHZXF2VjZpS05Sc056YzNPNXEvcm9vNDk0WEZ3Y2YvMzExMjNibm5ycUtmN3JyNy9hZmk4cEtlRnF0ZHIyZTFKU1VyVmVXeFJGYnJGWXVNVmlxYjJBSFNBL1A1OXJOQnF1VnFzTjRlSGhycjM0RWJrcGQ4ZzlvOUZZNlhhTHhjSk5KaE0zR0F5OHFLaUlHd3dHYmpRYXVjbGtzdHR2OSs3ZHZMQ3cwRzViVmxZV3YzRGhBcjkwNlpMRDRxNXRVdVFlNXp5WWN6Nnl1akZhTEJhZW5Kek0zMy8vZlg3dDJyVWF2ZC95NTZ3c3M5bk1EUVlETHl3c3RKMzc0dUppdTM4L0oweVljRHVISGNWTFp4bzdsRHZrWFhYVTV2bDJWWFROcTBWcXRYcXpXcTNtNjlldmwvcTgzcExLQ2pOM3VuamNxcjE3OTNLMVdzMVZLdFhCbTU5VjRnN2NOZmZxR2lseWo5OWlvZWNCbkZMb0FaUjM3c0tWcm5udU04aWtDcHp6YndHNDNReTV5c2IzZVBKaWtOWmxEUmhqN2pWVm1GVEpYWE92cnBFbzkwUUFONzZkaUdjeG92UTlPeHpsblh0d3BXdWUyeGQ2SnBOcE40QThuVTZITTJmT1NCME9xY1NGQ3hkdzhPQkJjTTRMR1dQZlNCMFBxUjJVZTY1UHd0d3pBYWpXNHNFZUlnZE9LbXdwNzF5ZnExM3ozSG95QmdDa3BhVVZxRlNxSll5eFYxZXVYR2szbUpPNEJ1dnNZTWJZdXVUazVHc1NoME5xQ2VXZTY1TXc5NHdBemdHSUF4QU1vUEtwek83UGlOSWk3OXoxbngyTzhzNzF1ZG8xenlPV28yN2Z2bjF6THkrdnYrVnl1ZmZHalJ0dHMzeUk5TEt5c2pCMDZGQ1l6V1lUNTd5OVhxLy9XK3FZU08yaDNITmRVdVllNTV3QlVLQzB3UE9DQi9RZVZVRUVZRVpwa1dkaWpIRm5ISlR5em5XNTRqWFBJNUx2MkxGai93SllZTEZZTUgvK2ZLbkRJV1VzWGJvVUpTVWxZSXg5NHdwZmVGSzdLUGRjbDVTNXh4ampqREVqWXl5UE1YYVpNWmJqb1g4dVgzK1BSbWNWZVFEbG5TdHp4V3VlUnhSNkFNQTUvNUJ6ZnZIbm4zK3VsWlhMU2MwbEpTVWhNVEVSblBNcm5QTVpVc2RESElOeXovVlE3bmsreWp2WDQ2cDU1N3EzVWJoRldWbFp4VTJiTmowTjRNRWpSNDZnVDU4K0xudlQ1N3JnMHFWTG1EeDVNZ3dHQXpqbkwrcjErc05TeDBRY2czTFB0VkR1MVEyVWQ2N0ZsZlBPWXdvOUFNak16RHdlR2hyYXltZzB4aVFuSjJQdzRNRzJWZENKODVoTUpreVpNZ1duVDU4RzUzeTdYcStmSm5WTXhMRW85MXdENVY3ZFFubm5HbHc5N3p5bTY5YXFxS2hvTW9DL1RwNDhpWGZlZWNkMjJ4cmlISnh6TEZxMENEcWREcHp6Znpqbmowc2RFM0VPeWoxcFVlN1ZUWlIzMG5LSHZQT29GajBBdUh6NXNpa29LR2kzVENZYjgvZmZmL3NWRnhjak5qWVdqSG5FQkdPWHhqbkh5cFVyOGRWWFh3SEFOWXZGMGljbEplV3MxSEVSNTZEY2t3N2xYdDFGZVNjZGQ4azdqeXYwQUNBN08vdHFXRmpZVDV6ejBhbXBxYjRGQlFXSWk0dWpMNzREY2M3eCtlZWZZL255NVFDUUo0cmlzSlNVbFA5SkhSZHhMc285NTZQY0k1UjN6dWRPZWVlUmhSNEFaR1ptWmpacDB1Ukh4dGpvWThlTytlYm01cUpMbHk3MHhYY0FVUlN4ZlBseWZQbmxsd0NReHprZm90ZnJKYisvSDVFRzVaN3pVTzRSSzhvNzUzRzN2UFBZUWc4QUxsNjhtQmtTRXZLaklBaWowdExTL0k0ZE80WXVYYnJBeDhkSDZ0QThSa0ZCQVdiT25JbnZ2LzhlQUs0QkdLelQ2UTVKSEJhUkdPV2U0MUh1a2ZJbzd4elBIZk91VHBUNmFyVTZrbk8raFRFV0ZSb2Fpdm56NTZOdDI3WlNoK1gyenB3NWc2bFRweUlqSXdNQVRqSEdoaWNuSngrVk9pN2lPaWozSElOeWo5d0k1WjFqdUd2ZWVYU0xubFZtWnVhVkprMmFyR0tNdFM0c0xHeTNZOGNPK1BuNTRlNjc3NFlnZU56RVk0ZXpXQ3pZdkhrenBrMmJoc3VYTDROenZpcy9QNzlQV2xyYXYxTEhSbHdMNVY3dG90d2oxVUY1Vjd2Y1BlL3FSSXRlV1VxbGNwb2dDSE1BK0xSdTNSb3paODVFdTNidHBBN0xiYVNucCtQZGQ5OUZhbW9xT09jbUFITjFPdDJiVXNkRlhCL2xYczFRN3BIYlFYbFhNNTZRZDNXdTBBT0FtSmlZMWpLWmJBV0Fib3d4UFB6d3d4ZzdkaXlDZ29La0RzMWxYYnQyRGQ5ODh3MFNFaElnaWlJQUpIUE94K3QwdWhTcFl5UHVnM0x2MWxIdWtacWl2THQxbnBSM2RiTFF1NDZwVktxSkFONWxqRFh5OGZIQlk0ODlob2NlZWdnTkd6YVVPamFYa1orZmp3MGJOaUFoSVFHRmhZVUFrQytLNHR0NnZYNCtBRnFaazl3T3lyMXFvTndqdFl6eXJobzhNZS9xY3FFSEFHamJ0bTJRcjYvdm00eXg4UUQ4L1B6ODhOaGpqMkhvMEtFSUNRbVJPanpKWEw1OEdkdTNiMGRDUWdMeTgvTUJvQmpBMXdhRDRjM2p4NDluU2h3ZThRQ1VlNVdqM0NPT1JIbFhPVS9PdXpwZjZGbmRmZmZkWVQ0K1BuTUFQTVlZVXdpQ2dQdnZ2eCtqUm8yQ1dxMnVFd05ZT2VkSVRVM0Z4bzBiOGNNUFA4QmlzUUNBR2NBNnp2a2JPcDB1UStJUWlRZWkzS1BjSTg1SGVWZDM4bzRLdlhMYXQyL2ZYS0ZRVE9HY2oyR01OUUdBNXMyYlk4aVFJZWpSb3dkYXRXcmxVUXRRY3M2UmtaR0JRNGNPWWZ2MjdUaDkrclIxKzFYRzJCckcyTWZKeWNtbkpBNlQxQUdVZTZXNUo0cGlBV1BzVzBFUTVsSHVFVWVqdlBQOGE1N25uTDFhRmhVVnBWQW9GSTh4eGlZQzZHamRIaEVSZ1lFREJ5SXVMZzZ0VzdlR1hDNlhNTXJiWTdGWWtKNmVqdDkvL3gySmlZazRkZXEvN3pUblBJVnovbmx1YnU3S2YvNzVwMWpDTUVrZFZUNzNyRGRwYjlHaWhjZm5Ib0IweHRoSXp2blhPcDNPNVc2T1Rqd1hYZk04OTVwSGhWNDFkT2pRb2ExY0xuOGN3RkRHbUcxZXVwK2ZIenAzN296T25Uc2pKaVlHTFZ1MmhFem1la3NUV2l3V25EMTdGaWtwS1VoS1NzSnZ2LzFtSFlNQUFPQ2NuMlNNYlRPYnphdVBIajNxOG9zL2tyb2pKaVltWGlhVExSQkZzVWdRaEx1czJ6MDE5OVJxOWQwQWpnRHdBL0NrVnF0TmtDaDBVb2ZSTmMrelVLRjNpMkppWXMrWWMvVUFBQ0FBU1VSQlZLSUVRWGlVTWRZVGdCcUF3dnFZUXFGQXUzYnQwS0ZEQjdSdDJ4WXRXN1pFMDZaTjRlL3Y3N1Q0Q2dvS2tKbVppZE9uVCtQRWlSTTRkdXdZMHRMU1VGeHM5eDhWOC9YV2c0T2lLSDZia3BLaWMxcUFoRlJEKy9idFE3eTh2RDVnakQzQk9kK20wK21HMXBYY2k0bUplVlFtazMzTk9TOFFCS0ZUY25MeVgwNTdFNFNVVTFmeXpwTlJvVmNEMGRIUjlRUkI2Q01JUW4vT2VXY0FiUmxqaXZMN0JRUUVvRVdMRm9pSWlFRHo1czNScUZFak5HalFBQUVCQVFnSUNJQy92ejhVQ2dXOHZMemc1ZVVGdVZ3T3VWd09pOFVDczlsczl5Yy9QeDk1ZVhtNGR1MGE4dkx5a0p1YmkzLy8vUmYvL1BNUE1qSXlrSnViVzFtb1pzNzVTUUMvYzg1L3lNdkwyM1A2OU9scmp2NThDTGxWR28zR2kzUCtOSUQzQWZnRGdDaUt2ZlI2L1lHeSszbDY3cWxVcWhXTXNTY0JITXZPenI3bjNMbHpobHYvTkFtcFhaNmVkNTZLQ3IxYUZCVVZwWkRKWkNxNVhONEZnSVp6M3BZeDFnS0EwMWFsdkQ2ZzlCL08rVitjY3kyQTMzSnpjNU05ZGV3QjhSd3FsZXBleHRnU0FPMnQyempuYVRxZHJ2ME5uZ2JBODNKUG85SDRpYUo0aERIV2puTytTcWZUamEzOWlBbXBHVS9MTzA5RmhaNFR0R3JWcW9HL3YzOGJ4dGpkakxGSUFNR01zVUFBUVp6elFBQ05HR01LenJrM1NwdkZGWXd4TDg2NUJZQUpRREZqek1RNU53TElaWXhkNFp4ZjVweGZFUVFoQjhBcHp2bGZKU1VsZngwOWV2U3FaRytVa05zUUV4UFRUQkNFRHhsamoxVHk4RVN0VnZ2WjdiNzJyZVFlWTh4UEZFVkJFQVF2enJrWnBibG5raXIzVkNwVk84YllFUUMrblBPeE9wMXVkVzIrUGlHT1VvTnJudVI1NTRtbzBITlJNVEV4dldReTJUNEErUURHYXJYYVRWTEhSRWh0aW95TTlQYjM5NS9NR0hzYnBaTVB5c3N4R28zaGFXbHBKa2ZIb2xLcFpqREczZ2V3UmF2VkRuZjA4YXBMcFZJOXpoaGJ4VGt2a01sa0hmLzQ0NDhUVXNkRUNIRXZucjhpb3B2S3ljbEo0cHl2QWVEUE9kK2dVcW5lQjUwdjRpRmlZbUw2K3Z2N3B6TEdQa0xsUlI0QXJISkdrYWRXcXdkZkwvSk1vaWl1Y3ZUeGJvVk9wMXN0aW1JQ1k2eStLSW9id3NQRGZhV09pUkRpWGx4dlhqUUJBT1RuNTV1enNySTJoWVNFNUFxQzBKc3gxaU1zTE96ZXBrMmJKbVptWmhaSkhSOGh0MHVqMGR3QllDdGpyR1ZWKzNET1RRQWV5c3JLeXE5cW45b1FFeE9qRWdUaFI4NjV3Qmg3V2FmVEpUanllTGVqU1pNbWV4bGp3eGxqVWI2K3ZrMnpzcksyU2gwVEljUjlVQXVSaTlQcjlaK0lvdGdUUUNhQVhxSW82anAwNkJBbmNWaUUzTGJrNU9Tem9paDJCbkNzcW4wWVl6dDBPdDBGUjhZUkhSMGRMZ2pDWGdCZWpMRWxXcTEyb1NPUGQ3dFNVMU1MUlZFY0RhQklFSVN4S3BYcU1hbGpJb1M0RHlyMDNJQmVyLy9WWkRLcE9PZS9NTWJDNVhMNWZwVktOVkhxdUFpNVhTa3BLZWZ6OHZLNkFxajBYcEtpS0M1dzVQR1ZTbVZEdVZ6KzQvVUI0dnUwV3UxempqeGVUYVdrcEtTSm92Z3NBTVlZV3hJVEU5TmE2cGdJSWU2QkNqMDNjZXpZc1l1Q0lQUUNzSlF4cG1DTUxWV3BWQW1Sa1pIZVVzZEd5TzN3OS9jZkJ1QU96cmxZN2lHdFhxLy94VkhIall5TTlCWUVZUjJBdGdDT1g3bHlaYUNqamxXYjlIcjlLczc1YWdEK01wbHNRNHNXTFh5a2pva1E0dnFvMEhNanljbkpacTFXTzhsaXNUd0V3TUFZZXlJZ0lPQklkSFIwbFdPZENIRkZhclg2UHNiWUNzNDVHR1BQQTNqUCtoam5mS2tERHkzNCsvdC9BcUF2Z0N5WlRIYWZPNjIzWlRLWkpnSDRDMEIwbzBhTlBwVTZIa0tJNjZQbFZkeFVkSFIwRzVsTXRvMHgxcHB6bnNzWWUwaXIxZjRnZFZ5RTNFeUhEaDA2eU9YeVh4bGo5VG5uSCtoMHVoa0FvRmFybithY3o5THBkQzBCbUIxeGJMVmEvUXFBRHdEa2w1U1U5RXhOVGRVNjRqaU9GQjBkM1Y0dWwvOFBnSThvaW8vcDlmcHZwWTZKRU9LNmFOYXRtN3A0OGVMbEJnMGFyUEx5OG9waWpNVUFlRGdzTEt3a016UHpzTlN4RVZLVjZPam9jTGxjZnBBeEZzUTVYNnZUNlo2eFBwYVptWm5jdUhIamI3T3pzL01jY1d5bFVqbUFNZllWU2hka2ZWU3YxKzkzeEhFYzdlTEZpOWxoWVdFWEFBeGpqUFVPQ1FuNVBpc3I2NHJVY1JGQ1hCTzE2TGsvcGxLcDNnQXdtekVtaUtLNEl5OHY3OUc2ZkY4LzRwcVVTbVZEUVJBT0FlakFPVCtvMCtsNkF5aHh4ckhWYW5VMGdHVE91UURnRloxT045OFp4M1VrdFZyOU5ZQkhBYVRrNWVYRnBxZW5HNldPaVJEaWVtaU1udnZqT3AxdURvQUhPT2RYQlVFWTFLQkJnMk5LcFZJcGRXQ0VXRVZHUm5venhqYWd0TWhMS3lvcUdnd25GWGtxbGFvcGdJTUE1QUErODRRaUR3Q01SdU16MTIvY0h1UHY3MC9qOVFnaGxhSkN6MFBvZExxOUZvc2xHb0NXTVJZdUNNS3ZhclY2ak5SeEVZTFNDUkNmTThaNkF6aHZzVmo2blRoeHdxRUxJVnRGUmtZR0FOZ1BvT0gxVnNSbm5YRmNaMGhMU3lzb0tTa1poZEtKV2VOVkt0WERVc2RFQ0hFOU5FYlBnMXk4ZURIUDI5dDd0WStQVHhoajdCN08rZkN3c0xDZ3JLeXNId0J3cWVNamRaTlNxWndqQ01KekFLNkpvdGczSlNYbHBET09HeGtaNlIwUUVMRDVlaTZjTkpsTVhYSnljaXpPT0xhelpHZG5aNGVHaG1ZeHhvWXl4dnFFaFlWdHpNek1wUEY2aEJBYkdxUG5vWlJLNVZPQ0lDd0Y0TVU1LzUvWmJCNXk3Tml4aTFMSFJlb1dwVkw1ZjRJZ2ZNNDVOekxHaG1tMTJ0MU9PclNnVXFtV01NWW1Bc2d4bVV3ZFBQbjdyMWFydndFd2huT3V6OC9QNzB6ajlRZ2hWdFIxNjZIMGV2MlhuUE5PQVA1bGpOMmpVQ2lPeGNURWRKTTZMbEozcUZTcS9veXg1ZGNYUkg3V2lVVWVsRXJsUzR5eGlaenpBb3ZGOG9BbkYza0FVRmhZK0F6bi9HL0dtRElnSUdDUjFQRVFRbHdIRlhvZVRLZlRwWWlpR0EzZ0p3Q05aVExaVDJxMWVyTFVjUkhQRngwZHJXYU1mYzhZRXhoamMzUTYzVXBuSFZ1dFZ2Y1RCR0VlQUJOajdJbVVsQlNkczQ0dGxSTW5UdVF6eGtZQktBYndmMnExK2tHcFl5S0V1QVlhbytmaHNyS3lpak16TTc4TkN3dnpCZEFkUVAvUTBOQU9QajQrMjNKemM1MHk2NUhVTFVxbHNvVWdDQWNZWXcwQmZLWFZhcWM0NjlneE1URlJnaUFjdm43SGpkZTBXdTBLWngxYmFwbVptUmREUWtLeUdXTkRBUFFKQ2dyYWtKMmRmVlhxdUFnaDBxSXhlblZJVEV6TWNKbE05aldBZWdCT2k2TFlUNi9YL3kxMVhNUnp0RzNiTnNqUHorOW5BRzA1NXovcWRMcCtBTXJmeTlZaDJyZHZINkpRS0U0Q0NBRHd1VmFybmVDTTQ3b2FsVXExaGpIMk1BQmRYbDVlSEkzWEk2UnVvNjdiT2lRbEpXV3oyV3lPQm5BTVFDdkdtRTZwVkE2VE9pN2lHY0xEdzMzOS9QdzJvYlRJU3hFRVlSaWNWT1JGUlVYVlZ5Z1VQNk8weVB1NXJoWjVBSkNmbno4UlFEb0FsYisvLzBLcDR5R0VTSXU2YnV1WTdPenNxOTdlM2wvNSt2cmV4UmhUTWNaR2g0U0VLTEt5c3ZaSkhSdHhhN0k3Nzd4ek5XTnNJSUN6SnBPcFowcEtpbE82RGFPaW9oUUtoV0liWTZ3amdGTmFyZlllT0tuQWRFVlhybHd4aG9TRUhHYU1qV1dNeFRacDB1VDR4WXNYMDZTT2l4QWlEU3IwNnFEYzNOeVN6TXpNNzBORFEvTUE5QlVFb1VkWVdGaVBwazJiYnNuTXpLUnVIbkxMVkNyVlBNYlkvM0hPcjRpaTJQdm8wYU5ubkhSb0lUdzhmQkZqN0VITytSVUFxcXlzTEtjc3h1ektzckt5c3NMQ3duSUFEQllFb1UvanhvMXB2QjRoZFJTTjBhdmpWQ3BWSEdOc0c0REdBTElZWXdPVGs1TzFVc2RGM0lkS3BYcU9NYllJZ01GaXNReE1TVW5aenpsbkFCUUF2QUY0d1VIRFJFYVBIajN4NnRXcmJ3TXdxRlNxQWZQbXpYTjJ5NVVJd0F6QWlOSlp2aTYxTUxsS3BmcU9NZllnQUszUmFJeExTMHN6U1IwVEljUzVxTkFqYU51MmJaQ3ZyKzkyeGxnYzU5d29DTUtFNU9Ua1ZWTEhSVnlmVXFrY3hoamJ4QmdUUlZGOFFxL1hmd3NBbkhNRmdDWUF3Z0VFbzdUb3ExVzdkdTJLM3I5Ly95d0Fscmk0dUFYRGh3OVBxdTFqVklNSlFBNkFjd0N5R1dNdVZVaEZSa1lHQkFRRWFBSGN5VGxmNWttM2dDT0VWQThWZWdRQW9ORm92RVJSWEhSOWtWa080Q3VkVHZjMEFJKzZaUlNwUGRIUjBaMWxNdGtCeHBpQ2MvNmFUcWViYTMyTWMrNFBJQXJBYjlKRjZGUnhBTklZWXk3WGJSd1RFNk1TQk9HMzYrY3BYcWZUYlpRNkprS0k4MUNoUit3b2xjb25HR05mTU1hOE9PZC9BdWlqMCtrdVNCMFhjUzFxdFRxU2M1N0VHQXZrbkMvWDZYVFBsSDJjY3g0RW9BdUFiZEpFNkhSREFQektHTHNzZFNDVlVhbFVFeGxqeXdEa2xwU1VxRk5UVTUwMWhwSVFJakZhWG9YWTBldjFxeGhqTVp6emZ4aGo3UUNjVktsVXZhV09pN2lPNk9qb0pnQitZSXdGQXRoUlJYZWdBQWQwMTdvd2I3and2NmM2blc0NWdBMEFHc3Brc3ZWUlVWRjE2ZHdRVXFlNTdEOU1SRHBhcmZiNDFhdFg3d2F3Z3pGV2p6RzJXNjFXdnlKMVhFUjYwZEhSOWVSeStWWUFyVGpuZjF5NWNtVTBnRnFaZ0NDS0l2Nzg4MCtJNG44cm8yUm5aMlAyN05rd0dtOTlNcmpaYk1hcFU2Y3FiRGNZRE9qV3JSdHljbkp1TzFhVHlZU2tKQ21HQk42KzNOemMvd053bWpIVzBkdmJlNEhVOFJCQ25JTzZic21OQ0dxMWVoYUFOd0Z3enZuMnExZXZQdmpQUC84VVN4MFlrWVJjclZadkFEQU1wUVZEYkhKeThxWEtkdVNjQndPNEY4QkdBTEJZS2c3MWxNbnNWM2NxS2lwQzkrN2RjZmp3WWZqNStRRW9MZFltVHB3SWIyOXZMRnk0RUNOR2pFQm1abWFWQVI0NGNBRCsvdjRBZ0gvKytRY2pSNDVFY25KeXBjZlp1WE1uUWtKQ2JOdUhEaDJLYytmT1ZmbmFaVi9ud29VTEdEeDRjTmx0b3dFY1pJemRmdlhvQk5IUjBXcVpUUFlyQUFWamJKUldxOTBrZFV5RUVNZVNTeDBBY1dtaVZxdWRyVlFxZjdrK3MzSklZR0RneVlDQWdENnBxYWtucEE2T09KZFNxVndJWUJqblBJZHozayt2MTFkYTVKV1htNXVMKysrL3Y4TDI4Z1ZZWmJ5OHZEQnYzank4ODg0N01Kdk4yTFNwNnJva0xpNnVPdUZVYWZQbXpUQVlEQmcyYkJqbXpwMExwVktKZ29JQzFLOWZId0J3OGVKRkRCZ3dvRnB4dTZyVTFGU3RVcWw4U1JDRUpaenpMMVVxVmJKT3A4dVFPaTVDaU9OUTF5MjVLYjFlLzZQWmJJNEVrQXFndVV3bVMxR3BWQTlKSFJkeEhyVmEvYklnQ0pNNDU0V2M4K0czYzQvazVPUmtKQ2NuNDZlZmZnSUE5Ty9mSHhxTnh2YW5lL2Z1QUlEdTNidERvOUVnUHo4ZkdvMEdnWUdCV0xCZ0FlclZxd2VGUWxIbG41b1NCQUdyVjY5R2JHd3NOQm9OMHRMU01IejRjRnk2ZEtsQzY2TTcwK3YxU3pubjN6UEdHZ0hZb05Gb3ZLU09pUkRpT05TaVI2cmwyTEZqRnpVYVRVZk8rVmVNc1RHYzh6VnF0VHBXcTlWT2tUcTJ1czdSaXhNLy92amp3eTljdVBBQmdKSm16Wm85djJyVnFwTW9YUnV2Um9zRkp5WW1vblFsbjFJR2d3RTlldlRBd1lNSDRldnJpNktpSXJ2OTQrTGlVRkpTWXJkTkxwZmp0OTl1dklLTFJxT3BkUHVBQVFOc1A3ZHYzeDdQUHZzc3RtM2JoclZyMThKaXNTQTBOQlF0VzdiRTY2Ky9qczgvLy94VzNscXRxKzF6dkdIRGhobWZmLzU1Sjg1NUp6OC92NlYvL1BISGE3VVJaeTF3NlFXb0NYRkhWT2lSYWt0T1RqWURlRlNsVWlVQldBamdSWlZLMVpWejNsZXYxK2RLSEY1ZDVvWFN3cXZXRnlmKzhjY2YyNFdHaHI0WkVoS0N0bTNiZmpOKy9QaHJLQjE3QjVSYkxQajY3N2ZrNk5HalVDcVZBRXBiMUt4L1Y5YUNWbEpTZ2lOSGp0aHQ2OVNwMDAyUGNiTkNFQUFZWXhnL2Zqd0tDZ293ZlBod21Fd21CQVVGSVRnNEdILysrU2UrKys2N1NydWZuYWhXei9IbzBhUFJ0R25UVDdkdTNmb2U1M3o4OTk5L2YzWGt5Skd1TUx1a3h0OHBRb2c5S3ZUSUxkUHBkSXVqbzZQM3kyU3lueGhqblJoalo5VnFkVit0VnZ1NzFMSFZVZDRvTFFCcWZYSGlQbjM2b0UrZlB0WmZ4MTcvVTE0Y2dHdTR5VVc1ZkZGMjRjSUZQUFBNTTlpNGNTT2FOV3RXNDFnckl3aEN0YnQxMzMvL2ZSUVhGeU00T0JodnZmVVdacytlRFg5L2YyemJ0ZzJOR3pkMlNIeTNvTmJQY2RldVhkRzFhMWZycnkvWDF1dldrbXA5cHdnaE4wZUZIcm5kYnFHTFI0NGM2VGh6NXN6dlNrcEt1Z0Q0T1Q0K2ZzYTZkZXRjK2RacG50b3RwRUJwSzQ5VXF0WENaRzJOczA3T0NBOFBSN2R1M2JCNjlXcTgrdXFyMVRyUXJVeTRNSnZOa01sa01KbXFyaFhLRm9GbGk4MERCdzdZbmpka3lCQUFwWk14SkNUMU9YWTJoOXcyajVDNmlBbzlBdHhtdDFDblRwMlFtSmo0OFpJbFN5NmZPM2R1TU9mOHczbno1ZzE2NmFXWFBwWEpaSzVZUkhscXQ1RFVpeFBmOW1MQkR6LzhNQ1pObW9RSkV5YkF4OGZucHZ1WDc0YTlVZGR0Zm40K3pHYnpEWXZEc2pOb3k0L2w2OXUzciszbnFWT25TdDExSy9VNWRqYVhYb0NhRUhkQ2hSNEJhdEF0SkpQSjhQenp6MXQvWlFCNlhQL2p5ank2V3lnM054Y1hMMTVFbXpadGF2eGFWNjVjd2M2ZE8vSG9vNC9XUW1RVnFkVnF2UDc2NndnSUNMaGh5OXZ0T0hmdUhLS2lvckI2OWVvS2oxblgyQ3ZyZi8vN24rM25lKzY1Qjd0MjdVSlFVQkNBMGk3ZzdPenNXbzJ2TnZ6MjIyOW8zYnExTFU2cmxKUVVCQWNIbzJuVHBoV2VVMVJVaEU4KytRVFRwMCszallzRWdDZWVlQUtMRnk5R1FFQkF0WTU5K1BCaDIwenBHK0djNCt6WnM0aUlpTERiYmpLWmNPalFJZlR1VFRmZUljU1JxTkFqQUhVTGVaUmp4NDdocmJmZVFrSkNBcG8xYTRZZVBXNWNkeDg4ZUxES3h4UUtCYjc2NmlzMGJkb1U5OTEzWDQzaXNpNmFYUGJPRndBd2FOQWdBS2hXb1ZlK0JVOHVyL3Fmc0tTa0pOeDk5OTNWanEvOEJCQ1pUR2EzemR2YnU4WnI5ZFdtblR0M1l1SENoZGl5Wll2ZDlveU1ERHp6ekRQWXNHRkRwYy83NktPUDRPM3RiVmZrQWFYZkc3UFpYR0gvTVdQR3dHQXdWTmlla1pGUm9YaXptanAxcW0zODM5R2pSekZ0MmpUODhNTVBFRVVSZi8zMUY5cTFhNGY4L0h4TW56N2RyZGNsSk1RZFVLRkhBT29XOGlqZHVuVkR2Mzc5TUdYS0ZDUWtKS0Nnb01EdVlycGh3d2FNSGowYWdIMTNwWFhzbksrdmI0WFhuRFZyRm1iTm1nV0x4V0pYL1B6ODg4L1ZqdXVlZSs2NW5iZGpNMkRBQUx6MTFsdlYydmZmZi8vRlR6LzloS1ZMbDk3MjhjNmRPNGYwOUhSY3VIQUIrZm41ZVB6eHgvSHBwNS9lOXV2VnBxTkhqK0w5OTk5SGNIQ3dYV3RyY0hBd0RBWURHalpzaU9lZWU4NjJ2VW1USmxpK2ZEbldyMStQUC8vOEU2dFdyY0tWSzFkczR3K3RoZ3daQXNiK3UySFN6ei8vakcrLy9iYlNHRFFhelEwWHNMYmFzMmNQdW5idENzWVlqaDA3aGdrVEp1REFnUU8zK0k0SkliZUxDajF5UTRzWEw0YTN0emVlZnZycFNoLy82S09QOE95eno5cHVXVldWTjk5OHM4cUxkRzV1TGhvMmJHaTM3YnZ2dnNPUUlVTnNyN3RtelJxTUdER2l5bkZjK2ZuNXRsdGZFZUM1NTU1RG8wYU5LdjI4UHZ6d1ExdWhWeGxyOGFiUmFPeHVSMWJWdHVxeUZwdGw3NVJoTkJweDZkSWwxSzlmSDZtcHFmRHk4cXJ5SEZmMi9ibHk1UXA4ZlgyUm5wNE9RUkRnN2UwTm85R0kxMTkvSFdxMUdtcTF1bHF4RlJZVzR1T1BQOGI1OCtkeDl1eFpBTUQ0OGVQUnBFa1RoSWVIMjFvR1Q1MDZCWVZDZ1pTVUZIaDdlOS95WjFBYmpodzVncWxUcDJMS2xDbm8yclVybm5ubUdjeWNPUk1kT25UQWdnVUxZRGFic1dMRkNreWVQQmxQUHZra1ltTmpBUURyMXEzRHlwVXJzWExsU2xnc0ZnUUdCdG9WNmhxTkJ0dTJiYXZRRFd3MWN1VElDdjhKS04rbHp6bTNLd3lOUmlNU0V4TXhaODRjQUtXdHh4MDdkb1NQanc4S0N3dHI1Zk1naE53WUZYcWtTdnYzNzhlYU5Xdmc2K3VMUm8wYTJZcURVNmRPb1dYTGxoQUVBV3ZYcnNXNGNlTnVldUhmc1dOSHBSZHF6amttVEppQTRjT0g0NkdIL3J2Wnh2ejU4OUdyVnkvYjY4NmZQeDhQUFBDQXJRall2SG16cmJVbFBUMGRScU1SVzdac1FmZnUzVzIzckNxcmZLdVdwMU1vRkhqeXlTZnR0bG03U0VWUnhLQkJnNm9jdzdkdTNUcDgrZVdYQUVydi8xcGUyVzAvL3ZqalRXT3BYNzgrRmk1Y2FQczlJQ0FBMjdkdkIxQmFvQThiTmd5aUtFS2hVT0NKSjU2d2RTbks1ZktiZHBVKzlkUlR5TWpJZ0VLaHdKZ3hZNkJRS0ZCY1hJd21UWnJnNVplclhqRkVKcE9oUVlNR3R0L3IxYXNITHk4dnhNYkdZdlRvMFlpSWlFRHo1czByTE0weWI5NDhIRGx5QkhLNTNPNzc2a3l0V3JYQ3UrKytheHNmOThJTEw4RGYzeDhHZ3dIcjFxMnpmYzluekppQmdvSUMyL05Pbmp5SkpVdVdnSE9PVWFOR1lmdjI3YmQweDQrTEZ5OVdLQXkvK2VZYnUzMjZkZXRtOS91T0hUdVFsNWVIcUtnb1dDd1c3TnExQzlldVhVTzNidDFzaTJXWGZjN0dqUnNSR2hwYTdaZ0lJVGRIaFI2cFZHWm1KdDUrKzIyODhzb3JpSTZPeHFSSmsrRG41NGVCQXdjaVBqNitRcXVPZFJ5WXhXS0J3V0RBb2tXTDhNa25uOWk5Wm54OFBBRGd6Smt6dHFVMkdHTjQ1WlZYTUduU0pFUkZSYUZEaHc3VmlxOSsvZnBvMTY0ZDFxOWZqNzE3OTZKQmd3YTJPeW1VSDNObU1wbGNhbXlWSXlVa0pPQ3p6ejZEeVdTcVVOanUyTEVEUU9rNE4rdlBsZDAxNHNFSEg4U0REejRJalVhRHJWdTNWbWpSSzcvdFp1Unl1ZDJnZlVFUWJKTUVHamR1akNOSGp0Z3UrbVc3RFgxOWZXL2FWYnBwMHlhSW9nakdtTzI1UGo0KytPaWpqMjc0dk9iTm0yUGZ2bjEyMjZaUG4zN1Q5N0o4K2ZJS3gzTzJvS0FnL1Bubm4zanZ2ZmZzdGxzL3cvNzkrMWQ0enE1ZHV6Qno1a3dBd0VzdnZZUmV2WHBWT25hemZOZnQwcVZMRVIwZERhQzBkYTU4Qzk2Tkp1bVl6V2FzWExrU1FPbDUvZUdISDJBMm03RnYzejc0K1BqZzh1WEw2TnUzN3kxMS94TkNiaDBWZXFTQ3ExZXY0cm5ubmtPL2Z2MHdmUGh3QU1DWFgzNkpaNTk5dGtJWHE5WEJnd2NoaWlLbVRKbUNaczJhbFYrTUZScU5CdXZYcndkUWNVQzlScVBCc0dIRGtKcWFpbzBiTjJMbnpwMjJWcWV5K3ZYckI2QzA2OHE2aU8vczJiUHRXbWJxdXJGangyTHMyTEVWQ3JqbHk1ZmJpcnVRa0pBS24yMVZSbzhlZmJzRmpZaGJtTlZjazZLcC9LUUNSNnZpZUVhVXZtZW5tREJoQWlaTW1HQzNMVDgvSHoxNzlzU3VYYnVxZk42ZVBYdHc4T0JCYk4rK3Zjb1d6L3o4Zk5Tdlg3L0NPZG0rZmJ0ZGExdGxMWHBaV1ZtMm4xZXRXZ1YvZjMvYnRrMmJOdUhKSjUrczFqSTZoSkRhUTRVZXNYUDI3Rm04K09LTDZOQ2hnOTJGSUR3OEhFdVdMTUdGQ3hlcWZPN2l4WXRoTnBzeGJkbzBqQmd4b3NMajFtMmlLR0xFaUJGWXVIQWg3cmpqRGdDbDNVeFdiNzMxbG5XTlBqUnAwZ1JBNlVWbDkrN2R0dkZEMWxZTFVSUnRQMXRuR2RaMGRxZ25tamh4SWlaT25GaGhlOW1Dc0tTa3hLNHJyMmZQbm5qLy9mZnR1aTlmZWVXVkc4NTBMY082Wm1GZGtRTW5MZGRUdG11OXZNREF3TEozTXJHemN1Vkt2UHZ1dXdCd3d6dDk5T3paRTN2MjdMSGxXbEZSRWNhT0hWdnB2dFpXZXF1eXJmVjc5KzdGN05tek1XYk1HQURBZ2dVTFVLOWV2YXJmR0NIRUlhalFJM2F1WGJ1Rzl1M2JZOCtlUGRpelowK0Z4dzhkT2xUcDh4SVRFM0hvMENFa0pDUkFFSVFLcy9IS3p0RHIxS21UN2VlcFU2ZmFadUNWNzJxOFVTdlBybDI3c0hmdlhreWZQdDNXZ21FeW1kQ3paMC9NbnovZmJ0K1NrcEpxZGN0NUlvUEJBQzh2THdDbGQ1V3dYcnl6c3JMd3h4OS8yTzE3N2RvMTFLOWZINTkrK2ltMmJ0MEtBQmc0Y0dDRjF4dzBhRkNsMzQxeWpDaGRtRG9PcGN2WjJHWXU3TjY5dS8zKy9mdmZCSUJ1M2JyTkhUeDRzRHNQbmpUaXYwVzRqYzQ0b0xWci9VWk1KaE0rKyt3enU1bTM4Zkh4R0Rac21LMFZya2VQSGxVdWFXTnQ4WjB6Wnc0V0wxNWM1WEdNUnZ1M0xJb2loZzRkaW5IanhtSEpraVYyRXpzR0RCaGd0MjlsWS9UaTQrUExyc3RKQ0trRlZPZ1JPeDA2ZEVDTEZpMlFtSmhvVjNnVkZoYWlWNjlldHFLaHZLMWJ0eUk3T3h0RGh3NkZLSXBZc0dBQjVzNmRhN2RQK2YvOUE2V1RMSXFLaWlvc3ZHb2RCM1VqaHc4ZkJnQ3NXTEVDanp6eUNFYU1HQUdqMFZqblcvU3M2OVI5K2VXWCtQdnZ2KzI2MjYzZHQrVUh6UU9seTRtRWhZVmg4dVRKR0R4NE1DWlBub3czMzN3VEhUdDJCRkM2YnRyVXFWTnQzZmszWVVacEFaU0hNcmZWbXpOblRvdURCdyt1QVlBR0RScTg4OEVISHl5NjdUZnFHc3JlVnEvaUluUU9jclB2T09jY2VYbDUyTHg1TXdCZzFLaFJlT3FwcDlDN2QyOWJvWGZ3NEVHY09IRUNRVUZCZGkxOEdvMEdPM2Jzc0JWcFZTMW9iQjJ2V1ZhblRwMHFiTE1xUHhhUHh1Z1I0aHhVNkpGcUtTZ291R0czeTF0dnZZV3dzRERrNU9UZ2tVY2VnVnF0dG8zSkErekg2SjA4ZWJMSzF5azdmcS84b0hMckdMMDJiZHJnaXkrK1FFWkdCZ1JCd0tsVHB6Qjc5bXk3c1VuV2kwaGRtbWxyWmIzRHc5YXRXOUdyVnkvY2VlZWR0c2VzTFRYRnhjVVZucGVTa21KYlJpUWlJZ0x6NXMzRDFLbFQ4Y0FERDZCZXZYcjQvdnZ2cTMwcnNPdjNFVGFpVEN0WFpHUmtRRUJBd0U4QXZEam5xMy82NmFlWlVrMW9jSGZXaVNTWEwxL0dva1dMTUgzNmRMc0pNdGJ4ZXVVbm5KU24xV3F4Zi85K0xGKyt2TXF4amxldVhLbTAyeCtvL0Q5dmhCRFhRb1VlcVpMWmJFWitmajRDQWdKdytQQmhoSVdGVmJudml5KytpUG56NStQczJiTzQ2NjY3c0dIRGhnb3I4NWU5S0pRdEFzczZjdVFJVWxKUzhOcHJyeUV4TWRHMnZmd1l2YlZyMTZKTGx5NUlTMHZEMjIrL2pWbXpabFc2SGw5ZGRPZWRkNkpyMTY1NDU1MTNNR3ZXTExzWng5WVd2ZkxNWmpOMjc5NXROMVpTb1ZDZ2MrZk8rUHJycndHVWR2WDUrUGlnb0tDZzBpVnNia0x3OS9kUEFlRFBPVCtpMCttZXVOVVhJQlg1K3ZyaTdObXptRHg1TXBZc1dWTHBZdGMzOHRCREQySGZ2bjM0NVpkZnFyeWRXV0JnWUtYNVd2WS9iMVkzdXZjd0lVUWFWT2lSS3BsTUpnd2RPaFFXaXdVTkd6YkU2NisvWHVXK0F3WU13T2JObTFGY1hJeTR1RGlNSGozYWJsSGV5aTRLVmRtelowK2xYWXRXQm9NQnExYXRRa0pDQXI3NDRndkk1WEs4OTk1N1NFcEt3aHR2dkFIZ3YvRS9aUWVtVjJmTk4wOFFIQnlNUllzV0lTa3BDY25KeVpnOWV6WUEyTVpGY3M1aE5wdGhOQnB0a3krMmJkc0dIeDhmQkFjSFk5YXNXZERwZERBWURIamdnUWV3YWRNbUtCUUs3Tnk1RTE5ODhRV09IeitPeG8wYkl5SWlvdHAzbmxDcjFmc0J0QUJ3UVJDRXJqZlpuVlNUbjU4ZkZpOWVqSmRmZmhubno1K0hyNjh2NnRldkQ3MWVYNjFpbkRHR2p6LytHQWFEQWJtNXVUaC8vandBVkxrWWRIRnhNVGpueU03T3JyU29yT291R29RUTZWQ2hSNnBVcjE0OTJ6ZzRvTFRMZGR1MmJmajg4ODhyTEpFd2N1Ukl4TWZIdzJ3Mlk4MmFOWlYyNlpUZDFxOWZ2d29MK2dLbDNZYzdkKzYwdFNKVlJxRlFZTkNnUVJVV1ZvMk5qYlVWYzlhdTI3cFMzRlZtOCtiTm1ESmxpcTJWMDlvaWF6YWIwYVZMRndEL3JYL1l2MzkvdEcvZkhuZmNjUWRhdDI2TjBhTkhJeW9xeXE0N2I5eTRjUmczYmh3TUJnUCsvdnZ2U3U5L1dobVZTclVNUUhjQUJxUFIyQ0V0TGMxcFk5bnFndnIxNjJQWnNtVXdHbzI0OTk1N1VWSlNBajgvdnlydlpsUFo4NmRQbjQ3ZmYvOGRnaUJnd0lBQlZSYUp5Y25KZVA3NTU4RVl3OE1QUDF6aDhkYXRXOWZvdlJCQ0NIRUF6bmt3NTN3a3Y2NjR1SmlyMVdwKzhlSkY2eVp1c1ZqNHA1OSt5bmZ0MnNYTFVxdlZlbFE4Z3dBQUlBQkpSRUZVL05LbFM5eG9OUEx4NDhmekhqMTY4RTgvL1pULzhjY2ZQQ2NuaHh1TlJ0dCtaVitydUxpWWw1U1U4SFBuenZGSmt5Wnh0VnJOVjY1Y3lTZFBuc3ozNzkvUHk3TWV4Mkt4Y0tQUnlFVlI1Snh6M3JGanh3cjdjczc1cFV1WDdJNVp6aWpPZWJEVW4zdHRLWC8rckt5ZmZWVXNGc3NOSDc4RlZYNmVLcFhxZVpWS0phclZhbEdsVXJWejltZmpLYW82eDdkRHA5UFo4cWNzaThWUzZmYkszTXAzcDZTa3BOcjdsdUZST1VxSWxLaEZqMVRnN2UyTlljT0dZZWpRb1NncEtRRlFlbmVEVHAwNllmejQ4WmcyYlJyaTQrTnRqOGxrTW93ZE94WnQyclRCQng5OGdNMmJOMlBac21YSXlNaEFRVUVCU2twS0lKZkxFUnNiQzFFVUlZb2k1SEk1dG0zYmh0V3JWeU13TUJDYk5tM0NxbFdyY09iTUdiejY2cXUyWTFyWGJQUHg4VUgvL3YxaHNWaHcvLzMzNDhNUFA2d1FkOWx1V2w1SjEyM0RoZzByakJ2MEVKVXVUbHorOWwzbDFlSkN3NVV1RnF4U3Fmb3p4aFlBWUp6em9UcWQ3cy9hT21BZGRFc0xVTitJVXFtc2RQdXRmQjl1WmQ5YnVjMWFHVTVkZ0pvUVFqd2F2OFhXZ2tHREJuRzFXczA3ZCs3TTMzMzNYYzQ1NTBsSlNkVjZyaWlLM0dLeDJGb0VDZ3NMcTl6WGJEWnpnOEhBQ3dzTGVWRlJFVGNZREx5NHVOaXVOV0hDaEFuVkRic3NqMm90NEp6N2M4NDczODRIVVVzNmM4Nzl5OGFrVkNydlVxdlZKclZhelZVcTFZeXFZaWZWNHdMbjJOa3FmS2NJSWJlSDFqWWc0S1ZGejcwQU5rb2RpNU9NQm5DUU1lWVJkMjdnbkNzQU5BRVFEaURZWkRMNUxseTQ4TVhMbHkvSEtSU0tuS2VlZXVyVmlJaUlhdzQ0ZE5uRmdyTVpZeVlBVUNxVkRSbGpweGxqalRqbnEzUTYzVGdBM0FISHJ6UEtuMk9VV1lCYUtpdFdyQmh5OHVUSngyUXlXZDc0OGVPbjNYbm5uVmRyNFdVci9VNFJRbTRmZGQwU29CYTdoZHlFcDNVTDJTMU9IQjhmLzA1QlFVRWNZK3lxUnFNWkVSRVJjY0pCeDYxc3NXQ1pJQWhIQURUaW5QK2kwK21lQkJWNXRhSFNCYWlsOU9DRER4NGFQWHAwVTdQWmZMOVdxeDIvZlBueVlTMWF0TERVOEdVbFdZQ2FFRTlHTFhvRTE3dElvZ0Q4Sm5Vc1RoSUhJSTB4bGk5MUlMVk5xVlMrS0FqQ3h3QU1vaWdPME92MUI1eDVmTFZhdlE5QUw4NzVPVUVRV2lVbko5UEYyb05wTkpyR29panFHV1BOT09jZjZIUTY2cVlueE1WUW9VZGNzbHVvTWdhRFFiWnc0Y0pwVjY5ZTFUREdXS3RXcmRhUEd6ZnVlNFZDVWQzV09ZL3VGbEtyMVNOUTJ2MHVpcUw0dUY2dlgrUE00NnRVcW1XTXNRa0FEQ1VsSlMxVFUxT3puWGw4SWcybFV0bFZFSVFEbkhPQk1UWkFxOVgrSUhWTWhKRC9VS0ZId0RsbkFCUW9MZkJjb2x2b1JvWVBIejZ0b0tEZ1JjNjVRcUZRL1BqTU04OU1HRHg0Y0VFMW5scTJXOGgwL1RaZEhrR2xVc1VCMk04WVV3Q1lvZFZxSzA1TGRpQ2xVdmtDWSt4akFGd1FCR1Z5Y3ZKUlp4NmZTRXV0VnI4QzRBUE9lWFp4Y2JIeStQSGptVkxIUkFncFJZVWVjVXZSMGRIM3lXU3lEWXl4UU03NWVWRVVIMGhKU1VtVE9pNHBLSlhLdXhoalNZeXhSZ0NXYXJYYVNVNCsvZ0JCRUxZQ2tJdWlPRnl2MTI5eDV2R0pTMkFxbFdvblk2d2Y1L3lRVHFlN0QwQk54K3NSUW1xQlM3ZmNFRktWMU5UVWZRRGFBdEF5eHBySlpMSVV0Vm85UnVxNG5LMTkrL1loN1AvYnUvUHdLTXBzZitEZlU5M3BkTUtla0hYQUFFWUVFcEpVTnk2QUNJcW9yT29BWGhHWm44dEZ4dnRUSEFaRVJSbTk2ampYQlJkd0ZGRXdqaUNEZzZBRDZMQzRBQ29xTjEwZGtoaEFTSWlDM1FRaElTRWs2YVQ3M0QreVRBSUpCRWgzVlNmbjh6dytVbHUvcHdtSE9yejF2bThSYmF5ZDRick80WERjSDhqMlUxSlNMbFVVNVVNQVptWitWSXE4ZG9zQi9BN0FMMFIwdGFxcVQrc2RrQkNpaHZUb2lhQ25xdXBiQU80bUlnWEFxNVdWbFhOemNuTGExUGk3cGlRbEpYVzBXQ3lmRWRIbHpQeDlhV25wMWZ2Mjdhc01ZUHNSRm90bE54RkZBVWgzT0J3eXc3YWRzOWxzd3dCOERvQzhYdStZek16TVRYckhKRVI3ZDE1TGxndGhKRzYzZTExOGZMd2J3Q2dBVjVsTXBwSGR1blg3OU5kZmYyM0p1TDFnRmRLalI0OVZSSFF0Z1AzbDVlWFg3TjI3TjJDemlFZU1HR0gyZXIwWlJIUVJnTzBPaDJNeTVGRmR1K2R5dVg2S2pZMnRJcUpSUkhSOVpHVGs4aU5IanJUbFBCVEM4T1RScldnVEhBN0hFaUlhaXBwSFIwUEN3c0p5VlZVZHJuZGMvcUtxNnF0RU5JR1pqd0M0Y2ZmdTNVY0QyZjd4NDhjL0JYQXBnSjhLQ3d0dmdLeDVKbXBwbXZZOGdFMUVGR094V1A0T3VjOElvU3RKUU5GbVpHUmtPS3FycS91aTV0RlJaeUw2UWxYVlA2S04vVGxYVmZVUklycVBtY3VZK1dhSHc3RXZ3TzIvVGtUWE1mTUpyOWM3NU9EQmcrV0JiRjhZbnErNnVub2FBQmNSRGJmWmJFL3BIWkFRN1ptTTBSTnRrcXFxVHhQUkk2aVpKUEIzajhjelBTY25KK2dmSWFtcU9vV0lWZ0NvWnVZcG1xWjlHTWoyNjVaUklTS2YxK3U5TERNelV3dGsreUo0cUtwNk5SRjlEZ0RNZktPbWFWdjBqa21JOWtqRzZJazJ5ZTEyZnhFVEU3T0xpRVlUMFNDejJUd3hQajcrVTVmTDFScnY0OVNGcXFyRGlXZ05NeXNBL3FocFdub2cyMDlMU3h1cktNcFNJaklCbU9SME9yOElaUHNpdUxqZDdvS1ltSmhxSXJxdWJyeGVZV0ZobWQ1eENkSGV0S2xIV2tJMDVIUTZQL2I1ZkduTS9BT0FTNWs1T3kwdDdTYTk0em9mcXFvT0lLSi9vbVpCNjVjMVRWc1l5UFp0Tmx0L0lsb0ZJTVRuODgxek9CeHJBOW0rQ0U1T3AvTi9tSGt6Z0ZpTHhiSVNjczhSSXVDa1IwKzBhVzYzdTlqdGRpK0pqWTN0Q3lCVlVaUXBNVEV4SVpHUmtWOGRPWElrS0dhSnFxb2FEMkJyN1RJbS85QTBiWG9nMisvYnQyOTNpOFh5TFJGRkFFalhORzB1WkJrVjBUTGN2WHYzVFNhVDZRNEFBMk5qWTAxdXQxdDZnb1VJSUNuMFJIdmdjN3ZkSDhiRnhaVUNHS0VveWpWbXMzbG9iR3pzcDI2Mys2VGV3WjFKbno1OXVsaXQxczFFMUplWnY5WTBiUUpxWHVVV0VFbEpTWmF3c0xBZFJOUUh3TGJLeXNwYmp4dzVVaDJvOWtYd0t5d3NMSXVKaWNrZ29tbEVOQ3d1THU0cmw4dVZyM2RjUXJRWDBvMHUyZzFOMDE0Q2NBTXpGd0s0bG9oMnBhV2xYYVozWE0xSlNrcXlkTzNhZFJVUnBRSFlveWpLV0FSNEdaUFEwTkIxUkpRRW9LQ3NyR3hjZTFpSVdyUStwOVA1SlRNL2lack9oZVVwS1NuUk9vY2tSTHNoaFo1b1Z6Uk4yMXBXVnBZRVlEdUFXRVZSZHRoc3RudGh2Qm5vRkJvYStnYUFHd0M0bWZtR2pJeU00NEVNd0dhei9SWEE5UUJLeXN2TGgrL1pzeWRnQ3pLTHRrZlR0R2VaK1RNQWNXYXpXY2JyQ1JFZzh1aFd0RHRIang0OTZYSzUzb21MaStzSzRBb0FFMkpqWTM5ak5wdTNsSlNVR09LeHBNMW1leExBTEFBbHRVdFQ1QWF5ZlZWVlp3S1lUMFErbjg4M1BEczcrNGRBdGkvYUpJNk1qTnhrTXBtbUVkSEF1TGc0dUZ5dUwvVU9Tb2kyem1pOUdFSUVWRnBhMmxSRlVkNEEwQWxBaHNmanVTVTdPL3RuUFdOU1ZmVnVJbG9Ld09QMWVpZG1abWF1RDJUN3RjdW9yQVVRd3N5VE5VMWJIY2oyUmR1V21wcDZqY2xrMmd5QWllajZqSXdNbVp3aGhCOUoxN2xvMTV4TzV3cXYxenNZd0g0QWRvdkZrcTJxNm5WNnhaT2Ftbm85RVMxaFpoK0FtWUV1OG1xWFVmazdhcFpSZVV5S1BOSGFNak16djJEbXAxQ3ptUGx5VlZXajlJNUppTFpNQ2ozUjdtVm1adWE0M2U0VUFPc0JkQ0tpVGFxcS9na0JIdHFncW1xcXlXUmFBOEJFUlAvamNEamVESEQ3VWN5OGlZZzZBa2gzT3AxL0NXVDdvdjNRTk8zUEFMNEFFQTlnSlJvL1hWS1NrNU5qZEFsTWlEWkl4dWdKQWFDMHRMVEs1WEt0akkyTlpTSzZpb2hHeHNiR3FsRlJVZjhxTEN5czhIZjdTVWxKRjVuTjVxMEFJZ0FzZHpnYzkvdTd6WVlTRXhORFEwTkR0OVV1NDdLMXRMVDB0bVBIamhsaXZLSm9rN2hyMTY2YnpHWnozWGc5ZHJsY1crMTJlL2U0dUxpL20weW1JUzZYNjJPOWd4U2lMWkFlUFNFYTBEVHRLWi9QZHpPQUkwUTBQaVFrNUg5VFVsS1Ntem8zS1NtcFkydTBPWERnd0c0V2krVlRBTEVBdm5BNEhIZTJ4dWVlaTA2ZE9xMGhvbFJtemxjVTVhWjkrL1pWQmpvRzBiN2s1dWE2QU54ZU8wemg4YlMwdEFkOVBwOFR3RGhtSGdQcGlCQ2lWVWloSjhRcG5FN25KMTZ2VjJYbURBQjlUQ2JULzZhbHBkM2U4QnhWVlJNc0ZvdVdtcHI2bXd0cHExZXZYdGFRa0pBUGlXZ0FnT3pLeXNvSkFBTDZ4ZzVWVlJjUjBSZ0F4NnVycTY4TDlESXVvdjNTTk8wekFNOEFNQ3VLOGdvUi9RWUFpQ2phWnJPTjBqYzZJZG9HS2ZTRWFFSm1adVloVGRPdVlPYWxBQ3lLb3F5dzJXeXZKQ1ltaGlZbUpvWUMrQ2NSSlpwTXBqZHgvclBYbFc3ZHVpMEZjQTB6SC9SNnZUZm01T1NjYUxVdjBRS3FxajRBNFA4RHFBWndZMVpXVmw0ZzJ4ZnRXKzNDeVpjM2MvaU9RTVlpUkZzbFhlTkNOSS9kYnZjL1kyTmpYVVEwRXNBd2k4Vnl0ZFZxSFVORUkyclA2UnNURTNQQTdYWTd6L1hEVlZYOUN4SGR4OHpGUkRUSzZYVHVhOVhvRytqUm8wZllxV3NFMnUzMnNRQ1dFWkVDWUtyRDRkam9yL2FGT0pYTlpodW1LTXBuUktRMmM4cHZYQzdYU3dqZ0svK0VhSXVrUjArSXMzQTZuVXU4WHU4MUFING1vcXNCM05Md3VLSW9DNU9UazN1ZXkyZW1wYVg5RnhFOURLQ0NtVzkxT0J5N1dqSGswMFJIUjY5U1ZmVyt1bTFWVlFjdzgwclVySlgzSjRmRHNjcWY3UXR4Q29XWi94TkEzQm5PaVZSVmRVeWdBaEtpclpJZVBTRmE0UERodzRlaW9xSnlGVVdaaXRNZjFZYWFUS1lCTHBmcmZRQjh0cyt5Mld6akFmd05BRFB6ZEtmVHVjWVBJZGV6MiszZEFieEdSRGZGeHNaMmlvdUx5eWFpTHdCRU0vTzdtcWJOOW1mN1FqU0IzVzczUjNGeGNidVorVm9pQ212cUpDSlNYQzZYck9Vb3hBV1FIajBoV3NCdXQzYzNtVXh2by9ueGVEZWtwYVhkZmJiUFNVdEx1d3pBQjBSRUFKNTBPcDN2dG1hY1RXSG1od0ZZQVlDSVpoUFJmZ0FYMVM2ak1nTXRLRTZGOElmYW51U0J6UHhsTTZmY2tKU1VaQWxnU0VLME9WTG9DWEYyQ2pPdnJac1IyT3hKaXZLS3Fxb0p6UjBmT0hCZ0gwVlJQZ0ZnWmVhbG1xWTkzZXFSTmhFV00wODVaWjhWdGIySnNveUswSnVtYWI5b21uWXRnSWVaK2RRL2oxMHRGc3Q0UGVJU29xMlFRaytJbG5tT21UOEVjUElNNTNRQXNCUk41SldxcWxGbXMvbGZBTG9EK0plbWFUUDhFMlpqTnB2dDVtWUtWQ0tpamNuSnlSY0hJZzRoem9JZERzZnpSSFE1TStjMFBFQkV0emQza1JEaTdNNTNXUWdoMnFXa3BLU09Gb3ZsanRxYnoyQUE1bFBQWWViN05FMWJYTGR0dDl2RGZUN2ZKaUlhQ2tBckxDd2NldkRnd2ZKQXhLdXE2bWRFZE8wWlRpbGw1bUdhcG1VR0loNGh6aVl4TVRHMGMrZk9DNWo1djRpSW1ObFhWRlRVNGNDQkEzNS9RNDBRYlpFVWVrS2NwNVNVbEI1bXMvay9tZmxXSXVyZjhGaFZWZFhGdFd2U21WVlYvVHNSVFdUbUExNnY5NHBkdTNZVkJpSyt0TFMwUzRob2QrM3lLYWRoWmcrQWw0dUtpcDZVbTZnd0dsVlZSeFBSdXdDaW1QbDJUZE5XNmgyVEVNRklDajBoV29HcXFvT0k2RjRBMDFBekJtK3JwbWtqYlRiYlRBQXZBVGpxOFhpR1pXZG41d1l3cGplSTZQZE5IV1BtcmRYVjFYZkxBc25DeUpLU2tpSXNGc3M3QUtCcDJrMTZ4eU5FTUpKQ1Q0Z1dTa3BLNm1nMm14T0lLRUZSbEI0K255OUtVWlJZQURHb2VVOXRGSUJ3WnU1TVJCMlltZkR2OFhybEFNcUlxQUpBT1RQL0NzQk5SRzVtZGhQUkVhL1hlOGpuOHhXVWw1Y1g3TnUzcitSQ1lvMlBqdytQaVlrNVJFUmRUem4wQzRDSEhRN0g4Z3Y1ZkNFdVJBdHpLWXlaclVSa1JVMWVtUUJVRVZFRk0xY0dLcGVFQ0haUzZBbHh1cERVMU5TK2lxSU1KQ0liZ0VFQStxUG1CaFFvaFFCMiszeStEQUFaaXFKa1ZWWlc3czdKeWZHMDVHSlZWV2NTMGFzTmRsVURXRkpXVnZiSW5qMTdTdjBSc0JCTkNQcGNFaUxZU2FFbjJyMGVQWHFFUlVWRlhRNWdPSURyaWNpTzJuWG5HdXJRb1FQaTR1SVFHeHVMbUpnWVJFUkVJQ0lpQXBHUmtZaUlpRUMzYnQwUUdob0tpOFZTLzE5SVNBaXFxNnZoOFhoUVdWbUpxcW9xVkZSVW9MaTRHTWVPSGNQUm8wZHg3Tmd4SER0MkRJV0ZoWEM1WEhDNzNTZ3RQYjBXWTJZUEVXbk12SW1JdnF5dXJ2NXUxNjVkWlUxOUo1dk5sZ3VnWCszbWpxcXFxaGxaV1ZsWnJmZTdKc1RwMm1JdUNSSHNwTkFUN1ZKS1NrcHZzOWs4RnNBNFpoNUJSS0YxeDBKQ1F0Q3JWeTljZlBIRjZOZXZINUtTa3RDblR4OTA3WHJxVTFEL0tTa3BRWDUrUG5KeWNwQ2JtNHU4dkR6azUrZWpzckxSTW1NZVp0NU9SQnU4WHUrR3pNek12UUNncXVwd0l2b1NOWSsxSHRZMDdUWElvc2pDVDlweUxnblJGa2loSjlvTlZWVVRpR2c4TTA4am9zdnI5bHV0VmlRbkp5TXRMUTFEaHc3RmdBRURZRGFmdG1xSzdyeGVML2JzMllPdnYvNGFtcVloS3lzTEowLytlMWsvWm5ZUzBkOEEzTWpNaDh2THkyZnQzcjM3cUg0Umk3YXFIZVhTT29mRHNVKy9TSVc0Y0ZMb2liWXVwSGFaaHBrQVJ0YnRqSTJOeGJCaHd6Qnk1RWlrcGFVaEpDUkV4eERQVDNWMU5YYnQyb1hQUC84YzI3ZHZ4OEdEQjhGYzMzSDNOWUJYUEI3UFAyVXNrbWdsN1NxWDZqQ3o1SklJYWxMb2lUWXBKU1VsMm13Mi96OW1mckR1elJBeE1URVlQbnc0eG93WmcrVGtaTlM4YnJadFlHYnMyYk1IR3pac3dOYXRXM0hvMEtHNi9ZVkV0TkRyOWFablptWWUwamxNRVlRa2x5U1hSSEJyTzlrcEJJQisvZnBGV3EzV1dZcWl6QVpnSlNJTUdqUUl0OTU2SzBhTUdBRkZhZnR2L2ZQNWZQam1tMit3YXRVcWZQdnR0L0Q1ZkhXTEk3L204WGhleU1uSmNlc2RvekEreVNYSkpkRTJTS0VuMmdTNzNkN0Y2L1hlVDBTUEVGRkhxOVdLY2VQRzRZNDc3a0RQbmozMURrODNicmNiSzFhc3dFY2ZmVlEzQnVra003OVVYbDcraW96ZkUwMlJYR3FhNUpJSVZsTG9pYUNYbXBwNnE2SW9yeEZSbE1WaXdiaHg0ekJqeGd4MDc5NWQ3OUFNbzdpNEdHKzk5UlkrK3VnalZGUlVnSm1MbUhtVzArbjhHMlJHcnFnbHVYUjJra3NpMkVpaEo0SldVbExTUmFHaG9YOEZNSTZJY09PTk4rS0JCeDVBVEV5TTNxRVoxdEdqUi9INjY2L2o0NDgvcnB1NDhZWFA1NXZoZERwLzFEczJvUi9KcFhNbnVTU0NoUlI2SWlpcHFubzNFUzBDRUg3UlJSZGgzcng1dU95eXkvUU9LMmhrWldYaG1XZWV3YjU5K3dDZ2dwbm5hcHEyU08rNFJPQkpMbDBZeVNWaGRGTG9pYURTcTFjdmE5ZXVYVjlWRk9WZXM5bU1hZE9tWWNhTUdVRzVwSVBlcXF1cmtaNmVqcVZMbDhMajhZQ1pWM3E5M3VueWhvRDJRWEtwOVVndUNTT1RRazhFalpTVWxCNW1zM2sxZ0NzaUl5UHg3TFBQWXRDZ1FYcUhGZlIrK09FSFBQVFFRM0M3M1FDUVJVUzNaR1JrN05jN0x1RS9ra3YrSWJra2pNaWtkd0JDdEVSS1NzcWxaclA1R3dEOVVsSlM4T2FiYnlJeE1WSHZzTnFFcUtnb2pCMDdGcnQzNzhhaFE0ZGlBRXlOam83ZWZQandZVms2b2cyU1hQSWZ5U1ZoUkZMb0NjT3oyKzM5aUdnckVjV09HVE1HTDczMEVqcDI3S2gzV0cySzFXckZtREZqVUZ4Y2pCOSsrQ0djaUNaSFIwZHZPWHo0c0V2djJFVHJrVnp5UDhrbFlUUlM2QWxEczlscy9abDVLeEhGVEpnd0FVOCsrV1M3V0toVkQwU0VvVU9Ib3JTMEZObloyV0ZFZEd0OGZQd1dsOHNsTjZnMlFISXBjQ1NYaEpGSW9TY01LelUxOVRlS29ueEZSTEczM0hJTDVzK2YzNlpldFdSRVJJVEJnd2Vqdkx3Y3UzYnRDZ013TVRJeThzUEN3c0lpdldNVDUwOXlLZkFrbDRSUlNLRW5ETWx1dDRjRDJFUkVmYSs1NWhvOC9mVFRjbU1LRUNMQ0ZWZGNBYmZialQxNzlvU2JUS2JyTzNmdS9MZWpSNC9LQzkyRGtPU1NmaVNYaEJGSXY3MHdKR1orbm9qc0NRa0pjbVBTQVJIaGtVY2VRYjkrL1FDZ1gzaDQrQks5WXhMblIzSkpYNUpMUW0vU295Y01SMVhWMFVUMGFvY09IZkRHRzI4Z0tpcEs3NURhSmJQWmpNR0RCK09UVHo1QlpXVmxja3hNekQ2MzI1MmxkMXlpNVNTWGpFRnlTZWhKZXZTRW9WeDY2YVdkaUdneEFNeVpNd2U5ZS9mV082UjJMVDQrSGs4ODhRUUFnSWdXcEtXbGRkVTVKTkZDa2t2R0lya2s5Q0tGbmpDVThQRHdXUUF1R2pSb0VDWk1tS0IzT0FMQThPSERjZTIxMTRLSVloUkZlVWJ2ZUVUTFNDNFpqK1NTMElNTTFoQ0drWlNVRkJzYUdwcW5LRXJZeXBVclpSRlhBL241NTU4eGNlSkVlTDNlQ2lLNk5DTWo0eWU5WXhMTmsxd3lMc2tsRVdqU295Y013Mkt4M0FzZzdOcHJyNVViazhIMDdOa1RFeWRPQkFDcnorZDdWTzk0eEpsSkxobVg1SklJTk9uUkU0YlFvMGVQc0tpb3FJTkVGTEZpeFlxNkdXckNRQW9LQ3ZEYjMvNFdBSTVYVmxiMnlNbkpPZEhhYlRBekFiQUFDQVVRZ3JiN2oxRWZnQ29BbFFBOFJNU3Q5Y0dTUzhZWGlGd1NvbzVaN3dDRUFJRHUzYnRmVDBRUkF3Y09sQnVUUVNVa0pHRElrQ0g0NXB0dnVvU0VoRXdCOEpZZm1na0JFQVdnUiszL0xYNW93d2c4QUk0QU9BaWdzSGE3VlVndUdWK0Fja2tJQUZMb0NZTlFGT1YyQUxqKyt1djFEa1djd2JoeDQvRE5OOStBaVA0RC9yazVoYUtteU52aGg4ODJvc0VBanFNVkN6M0pwZUFRZ0Z3U0FrRGJmU3dpZ2toU1VwS0ZtY2NRRVc2NDRRYTl3eEZuY09XVlY0S0lRRVNERXhNVFEvM1FoQVUxUFhudFJhdjJXa291Qlk4QTVKSVFBS1RRRXdaZ3RWcFZJdXJZcDA4ZlJFWkc2aDJPT0lNdVhib2dPVGtaQU1JN2QrNDh3ZzlOS0REUTQ5cUtpZ3A0dlY1L05oR0tWdng3V0hJcGVBUWdsNFFBSUlXZU1BQm1UZ1dBL3YzNzZ4M0tXZTNac3dlUFBmYllhZnNuVFpxRXlzcEtWRmRYTjNuZDRjT0hjZWpRb1ViN21CbnA2ZW4rQ05PdkJnMGFCQUJnNXFGNnRMOTkrL1lXbmNmTUtDZ29PRzIveCtQQmxpMWJtcnltckt3TWI3MzFWdjNQOGIzMzNzT2NPWE1BQUY2dkY3Tm16Y0ozMzMxM3hqYnJGQlVWWWU3Y3VjMyttZkNIWU1xbDF1THhlSkNYbDZkM0dPZEY3MXdTN1lPTTBSTkdZQU9BU3krOVZPODR6aW94TVJINStma29LaXBDdDI3ZDZ2Y2ZPblFJUklRMzMzd1RKMDZjd055NWN4dTlVM1RSb2tXSWpvN0d6Smt6Ni9mNWZENHNXclFJZDk1NVovMitQWHYySURvNnV0Rm5HMDNmdm4wQkFFUTA4Rnl1NjkrL2Y1elZhaDJ0YWRxeWxwdy9kZXBVbEplWG43YS9vS0FBQ1FrSlRWNHplL1pzREIxYWM4L015c3JDbkRsenNISGpSdmg4UHV6ZXZSc0RCZ3hBYVdrcEhuNzRZV1JrWkp4Mi9lYk5tN0Y5KzNaTW56NGRBSkNmbjQrTEw3NFlBR0F5bVRCeDRrVE1temNQbzBlUHJpOEFHN3Jubm52dzI5LytGdVBHalVONWVUaysrK3d6K0h5K2xuemQxbUw0WENvdkw4ZW9VYVBxdDhQQ3dyQng0MGJjY3NzdFRaNi9jdVZLaEllSE4vdDV1Ym01K09NZi80aTFhOWVpYytmT3JSNnZQNTF2TGdseExxVFFFMGJRRndENjlPbWpkeHpOR2o1OGVQMnZmVDRmYnI3NTV2cnRyVnUzd3V2MXdtdzI0NTU3N3NIY3VYT3hkdTNhdXVVVGNPalFJWHozM1hkWXMyWU5xcXFxa0pHUmdXZWUrZmVpK09QR2pRTUF2UHp5eS9qdi8vNXZMRnk0TUVEZjZ2ekV4OGZYL2JMbjJjNVZWVFVCd0JnaW1nSmdXTzN1RmhWNksxYXNhSEsvM1c3SG1qVnJ6bnI5cGsyYk1IVG9VQkFSc3JPek1XUEdESHo1NVpkbnZHYjE2dFc0N2JiYjZyZHpjM054M1hYWDFXOWZkZFZWZU8rOTk3Qno1ODdUcnMzTXpNU1BQLzZJWWNPR25YWXNnQXlmUzh5TTh2SnlaR1JrWVAvKy9YajAwVWZCekRoNDhDRFdyRmtEcTlWYWYrNllNV01hUFRxMzIrMklpNHVyMzNhNVhJaUxpME5ZV0JodXYvMzIrdTJHeDVzcTZJM2lYSEpKaVBNbGhaN1FIVFAzSXFLR2Yra1p6dGF0Vzg5NG5KbWhLQXFzVmlzV0xGalE2T2EwZVBGaVRKOCtIUjA2ZE1Ea3laT3hZTUVDckYrL0hsNnZGNWRmZmpuV3IxOFBqOGVEbVRObjRzRUhIMFQzN3QzOS9YVXVTSVA0NHBvNm5wcWEybGRSbEhFQWJpT2l5eTYwdllrVEp5SXNMS3pSdmp2dXVLUFJOak0zS2d3ckt5dXhZY01HUFAzMDB3QnFmbjZEQmcyQzFXcEZXVmxaczIzbDV1YmlpU2VlcUg4bktRQTg5TkJEVFo3NzFGTlBJVFUxRmN1V0xRTXo0OVZYWDhYSmt5ZHg3YlhYTmpwdjhPREJwMTI3Wk1rUzJPMzJadU00WDhHUVN3M3QyTEVEbDEzMjd6OGlVVkZSWit5OUE0Q1BQLzRZSnBNSkFIRFpaWmRoL2ZyMTljY2FidGZsbDVHZExaZUVhQTFTNkFuZEVWRUVBSFR0YXV4M2ZJOGNPUktLOHU5aHJUNmZEL2ZkZHgvKzhwZS9BTUJwTis3dnYvOGVEb2NEZVhsNW1EZHZIajcrK0dQMDY5Y1B2WHIxYW5SZWRYVTE1c3laZzJ1dXVRWlhYSEdGMzcvSGhlclVxUk1BZ0pucm41T2xwS1FrbTB5bWNVUTBGVUJ5YTdaMytQQmhmUFhWVi9YYmRyc2R5NWN2YjNUT1ZWZGQxV2g3L2ZyMUtDa3BRVkpTRXJ4ZUx6Nzk5Rk1jUDM0Y1YxMTFWZjA0dW9iWHJGNjlHckd4c1kxNmZ6Nzk5Rk84ODg0NytPQ0REODRhNDZwVnExQllXSWpObXpmWDkwaTUzVzVNbmp3Wm4zLytPVUpDUWhxZDM3RFhxalVGU3k3VitlYWJiM0RycmJlMitQd0pFeWJVOTVRRE5UbDQwMDAzTmJ0dDVONDhvT2xjRXFLMVNhRW5qQ0Fjd0dtOU5rWlRXVm5acU9BWVBIZ3dKazJhaEZHalJtSFNwRW5ZdkhrejdIWjdvNXVMMCtsRVVWRVJwa3laZ3BNblQyTDE2dFgxajJycmpCNDlHa1ZGUmNqTHk4Tjc3NzJIYTY2NUJyTm56dzdZOXpwWG9hRTFLMEVRVVppcXFuOENjQWNSWGRMUzYyMDJXN052Z2JqdXV1dGdzOW53L1BQUDErK3JyS3c4clFmdjFPMkdxcXFxc0d6WnNyb1lzWEhqUmxSVlZlSHp6eitIMVdyRjBhTkhjZjMxMXpmNldUYmx5eSsvYkZHUGtLWnBXTFJvRVY1OTlWVkVSRVRVNzY4cjVzTEN3bUN4TkQyUitPR0hILzVIUmtZR2JEYmJXZHRwSVc5ZG0wWjM4dVJKT0ozT1JqL3JrU05IbnZHYWhqMnRRRTBQM3NjZmY5enN0dEUxeUNYL1ZQNUNRQW85WVF3RW9OSGtoV0J5NnNTTWhxWlBuNDdwMDZkai92ejVHRHQyTERwMzdsei9hT25Rb1VONDdybm5NR0xFaUVhOUZNR0VtWCtqS0lwZjF3QmJ0MjRkWW1OajY3ZWI2dEZ6dTkzMXYzNzMzWGZScVZPbituMXIxcXpCM1hmZmZVNjlhQ1VsSmRpMmJSdUlDT3ZXcld2eW5LVkxseUl4TVJFUkVSR1lNMmRPL1F4S0l3aUdYUEo0UEFnTEM4UHUzYnVocWlvQTRMUFBQbXYwNkxhcHg5c05ld0I5UGwrejI1MDZkY0xTcFV2OUZiNFFRVU1LUFdFRVpRQzZsSmVYMXovS01LS0tpb3BHc3dVOW5wcVhHZVRsNWFGbnorYkhVci85OXR1SWpvNUczNzU5c1gvL2Z2VHUzUnRyMXF6QndvVUx3Y3pJemMzRkcyKzhVWC8rNXMyYi9mY2xXa0ZsWlNVQWdKbkxuVTduREFCa3M5bXVZT2FwUkRRYXdNVm51dDdoY0RSYmhUQnpGSUNyQWF3K2VmSmtveG5KRFozNnVDOC9QNzkrZ3NTV0xWdnc1Sk5QWXVyVXFRQ0FsMTU2Q1IwNmRHalpsNnUxZHUxYTlPelpFOTI2ZGNQMDZkTWJGWEU3ZCs3RXZIbno2bi9tQ1FrSlNFaElhSGJNM2FsajlIcjA2RkhmNi9UY2M4OU5CckNWaUk2Y1U0RE5zTmxzeFFpQ1hBSnFIaS9mZSsrOVdMaHdJZDU1NTUwV1hkUFVQNGhPWGI2bWJydW9xQWd6Wjg0MDlPU21CcmxVb1hNb29nMlRRazhZUVRHQUxzZVBIemYwemVsUGYvb1R4bzhmajJIRGhtSFZxbFZ3T0J4SzVDZzFBQUFOOWtsRVFWUUFhbTc4S1NrcFRWNnpmZnQydlBIR0c3QmFyVWhQVDBmdjNyM1JzV05IWkdWbDRmdnZ2NjhmVkE0RXgrQnhBUFdUR1lpbzdrWHM3SEE0dmdYd0xRQ2twcWFxaXFKTUJUQ2FpQWFjYnp0VHBreHA5bGpkRGJKTzNkaXN1KzY2QzMvOTYxOGJMUlk4WnN5WVJ1YzJOVWJ2MWx0dnJWLzZwcnk4SE11WEw4ZUREejZJeU1oSUxGcTBDTXVXTFlQSlpFSmxaU1ZlZU9FRnpKZ3hvLzZ4VzUxVFovUzYzVzdjZHR0dDJMeDVjNk14ZWcxLzVuNFFGTGxVWit6WXNYamhoUmNhOWNpZVNkMXM2NEtDQXN5Y09STlBQUEVFSmt5WWdNMmJOMlBVcUZGNDdiWFhrSitmajJlZmZmYTBuNDhSTlpGTFFyUTZLZlNFN3BqNUFCRWwvUExMTCtqUm80ZmU0VFRKNS9OaHhZb1Y5ZXVUWldkblk4MmFOUmd4WWdTMmJObUN0OTkrdTlINVgzLzlOZUxpNHBDUWtJQzc3cm9MQXdjT1JISnlNZzRlUEFpWHk0V3NyQ3c5dmthck9IS2t2dlBKMWRUeHpNeE1EWUFHWUU1S1NzcWxKcFBwRGdEamlDanRYTnBwYnF5VjNXNC83ZGlaeG1hZE9oYnZiR1AwM25yckxYVHYzaDFqeG95Qm9pajQ1Sk5QOE13enorQ1JSeDZwNzhtYk9ISGlhZGVkV2xpVmxwWUNBRHAyN05qc0dMM1dGZ3k1MUZESGpoMFJGaGFHdzRjUEF6ajcrM21aR2V2V3JjT1NKVXN3Yjk0OERCa3lCQUF3Yjk0OGpCbzFDdmZmZnovZWZQTk5USmt5QlgvNHd4OXc5ZFZYKy8wN1hJaXo1WklRclVFS1BXRUVQd0lZbnArZmI5Z2VyUTgrK0FBUkVSSDFoZDROTjl3QWg4T0JWMTU1QlpkY2NzbHBDL2p1MkxFRFNVbEpHRDE2Tk82Ly8vNzYvWkdSa1VoSlNjRmpqejNXYUhaZ01IRzVhdTVKelB6ejJjN2R0V3ZYSGdEekFjeFBTMHZyVmR2VDF5TEhqaDNENzMvLyt5YVBuY3RNelhQaGREcXhjdVZLTEY2OHVINkc5ZU9QUDQ0SEhuZ0FZOGFNUVdKaUloWXVYR2prTVhDR3o2VTYyN1p0Zzh2bFFubDVPYUtpYWw1dnZHblRwbWJINkJVVUZPRHh4eDlIZkh3ODB0UFRHejNXOS9sODlaT2NicnZ0Tmp6KytPTjQ4Y1VYOGRKTEwySEZpaFhuL09nK1VNNGxsNFE0WDFMb0NTTndBTUR1M2J2MWpxTkpQcDhQTzNmdXhLeFpzOERNOVc4NnVQMzIyL0c3My8wT2l4Y3ZyajlYVVJSVVZGUWdQejhmMTExM0hmYnYzNDh2di93U1AvMzBFd29LQ2xCU1VvS1hYMzRaUU9QMXdJRGdlWFM3ZCs5ZUFBQVJaWi9MZFU2bjh3Q0FQN2YwL0lpSWlDYVhOckhiN2FmdGI3Z1cyL2s2ZVBBZ0hucm9JVXlmUGgycHFha0Fhc1pmZnZqaGg5aTdkeThHRFJxRW5UdDM0dlhYWDhla1NaUHF4K2cxL0RQUlVOMCtyOWZiNVB0eS9mUUkxOUM1MUZCbVppWnljM1B4eUNPUHRHamR2NWlZR015ZE94Y0RCOWE4UktLNTlmUHF2UC8rKzhqTHl6TnNrUWVjZnk0SmNTNmswQk82WStaZFJHVFltNU9pS0Zpd1lBSFMwOU14YTlZczlPN2RHejZmRDdObno4YTBhZE1hdlZkMDBLQkJHRFpzR1ByMzc0OEJBd2JBNVhJaExDd000OGVQeHlXWFhJSXVYYnJVbjN2ampUZnE4WFV1V04zeU1VVDBUYURhcktpb0FET2pzTEN3eWFWRG1udUx4cm5Zc21VTGhnOGZqdkhqeCtQMTExL0h0bTNiY09qUUlZd2JOdzd2di84KzR1UGo4ZlBQUCtQTk45L0V4SWtUMGFkUEgweWVQQm1scGFWWXRHaFJzNTk3NmhwL2RmeXh4cHZSYzZtaEJ4NTRBQUR3L1BQUDEvOGVOYlc4U3QzajNCMDdkalRxdVd1b3VmMm5GbjlHbzBjdUNTRkV3Q1VtSm9iYWJMYVRkcnVkaTR1TDJhakt5c3I0NE1HRDdQRjRtSm41aHg5K09PL1BXcmh3SVh1OTNrYjd2RjR2TDF5NDhJSmk5TGZTMGxLMjIrMXNzOW5LZS9UbzBlcUx0VEZ6RkROUFBMWGRyNzc2aW0wMkc5dnRkbjd4eFJkYkZLdk5adU9pb3FMVDl2LzY2NjlzczlsTzIrLzFldG5yOVhKMWRUVy8rT0tMdkc3ZE9pNHJLMnZ5czEwdUY3LzExbHQ4K1BEaEZzVnlCcE80WnFaeHF3aUdYS3FvcU9DNzdycEw3ekIwNSs5Y0VrSUlRN0haYkd0dE5odC84TUVIZXYvOUs4NWd5NVl0YkxQWldGWFZNNzhUN2p4eE00VmVuVk9MNHpPcHJxNXVoVy9zZDYxYTZBR1NTOEhDMzdra1JCM2w3S2NJNFgvTXZBSUFObTdjcUhjbzRndzJiTmdBQUNDaXM3OFg3UHo0QUhpYU85andGWFJuNCtkbFRGcExKV3ErYzZ1UlhBb09BY2dsSVFCSW9TY013dVB4L0F0QWlhWnB5TS9QMXpzYzBZUmZmdmtGVzdkdUJUT1hFZEh5czE5eFhqd0FXbVh4NENCeEJHY29iTStINUpMeEJTaVhoQUFna3pHRVFlVGs1SnhRVmZXdlJQVG9zbVhMOFBUVFQrc2RramhGM1V4WElscVZrWkZ4M0UvTlZBSTRDR0F3Z0NnQXhsLzE5dnhVb3FiSU8xajc2MVlqdVdSOEFjb2xJUURVdm1OVUNDTklUazd1R1JJUzhxUFpiQTVkdlhvMUxycm9JcjFERXJYY2JqZHV1dWttVkZWVmVaZzUyZWwwL3VpUGRwaVpBRmhRVStDRm9PMCtkZkFCcUVKTmtlY2hJbTdORDVkY01xNUE1WklRZGFSSFR4aEdkbmIyejZxcXZ1VDFlaDlkc0dBQlhuMzFWYjFERXJWZWYvMTFWRmRYZzRpV2E1cm10eHRUYmNGVGlWYnU1V3B2SkplTUsxQzVKRVNkdHZxdlpSR2ttUGw1Wmo3ODFWZGZZZlBtelhxSEl3Qjg5OTEzMkxCaEE1ajVHRE0vb25jOG9tVWtsNHhIY2tub0lTaW1wWW4ydysxMlY4VEh4K2NCK0krZE8zZGkxS2hSUWZGeTlyYnExMTkveGYzMzM0L3k4bkl3OHgrY1R1ZDJ2V01TTFNPNVpDeVNTMEl2VXVnSnczRzVYTG14c2JGOUtpc3JVek15TWpCKy9IaVl6VExLSU5BOEhnOW16WnFGdkx3OE1QTTZwOU01UisrWXhMbVJYRElHeVNXaEozbDBLd3pwNU1tVDl3UFl2WGZ2WGp6enpETmdidFd4NnVJc21Ca0xGeTZFcG1sZzVnUE0vRHU5WXhMblIzSkpYNUpMUW0vU295Y002ZWpSbzU3SXlNaC9tVXltcVQvKytHTjRSVVVGcnJqaUNoREpSSEYvWTJZc1c3WU03N3p6RGdBYzkzcTlvekl6TTMvU095NXhmaVNYOUNPNUpJeEFDajFoV0lXRmhVVnhjWEdmTWZQa1hidDJoWjA0Y1FLREJ3K1dHNVFmTVRPV0xGbUN4WXNYQTBDSnorZTdPVE16ODN1OTR4SVhSbklwOENTWGhGRklvU2NNemVWeXVhS2pvemNUMGVUczdPeXc0dUppREJreVJHNVFmdUR6K2JCNDhXSzgvZmJiQUZEQ3pCT2NUcWU4aDdPTmtGd0tITWtsWVNSUzZBbkRPM3o0c0NzbUptYXpvaWlUY25KeXdyT3pzekZreUJCWXJWYTlRMnN6VHB3NGdmbno1K1BERHo4RWdPTUF4bXVhdGszbnNFUXJrMXp5UDhrbFlUVHlUemtSTkd3Mld5SXpmMFJFU2JHeHNWaXdZQUg2OWV1bmQxaEJMejgvSDdObnowWkJRUUVBN0NlaVd6SXlNckwwamt2NGorU1NmMGd1Q1NPU0hqMFJORnd1MTdIbzZPaDNpYWh2V1ZuWmdQWHIxeU04UEJ6OSsvZUhvc2dFOG5QbDlYcXhkdTFhekprekIwZVBIZ1V6ZjFwYVdqb3FKeWZuWjcxakUvNGx1ZFM2SkplRWtVbVBuZ2hLYVdscGN4UkZlUnFBdFcvZnZwZy9mejRHREJpZ2QxaEJZOSsrZmZqem4vK01YYnQyZ1prOUFQNUgwN1FuOUk1TEJKN2swb1dSWEJKR0o0V2VDRnFwcWFsOVRTYlRVZ0JYRVJHbVRKbUNPKys4RTVHUmtYcUhabGpIangvSDh1WExrWjZlRHAvUEJ3QVp6SHlQcG1tWmVzY205Q081ZE80a2wwU3drRUpQQkR0U1ZmWDNBUDVNUk4yc1ZpdW1UWnVHMjI2N0RWMjdkdFU3TnNNb0xTM0ZQLzd4RDZTbnA2T3NyQXdBU24wKzMxTk9wM01CQUZsQlZ3Q1NTeTBpdVNTQ2pSUjZvazNvMTY5ZlpGaFkyQk5FZEErQThQRHdjRXliTmcwMzNYUVRZbUppOUE1UE4wZVBIc1c2ZGV1UW5wNk8wdEpTQUtnQThGNTVlZmtUdWJtNUxwM0RFd1lrdWRRMHlTVVJyS1RRRTIxSy8vNzk0NnhXNjlNQXBoR1JSVkVVakJ3NUVwTW1UWUxOWm1zWEE4MlpHYnQyN2NMcTFhdXhjZU5HZUwxZUFLZ0NzSXFaSDljMHJVRG5FRVVRa0Z5U1hCSnRneFI2b2sxS1RrN3VhYkZZWmpIelZDS0tCb0NlUFh0aXdvUUpHRDU4T1ByMDZkT21Gb3BsWmhRVUZHRGJ0bTFZdDI0ZDh2THk2dllYRWRIN1JQUnlSa2JHZnAzREZFRklja2x5U1FTM3RwT2RRalFoS1NuSllyRllwaEhSN3dFTXF0dWZrSkNBc1dQSFl2RGd3ZWpidHkvTVpyT09VWjRmcjllTGZmdjI0ZHR2djhXR0RSdXdmLysvN3ozTW5Nbk1TNHFMaTVjZE9IQ2dRc2N3UlJzaHVTUzVKSUtURkhxaTNSZzRjR0EvczluOE93QTNFVkg5K2hIaDRlRzQ4c29yY2VXVlZ5STFOUlc5ZS9lR3lXUzhKU2E5WGk5Kyt1a25aR1ptNHJ2dnZzT09IVHZxeGdvQkFKaDVMeEg5czZxcTZtOVpXVm15U0t2d0c4a2xJWUtIRkhxaVhVcE5UVTFTRk9VT0lob0J3QWJBVW5mTVlyRmd3SUFCR0Rod0lQcjE2NGZldlhzalBqNGVuVHAxQ2xoOEowNmNnTXZsUWw1ZUh2YnMyWVBzN0d6azVPU2dvcUpSaDBJVk0yY0MyT3J6K1Zaa1ptWnFBUXRRaUZxU1MwSVlteFI2b3QxTFNVbnBvQ2pLS0VWUlJqUHpsUUQ2RVpIbDFQTTZkKzZNWHIxNklTRWhBVDE3OWtTM2J0M1FwVXNYZE83Y0daMDdkMGFuVHAxZ3NWZ1FFaEtDa0pBUW1NMW1tTTFtZUwxZVZGVlZOZnF2dExRVUpTVWxPSDc4T0VwS1NsQmNYSXlmZi80WkJ3NGNRRUZCQVlxTGk1c0t0WXFaOXdMNGxwazNscFNVYk1yTHl6dnU3OThmSVZwS2Nra0k0NUZDVDRoVEpDVWxXVXdtazJvMm00Y0FzRE56UHlMcUJTQmdxOGZXRHZ3K3dNeTdtZGtCWUVkeGNYR0dqQkVTd1VSeVNRajlTYUVuUkF2MTZkT25TNmRPblM0bG92NUVsQWdnaW9naUFFUXljd1NBYmtSa1llWlExRHkrc2hCUkNETlhBZkFBOEJDUmg1a3JBUlFUMFRGbVBzck14eFJGT1FKZ1B6UHZycTZ1M3AyVmxWV2syeGNWd3M4a2w0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QmZvL3dDQVU4TDhLbXFLelFBQUFBQkpSVTVFcmtKZ2dnPT0iLAoJIlRoZW1lIiA6ICIiLAoJIlR5cGUiIDogImZsb3ciLAoJIlZlcnNpb24iIDogIjIwIgp9Cg=="/>
    </extobj>
    <extobj name="ECB019B1-382A-4266-B25C-5B523AA43C14-2">
      <extobjdata type="ECB019B1-382A-4266-B25C-5B523AA43C14" data="ewoJIkZpbGVJZCIgOiAiMTc4Mjc5MzkyNDYwIiwKCSJHcm91cElkIiA6ICIxMDg5OTgxNTAwIiwKCSJJbWFnZSIgOiAiaVZCT1J3MEtHZ29BQUFBTlNVaEVVZ0FBQXdVQUFBSG1DQVlBQUFBaUtpSjhBQUFBQ1hCSVdYTUFBQXNUQUFBTEV3RUFtcHdZQUFBZ0FFbEVRVlI0bk8zZGUzeU1kOTcvOGZkTVRoSkVhQjFLaFZhN2JvMXExOVNXcFMzdVVyUktsNktDYXJVb2RZeFN5N2JyVUt2S1ZxbWlkUXkxZDUzZFVYR0tzbXl6dU9QUU9qeTBWWXJFS1ltSUpwZ2trOThmK1dWcTVJQ1ZaR2J5ZlQwZkQ0L0h6SFZkYzgzM2t1dHp6ZlcrdnRkQkF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0FHRm5jMzRHNDBiTmd3UmxKTGQ3Y0RBQUFBdUJ2WjJkbDc5dS9mLzZTN3Z0L3FyaTh1SWdRQ0FBQUFlRDJMeGZJSGQzNi9yenUvdktqRXhjVzV1d2tBQUFEQWY4Um1zN203Q1Y3ZlV3QUFBQURnTGhFS0FBQUFBTU1SQ2dBQUFBRERFUW9BQUFBQXc1V0tDNDBMMHI5L2YrM2R1OWZkelFBQUFJRGh3c0xDRkJrWjZlNW1GS2hVOXhRUUNBQUFBT0FKRGg4KzdPNG1GS3BVOXhUazRwYWw4RlM1dHlCakhZV25ZaDJGcDJNZGhUZndoRnVPM2txcDdpa0FBQUFBY0d1RUFnQUFBTUJ3aEFJQUFBREFjSVFDQUFBQXdIQ0VBZ0FBQU1Cd2hBSUFBQURBY0lRQ0FBQUF3SENFQWdBQUFNQndoQUlBQUFEQWNJUUNBQUFBd0hDRUFnQUFBTUJ3aEFJQUFBREFjSVFDQUFBQXdIQ0VBZ0FBQU1Cd2hBSUFBQURBY0lRQ0FBQUF3SENFQW1qMzd0MzY5ZGRmSlVrT2gwTnIxNjVWYW1xcW0xc0YvQ1lySzB2SGp4L1BNL3preVpNNmUvWnNnWjg3ZnZ5NHNyS3lpck5wS0NXT0h6OHVoOE9SNzdnREJ3N0licmNYK05sbHk1WXBQVDA5MzNHcHFhbGFzbVRKYmJkajU4NmRHakZpeEcxUEQzTTRIQTZscEtTNHZRMmJOMi9XeFlzWGIvc3pGeTVjeUhmNHQ5OStxNnRYcnhaVjAxQUVDQVdHUzB0TDA3Qmh3M1RpeEFubnNBa1RKdWpjdVhNNmR1eVlYbi85OVR3N1hYYTdYU2twS1huK3paczNUemFiTGQ5L0J3OGVMT2xGZzVjN2ZQaXd4bzBicC9UMGRLV2twS2hMbHk2U3BLVkxseW91TGs2U05HblNKSDM5OWRjRnpxTkxseTdPSDlGbm5ubEdUWm8wS2ZRZlAxRG02dEtsaTh2QmtCdkRaSjgrZlhUKy9Qa0NQenR0MmpSZHVYSWwzM0hKeWNtYVBuMzZiYmVqWHIxNjJyMTc5eTIzbVZldVhGR2ZQbjJVbUpnb1NicCsvYnFTa3BJSy9WZFE2SUYzT0hYcWxQNzd2Ly9iK1Q0aElhSFFmMmxwYWNyTXpOVEpreWZ2K0Y5QkxCYUxsaTVkcW1uVHB0MVdtOCtlUGF2dTNic3JPenRia3ZURER6ODRYdzhhTktqUXVrTEo4M1YzQStCZUd6ZHUxUDMzMzY5SEgzMVVrbVMxV3VYbjV5ZUh3NkdISDM1WXRXclZVcytlUGZYM3YvOWREUm8wa0NUOTcvLytyLzcydDcvbG1kZW1UWnRVdjM1OTNYZmZmYXBjdWJJa0tUNCtYdDI2ZFZQVnFsVkxicUZRS3RTdFcxZkp5Y242NElNUE5IejRjRWs1UVdIZHVuWHExS21UN0hhN2poNDlxdmZmZi8rMjVtZTMyN1YrL1hyZGM4ODkrWTYzMld6T0h5dVl6VzYzcTBtVEp0cXdZVU94YmJzU0VoTFV2bjM3QXNlLy92cnIrUTZQaW9wUzllclZWYjU4ZVRWdTNGaERodzdWdkhuenRINzkrbnkzeXpmYXZIbHpnZXMvdkU5aDY0OGtEUjA2Vk0yYk4xZW5UcDN1ZU42NUIxNXVackZZTkh6NGNFMmFORW0vL3ZxcnlwVXJWK2g4dnZubUd6M3h4Qk95V0N3NmNlS0V3c1BEdFdYTEZvV0VoTnh4bTFEOENBVUd5ODdPMXBkZmZxbnUzYnU3REE4S0NsSmFXcHA4Zkh6MC92dnZhK3JVcWRxOGViTXpGSFR1M0ZtZE8zZFdVbEtTMnJadHEzWHIxdW0rKys2VEpBMGNPRkNEQnc5V3JWcTFKT1gwUkZnc0Z0MTc3NzBsdTNEd2VyNit2dnJvbzQ5a3RWcDErZkpsU1RsSFVULzk5Rk1GQmdacXg0NGRTazlQMTRzdnZ1anlPWnZOcGtjZmZWU0xGaTJTSkxWdTNWcVM1Ty92WDZMdFIrbmpjRGowZi8vM2Y5cXlaWXZlZXVzdFZhcFVLZC9wRmkxYXBNNmRPOTl5aDBtUzFxMWJKejgvUDBsU1JrYUc4N1VrWldabXl0Zlgxem11UTRjT2tuSzIzZlBuejljcnI3eWkzLzN1ZDdKYXJjN3RjbjdTMDlQMTFGTlAzZEd5d25OY3VuUkpkcnRkU1VsSmt1UTh1bjd6anZ2NTgrZlZybDA3N2R5NVUwRkJRYzdodWRPZFBIbFNuVHAxVW14c3JNdjJNSGY0emZPejJXeUZ0dXVaWjU3SmQvajI3ZHRWdm54NVNUa2h0bWZQbnBLa2YvLzczM3IwMFVjSkJCNk1VR0N3clZ1MzZwZGZmdEVUVHp6aE1qdzRPRmhYcmx5UncrSFF4WXNYOWR4enorbjgrZk9LaVlseDZicmNzR0dESG4vOGNXY2drSEkyWGpmK1VDWW1KcXBpeFlyT0h6YmdkalZwMHNUNU9qTXpVNUxVdEdsVFNkTE1tVE8xY3VWS0RSOCtYT0hoNFpLa2p6NzZTT2ZPbmRPMGFkTmt0OXZWdTNkdk5XL2VYS3RYcjFhbFNwWFV1blZydmZEQ0N5Vy9JUEJvRG9mRDJVUGtjRGdLdkFibDAwOC8xYjU5KzVTY25DeEpHakJnZ010T1U3dDI3U1JKbjMvK3VXYk9uS25XclZzWEdncDhmWDFWcTFZdFZhMWFWWDUrZnZyblAvK3BDUk1tYU02Y09hcFRwNDZPSFR1bUlVT0dhUGp3NFdyZHVyVXlNakpVcTFZdCtmcjZ5dUZ3YVBiczJXclhycDJlZWVhWlFuZmVDanJpQys4UkVSSGhjanBaN3JwVzNIL2JtSmdZU1RuWEJIVHYzbDNyMXExVDJiSmxYYWJKeU1oUSsvYnROV1hLRk9lQnc5ejEvdENoUS9yaGh4OVVyMTQ5U1RuN0hBY1BIblJaWDIvc3hmakRILzZnMmJObkYrc3lvWERzcVJrcUl5TkRNMmZPbEpSejd1eFhYMzJsczJmUDZ1elpzMHBLU3RKNzc3Mm5xMWV2T28veVY2bFNSUTBhTkhDR0FydmRybVhMbG1uczJMSE9lV1puWnlzbEpTVlBLT0RVSWZ3blltTmpKVWw3OXV6Um1ERmpsSnljclBIang2dFZxMVk2ZE9pUXZ2MzJXK2VQalNTZE8zZE8xYXRYbDVUVEs1QjdKS3hjdVhMT28xWTNuajZVa1pHaHI3LytXaDA3ZHBTVWM5RmJtVEpsU216NTRCbmVmZmRkNTg1UHExYXRKUDIyN2kxY3VGRGZmdnV0cEp5ZCtJaUlDTld0VzFlZE8zZFdRRUNBTm0vZUxDbW5OMnJac21XNjk5NTdGUndjbk8vMzNMZ2pOSHIwYUhYdTNGbXJWNjlXVmxhV1pzNmNxU1ZMbG1qZ3dJR3FVNmVPcEp6VDV3WVBIcXhKa3lacDA2Wk5HajE2dEZhdlhpMUorUWFYNk9ob2x4RHk2NisvcW0zYnRuZjFmd1BQc0dEQkFra0ZIOUV2THJsSDlFTkNRbFM5ZW5VZFAzNWNUei85dE1zMEJ3NGNrTVZpVWVQR2pmUDB4aTVjdUZDU25LY09IVHAwU0pzMmJWTEZpaFVsNVlTQTVjdVhxM2J0MnM3cDRGNkVBa1BObXpmUCtkckh4MGZmZi8rOUtsYXNxQVlOR2lncEtVazFhdFRRZ0FFRFZMbHlaVm10ZWE5SFg3eDRzUzVjdUtDaFE0YzZoMjNkdWxWWldWbk9ncGVraXhjdnFrcVZLc1c3TUNpVnJsNjlxZ1VMRmlncUtrb2pSNDdVdSsrK3F6VnIxdWpZc1dNNmV2U29LbFdxNUhKSG9wOSsrc25aazNBN3JsMjdwZ2tUSmpoRHdSLy8rTWNpWHdaNHZpbFRwa2pLMldtUGlZbFJmSHk4ODF6dDdPeHNUWm8wU2ErKytxcjY5Kyt2bWpWck9pL3NEUWdJY0RsRkl5UWtwTkR6OVRkczJPQjhuUnNjamgwN3BuSGp4aWt4TVZHZmZmWlpubDdiZHUzYXFXSERoaG83ZHF5NmRPbWlNV1BHdVBUVzNpZ3dNTkNsUGR4MUMwV3BkZXZXaW9xS3loTUtObTdjcUdiTm11VUpCRWVQSG5VR2FpbG5uK0dwcDU3S2N5cXhqNCtQZkh4OGlxL2h1Q09FQWdNbEpTVnAwYUpGbWpGamhnWU1HQ0JKbWpoeG9uTjhXbHFhamgwN1Z1QVIvcU5IanpxUFhPemR1OWQ1VWQ2bFM1Y2t1Wjcya2N0bXMybjE2dFhPYXcyQXdxU25wNnRMbHk0S0N3dlRzbVhMbktkM1RKOCtYYU5IajFhdlhyMlVuSnlzYWRPbXllRnc2UExseXpwejVvenpnbmtwWnoyV3BISGp4c2xtc3lrek05TjVmY0dOOGp1Q0MzUFZxbFZMczJiTlV0ZXVYZlg2NjYvbjJRNWV2WHBWL3Y3K2Q3d2pjL044VnF4WW9TbFRwcWg1OCtiNjdMUFBDanpQdWxxMWF2cjg4ODgxYTlZc2pSbzFTcU5IajNZRzJSdGxaR1M0M0RZMUl5UGpqdG9INzNIcTFDbXRXN2RPTDc3NDRpMS9VL003dFN5LzMraWJwNzE1VzlpNWMyZTk5TkpMT25IaWhCNTQ0QUZKVWtwS2lyNysrbXROblRyVlpUNE9oME9USjA5V2x5NWR0SFRwVWtrNTF5cSs5TkpMdDdlQWNCdENnWUh1dWVjZVJVUkU2TWtubjh4My9POSs5enV0V2JPbXdNOS85ZFZYYXRxMHFiNzU1aHVYNGFHaG9kcTVjMmUrbjJuZHVqV25adUMyQlFVRmFmYnMyYXBaczZZT0hEaWc5OTU3VDl1MmJaTy92Ny96Vm5ncEtTbTZmUG15RGg0OHFGT25UdW5lZSs5MW5ub3hiOTQ4WjNDdFVhT0dHalZxSklmRDRYSUIzcFVyVjlTOGVYUE91WWFMY3VYS0tUUTBOTS93cEtRa1dTd1c3ZGl4dzNsM3Ridng3TFBQcW5MbHlvcUlpTkMyYmR0dU9YMUVSSVErL3Zoai9mNzN2ODkzZk82cFR5aWR6cHc1bytqb2FFbFMxNjVkMWJKbFM1ZGUrWUtzV3JYSytmcVhYMzdSOE9IRHRXTEZDcGN6QU9MajR6VjQ4R0NYYVcvdTlhcFdyWnE2ZHUycWlSTW42b3N2dnBEVmF0WEhIMytzUng5OU5NKytSRlpXbGpJeU12VEdHMjg0UTBGRVJJUnozTTNUM2ppTVhnUDNJaFFZS3ZlZTcvbHAwS0NCTGw2OHFGT25UdVg3NHpoOCtIQlpMSlk4b2NCcXRicDBYOS9JYnJjVENuQkh1blRwb3V6c2JHVm1ac3BxdGFwTm16YVNjbjVFZHUzYXBaQ1FFRFZ0MmxSZmZmV1Y0dVBqMWJwMWErY1AzYjMzM3FzUFAveFFRNGNPMVJ0dnZDRzczWjduZEEvZ1R1emF0VXNMRnk1VTJiSmxOWExreUh5bnNkdnRCVDZ2NEdZVksxWlU4K2JORlJVVjVUTDgwcVZMNnRXcmwvN25mLzdINWFMT0NoVXFPTi9uZDJyUWpYZDhrWDRMdmZCK3I3Lyt1ZzRlUEtpYU5XdEt5amtWN1hZQ2dTVG4rZnBTVHJBTkNnclNndzgrZU10cDg5TzNiMS8xN05sVGt5ZFBWcTFhdGZUTk45ODRkL3B2NU9mbnB6bHo1cmlzajMvNHd4L3luZWZOK3lMejU4L1g0NDgvWG1nN1VId0lCY2lqVXFWS3FsZXZubUppWXZUYWE2OUp5dmtSdW5UcGt2TkN1dnllM2xuUUhUQysvUEpMWldWbEVRcHdSMkpqWS9YKysrOHJJU0ZCYytmT2xkVnExYkZqeC9UQkJ4ODR6MTk5N2JYWDFLZFBIL240K09qRER6OTBmdmJtMHl0T25EaWgrKysvMzdtamxQdDVmMzkvbDY3MDNBdE1ZYTc0K0hnRkJnYm1HZDZoUXdjTkhEaFFGb3RGeDQ0ZDA2aFJvelI1OG1UbmFUcVRKMDlXWEZ5YzNuampqVHY2dnR5TDQzTUZCQVJJeWpreWUrTk8xYTFjdlhyVjVTZ3JEK0lyUGNMRHcvWCsrKzhyT3p0Ym5UcDF1dTFBY0xNVEowN2tXZC91UkZCUWtLWk5tNmF1WGJzcU16TlRuM3p5U2I0SERpWGx1ZUErdng1Wm04Mm1WYXRXM1RLTW9PUVFDcEN2NTU5L1hwR1JrZXJSbzRmOC9QejB5eSsvcUd2WHJ0cStmWHVlVzVMbEt1alVvV3ZYcnNscXRUcC83SURiY2ZueVpTVWxKU2toSVVFTEZ5NVUyN1p0Tlg3OGVQWHIxODg1VFlVS0ZlVG41NmR5NWNvVnVuN3QzNy9mNVU1Rk4rLzhKeVVsY2J0U2crVmVEelZnd0FCbFptYnFndzgreUhlNjNMdWo1TjVKWmVMRWlZcUppVkZ3Y0xBcVY2NnNHVE5tNlBISEg5Y25uM3hTWW0zUHhaMkdTcS9jaThzTGU5THc3ZGk4ZWZOZEhZVS9jdVNJcGsyYnBxQ2dJQVVFQkdqR2pCbVNjbTRWeloyRFNnZENBZkxWb1VNSExWNjhXTE5temRMUW9VTjE1TWdSVmFsU0pVOGd1UEVvYTBHblpwdytmWnJUTm5ESEtsU29vRTgvL1ZRblQ1N1UzLzcyTjMzMjJXZXFWYXVXSG52c01VazVUNFI5KysyMzllU1RUeW9oSVVGOSsvYlZqQmt6VktOR0RaZjVaR2RuYTh1V0xTNWhBc2cxYWRJay9mREREeG8wYUpCYXRteXAwTkJRT1J3TytmajRhUC8rL1hydXVlZGNqbkpldVhKRkd6ZHVWSU1HRFdTeFdEUjI3Rmc5L2ZUVDh2ZjNWMUpTa3ZNQlU1Y3VYVkpBUUlCU1VsSWt5VGxjeW51bm9MdTFhdFVxaFlhRzVudW5PRURLdWZ2UC92MzdDenoxclNBT2gwTzdkdTNTOHVYTHRYdjNiajMzM0hQNjhNTVA1ZS92cnhrelptallzR0dxV2JPbU9uVG9vR2VmZlRiUDloZmVoVkNBZkFVR0Jtcml4SWthT0hDZzgvcUMvRTRQaW8yTmxkMXVWOHVXTFYyR0wxKytYQ0VoSWFwWHI1NldMVnZHWFlkd3h5NWR1cVIvLy92ZmlvNk8xczgvLzZ6aHc0ZnJ5SkVqR2pSb2tJWU5HNmFSSTBlcVljT0dtakJoZ3E1Y3VhS0JBd2VxZS9mdUdqWnNtQm8xYXVSODZ1ZldyVnVWa3BLaTVzMmJPeCtDMXF4Wk01ZnZ5cjI3RWN3emN1VElQQTlYdEZxdENnOFAxMS8rOGhlTkdUTW16MmZ1dSs4K1RaOCtYUTg5OUpETDhCdnZidFdyVjY4Q3gvWHQyMWQvL09NZjFidDM3d0xiVmREMUFJc1dMZElqanp6aU1peS8weSt5czdQMTAwOC9xVnk1Y2pwMDZKQWs1WHRhRkR6ZjVjdVhsWnFhcWlOSGp1UlpWOCtkT3llNzNhN0F3RUR0MmJOSGZuNStMcWZxcHFXbGFmcjA2VnF6Wm8zZWVlZWRQT3RzUWJLeXNqUnQyalJ0MmJKRnFhbXBhdFdxbGY3eGozKzRmSDdzMkxIcTFhdVhsaXhab2krKytFSXpac3lReldiVHJGbXpYSjdNRGU5QktEQ2N2NzkvZ2QxK3VjVTlhOVlzT1J3TzUvVUZVczZQeTlxMWE1M3oyTFZybDh0blUxTlRuZWQ0VjZ4WXNjRHVlQ0EvS1NrcGF0Kyt2UjU3N0RHMWFkTkdIMzMwa2ZQMG9Jc1hMNnBQbno0S0R3L1hxNisrS292Rm9udnV1VWNMRnk3VTFLbFRkZTdjT2UzWXNVT2ZmLzY1WG5qaEJaVXBVMGE5ZS9kV1lHQ2c4eUxRbTlkWFRoOHlWMEZQV3g4eVpJamVmUE5OL2ZycnJ5NmgwZC9mWHlFaElmbHVOL2ZzMlhOYjMybXhXSlNWbGVYeTdJTGJkZVBESVcvMUhVT0dETkg1OCtmbDcrK3ZWMTU1aFI1Ykx4VVZGYVhwMDZmTDE5YzN6MjA5TjI3YzZId1FhVkJRa041ODgwMlhIcVBJeUVodDJyUkpreVpOeXZlV3pBWHg4ZkhSd3c4L3JLcFZxNnA5Ky9ZRnJuZWhvYUVhTTJhTWhnNGRxaTFidHFoV3JWb0VBaS9tMVNlQk5XellNRnNxK0ZIZnVVZTJ1ZVdnZXpnY0RtVmxaYkdCS0FUcmFNRXlNaklLWEhmc2RudWVoK1VVeHVGd2NHckZmNGgxMUxzNUhBNVpMSlpTZmM0MzYyaE96MUIrZjJPSHc2RkxseTRWK21DOXJLd3NKU1ltRnZoc29ydVJsWlhGYlViL3YxdXRwN25qOSszYjU3WmlwYWNBeGNacXRiSWpodjlZWVdIeVRnS0JKTlpER0l0MTN3d0ZoVDZyMVZwb0lKQnllZ1dLSXhEa3podmVnNjBGQUFBQVlEaENBUUFBQUdBNFFnRUFBQUJnT0VJQkFBQUFZRGhDQVFBQUFHQTRRZ0VBQUFCZ09FSUJBQUFBWURoQ0FRQUFBR0E0UWdFQUFBQmdPRUlCQUFBQVlEaENBUUFBQUdBNFFnRUFBQUJnT0VJQkFBQUFZRGhDQVFBQUFHQTRYM2Mzb0NUWWJEWjNOd0VvRk9zb1BCM3JLRHdkNnlod2QwcDFUMEZZV0ppN213QUFBQUNvVHAwNjdtNUNvVXAxVDBGa1pLUzdtd0FBQUFCNHZGTGRVd0FBQUFEZzFnZ0ZBQUFBZ09FSUJRQUFBSURoQ0FVQUFBQ0E0UWdGQUFBQWdPRUlCUUFBQUlEaENBVUFBQUNBNFFnRkFBQUFnT0VJQlFBQUFJRGhDQVVBQUFDQTRRZ0ZBQUFBZ09FSUJRQUFBSURoQ0FVQUFBQ0E0UWdGQUFBQWdPRUlCUUFBQUlEaENBVUFBQUNBNFFnRkFBQUFnT0VJQlFBQUFJRGhDQVVBQUFDQTRRZ0ZBQUFBZ09FSUJRQUFBSURoQ0FVQUFBQ0E0UWdGQUFBQWdPRUlCUUFBQUlEaENBVUFBQUNBNFFnRkFBQUFnT0VJQlFBQUFJRGhDQVVBQUFDQTRRZ0ZBQUFBZ09FSUJRQUFBSURoQ0FVQUFBQ0E0UWdGQUFBQWdPRUlCUUFBQUlEaENBVUFBQUNBNFFnRkFBQUFnT0VJQlFBQUFJRGhDQVVBQUFDQTRRZ0ZBQUFBZ09FSUJRQUFBSURoQ0FVQUFBQ0E0WHpkM1lEU29uLy8vdHE3ZDYrN213RXZGUllXcHNqSVNIYzN3eWpVTE80R05WdnlxRm5jRFdyMjF1Z3BLQ0pzcUhBM0RoOCs3TzRtR0llYXhkMmdaa3NlTll1N1FjM2VHajBGUlN3dUxzN2RUWUNYc2RsczdtNkMwYWhaM0NscTFyMm9XZHdwYXZiMjBGTUFBQUFBR0k1UUFBQUFBQmlPVUFBQUFBQVlqbEFBQUFBQUdJNVFBQUFBQUJpT1VBQUFBQUFZamxBQUFBQUFHSTVRQUFBQUFCaU9VQUFBQUFBWWpsQUFBQUFBR0k1UUFBQUFBQmlPVUFBQUFBQVlqbEFBQUFBQUdJNVFBQUFBQUJpT1VBQUFBQUFZamxBQUFBQUFHSTVRQUFBQUFCak8xOTBOUUY3OSsvZlgzcjE3M2QwTTNFSllXSmdpSXlQZDNReTRFYlhxSGFoVjNJemE5UTdVYnNtaXA4QURzYUh5RG9jUEgzWjNFK0JtMUtwM29GWnhNMnJYTzFDN0pZdWVBZzhXRnhmbjdpYWdBRGFiemQxTmdBZWhWajBYdFlyQ1VMdWVpOW90ZWZRVUFBQUFBSVlqRkFBQUFBQ0dJeFFBQUFBQWhpTVVBQUFBQUlZakZBQUFBQUNHSXhRQUFBQUFoaU1VQUFBQUFJWWpGQUFBQUFDR0l4UUFBQUFBaGlNVUFBQUFBSVlqRkFBQUFBQ0dJeFFBQUFBQWhpTVVBQUFBQUlZakZBQUFBQUNHSXhUZ3RodytmRmdYTGx5NDQ4L05uejlmY1hGeHhkQWlBUG1oVmdIdlJPM0MzWHpkM1FCNGg2U2tKTTJkTzFjelpzeTQ3YzhrSmlacXpwdzUrdnZmLzM1YjA5dnRkajMvL1BNdXczeDlmUlVkSGExcjE2NnBmZnYyK1k0RDhCdHFGZkJPMUM3Y2pWQUFGNmRQbjFiSGpoMExIRyt6MmZJZEhoY1hwKzNidHlzaUlpTFB1S0ZEaDk3eWUzT1BjcVNrcEdqdjNyMlNwUFQwZEQzenpET1NKSWZEVWVBNHdFVFVLdUNkcUYxNEtrSUI4blZ6VjJSeWNyTGVlZWNkelo4LzMyWDR5Wk1uMWFsVEowbFMwNlpORlJNVEl5bG40OUt6WjArOThNSUxldVdWVjBxbTBZQ0JxRlhBTzFHNzhEU0VBcmdJRGc1V2p4NDkxTDE3ZDEyNmRNazVQRE16VTZtcHFXcmJ0cTNMOU11V0xWT1BIajBrU1g1K2Znb0pDWkVrYmQrK1hZbUppWHJwcFpmazQrTlQ2SGVXTDEvZStkcmhjS2hWcTFiNVRsZllPTUEwMUNyZ25haGRlQ3BDQVZ4VXFGQkJ3NFlOYzc1M09CemF0bTJiSmsyYXBKWXRXNnBwMDZacTFLaVJxbGF0NnB6bXh1bHpQek5uemh5MWJkdFdPM2JzMEpRcFV3cjl6cDA3ZHlvb0tFZytQajdxMzcrLzNuenpUVWxTVmxhV3RtelpvbW5UcHFsR2pScjY0SU1QNUhBNDlQUFBQNnRmdjM1YXUzWnRFUzQ1NEYyb1ZjQTdVYnZ3VklRQzVISHg0a1hGeE1UbzBLRkQycjE3dHlScDhPREJxbG16cHJadDI2YlpzMmNyTURCUXpabzEwN1BQUHF2NjlldTdmSDdkdW5YNjhjY2ZOV1hLRklXR2hxcHIxNjU1dnVQZ3dZTjY1NTEzMUtaTkd3VUdCa3FTZkh4OG5CdXEzUGR0MnJUUnh4OS9yTjY5ZTZ0Tm16YjY5ZGRmdFhqeFlsV3JWazB2di94eU1mNHZBSjZQV2dXOEU3VUxUMlJ4ZHdQdVJzT0dEYk9sdk9mbHVVUHVoVUZGMFphaW5OZC9JajQrWG1QR2pGRllXSmdhTjI2c3hvMGJ5OC9QenprK096dGJCdzRjMElZTkcvVGdndys2bk10NDd0dzVkZW5TUldscGFmbTIzK0Z3S0RJeVVvc1hMOWJJa1NOZHVrbWJOR21TWi9yTXpFeGxaMmNyT3p0YlZxdFZ2cjZ1T2JaeDQ4YjYrT09QaTJLeDcwaHArbnVicWlqKzM5Mzl0Nk5XYjYwNC9rYnUvcnVicWpSdGQ2bmRXeXROZisvYmtkdkdmZnYydVczZm5KNEN1R2pXckpuejlVOC8vYVIxNjlZVk9PM1ZxMWRWcGt3WnpabzFTME9HREZHSERoMDBhdFFvbFN0WFRtbHBhYnAyN1pxdVhidm04cG56NTg5cjVzeVptajkvdm1yWHJxMlVsQlJKVWtoSWlHSmpZNTNUSEQxNlZMdDI3ZEtPSFRzMFpzd1lYYjU4V2JObnoxYm56cDMxekRQUDZNRUhIN3psT1pSQWFVYXRBdDZKMm9XbkloVEF4YTVkdTI1N1dwdk5waFVyVnFoNjllcVNwRTJiTmlraElVR1RKMDlXMzc1OXRYanhZbjMrK2VmNWZyWlBuejR1NzJmTW1LRlBQdmxFQ1FrSkNnd01WUDM2OWRXMGFWTU5HVExFZVlGVTQ4YU5GUlVWcGNtVEordkhIMytVbjUrZmF0V3FwZm56NTh0aThlcE9MK0NPVWF1QWQ2SjI0YWtJQmNqanlwVXJhdDY4dVNwVXFPQXkvUExseTRxSmlYSGUrZUJtclZxMTBuLzkxMzg1dTBENzlldW5mdjM2dVV5VGtKQ2c5dTNiNStuQ3M5dnRpb2lJMEpBaFF5UkpodzRkMHFGRGh6UjM3bHh0MmJKRmRydmRlZmNGU1FvSUNGQktTb29tVFpyRWhnckdvbFlCNzBUdHdoTVJDbENnYmR1MnVid3Y2SUVxdWF4V3EyclZxcVdFaElRNy9pNS9mMzg5OGNRVHlzakkwSll0V3lUbGJNQnVQUDh4T1RuWnVaSExIVmV0V3JVNy9pNmd0S0ZXQWU5RTdjS1RFQXBRb0p2dmxRekFNMUdyZ0hlaWR1RkpDQVVvVUhSMGRKNWh4NDhmMStYTGw1V1ltQ2hKS2xPbXpDM25ZN2ZiOWVPUFB5bzRPRmlIRHg5V1FFQkFvZE1YOXVBVUhxb0M1RVd0QXQ2SjJvVW5JUlFnajdKbHl5b3FLaXJmY2N1WEw5ZXFWYXVjOXphdVZLblNMZWRudFZvMWFOQWdYYnQyVFFFQkFlcmR1M2UrMDFrc0ZyVnQyMVlUSjA2VWxIT2J0QWtUSmpqbjhjSUxMMmpjdUhIT2NYLzk2MS92Zk9HQVVvUmFCYndUdFF0UDVOVlhqdkNjQXJnTGYyL3ZWeHFlVTRCYjR6a0ZwUWZiWGJPWTl2ZjJoT2NVV04zMXhRQUFBQUE4QTZFQUFBQUFNQnloQUFBQUFEQWNvUUFBQUFBd0hLRUFBQUFBTUJ5aEFBQUFBREFjb1FBQUFBQXdIS0VBQUFBQU1CeWhBQUFBQURBY29RQUFBQUF3SEtFQUFBQUFNQnloQUFBQUFEQWNvUUFBQUFBd25LKzdHNENDMld3MmR6Y0J3RzJnVmdIdlJPMEN2Nkdud0FPRmhZVzV1d200RFhYcTFIRjNFK0JtMUtwM29GWnhNMnJYTzFDN0pZdWVBZzhVR1JucDdpWUF1QTNVS3VDZHFGMGdMM29LQUFBQUFNTVJDZ0FBQUFEREVRb0FBQUFBd3hFS0FBQUFBTU1SQ2dBQUFBRERFUW9BQUFBQXd4RUtBQUFBQU1NUkNnQUFBQURERVFvQUFBQUF3eEVLQUFBQUFNTVJDZ0FBQUFEREVRb0FBQUFBd3hFS0FBQUFBTU1SQ2dBQUFBREQrYnE3QWNpcmYvLysycnQzcjd1YmdWc0lDd3RUWkdTa3U1c0JONkpXdlFPMWlwdFJ1OTZCMmkxWjlCUjRJRFpVM3VIdzRjUHViZ0xjakZyMUR0UXFia2J0ZWdkcXQyVFJVK0RCNHVMaTNOMEVGTUJtczdtN0NmQWcxS3Jub2xaUkdHclhjMUc3SlkrZUFnQUFBTUJ3aEFJQUFBREFjSVFDQUFBQXdIQ0VBZ0FBQU1Cd2hBSUFBQURBY0lRQ0FBQUF3SENFQWdBQUFNQndoQUlBQUFEQWNJUUNBQUFBd0hDRUFnQUFBTUJ3aEFJQUFBREFjSVFDQUFBQXdIQ0VBZ0FBQU1Cd2hBSUFBQURBY0lRQ0ZMblRwMC9MNFhDNERMdCsvYnArL3ZsblNWSkdSb1k3bWdYZ0p0UXE0SjJvWFJRSFFnR0tYTWVPSFpXYW11b3k3TVNKRXdvUEQ1Y2t2ZkhHRzVvN2QyNmVEUnFBa2tXdEF0Nkoya1Z4SUJTZ1JBUUdCanFQWEl3ZlAxNGJOMjdVbENsVDNOd3FBRGVqVmdIdlJPM2lidm02dXdFd1E1a3laWlNkblMyNzNhNWF0V3BwL3Z6NVNrMU4xWlVyVjFTK2ZIbDNOdy9BLzBldEF0Nkoyc1hkSWhTZ3lEUnExTWo1dWxXclZwS2tsU3RYS2o0K1hxZE9uWklrVFpnd1FVbEpTVHAzN3B6T25UdW5NbVhLYU51MmJXNXBMMkFxYWhYd1R0UXVpaE9oQUVWbTc5NjlPbkRnZ1ByMDZhTXRXN1lvSkNSRVVWRlJXckZpaGFwVXFTS0x4YUlxVmFxb1diTm1xbGF0bXFwVnE2YktsU3U3dTltQWNhaFZ3RHRSdTc3WGJ3Y0FBQk5HU1VSQlZDaE9oQUlVcWR5akVVdVdMRkgvL3YzVnZuMTd0Vy9mWHBMVW9rVUxQZnZzczZwWHI1NDdtd2hBMUNyZ3JhaGRGQmRDQVlyTTlldlhGUk1USTBrNmZQaXdwazZkcXRHalJ5czlQVjBKQ1FrS0NBalEyclZydFhIalJzWEh4eXMrUGw1bnpwelIzTGx6OWNnamo3aTU5WUE1cUZYQU8xRzdLRTdjZlFoRlp2bnk1WHJpaVNja1NYLys4NS8xL2ZmZmEvMzY5WHI2NmFjMWNPQkFYYjE2VlVlT0hGSFpzbVhWb2tVTHZmdnV1MXEzYmgwYktxQ0VVYXVBZDZKMlVad0lCU2dTeWNuSit1S0xMOVNqUnc5SlVuQndzSll0VzZZMmJkcm8yMisvMWFaTm05U3hZMGM5K09DRDZ0dTNyMXEwYUtHbFM1ZnF4eDkvZEhQTEFiTlFxNEIzb25aUjNBZ0ZLQkxCd2NGNjVaVlg5UERERDdzTTkvWDFsYisvdnlUcDk3Ly92WGJ2M3ExRGh3NnBWNjlldW43OXVzTEN3dHpSWE1CWTFDcmduYWhkRkRkQ0FZcUVyNit2M25ycnJVS25xVm16cGhJVEU5Vy9mMys5OU5KTG1qNTl1bGFzV0tITm16ZVhVQ3NCVUt1QWQ2SjJVZHk0MEJqRjZ1TEZpNHFOamRXR0RSdDA0TUFCUGZUUVE3TGI3ZnJUbi80a3E5V3FiZHUyNmFXWFhuSjNNd0hqVWF1QWQ2SjJVVlRvS1VDeFdiOSt2ZHEyYmF0bHk1Ykpack5wL2ZyMVdySmtpWUtEZ3pWZ3dBQnQzTGhSeDQ0ZFU5T21UZDNkVk1CbzFDcmduYWhkRkNWNkNsQnNubnZ1T1RWcTFFaFZxMVoxR2Y3Wlo1OXA4dVRKbWpCaGdycDA2WkpuUElDU1JhMEMzb25hUlZFaUZLREl4Y1RFcUVLRkNySllMUGx1aUlLQ2dqUisvSGlOSHovZURhMERrSXRhQmJ3VHRZdmlRQ2hBa1FzSkNYRjNFd0RjQm1vVjhFN1VMb29EMXhRQUFBQUFoaU1VQUFBQUFJWWpGQUFBQUFDR0l4UUFBQUFBaGlNVUFBQUFBSVlqRkFBQUFBQ0dJeFFBQUFBQWhpTVVBQUFBQUlZakZBQUFBQUNHSXhRQUFBQUFoaU1VQUFBQUFJWWpGQUFBQUFDRzgzVjNBMUF3bTgzbTdpWUF1QTNVS3VDZHFGM2dOL1FVZUtDd3NEQjNOd0czb1U2ZE91NXVBdHlNV3ZVTzFDcHVSdTE2QjJxM1pORlQ0SUVpSXlQZDNRUUF0NEZhQmJ3VHRRdmtSVThCQUFBQVlEaENBUUFBQUdBNFFnRUFBQUJnT0VJQkFBQUFZRGhDQVFBQUFHQTRRZ0VBQUFCZ09FSUJBQUFBWURoQ0FRQUFBR0E0UWdFQUFBQmdPRUlCQUFBQVlEaENBUUFBQUdBNFFnRUFBQUJnT0VJQkFBQUFZRGhDQVFBQUFHQTRRZ0VBQUFCZ09FSUJBQUFBWURoQ0FRQUFBR0E0UWdFQUFBQmdPRUlCQUFBQVlEaENBUUFBQUdBNFFnRUFBQUJnT0VJQkFBQUFZRGhDQVFBQUFHQTRRZ0VBQUFCZ09FSUJBQUFBWURoQ0FRQUFBR0E0UWdFQUFBQmdPRUlCQUFBQVlEaENBUUFBQUdBNFFnRUFBQUJnT0VJQkFBQUFZRGhDQVFBQUFHQTRRZ0VBQUFCZ09FSUJBQUFBWURoQ0FRQUFBR0E0UWdFQUFBQmdPRUlCYnNuaGNOejFQTkxTMHBTWm1Wa0VyUUZ3SzlRczRGMm9XWGdDWDNjM0FKNXZ3WUlGT24zNnRNYU5HK2NjZHZqd1lmWHYzMTg3ZCs3VWdnVUw1T1BqbzU0OWU4cHF6Y21aVVZGUk9uNzh1TTZlUGFzZmZ2aEJaODZjMGF4WnMvVFdXMjhWK0QxUlVWR3FYcjE2bnVHNUc4dmNlUU1vbkx0ckZzQ2RvV2JoQ1FnRktOVDE2OWYxMVZkZjZiMzMzbk1aN3UvdnIvVDBkRWxTdTNidE5HclVLTzNmdjEvVHAwK1hKUDMwMDArNmV2V3F0bTdkcWs4Ly9WUU5HalJRMmJKbEpVa2JObXhRMWFwVlhlWm5zOWxjM3NmSHh5czJObGE3ZCsvVzNyMTd0V1RKRXRXc1diTzRGaE1vTmR4VnMybHBhWXFNak5TV0xWc1VIeCt2b0tBZ05XM2FWQkVSRWFwWXNXSnhMUzdnOWR4VnMzUG16TkhHalJ1VmtKQ2d3TUJBTlduU1JCRVJFYXBjdVhKeExTbzhIS0VBaFZxNWNxVkNRMFAxMUZOUHVRd3ZVNmFNSk1sdXQ2dGF0V3I2NG9zdmRPVElFU1VtSnVyZWUrL1ZzR0hESkVtclZxMVMvZnIxblJ1cTIvWGlpeStxUm8wYXFsS2xpcTVjdVZJMEN3TVl3RjAxR3gwZHJlKysrMDVEaGd4UmFHaW9mdm5sRjAyZVBGa2pSb3pRL1BuemkyYmhnRkxJWFRXYm1KaW9FU05HNlA3Nzc5Y3Z2L3lpS1ZPbWFNaVFJVnEyYkZuUkxCaThEcUVBQlVwTlRkWENoUXYxeVNlZjZPVEpreG8zYnB5R0RoMnE1T1JrL2Z6eno1S2tNV1BHS0NrcFNlZlBuOWZGaXhkVnBrd1piZDI2VmY3Ky9uZjEzV3ZXckZGb2FLaTJidDJxL2Z2M0Y4WGlBS1dlTzJ1MlpjdVc2dHk1cy9QOUF3ODhvQXNYTHVqRER6OVVjbkt5S2xXcWRGZnpCMG9qZDliczJMRmpuYTlyMTY2dHhNUkVUWm8wU2VmUG44L1R5d0F6RUFwUW9Ka3paK3FwcDU1U3ZYcjFOSExrU05Xc1dWUExseS9YaFFzWG5CdU1SeDU1UkE4Ly9MQ3FWYXVtcWxXcnFuejU4cEtrSmsyYUtEczdXNUxVdW5WclNiOXRnTnExYTNmTDd3NE5EUzJPUlFKS05YZldiSDQ3L2JrN0xUNCtQbmUvY0VBcDVNNmF2VmwyZHJaOGZYMmQ4NGQ1Q0FVbzBELy8rVThsSnlkci9mcjFDZ29LMHVyVnEzWFBQZmM0eDhmRXhPanBwNTlXblRwMW5NTWNEb2V5c3JJVUd4dXI2T2hvalIwN1ZwczNiM1p1Wk5xMGFaUHZEa0pXVmhZN0RzQmQ4clNhM2JoeG94bzJiS2dLRlNvVTBSSUNwWXNuMUd4bVpxYjI3OSt2QlFzV3FIZnYzZ29LQ2lxR0pZVTNJQlNnUUt0V3JaS2ZuNTk2OXV5cExsMjZPRGRVRG9kRDU4NmRVN2x5NWJSMjdWcFpyVmFkUG4xYXAwK2YxcGt6WnpScTFDaDE3TmhSdTNidGtpVE5uVHRYM2J0MzE4cVZLN1ZreVpKQ3YzUHYzcjNGdmx4QWFlVkpOUnNaR2FsRGh3NXA4ZUxGUmJ1UVFDbml6cHFOajQ5WDU4NmRsWkdSSVl2Rm9tN2R1cWwvLy83RnU4RHdhSVFDRktoY3VYS2FQWHUyUWtKQzFLbFRKMGxTZUhpNGpoOC9yb0NBQURrY0RoMDhlRkNOR3pkV2l4WXRGQklTb3JDd01GV3FWRWxwYVdrNmUvYXNKQ2s1T1ZuOSt2WFR2SG56Tkhqd1lPZjhiVGFiVnExYXBkcTFhN3RqOFlCU3gxTnE5cXV2dnRMczJiTTFkZXBVbHlPY0FGeTVzMmFyVnEycWYvempIMHBQVDlkMzMzMm5PWFBtS0RVMTFlVzJxREFMTjM1SGdYYnYzcTNJeUVnOS8venpXcmx5cGViT25hdHg0OFlwT2pwYU8zYnNVSWNPSFZTL2ZuME5HREJBVFpzMjFVY2ZmZVE4QXJGbXpSbzFhOVpNa3ZUdXUrL3F5U2VmMUtsVHA5eTVPRUNwNXdrMXUyalJJczJZTVVOVHAwNVYwNlpOaTNUNWdOTEduVFhyNit1cjJyVnI2NUZISGxHM2J0M1VyMTgvclYrL1hwY3VYU3FXWllYbm82Y0FCVnEvZnIwY0RvZVdMRm1pQng1NFFEYWJUUTg5OUpCemZJTUdEVFJ2M2p5ZFAzOWViNy85dGg1NzdERzFidDFhNmVucCt2TExMeFVaR2FsWnMyYkpZckU0TDM1cTFLaVJ5M2U4L1BMTHp0ZDE2OWJWMHFWTFMyYmhnRkxJM1RVN2MrWk1yVnExU3A5OTlwa2VlK3l4WWw1YXdQdTV1Mlp2WkxGWVpMRll1TDdQWUlRQ0ZHalVxRkg2NjEvL1d1QUdva21USnZyTFgvNmlWMTU1UmM4Ly83eUdEUnVtMWF0WDYvNzc3MWZIamgzemZRREtqZWNmMjJ3MnJWaXhJdDl1emRPblQwdVNrcEtTSkVubnpwMXpqdU1oWmtEKzNGbXpIMzc0b2FLaW9qUmh3Z1JWcWxUSldjT1NkTjk5OThuWGw1OGI0R2J1cXRuZHUzZnIrKysvVjVNbVRSUVlHS2p2dnZ0T2MrZk9WWnMyYlJRY0hGeWt5d2p2d1ZZYUJTcFhycHd1WHJ5bzc3NzdUdnYyN2RQKy9mczFjZUpFUGZqZ2cwcElTTkNNR1RPVW1abXAwTkJRUlVSRVNKSjI3TmloSjU5OFV2MzY5YnVyNys3WXNhUEwreHN2Zm9xTGk3dXJlUU9sbFR0cmR2bnk1WktrRVNORzVCbTNkdTFhd2p5UUQzZlZiT1hLbFJVYkc2dEZpeGJKYnJlclJvMGFDZzhQMTZ1dnZscFVpd1l2UkNoQWdjTER3L1hqanorcWZ2MzZhdGl3b1FZT0hLaHIxNjVwL1BqeGlvNk9Wb3NXTGJSZ3dRSzkvZmJibWpkdm5ucjA2S0VqUjQ2b1Q1OCsrYzZ2U1pNbWVZWjE2OVpORm92RitiNTc5KzRhTkdnUU8vN0FmNENhQmJ5TE8ydVdKNDNqWm9RQ0ZPaTk5OTVUelpvMW5mY3NqbzZPMXJCaHc5U2lSUXN0V3JSSWRldldsU1JObno1ZDc3enpqcjc0NGd1RmhvYnEwVWNmZGM2alhyMTZ6bTdSMk5qWWtsOEl3Q0RVTE9CZHFGbDRFc3V0Si9GY0RSczJ6Slk4NDNRU204MG15VFBhVWx3Y0RvZVNrcEx5UFljeFBUMWRSNDhlVmQyNmRWV3VYRGszdE01N21iRHVlQ0lUL3QrcDJlSmh3cnJqaVV6NGY2ZG1pNGMzckR1NWJkeTNiNS9iOXMzcEtjQnRzMXF0K1c2b0pDa29LTWk1UWdQd0ROUXM0RjJvV2JnVHp5a0FBQUFBREVjb0FBQUFBQXhIS0FBQUFBQU1SeWdBQUFBQURFY29BQUFBQUF4SEtBQUFBQUFNUnlnQUFBQUFERWNvQUFBQUFBeEhLQUFBQUFBTVJ5Z0FBQUFBREVjb0FBQUFBQXhIS0FBQUFBQU1SeWdBQUFBQURFY29BQUFBQUF4SEtBQUFBQUFNUnlnQUFBQUFERWNvQUFBQUFBeEhLQUFBQUFBTVJ5Z0FBQUFBREVjb0FBQUFBQXhIS0FBQUFBQU1SeWdBQUFBQURFY29BQUFBQUF4SEtBQUFBQUFNUnlnQUFBQUFERWNvQUFBQUFBeEhLQUFBQUFBTVJ5Z0FBQUFBREVjb0FBQUFBQXhIS0FBQUFBQU1SeWdBQUFBQURFY29BQUFBQUF4SEtBQUFBQUFNUnlnQUFBQUFERWNvQUFBQUFBeEhLQUFBQUFBTVJ5Z0FBQUFBREVjb0FBQUFBQXhIS0FBQUFBQU1SeWdBQUFBQURFY29BQUFBQUF4SEtBQUFBQUFNUnlnQUFBQUFERWNvQUFBQUFBeEhLQUFBQUFBTVJ5Z0FBQUFBREVjb0FBQUFBQXhIS0FBQUFBQU1SeWdBQUFBQURFY29BQUFBQUF4SEtBQUFBQUFNUnlnQUFBQUFERWNvQUFBQUFBeEhLQUFBQUFBTVJ5Z0FBQUFBREVjb0FBQUFBQXhIS0FBQUFBQU1SeWdBQUFBQURFY29BQUFBQUF4SEtBQUFBQUFNUnlnQUFBQUFERWNvQUFBQUFBeEhLQUFBQUFBTVJ5Z0FBQUFBREVjb0FBQUFBQXhIS0FBQUFBQU1SeWdBQUFBQURFY29BQUFBQUF4SEtBQUFBQUFNUnlnQUFBQUFERWNvQUFBQUFBeEhLQUFBQUFBTTUrdnVCcFEyTnB2TjNVMEFjQWVvV2NDN1VMTkE4YUNub0lpRWhZVzV1d253WW5YcTFIRjNFNHhEemVKdVVMTWxqNXJGM2FCbWI4M2k3Z2JjallZTkcyWkxVbHhjbkx1YkFnQUFBUHhIY252QTl1M2I1N1o5YzNvS0FBQUFBTU1SQ2dBQUFBRERFUW9BQUFBQXd4RUtBQUFBQU1NUkNnQUFBQURERVFvQUFBQUF3eEVLQUFBQUFNTVJDZ0FBQUFEREVRb0FBQUFBd3hFS0FBQUFBTU1SQ2dBQUFBRERFUW9BQUFBQXd4RUtBQUFBQU1NUkNnQUFBQURERVFvQUFBQUF3eEVLQUFBQUFNTVJDZ0FBQUFEREVRb0FvSlJ5T0J4NWhsMi9mbDF4Y1hITzk5ZXVYWE41bjUrMHREUmxabVlXZWZzQUFKN0QxOTBOQUFBVXZlenNiTDMyMm12cTFxMmIyclp0Nnh4KzRjSUY5ZTNiMXhrRXpwMDc1L0pla3FLaW9uVDgrSEdkUFh0V1AvendnODZjT2FOWnMyYnByYmZlS3ZEN29xS2lWTDE2OWVKYklBQkFzU0lVQUVBcFpMRlk5TVliYjJqa3lKR3FYYnUyNnRXcmQ5dWYvZW1ubjNUMTZsVnQzYnBWbjM3NnFSbzBhS0N5WmN0S2tqWnMyS0NxVmF1NlRHK3oyWXEwN1FDQWtrY29BSUJTNnFtbm50THp6eit2Yjc3NVJ0ZXZYMWVmUG4yYzQyN2VrYzk5djJmUEhnMGJOa3lTdEdyVkt0V3ZYOThaQ0FBQXBSZWhBQUJLc2RHalI4dkh4MGNPaDBQYnQyOVhmSHk4d3NQRHRYMzdka25TcVZPbjFLdFhMK2Q3SHg4Zjl6VVdBT0EyaEFJQUtJWFMwdEtVa1pFaFNRb09EcGJWYWxYNTh1VVZHQmdvaThXaTh1WExTNUt6RnlEM3ZTUTFhZEpFMmRuWmtxVFdyVnRMa3NhT0hTdEphdGV1WFlrdEF3Q2c1QkFLQUtBVUdqRmloUGJzMlNQSjlTSmdoOE1oaThWUzZHZGpZMk1WSFIydHNXUEhhdlBtemM3QTBLWk5tM3g3RXJLeXN1aGhBQUF2UnlnQWdGSm85dXpaa242N1ZxQ2dhd2h1ZnQrN2QyOE5HalJJdTNidGtpVE5uVHRYM2J0MzE4cVZLN1ZreVpKQ3YzUHYzcjFGMG5ZQVFNa2pGQUNBQVhidTNDbEpXcjE2dFRadDJxUzVjK2RLeXJtbUlEdzgzRG5lejg5UGFXbHBPbnYyckNRcE9UbFovZnIxMDd4NTh6UjQ4R0RuL0d3Mm0xYXRXcVhhdFd1WDdJSUFBSW9GRHk4REFBTUVCUVVwS0NoSS8vclh2OVN3WVVQbit6Smx5cmlNOS9QejA1bzFhOVNzV1ROSjBydnZ2cXNubjN4U3AwNmRjbWZ6QVFERmpKNENBREJFYkd5czl1elpveEVqUmhRNFRYcDZ1cjc4OGt0RlJrWnExcXhac2xnc3pvdU1HelZxNURMdHl5Ky83SHhkdDI1ZExWMjZ0SGdhRGdBb2RvUUNBQ2lscmwyNzVud2RGeGVuUC8vNXovclRuLzZrT25YcUZQaVpnSUFBZGV6WVVaVXJWODR6N3NackJtdzJtMWFzV01IcFF3QlFTbkQ2RUFDVVFrZU9IRkgzN3QxbHNWajAwVWNmNlYvLytwZnExYXRYWUMrQncrR1EzVzVYVmxhVyt2WHJWOEt0QlFDNEd6MEZBRkFLTFZteVJBODk5SkJtenB5cHBVdVhhdlBtelRwLy9yeWFOV3NtWDE5ZitmajR5R3ExS2pNelUxYXIxWGxxME1DQkEvWDY2Ni9ubVYrVEprM3lET3ZXclp2TDdVMjdkKyt1UVlNR0ZkOUNBUUNLVGVFM3EvWndEUnMyekpaeXVzVUJBTDlKVFUxVmNIQ3d5ekNIdzZGcjE2NHBNelBUK1UrU2M4ZmVZckVvT0RoWS92NytrcVFlUFhybzg4OC9WMUJRVU1rMkhnQU1rM3RiNkgzNzlybHQzNXllQWdBb2hXNE9CSkprdFZydmFBZWZDNGNCd0J4Y1V3QUFBQUFZamxBQUFBQUFHSTVRQUFBQUFCaU9VQUFBQUFBWWpsQUFBQUFBR0k1UUFBQUFBQmlPVUFBQUFBQVlqbEFBQUFBQUdJNVFBQUFBQUJpT1VBQUFBQUFZamxBQUFBQUFHSTVRQUFBQUFCaU9VQUFBQUFBWXp0ZmREU2dLTnB2TjNVMEFBQUFBdkpaWDl4UmtaMmZ2Y1hjYkFBQUFnQ0p3eU4wTkFBQUFBQUFBQUFBQUFBQUFBQUFBQUFBQUFBQUFBQUFBQUFBQUFBQUFBQUFBQUFBQUFBQUFBQUFBQUFBQUFBQUFBQUFBQUFBQUFBQUFBQUFBQUFBQUFBQUFBQUFBQUFBQUFBQUFBQUFBQUFBQUFBQUFBQUFBQUFBQUFBQUFBQUFBQUFBQUFBQUFBQUFBQUFBQUFBQUFBQUFBQUFBQUFBQUFBQUFBQUFBQUFBQUFBQUFBQUFBQUFBQUFBT0R4L2g4dVRnT2JvUmlXNGdBQUFBQkpSVTVFcmtKZ2dnPT0iLAoJIlRoZW1lIiA6ICIiLAoJIlR5cGUiIDogImZsb3ciLAoJIlZlcnNpb24iIDogIjM4Igp9Cg=="/>
    </extobj>
  </extobjs>
</s:customData>
</file>

<file path=customXml/itemProps23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演示</Application>
  <PresentationFormat>宽屏</PresentationFormat>
  <Paragraphs>189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主题​​</vt:lpstr>
      <vt:lpstr>2_Office 主题​​</vt:lpstr>
      <vt:lpstr>进程/线程/协程</vt:lpstr>
      <vt:lpstr>进程</vt:lpstr>
      <vt:lpstr>进程控制块（PCB）</vt:lpstr>
      <vt:lpstr>PCB组织方式</vt:lpstr>
      <vt:lpstr>内核态/用户态</vt:lpstr>
      <vt:lpstr>CPU上下文切换</vt:lpstr>
      <vt:lpstr>进程切换</vt:lpstr>
      <vt:lpstr>进程切换</vt:lpstr>
      <vt:lpstr>线程</vt:lpstr>
      <vt:lpstr>线程</vt:lpstr>
      <vt:lpstr>线程模型</vt:lpstr>
      <vt:lpstr>线程模型</vt:lpstr>
      <vt:lpstr>协程</vt:lpstr>
      <vt:lpstr>协程</vt:lpstr>
      <vt:lpstr>协程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偶像是曹阿瞒</cp:lastModifiedBy>
  <cp:revision>216</cp:revision>
  <dcterms:created xsi:type="dcterms:W3CDTF">2019-06-19T02:08:00Z</dcterms:created>
  <dcterms:modified xsi:type="dcterms:W3CDTF">2022-07-20T00:38:58Z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BF1EF40FF2DE42D98838C6091892E5EA</vt:lpwstr>
  </property>
</Properties>
</file>