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4" r:id="rId3"/>
    <p:sldId id="265" r:id="rId4"/>
    <p:sldId id="261" r:id="rId5"/>
    <p:sldId id="260" r:id="rId6"/>
    <p:sldId id="262" r:id="rId7"/>
    <p:sldId id="266" r:id="rId8"/>
    <p:sldId id="267" r:id="rId9"/>
    <p:sldId id="269" r:id="rId10"/>
    <p:sldId id="272" r:id="rId11"/>
  </p:sldIdLst>
  <p:sldSz cx="12192000" cy="6858000"/>
  <p:notesSz cx="6858000" cy="9144000"/>
  <p:defaultTextStyle>
    <a:defPPr>
      <a:defRPr lang="ko-Kore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001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761F-62E4-1842-A261-314A922E3F2F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001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001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001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43645-9973-7144-BC68-2CD35D500B23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40637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0C20C-EE50-DE45-9729-0D2151FAB17F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44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923BD-9218-1F73-473A-2444C5ABE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001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BF1850-46E0-750D-CCC9-41773BAE8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001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263E-3E4E-1694-B918-DA103A11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19DA3-F82E-A742-ACF3-D2969CDB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001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C2E91-61C5-2C9A-B3F6-340DA0E9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246804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B0FA-067E-E217-C331-56BFF831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001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62DAE3-36E1-DCD3-C9A8-A5B890BD5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001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04C54-98A9-D874-0207-3EE12D8C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B980-3BDF-3A7E-27E9-0D1F30FB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001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AC438-0018-EA6A-D256-73297908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7106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0C66C7-708D-170E-3B73-534BF64DD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001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E1BC1-C225-5508-CE71-DD06F7DA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001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25633-63DF-0918-B719-83D0427A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88EDF-4313-48F3-482E-884AE119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001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1F8A-B8A6-E4A7-EE42-7D9B0F6F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330532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AC973-9175-3CEC-F793-8B8EB977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001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C7C53-60DC-CB62-F06C-F8AF6C83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001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0D35E-B341-E78C-7348-00785440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F919F-F3B0-BF74-A399-FBD7057F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001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B18C8-602E-1775-2D67-95338657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275215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7D927-285A-B02A-1257-790C0F9D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001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68D50-518B-A9C5-7B75-1B48B67B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C3509-D7B8-5CC9-39EE-4354C065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A9CEE-A10A-455D-D54A-95DC02E7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001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9137D-0237-EE38-37BA-38EE04DA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347886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753A6-EE4B-14AA-4DFE-50ACB828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001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5B078-03E5-57B0-69C8-8A0F09F9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001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568D7-61EE-5AC0-6ED9-E0D5B111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001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2E900-70CD-292C-C0A4-FA6A63CE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605DB-F39C-3991-7CD3-D3A12CC0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001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3673F3-C3D5-6FAC-613A-DDDC38C8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185478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BE5C8-482E-7F1B-6FDA-11AA40D7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001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77B36-CE13-8DFD-8B0C-E344617D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9F9FB-661C-D4B4-B6B8-7353C9529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001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16A3CE-CB1A-C508-5681-F92A3B0D2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73CF22-1F8E-901C-9C30-06DD9C64E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001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28C08-BC70-745F-5FBA-FEE1C19A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004469-F264-487C-6C60-20617B69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001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11234A-A142-E364-BC26-C8CC8E34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36548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5B2EE-307E-B1F1-8DCE-385B6925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001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78A2A2-B377-DFDA-1E7B-328DC7AA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30BC38-60D5-717F-4A11-9BAED9F5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001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180D2-0594-E056-C170-B60FC24F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297688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0C148F-EF36-EF4A-6512-D8986D6E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C7EDD2-1AED-51F0-6E27-CAB504B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001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3ABB8-81FA-3D01-6478-191AE343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419233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5B936-085C-50C6-EC8D-C706C29E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001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99C4B-2E0B-0471-6E1E-A8012386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001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CCB8F-252E-AC34-B72A-6645F837B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36CC8-9466-7716-1BBD-EBB0C909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8551F-C77A-11B5-E313-AF053712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001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1D8A9-2ACA-5951-1EB7-4FEE8983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175759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ED18E-9A6D-6C05-AA1D-6851CAF8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001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619BE0-B593-D92F-E57B-8CD4A8A2F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001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16B0C-94C3-9B4D-749A-52A052C5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B3BB1-B6EF-5721-0E74-6EC49ED7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1CB40-EB47-4682-E55E-156DFF44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001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11557-074C-2650-4D69-9C6F5EE9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97703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183B8C-8598-654E-5647-E03FAA84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001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C189B-7422-A178-F0DB-A801D187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001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66CB7-5BEB-BB80-DC11-32382DCB3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831E-E627-B749-B708-36707A403E59}" type="datetimeFigureOut">
              <a:rPr kumimoji="1" lang="ko-Kore-001" altLang="en-US" smtClean="0"/>
              <a:t>10/10/2023</a:t>
            </a:fld>
            <a:endParaRPr kumimoji="1" lang="ko-Kore-001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F2E12-865F-B220-0EAD-2EE439F68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001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CBC5C-933D-B7B9-4845-C8B44F1BE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6D32-9AF1-C247-8D05-F447B262B954}" type="slidenum">
              <a:rPr kumimoji="1" lang="ko-Kore-001" altLang="en-US" smtClean="0"/>
              <a:t>‹#›</a:t>
            </a:fld>
            <a:endParaRPr kumimoji="1" lang="ko-Kore-001" altLang="en-US"/>
          </a:p>
        </p:txBody>
      </p:sp>
    </p:spTree>
    <p:extLst>
      <p:ext uri="{BB962C8B-B14F-4D97-AF65-F5344CB8AC3E}">
        <p14:creationId xmlns:p14="http://schemas.microsoft.com/office/powerpoint/2010/main" val="2413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메모장에 글을 쓰는 사람">
            <a:extLst>
              <a:ext uri="{FF2B5EF4-FFF2-40B4-BE49-F238E27FC236}">
                <a16:creationId xmlns:a16="http://schemas.microsoft.com/office/drawing/2014/main" id="{8500D282-4ECF-3C33-B4F4-CD5D4303E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E5F39-DD70-5F0F-E489-58B999EC9A5A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800" i="1" cap="all" spc="200" dirty="0" err="1">
                <a:latin typeface="+mj-lt"/>
                <a:ea typeface="+mj-ea"/>
                <a:cs typeface="+mj-cs"/>
              </a:rPr>
              <a:t>Iot</a:t>
            </a:r>
            <a:r>
              <a:rPr kumimoji="1" lang="en-US" altLang="ko-KR" sz="4800" i="1" cap="all" spc="200" dirty="0"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4800" i="1" cap="all" spc="200" dirty="0">
                <a:latin typeface="+mj-lt"/>
                <a:ea typeface="+mj-ea"/>
                <a:cs typeface="+mj-cs"/>
              </a:rPr>
              <a:t>시스템 개발 계획</a:t>
            </a:r>
            <a:endParaRPr kumimoji="1" lang="en-US" altLang="ko-KR" sz="4800" i="1" cap="all" spc="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cap="all" spc="200" dirty="0"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1600" b="1" cap="all" spc="200" dirty="0">
                <a:latin typeface="+mj-lt"/>
                <a:ea typeface="+mj-ea"/>
                <a:cs typeface="+mj-cs"/>
              </a:rPr>
              <a:t> 1</a:t>
            </a:r>
            <a:r>
              <a:rPr kumimoji="1" lang="ko-KR" altLang="en-US" sz="1600" b="1" cap="all" spc="200" dirty="0">
                <a:latin typeface="+mj-lt"/>
                <a:ea typeface="+mj-ea"/>
                <a:cs typeface="+mj-cs"/>
              </a:rPr>
              <a:t>조</a:t>
            </a:r>
            <a:endParaRPr kumimoji="1" lang="en-US" altLang="ko-KR" sz="1600" b="1" cap="all" spc="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cap="all" spc="200" dirty="0">
                <a:latin typeface="+mj-lt"/>
                <a:ea typeface="+mj-ea"/>
                <a:cs typeface="+mj-cs"/>
              </a:rPr>
              <a:t>  202233956</a:t>
            </a:r>
            <a:r>
              <a:rPr kumimoji="1" lang="ko-KR" altLang="en-US" sz="1400" cap="all" spc="200" dirty="0">
                <a:latin typeface="+mj-lt"/>
                <a:ea typeface="+mj-ea"/>
                <a:cs typeface="+mj-cs"/>
              </a:rPr>
              <a:t> 김보연</a:t>
            </a:r>
            <a:endParaRPr kumimoji="1" lang="en-US" altLang="ko-KR" sz="1400" cap="all" spc="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cap="all" spc="200" dirty="0">
                <a:latin typeface="+mj-lt"/>
                <a:ea typeface="+mj-ea"/>
                <a:cs typeface="+mj-cs"/>
              </a:rPr>
              <a:t>  202233957 </a:t>
            </a:r>
            <a:r>
              <a:rPr kumimoji="1" lang="ko-KR" altLang="en-US" sz="1400" cap="all" spc="200" dirty="0">
                <a:latin typeface="+mj-lt"/>
                <a:ea typeface="+mj-ea"/>
                <a:cs typeface="+mj-cs"/>
              </a:rPr>
              <a:t>김서현</a:t>
            </a:r>
            <a:endParaRPr kumimoji="1" lang="en-US" altLang="ko-KR" sz="1400" cap="all" spc="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cap="all" spc="200" dirty="0">
                <a:latin typeface="+mj-lt"/>
                <a:ea typeface="+mj-ea"/>
                <a:cs typeface="+mj-cs"/>
              </a:rPr>
              <a:t>  202233964</a:t>
            </a:r>
            <a:r>
              <a:rPr kumimoji="1" lang="ko-KR" altLang="en-US" sz="1400" cap="all" spc="200" dirty="0">
                <a:latin typeface="+mj-lt"/>
                <a:ea typeface="+mj-ea"/>
                <a:cs typeface="+mj-cs"/>
              </a:rPr>
              <a:t> 박건우</a:t>
            </a:r>
            <a:endParaRPr kumimoji="1" lang="en-US" altLang="ko-KR" sz="1400" cap="all" spc="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cap="all" spc="200" dirty="0">
                <a:latin typeface="+mj-lt"/>
                <a:ea typeface="+mj-ea"/>
                <a:cs typeface="+mj-cs"/>
              </a:rPr>
              <a:t>  202233967 </a:t>
            </a:r>
            <a:r>
              <a:rPr kumimoji="1" lang="ko-KR" altLang="en-US" sz="1400" cap="all" spc="200" dirty="0" err="1">
                <a:latin typeface="+mj-lt"/>
                <a:ea typeface="+mj-ea"/>
                <a:cs typeface="+mj-cs"/>
              </a:rPr>
              <a:t>부경민</a:t>
            </a:r>
            <a:endParaRPr kumimoji="1" lang="en-US" altLang="ko-KR" sz="1400" cap="all" spc="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400" cap="all" spc="200" dirty="0">
                <a:latin typeface="+mj-lt"/>
                <a:ea typeface="+mj-ea"/>
                <a:cs typeface="+mj-cs"/>
              </a:rPr>
              <a:t>  202233985 </a:t>
            </a:r>
            <a:r>
              <a:rPr kumimoji="1" lang="ko-KR" altLang="en-US" sz="1400" cap="all" spc="200" dirty="0">
                <a:latin typeface="+mj-lt"/>
                <a:ea typeface="+mj-ea"/>
                <a:cs typeface="+mj-cs"/>
              </a:rPr>
              <a:t>임수형</a:t>
            </a:r>
            <a:endParaRPr kumimoji="1" lang="en-US" altLang="ko-KR" sz="1400" cap="all" spc="200" dirty="0"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50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72A32D09-8198-23EC-F1D0-3F7490BC5CF2}"/>
              </a:ext>
            </a:extLst>
          </p:cNvPr>
          <p:cNvCxnSpPr>
            <a:cxnSpLocks/>
          </p:cNvCxnSpPr>
          <p:nvPr/>
        </p:nvCxnSpPr>
        <p:spPr>
          <a:xfrm>
            <a:off x="0" y="890649"/>
            <a:ext cx="9160717" cy="0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8CBFB3-3640-423C-B5D6-BB260CE62217}"/>
              </a:ext>
            </a:extLst>
          </p:cNvPr>
          <p:cNvSpPr txBox="1"/>
          <p:nvPr/>
        </p:nvSpPr>
        <p:spPr>
          <a:xfrm>
            <a:off x="0" y="249381"/>
            <a:ext cx="841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필요한 센서 및 부품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013F2-B950-73A6-BE4C-BA3D04D580EF}"/>
              </a:ext>
            </a:extLst>
          </p:cNvPr>
          <p:cNvSpPr txBox="1"/>
          <p:nvPr/>
        </p:nvSpPr>
        <p:spPr>
          <a:xfrm>
            <a:off x="228601" y="1728788"/>
            <a:ext cx="737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001" altLang="en-US" dirty="0"/>
              <a:t>온도센서</a:t>
            </a:r>
            <a:r>
              <a:rPr kumimoji="1" lang="en-US" altLang="ko-Kore-001" dirty="0"/>
              <a:t>(DHT22)</a:t>
            </a:r>
            <a:r>
              <a:rPr kumimoji="1" lang="ko-Kore-001" altLang="en-US" dirty="0"/>
              <a:t> </a:t>
            </a:r>
            <a:r>
              <a:rPr kumimoji="1" lang="en-US" altLang="ko-Kore-001" dirty="0"/>
              <a:t>: </a:t>
            </a:r>
            <a:r>
              <a:rPr kumimoji="1" lang="ko-Kore-001" altLang="en-US" dirty="0"/>
              <a:t>제조 공정에서의 온도 정보를 실시간으로 받는데 필요</a:t>
            </a:r>
          </a:p>
        </p:txBody>
      </p:sp>
      <p:pic>
        <p:nvPicPr>
          <p:cNvPr id="8194" name="Picture 2" descr="DHT22 디지털 온도 습도 센서 모듈 제조 업체 및 공급 업체 중국-가격표-Kuongshun 전자">
            <a:extLst>
              <a:ext uri="{FF2B5EF4-FFF2-40B4-BE49-F238E27FC236}">
                <a16:creationId xmlns:a16="http://schemas.microsoft.com/office/drawing/2014/main" id="{F791643E-48AD-D384-C7A9-1E92C1126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1" y="992176"/>
            <a:ext cx="1671637" cy="16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F3093F-27A5-6381-DCE2-23556E43B951}"/>
              </a:ext>
            </a:extLst>
          </p:cNvPr>
          <p:cNvSpPr txBox="1"/>
          <p:nvPr/>
        </p:nvSpPr>
        <p:spPr>
          <a:xfrm>
            <a:off x="371476" y="3033653"/>
            <a:ext cx="818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001" dirty="0"/>
              <a:t>2. </a:t>
            </a:r>
            <a:r>
              <a:rPr kumimoji="1" lang="ko-Kore-001" altLang="en-US" dirty="0"/>
              <a:t>냉각장치</a:t>
            </a:r>
            <a:r>
              <a:rPr kumimoji="1" lang="en-US" altLang="ko-Kore-001" dirty="0"/>
              <a:t>(Cooling Pan) </a:t>
            </a:r>
            <a:r>
              <a:rPr kumimoji="1" lang="en-US" altLang="ko-KR" dirty="0"/>
              <a:t>– DC motor</a:t>
            </a:r>
            <a:r>
              <a:rPr kumimoji="1" lang="en-US" altLang="ko-Kore-001" dirty="0"/>
              <a:t> : </a:t>
            </a:r>
            <a:r>
              <a:rPr kumimoji="1" lang="ko-Kore-001" altLang="en-US" dirty="0"/>
              <a:t>제조 공정에서 온도가 임계온도를 넘어서게 되면 냉각장치를 가동하여 온도를 낮춘다</a:t>
            </a:r>
          </a:p>
        </p:txBody>
      </p:sp>
      <p:pic>
        <p:nvPicPr>
          <p:cNvPr id="8196" name="Picture 4" descr="드론용 코어리스 DC기어드모터 세트 [SZH-GNP183] : 모터 &gt; 모터/로봇/전자키트">
            <a:extLst>
              <a:ext uri="{FF2B5EF4-FFF2-40B4-BE49-F238E27FC236}">
                <a16:creationId xmlns:a16="http://schemas.microsoft.com/office/drawing/2014/main" id="{7DA9D5FF-DD85-8E8E-80EE-630D2712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083" y="2597597"/>
            <a:ext cx="1518441" cy="151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422E15-A5E7-A992-148C-9C3C19FD576F}"/>
              </a:ext>
            </a:extLst>
          </p:cNvPr>
          <p:cNvSpPr txBox="1"/>
          <p:nvPr/>
        </p:nvSpPr>
        <p:spPr>
          <a:xfrm>
            <a:off x="228601" y="4806816"/>
            <a:ext cx="1116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001" dirty="0"/>
              <a:t>3</a:t>
            </a:r>
            <a:r>
              <a:rPr kumimoji="1" lang="en-US" altLang="ko-KR" dirty="0"/>
              <a:t>. </a:t>
            </a:r>
            <a:r>
              <a:rPr kumimoji="1" lang="ko-KR" altLang="en-US" dirty="0"/>
              <a:t>블루투스 </a:t>
            </a:r>
            <a:r>
              <a:rPr kumimoji="1" lang="ko-KR" altLang="en-US" dirty="0" err="1"/>
              <a:t>통신모듈</a:t>
            </a:r>
            <a:r>
              <a:rPr kumimoji="1" lang="en-US" altLang="ko-KR" dirty="0"/>
              <a:t>(HC-06)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블루투스 </a:t>
            </a:r>
            <a:r>
              <a:rPr kumimoji="1" lang="ko-KR" altLang="en-US" dirty="0" err="1"/>
              <a:t>통시모듈을</a:t>
            </a:r>
            <a:r>
              <a:rPr kumimoji="1" lang="ko-KR" altLang="en-US" dirty="0"/>
              <a:t> 스마트폰과 연동하여</a:t>
            </a:r>
            <a:r>
              <a:rPr kumimoji="1" lang="en-US" altLang="ko-KR" dirty="0"/>
              <a:t>, </a:t>
            </a:r>
            <a:r>
              <a:rPr kumimoji="1" lang="ko-KR" altLang="en-US" dirty="0"/>
              <a:t>통신을 통해 </a:t>
            </a:r>
            <a:r>
              <a:rPr kumimoji="1" lang="ko-KR" altLang="en-US" dirty="0" err="1"/>
              <a:t>온도데이터값을</a:t>
            </a:r>
            <a:r>
              <a:rPr kumimoji="1" lang="ko-KR" altLang="en-US" dirty="0"/>
              <a:t> 송수신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                                        </a:t>
            </a:r>
            <a:r>
              <a:rPr kumimoji="1" lang="ko-KR" altLang="en-US" dirty="0" err="1"/>
              <a:t>쿨링팬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가동시</a:t>
            </a:r>
            <a:r>
              <a:rPr kumimoji="1" lang="ko-KR" altLang="en-US" dirty="0"/>
              <a:t> 가동 사실도 스마트폰으로 전송</a:t>
            </a:r>
            <a:r>
              <a:rPr kumimoji="1" lang="en-US" altLang="ko-KR" dirty="0"/>
              <a:t> </a:t>
            </a:r>
            <a:endParaRPr kumimoji="1" lang="ko-Kore-001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E48A9E-5959-13CE-FE60-57AF11472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47" y="5410316"/>
            <a:ext cx="808911" cy="1379001"/>
          </a:xfrm>
          <a:prstGeom prst="rect">
            <a:avLst/>
          </a:prstGeom>
        </p:spPr>
      </p:pic>
      <p:pic>
        <p:nvPicPr>
          <p:cNvPr id="8202" name="Picture 10" descr="HC-06 JY-MCU 역방향 방지, 통합 블루투스 직렬 통과 모듈, HC-05 마스터-슬레이브 6 핀, HC05 HC-05 HC06,  1 개 - AliExpress">
            <a:extLst>
              <a:ext uri="{FF2B5EF4-FFF2-40B4-BE49-F238E27FC236}">
                <a16:creationId xmlns:a16="http://schemas.microsoft.com/office/drawing/2014/main" id="{81B98AF0-B222-4981-7EDA-D210F377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07" y="5390389"/>
            <a:ext cx="1449386" cy="14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블루투스 ® 기술 웹 사이트">
            <a:extLst>
              <a:ext uri="{FF2B5EF4-FFF2-40B4-BE49-F238E27FC236}">
                <a16:creationId xmlns:a16="http://schemas.microsoft.com/office/drawing/2014/main" id="{3A6A18D7-D0BE-955C-7977-6F3D96FA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20" y="5446255"/>
            <a:ext cx="1042192" cy="104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247779-6DC3-3177-046A-F9B3F39B1E75}"/>
              </a:ext>
            </a:extLst>
          </p:cNvPr>
          <p:cNvCxnSpPr/>
          <p:nvPr/>
        </p:nvCxnSpPr>
        <p:spPr>
          <a:xfrm>
            <a:off x="7300913" y="5822987"/>
            <a:ext cx="18692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12244DD-97CE-C300-373D-4005D2AEE3A1}"/>
              </a:ext>
            </a:extLst>
          </p:cNvPr>
          <p:cNvCxnSpPr>
            <a:cxnSpLocks/>
          </p:cNvCxnSpPr>
          <p:nvPr/>
        </p:nvCxnSpPr>
        <p:spPr>
          <a:xfrm flipH="1">
            <a:off x="7300913" y="6115082"/>
            <a:ext cx="1869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7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Isosceles Triangle 206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5338" y="1484901"/>
            <a:ext cx="3704453" cy="388819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A7A93-286A-8C2D-B079-34E9C26CBC24}"/>
              </a:ext>
            </a:extLst>
          </p:cNvPr>
          <p:cNvSpPr txBox="1"/>
          <p:nvPr/>
        </p:nvSpPr>
        <p:spPr>
          <a:xfrm>
            <a:off x="989357" y="2013746"/>
            <a:ext cx="2921227" cy="2830505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normAutofit/>
          </a:bodyPr>
          <a:lstStyle/>
          <a:p>
            <a:pPr algn="ctr" defTabSz="1014984">
              <a:lnSpc>
                <a:spcPct val="90000"/>
              </a:lnSpc>
              <a:spcBef>
                <a:spcPct val="0"/>
              </a:spcBef>
              <a:spcAft>
                <a:spcPts val="666"/>
              </a:spcAft>
            </a:pPr>
            <a:r>
              <a:rPr kumimoji="1" lang="ko-KR" altLang="en-US" sz="3996" b="1" i="1" kern="1200" cap="all" spc="222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문제상황및</a:t>
            </a:r>
            <a:r>
              <a:rPr kumimoji="1" lang="ko-KR" altLang="en-US" sz="3996" b="1" i="1" kern="1200" cap="all" spc="222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사전 자료 조사</a:t>
            </a:r>
            <a:endParaRPr kumimoji="1" lang="en-US" altLang="ko-KR" sz="3600" b="1" i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52603-3A52-EEBC-5A35-B8CAF172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987" y="1576772"/>
            <a:ext cx="3934546" cy="370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9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88877C-BB94-248E-B48A-AE0FC9A56B97}"/>
              </a:ext>
            </a:extLst>
          </p:cNvPr>
          <p:cNvSpPr txBox="1"/>
          <p:nvPr/>
        </p:nvSpPr>
        <p:spPr>
          <a:xfrm>
            <a:off x="0" y="249381"/>
            <a:ext cx="876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표면실장기술</a:t>
            </a:r>
            <a:r>
              <a:rPr kumimoji="1" lang="en-US" altLang="ko-KR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, SMT(Surface Mounting Technology)</a:t>
            </a:r>
            <a:r>
              <a:rPr kumimoji="1" lang="ko-KR" altLang="en-US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의 정의</a:t>
            </a:r>
            <a:r>
              <a:rPr kumimoji="1" lang="en-US" altLang="ko-KR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kumimoji="1" lang="ko-KR" altLang="en-US" sz="2400" b="1" i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C51E74-1AC1-4BD7-DB10-8DFA964E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7C6F-DB82-4245-8574-8E8FAA533B2B}" type="slidenum">
              <a:rPr kumimoji="1" lang="ko-KR" altLang="en-US" smtClean="0"/>
              <a:t>3</a:t>
            </a:fld>
            <a:endParaRPr kumimoji="1" lang="ko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AEDCEF7-7DB5-B96E-B35A-C854A57222C6}"/>
              </a:ext>
            </a:extLst>
          </p:cNvPr>
          <p:cNvCxnSpPr>
            <a:cxnSpLocks/>
          </p:cNvCxnSpPr>
          <p:nvPr/>
        </p:nvCxnSpPr>
        <p:spPr>
          <a:xfrm>
            <a:off x="0" y="890649"/>
            <a:ext cx="9160717" cy="0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9A78A1-848D-4EB6-5989-C1F1413D6313}"/>
              </a:ext>
            </a:extLst>
          </p:cNvPr>
          <p:cNvSpPr txBox="1"/>
          <p:nvPr/>
        </p:nvSpPr>
        <p:spPr>
          <a:xfrm>
            <a:off x="294345" y="2126047"/>
            <a:ext cx="546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001" altLang="en-US" b="1" dirty="0"/>
              <a:t>표면실장 기술</a:t>
            </a:r>
            <a:r>
              <a:rPr kumimoji="1" lang="en-US" altLang="ko-Kore-001" b="1" dirty="0"/>
              <a:t>, SMT(Surface Mounting Technology)</a:t>
            </a:r>
            <a:r>
              <a:rPr kumimoji="1" lang="ko-Kore-001" altLang="en-US" b="1" dirty="0"/>
              <a:t>란</a:t>
            </a:r>
            <a:r>
              <a:rPr kumimoji="1" lang="en-US" altLang="ko-Kore-001" b="1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072FDB-E051-B3F4-7AF6-4FF4249937AA}"/>
              </a:ext>
            </a:extLst>
          </p:cNvPr>
          <p:cNvSpPr txBox="1"/>
          <p:nvPr/>
        </p:nvSpPr>
        <p:spPr>
          <a:xfrm>
            <a:off x="174707" y="4233572"/>
            <a:ext cx="9807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001" altLang="en-US" dirty="0"/>
              <a:t>접합기술</a:t>
            </a:r>
            <a:r>
              <a:rPr kumimoji="1" lang="en-US" altLang="ko-Kore-001" dirty="0"/>
              <a:t>, </a:t>
            </a:r>
            <a:r>
              <a:rPr kumimoji="1" lang="ko-Kore-001" altLang="en-US" dirty="0"/>
              <a:t>기판의 단면 혹은 양면의 표면 위에 전자 부품 접합</a:t>
            </a:r>
            <a:r>
              <a:rPr kumimoji="1" lang="en-US" altLang="ko-KR" dirty="0"/>
              <a:t>,  </a:t>
            </a:r>
            <a:r>
              <a:rPr kumimoji="1" lang="ko-KR" altLang="en-US" dirty="0"/>
              <a:t>표면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전기전도성을 가지는 회로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Ex) </a:t>
            </a:r>
            <a:r>
              <a:rPr kumimoji="1" lang="ko-KR" altLang="en-US" dirty="0">
                <a:sym typeface="Wingdings" pitchFamily="2" charset="2"/>
              </a:rPr>
              <a:t>스마트폰 메인보드 조립 라인</a:t>
            </a:r>
            <a:endParaRPr kumimoji="1" lang="en-US" altLang="ko-KR" dirty="0">
              <a:sym typeface="Wingdings" pitchFamily="2" charset="2"/>
            </a:endParaRPr>
          </a:p>
        </p:txBody>
      </p:sp>
      <p:pic>
        <p:nvPicPr>
          <p:cNvPr id="1026" name="Picture 2" descr="물음표 질문 응답 검색 - Pixabay의 무료 이미지 | 물음표, 문장">
            <a:extLst>
              <a:ext uri="{FF2B5EF4-FFF2-40B4-BE49-F238E27FC236}">
                <a16:creationId xmlns:a16="http://schemas.microsoft.com/office/drawing/2014/main" id="{A36DAF8F-1209-C46C-5093-9D5936C8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83" y="1446275"/>
            <a:ext cx="2822868" cy="28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0BF633-ACEF-7F1B-198E-755D1827A359}"/>
              </a:ext>
            </a:extLst>
          </p:cNvPr>
          <p:cNvSpPr txBox="1"/>
          <p:nvPr/>
        </p:nvSpPr>
        <p:spPr>
          <a:xfrm>
            <a:off x="294345" y="3040356"/>
            <a:ext cx="6150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PCB </a:t>
            </a:r>
            <a:r>
              <a:rPr kumimoji="1" lang="ko-KR" altLang="en-US" dirty="0"/>
              <a:t>기판 위에 </a:t>
            </a:r>
            <a:r>
              <a:rPr kumimoji="1" lang="en-US" altLang="ko-KR" dirty="0"/>
              <a:t>(Solder Paste)(</a:t>
            </a:r>
            <a:r>
              <a:rPr kumimoji="1" lang="ko-KR" altLang="en-US" dirty="0"/>
              <a:t>납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인쇄하고 리플로우</a:t>
            </a:r>
            <a:r>
              <a:rPr kumimoji="1" lang="en-US" altLang="ko-KR" dirty="0"/>
              <a:t>(Reflow)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 그 위에 칩 부품을 장착 </a:t>
            </a:r>
            <a:r>
              <a:rPr kumimoji="1" lang="ko-KR" altLang="en-US" dirty="0">
                <a:sym typeface="Wingdings" pitchFamily="2" charset="2"/>
              </a:rPr>
              <a:t>하고</a:t>
            </a:r>
            <a:r>
              <a:rPr kumimoji="1" lang="en-US" altLang="ko-KR" dirty="0">
                <a:sym typeface="Wingdings" pitchFamily="2" charset="2"/>
              </a:rPr>
              <a:t> PCB</a:t>
            </a:r>
            <a:r>
              <a:rPr kumimoji="1" lang="ko-KR" altLang="en-US" dirty="0">
                <a:sym typeface="Wingdings" pitchFamily="2" charset="2"/>
              </a:rPr>
              <a:t>와 </a:t>
            </a:r>
            <a:r>
              <a:rPr kumimoji="1" lang="en-US" altLang="ko-KR" dirty="0">
                <a:sym typeface="Wingdings" pitchFamily="2" charset="2"/>
              </a:rPr>
              <a:t>Lead(</a:t>
            </a:r>
            <a:r>
              <a:rPr kumimoji="1" lang="ko-KR" altLang="en-US" dirty="0">
                <a:sym typeface="Wingdings" pitchFamily="2" charset="2"/>
              </a:rPr>
              <a:t>납</a:t>
            </a:r>
            <a:r>
              <a:rPr kumimoji="1" lang="en-US" altLang="ko-KR" dirty="0">
                <a:sym typeface="Wingdings" pitchFamily="2" charset="2"/>
              </a:rPr>
              <a:t>) </a:t>
            </a:r>
            <a:r>
              <a:rPr kumimoji="1" lang="ko-KR" altLang="en-US" dirty="0">
                <a:sym typeface="Wingdings" pitchFamily="2" charset="2"/>
              </a:rPr>
              <a:t>부품간 접합을 시키는 기술</a:t>
            </a:r>
            <a:endParaRPr kumimoji="1" lang="ko-Kore-001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19F9-D6D0-7F0A-4541-02AC85926E8E}"/>
              </a:ext>
            </a:extLst>
          </p:cNvPr>
          <p:cNvSpPr txBox="1"/>
          <p:nvPr/>
        </p:nvSpPr>
        <p:spPr>
          <a:xfrm>
            <a:off x="294345" y="5838301"/>
            <a:ext cx="10916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001" altLang="en-US" dirty="0"/>
              <a:t>*리플로우</a:t>
            </a:r>
            <a:r>
              <a:rPr kumimoji="1" lang="en-US" altLang="ko-Kore-001" dirty="0"/>
              <a:t>(Reflow) : PCB</a:t>
            </a:r>
            <a:r>
              <a:rPr kumimoji="1" lang="ko-Kore-001" altLang="en-US" dirty="0"/>
              <a:t>에 부품을 장착하고 전기적 접속을 행하기 위해 고온의 열원을 가하여 부품 접합시</a:t>
            </a:r>
            <a:r>
              <a:rPr kumimoji="1" lang="en-US" altLang="ko-KR" dirty="0"/>
              <a:t>,</a:t>
            </a:r>
          </a:p>
          <a:p>
            <a:r>
              <a:rPr kumimoji="1" lang="ko-Kore-001" altLang="en-US" dirty="0"/>
              <a:t>                                      안정성을 높이는 기술</a:t>
            </a:r>
            <a:endParaRPr kumimoji="1" lang="en-US" altLang="ko-Kore-001" dirty="0"/>
          </a:p>
        </p:txBody>
      </p:sp>
    </p:spTree>
    <p:extLst>
      <p:ext uri="{BB962C8B-B14F-4D97-AF65-F5344CB8AC3E}">
        <p14:creationId xmlns:p14="http://schemas.microsoft.com/office/powerpoint/2010/main" val="319932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1E126693-8730-330B-448A-78DB566438A2}"/>
              </a:ext>
            </a:extLst>
          </p:cNvPr>
          <p:cNvCxnSpPr>
            <a:cxnSpLocks/>
          </p:cNvCxnSpPr>
          <p:nvPr/>
        </p:nvCxnSpPr>
        <p:spPr>
          <a:xfrm>
            <a:off x="0" y="890649"/>
            <a:ext cx="9160717" cy="0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2459B7-1D47-A9AA-9B1E-6D7D2A00DA16}"/>
              </a:ext>
            </a:extLst>
          </p:cNvPr>
          <p:cNvSpPr txBox="1"/>
          <p:nvPr/>
        </p:nvSpPr>
        <p:spPr>
          <a:xfrm>
            <a:off x="0" y="249381"/>
            <a:ext cx="698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SMT(Surface Mounting Technology) </a:t>
            </a:r>
            <a:r>
              <a:rPr kumimoji="1" lang="ko-KR" altLang="en-US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공정 과정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30CC2CF-DF58-1EB7-85D6-8B5EFF5C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9" y="1817687"/>
            <a:ext cx="6601903" cy="28114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7B976D-7C82-E9D5-1E54-15D50225C722}"/>
              </a:ext>
            </a:extLst>
          </p:cNvPr>
          <p:cNvSpPr txBox="1"/>
          <p:nvPr/>
        </p:nvSpPr>
        <p:spPr>
          <a:xfrm>
            <a:off x="171450" y="5712839"/>
            <a:ext cx="1238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001" sz="1600" i="1" dirty="0"/>
              <a:t>*PCB, Printed Circuit Board</a:t>
            </a:r>
            <a:r>
              <a:rPr kumimoji="1" lang="en-US" altLang="ko-KR" sz="1600" i="1" dirty="0"/>
              <a:t>(</a:t>
            </a:r>
            <a:r>
              <a:rPr kumimoji="1" lang="ko-Kore-001" altLang="en-US" sz="1600" i="1" dirty="0"/>
              <a:t>인쇄 회로 기판</a:t>
            </a:r>
            <a:r>
              <a:rPr kumimoji="1" lang="en-US" altLang="ko-Kore-001" sz="1600" i="1" dirty="0"/>
              <a:t>) </a:t>
            </a:r>
            <a:r>
              <a:rPr kumimoji="1" lang="en-US" altLang="ko-KR" sz="1600" i="1" dirty="0"/>
              <a:t>: </a:t>
            </a:r>
            <a:r>
              <a:rPr kumimoji="1" lang="ko-KR" altLang="en-US" sz="1600" i="1" dirty="0"/>
              <a:t>도체와 절연체가 기판 형태의 </a:t>
            </a:r>
            <a:r>
              <a:rPr kumimoji="1" lang="ko-KR" altLang="en-US" sz="1600" i="1" dirty="0" err="1"/>
              <a:t>적층된</a:t>
            </a:r>
            <a:r>
              <a:rPr kumimoji="1" lang="ko-KR" altLang="en-US" sz="1600" i="1" dirty="0"/>
              <a:t> 구조로 구성</a:t>
            </a:r>
            <a:r>
              <a:rPr kumimoji="1" lang="en-US" altLang="ko-KR" sz="1600" i="1" dirty="0"/>
              <a:t>, </a:t>
            </a:r>
            <a:r>
              <a:rPr kumimoji="1" lang="ko-KR" altLang="en-US" sz="1600" i="1" dirty="0"/>
              <a:t>반도체</a:t>
            </a:r>
            <a:r>
              <a:rPr kumimoji="1" lang="en-US" altLang="ko-KR" sz="1600" i="1" dirty="0"/>
              <a:t>, </a:t>
            </a:r>
            <a:r>
              <a:rPr kumimoji="1" lang="ko-KR" altLang="en-US" sz="1600" i="1" dirty="0" err="1"/>
              <a:t>커패시터</a:t>
            </a:r>
            <a:r>
              <a:rPr kumimoji="1" lang="en-US" altLang="ko-KR" sz="1600" i="1" dirty="0"/>
              <a:t>, </a:t>
            </a:r>
            <a:r>
              <a:rPr kumimoji="1" lang="ko-KR" altLang="en-US" sz="1600" i="1" dirty="0"/>
              <a:t>저항 등의</a:t>
            </a:r>
            <a:endParaRPr kumimoji="1" lang="en-US" altLang="ko-KR" sz="1600" i="1" dirty="0"/>
          </a:p>
          <a:p>
            <a:r>
              <a:rPr kumimoji="1" lang="ko-KR" altLang="en-US" sz="1600" i="1" dirty="0"/>
              <a:t>부품을 장착할 수 있으며 </a:t>
            </a:r>
            <a:r>
              <a:rPr kumimoji="1" lang="ko-KR" altLang="en-US" sz="1600" i="1" dirty="0" err="1"/>
              <a:t>부품간의</a:t>
            </a:r>
            <a:r>
              <a:rPr kumimoji="1" lang="ko-KR" altLang="en-US" sz="1600" i="1" dirty="0"/>
              <a:t> 전기적인 연결을 하는 역할을 수행</a:t>
            </a:r>
            <a:endParaRPr kumimoji="1" lang="ko-Kore-001" altLang="en-US" sz="1600" i="1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9F52E78-BB98-281A-723C-0D076F499413}"/>
              </a:ext>
            </a:extLst>
          </p:cNvPr>
          <p:cNvSpPr/>
          <p:nvPr/>
        </p:nvSpPr>
        <p:spPr>
          <a:xfrm>
            <a:off x="542925" y="3214688"/>
            <a:ext cx="6115050" cy="1685925"/>
          </a:xfrm>
          <a:prstGeom prst="roundRect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001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99561-5B84-701B-3488-97B008318CA1}"/>
              </a:ext>
            </a:extLst>
          </p:cNvPr>
          <p:cNvSpPr txBox="1"/>
          <p:nvPr/>
        </p:nvSpPr>
        <p:spPr>
          <a:xfrm>
            <a:off x="8652952" y="390786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001" b="1" i="1" dirty="0"/>
              <a:t>SMT </a:t>
            </a:r>
            <a:r>
              <a:rPr kumimoji="1" lang="ko-Kore-001" altLang="en-US" b="1" i="1" dirty="0"/>
              <a:t>공정 과정</a:t>
            </a:r>
          </a:p>
        </p:txBody>
      </p:sp>
      <p:sp>
        <p:nvSpPr>
          <p:cNvPr id="20" name="위쪽 화살표[U] 19">
            <a:extLst>
              <a:ext uri="{FF2B5EF4-FFF2-40B4-BE49-F238E27FC236}">
                <a16:creationId xmlns:a16="http://schemas.microsoft.com/office/drawing/2014/main" id="{43FC74FC-5F5F-30F3-D573-620848CD2B60}"/>
              </a:ext>
            </a:extLst>
          </p:cNvPr>
          <p:cNvSpPr/>
          <p:nvPr/>
        </p:nvSpPr>
        <p:spPr>
          <a:xfrm rot="16200000">
            <a:off x="7229477" y="3556750"/>
            <a:ext cx="1014412" cy="1071566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001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A64F51C-2CA9-BC74-5289-87E43E6D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1381933"/>
            <a:ext cx="3991486" cy="17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81A9F767-6FE1-EA9D-E556-37F329878717}"/>
              </a:ext>
            </a:extLst>
          </p:cNvPr>
          <p:cNvCxnSpPr>
            <a:cxnSpLocks/>
          </p:cNvCxnSpPr>
          <p:nvPr/>
        </p:nvCxnSpPr>
        <p:spPr>
          <a:xfrm>
            <a:off x="0" y="890649"/>
            <a:ext cx="9160717" cy="0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FE6994-9F4B-8AEF-FDE7-CD07257022A0}"/>
              </a:ext>
            </a:extLst>
          </p:cNvPr>
          <p:cNvSpPr txBox="1"/>
          <p:nvPr/>
        </p:nvSpPr>
        <p:spPr>
          <a:xfrm>
            <a:off x="0" y="249381"/>
            <a:ext cx="698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SMT(Surface Mounting Technology) </a:t>
            </a:r>
            <a:r>
              <a:rPr kumimoji="1" lang="ko-KR" altLang="en-US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공정 과정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33F232-5C70-7C96-EE05-33D8F2917044}"/>
              </a:ext>
            </a:extLst>
          </p:cNvPr>
          <p:cNvSpPr/>
          <p:nvPr/>
        </p:nvSpPr>
        <p:spPr>
          <a:xfrm>
            <a:off x="614363" y="1700213"/>
            <a:ext cx="44005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001" dirty="0"/>
              <a:t>PCB </a:t>
            </a:r>
            <a:r>
              <a:rPr kumimoji="1" lang="ko-Kore-001" altLang="en-US" dirty="0"/>
              <a:t>로더 기계에서 </a:t>
            </a:r>
            <a:r>
              <a:rPr kumimoji="1" lang="en-US" altLang="ko-Kore-001" dirty="0"/>
              <a:t>PCB</a:t>
            </a:r>
            <a:r>
              <a:rPr kumimoji="1" lang="ko-Kore-001" altLang="en-US" dirty="0"/>
              <a:t>를 프린터에 공급 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99460757-E79E-8BA4-507C-3312A6BAC74A}"/>
              </a:ext>
            </a:extLst>
          </p:cNvPr>
          <p:cNvSpPr/>
          <p:nvPr/>
        </p:nvSpPr>
        <p:spPr>
          <a:xfrm>
            <a:off x="5348288" y="1871663"/>
            <a:ext cx="1028700" cy="571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001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E7A82E-DE02-1B2B-F994-8151B765A2DE}"/>
              </a:ext>
            </a:extLst>
          </p:cNvPr>
          <p:cNvSpPr/>
          <p:nvPr/>
        </p:nvSpPr>
        <p:spPr>
          <a:xfrm>
            <a:off x="6710363" y="1714501"/>
            <a:ext cx="44005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001" dirty="0"/>
              <a:t>PCB</a:t>
            </a:r>
            <a:r>
              <a:rPr kumimoji="1" lang="ko-Kore-001" altLang="en-US" dirty="0"/>
              <a:t>가 공급된 프린터에서 </a:t>
            </a:r>
            <a:r>
              <a:rPr kumimoji="1" lang="en-US" altLang="ko-Kore-001" dirty="0"/>
              <a:t>Soler Cream(</a:t>
            </a:r>
            <a:r>
              <a:rPr kumimoji="1" lang="ko-Kore-001" altLang="en-US" dirty="0"/>
              <a:t>납</a:t>
            </a:r>
            <a:r>
              <a:rPr kumimoji="1" lang="en-US" altLang="ko-Kore-001" dirty="0"/>
              <a:t>)</a:t>
            </a:r>
            <a:r>
              <a:rPr kumimoji="1" lang="ko-Kore-001" altLang="en-US" dirty="0"/>
              <a:t>을 </a:t>
            </a:r>
            <a:r>
              <a:rPr kumimoji="1" lang="en-US" altLang="ko-Kore-001" dirty="0"/>
              <a:t>PCB</a:t>
            </a:r>
            <a:r>
              <a:rPr kumimoji="1" lang="ko-Kore-001" altLang="en-US" dirty="0"/>
              <a:t>의 </a:t>
            </a:r>
            <a:r>
              <a:rPr kumimoji="1" lang="en-US" altLang="ko-Kore-001" dirty="0"/>
              <a:t>PAD </a:t>
            </a:r>
            <a:r>
              <a:rPr kumimoji="1" lang="ko-Kore-001" altLang="en-US" dirty="0"/>
              <a:t>위에 도포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F3B52-A241-EC7C-F277-B14FB65EE0AB}"/>
              </a:ext>
            </a:extLst>
          </p:cNvPr>
          <p:cNvSpPr txBox="1"/>
          <p:nvPr/>
        </p:nvSpPr>
        <p:spPr>
          <a:xfrm>
            <a:off x="211439" y="5901270"/>
            <a:ext cx="1007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001" altLang="en-US" dirty="0"/>
              <a:t>*</a:t>
            </a:r>
            <a:r>
              <a:rPr kumimoji="1" lang="en-US" altLang="ko-Kore-001" dirty="0"/>
              <a:t>P</a:t>
            </a:r>
            <a:r>
              <a:rPr kumimoji="1" lang="en-US" altLang="ko-KR" dirty="0"/>
              <a:t>AD(Printed Circuit Board) : PCB</a:t>
            </a:r>
            <a:r>
              <a:rPr kumimoji="1" lang="ko-KR" altLang="en-US" dirty="0"/>
              <a:t>의 표면에 있는 도체 패드</a:t>
            </a:r>
            <a:endParaRPr kumimoji="1" lang="en-US" altLang="ko-KR" dirty="0"/>
          </a:p>
          <a:p>
            <a:r>
              <a:rPr kumimoji="1" lang="ko-KR" altLang="en-US" dirty="0"/>
              <a:t>**매거진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자동화 공정에서 </a:t>
            </a:r>
            <a:r>
              <a:rPr kumimoji="1" lang="en-US" altLang="ko-KR" dirty="0"/>
              <a:t>PCB</a:t>
            </a:r>
            <a:r>
              <a:rPr kumimoji="1" lang="ko-KR" altLang="en-US" dirty="0"/>
              <a:t>의 안전한 운송과 처리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효과적이고 정확한 운송을 위해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사용되는 것</a:t>
            </a:r>
            <a:endParaRPr kumimoji="1" lang="en-US" altLang="ko-KR" dirty="0"/>
          </a:p>
          <a:p>
            <a:r>
              <a:rPr kumimoji="1" lang="ko-KR" altLang="en-US" dirty="0"/>
              <a:t>***이형부품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다양한 크기와 형태를 가진 부품</a:t>
            </a:r>
            <a:endParaRPr kumimoji="1" lang="ko-Kore-001" altLang="en-US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7D5E6514-4615-6EC7-F14D-F02D8FEDA8B2}"/>
              </a:ext>
            </a:extLst>
          </p:cNvPr>
          <p:cNvSpPr/>
          <p:nvPr/>
        </p:nvSpPr>
        <p:spPr>
          <a:xfrm>
            <a:off x="211439" y="3481324"/>
            <a:ext cx="1028700" cy="571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001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C765AD-4598-58FD-3055-DFD07C763835}"/>
              </a:ext>
            </a:extLst>
          </p:cNvPr>
          <p:cNvSpPr/>
          <p:nvPr/>
        </p:nvSpPr>
        <p:spPr>
          <a:xfrm>
            <a:off x="1437292" y="3290951"/>
            <a:ext cx="44005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001" dirty="0"/>
              <a:t>Chip </a:t>
            </a:r>
            <a:r>
              <a:rPr kumimoji="1" lang="ko-Kore-001" altLang="en-US" dirty="0"/>
              <a:t>부품을 </a:t>
            </a:r>
            <a:r>
              <a:rPr kumimoji="1" lang="en-US" altLang="ko-Kore-001" dirty="0"/>
              <a:t>P</a:t>
            </a:r>
            <a:r>
              <a:rPr kumimoji="1" lang="en-US" altLang="ko-KR" dirty="0"/>
              <a:t>CB</a:t>
            </a:r>
            <a:r>
              <a:rPr kumimoji="1" lang="ko-KR" altLang="en-US" dirty="0"/>
              <a:t>에 장착</a:t>
            </a:r>
            <a:endParaRPr kumimoji="1" lang="ko-Kore-001" altLang="en-US" dirty="0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00B3CDE5-472E-2147-6317-E5BB4B6FD92D}"/>
              </a:ext>
            </a:extLst>
          </p:cNvPr>
          <p:cNvSpPr/>
          <p:nvPr/>
        </p:nvSpPr>
        <p:spPr>
          <a:xfrm>
            <a:off x="6096000" y="3481324"/>
            <a:ext cx="1028700" cy="571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001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D20046-28E3-4DBE-C3E7-1D1C2B1EB0EA}"/>
              </a:ext>
            </a:extLst>
          </p:cNvPr>
          <p:cNvSpPr/>
          <p:nvPr/>
        </p:nvSpPr>
        <p:spPr>
          <a:xfrm>
            <a:off x="7382858" y="3319526"/>
            <a:ext cx="44005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001" altLang="en-US" dirty="0"/>
              <a:t>이형 부품을 </a:t>
            </a:r>
            <a:r>
              <a:rPr kumimoji="1" lang="en-US" altLang="ko-Kore-001" dirty="0"/>
              <a:t>PCB</a:t>
            </a:r>
            <a:r>
              <a:rPr kumimoji="1" lang="ko-Kore-001" altLang="en-US" dirty="0"/>
              <a:t>에 장착</a:t>
            </a: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D42F40C1-D068-D9CA-53F7-39424258DC4E}"/>
              </a:ext>
            </a:extLst>
          </p:cNvPr>
          <p:cNvSpPr/>
          <p:nvPr/>
        </p:nvSpPr>
        <p:spPr>
          <a:xfrm>
            <a:off x="211439" y="5004018"/>
            <a:ext cx="1028700" cy="571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001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DBB5F2-3713-57B6-2E88-DD7B75E6527D}"/>
              </a:ext>
            </a:extLst>
          </p:cNvPr>
          <p:cNvSpPr/>
          <p:nvPr/>
        </p:nvSpPr>
        <p:spPr>
          <a:xfrm>
            <a:off x="1437292" y="4881689"/>
            <a:ext cx="44005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001" altLang="en-US" dirty="0"/>
              <a:t>부품을 </a:t>
            </a:r>
            <a:r>
              <a:rPr kumimoji="1" lang="en-US" altLang="ko-Kore-001" dirty="0"/>
              <a:t>PCB</a:t>
            </a:r>
            <a:r>
              <a:rPr kumimoji="1" lang="ko-Kore-001" altLang="en-US" dirty="0"/>
              <a:t>와 결합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83C9D4-141F-B8C0-3494-8F77B12B93B5}"/>
              </a:ext>
            </a:extLst>
          </p:cNvPr>
          <p:cNvSpPr/>
          <p:nvPr/>
        </p:nvSpPr>
        <p:spPr>
          <a:xfrm>
            <a:off x="7382858" y="4924551"/>
            <a:ext cx="44005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SMT</a:t>
            </a:r>
            <a:r>
              <a:rPr kumimoji="1" lang="ko-KR" altLang="en-US" dirty="0"/>
              <a:t>화된</a:t>
            </a:r>
            <a:r>
              <a:rPr kumimoji="1" lang="en-US" altLang="ko-KR" dirty="0"/>
              <a:t> PCB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매거진에 투입</a:t>
            </a:r>
            <a:endParaRPr kumimoji="1" lang="ko-Kore-001" altLang="en-US" dirty="0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33D194B2-4392-0EEB-CDAF-80793B0E7716}"/>
              </a:ext>
            </a:extLst>
          </p:cNvPr>
          <p:cNvSpPr/>
          <p:nvPr/>
        </p:nvSpPr>
        <p:spPr>
          <a:xfrm>
            <a:off x="6096000" y="5113775"/>
            <a:ext cx="1028700" cy="571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001" altLang="en-US" dirty="0"/>
          </a:p>
        </p:txBody>
      </p:sp>
    </p:spTree>
    <p:extLst>
      <p:ext uri="{BB962C8B-B14F-4D97-AF65-F5344CB8AC3E}">
        <p14:creationId xmlns:p14="http://schemas.microsoft.com/office/powerpoint/2010/main" val="421965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8FB8E89E-63E6-4ABF-0028-1C889854C3BB}"/>
              </a:ext>
            </a:extLst>
          </p:cNvPr>
          <p:cNvCxnSpPr>
            <a:cxnSpLocks/>
          </p:cNvCxnSpPr>
          <p:nvPr/>
        </p:nvCxnSpPr>
        <p:spPr>
          <a:xfrm>
            <a:off x="0" y="890649"/>
            <a:ext cx="9160717" cy="0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D1EC9A-6334-48FA-4D6B-351AA0EF1A61}"/>
              </a:ext>
            </a:extLst>
          </p:cNvPr>
          <p:cNvSpPr txBox="1"/>
          <p:nvPr/>
        </p:nvSpPr>
        <p:spPr>
          <a:xfrm>
            <a:off x="0" y="249381"/>
            <a:ext cx="801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SMT </a:t>
            </a:r>
            <a:r>
              <a:rPr kumimoji="1" lang="ko-KR" altLang="en-US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공정의 리플로우</a:t>
            </a:r>
            <a:r>
              <a:rPr kumimoji="1" lang="en-US" altLang="ko-KR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(reflow)</a:t>
            </a:r>
            <a:r>
              <a:rPr kumimoji="1" lang="ko-KR" altLang="en-US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에서 온도의 중요성</a:t>
            </a:r>
            <a:r>
              <a:rPr kumimoji="1" lang="en-US" altLang="ko-KR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kumimoji="1" lang="ko-KR" altLang="en-US" sz="2400" b="1" i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4E09B-5946-62D7-80C4-BC5006C2F800}"/>
              </a:ext>
            </a:extLst>
          </p:cNvPr>
          <p:cNvSpPr txBox="1"/>
          <p:nvPr/>
        </p:nvSpPr>
        <p:spPr>
          <a:xfrm>
            <a:off x="82550" y="1967297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001" altLang="en-US" b="1" dirty="0"/>
              <a:t>리플로우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온도 상승 구간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예열 구간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용융구간</a:t>
            </a:r>
            <a:r>
              <a:rPr kumimoji="1" lang="en-US" altLang="ko-KR" dirty="0"/>
              <a:t>, </a:t>
            </a:r>
            <a:r>
              <a:rPr kumimoji="1" lang="ko-KR" altLang="en-US" dirty="0"/>
              <a:t>냉각 구간으로 구성</a:t>
            </a:r>
            <a:endParaRPr kumimoji="1" lang="ko-Kore-001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F1FF68-5680-B006-3085-A1662285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1977924"/>
            <a:ext cx="4851400" cy="2781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6E864A-A361-4D9D-CBDF-7CFC79E52E22}"/>
              </a:ext>
            </a:extLst>
          </p:cNvPr>
          <p:cNvSpPr txBox="1"/>
          <p:nvPr/>
        </p:nvSpPr>
        <p:spPr>
          <a:xfrm>
            <a:off x="135450" y="3044044"/>
            <a:ext cx="68980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001" altLang="en-US" dirty="0"/>
              <a:t>각구간의 온도는 다르게 유지되어야 하며</a:t>
            </a:r>
            <a:r>
              <a:rPr kumimoji="1" lang="en-US" altLang="ko-Kore-001" dirty="0"/>
              <a:t>, </a:t>
            </a:r>
            <a:r>
              <a:rPr kumimoji="1" lang="ko-Kore-001" altLang="en-US" dirty="0"/>
              <a:t>이 단계에서 온더는 솔더</a:t>
            </a:r>
            <a:endParaRPr kumimoji="1" lang="en-US" altLang="ko-Kore-001" dirty="0"/>
          </a:p>
          <a:p>
            <a:r>
              <a:rPr kumimoji="1" lang="ko-Kore-001" altLang="en-US" dirty="0"/>
              <a:t>페이스트의 점도에 영향</a:t>
            </a:r>
            <a:r>
              <a:rPr kumimoji="1" lang="en-US" altLang="ko-Kore-001" dirty="0"/>
              <a:t>(</a:t>
            </a:r>
            <a:r>
              <a:rPr kumimoji="1" lang="ko-Kore-001" altLang="en-US" dirty="0"/>
              <a:t>점도가 감소하면 품질하락</a:t>
            </a:r>
            <a:r>
              <a:rPr kumimoji="1" lang="en-US" altLang="ko-Kore-001" dirty="0"/>
              <a:t>) </a:t>
            </a:r>
          </a:p>
          <a:p>
            <a:endParaRPr kumimoji="1" lang="en-US" altLang="ko-Kore-001" dirty="0"/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dirty="0">
                <a:sym typeface="Wingdings" pitchFamily="2" charset="2"/>
              </a:rPr>
              <a:t>즉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>
                <a:sym typeface="Wingdings" pitchFamily="2" charset="2"/>
              </a:rPr>
              <a:t>온도는 품질에 직접적 영향을 주는 요인이고 이를 제어해야 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하는 시스템이 필요하다고 할 수 있다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en-US" altLang="ko-Kore-001" dirty="0"/>
          </a:p>
        </p:txBody>
      </p:sp>
    </p:spTree>
    <p:extLst>
      <p:ext uri="{BB962C8B-B14F-4D97-AF65-F5344CB8AC3E}">
        <p14:creationId xmlns:p14="http://schemas.microsoft.com/office/powerpoint/2010/main" val="127972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4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8" name="Rectangle 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4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8EC13-4F45-0D6A-0842-22B641D13A9F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000" b="1" i="1" cap="all" spc="200"/>
              <a:t>해결방안</a:t>
            </a:r>
            <a:endParaRPr kumimoji="1" lang="en-US" altLang="ko-KR" sz="2000" b="1" i="1" cap="all" spc="20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i="1" cap="all" spc="200"/>
              <a:t>&amp;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i="1" cap="all" spc="200"/>
              <a:t> </a:t>
            </a:r>
            <a:r>
              <a:rPr kumimoji="1" lang="ko-KR" altLang="en-US" sz="2000" b="1" i="1" cap="all" spc="200"/>
              <a:t>시스템 제어 알고리즘 </a:t>
            </a:r>
            <a:endParaRPr kumimoji="1" lang="en-US" altLang="ko-KR" sz="2000" b="1" i="1" cap="all" spc="200"/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BC063-6EF3-18E2-F1AB-72253D0F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664957"/>
            <a:ext cx="4397433" cy="2352626"/>
          </a:xfrm>
          <a:prstGeom prst="rect">
            <a:avLst/>
          </a:prstGeom>
        </p:spPr>
      </p:pic>
      <p:sp>
        <p:nvSpPr>
          <p:cNvPr id="63" name="Rectangle 5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톱니바퀴">
            <a:extLst>
              <a:ext uri="{FF2B5EF4-FFF2-40B4-BE49-F238E27FC236}">
                <a16:creationId xmlns:a16="http://schemas.microsoft.com/office/drawing/2014/main" id="{3D424B6F-9A61-7DB7-52FB-105B40550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5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A41EF271-068F-04DF-7CF5-1E5B308234B6}"/>
              </a:ext>
            </a:extLst>
          </p:cNvPr>
          <p:cNvCxnSpPr>
            <a:cxnSpLocks/>
          </p:cNvCxnSpPr>
          <p:nvPr/>
        </p:nvCxnSpPr>
        <p:spPr>
          <a:xfrm>
            <a:off x="0" y="890649"/>
            <a:ext cx="9160717" cy="0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BD7C1F-4F27-B86D-D3A7-2DF8F7EADDBC}"/>
              </a:ext>
            </a:extLst>
          </p:cNvPr>
          <p:cNvSpPr txBox="1"/>
          <p:nvPr/>
        </p:nvSpPr>
        <p:spPr>
          <a:xfrm>
            <a:off x="0" y="249381"/>
            <a:ext cx="841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온도 데이터기반 제어를 위한 선형회귀 알고리즘 적용</a:t>
            </a:r>
            <a:r>
              <a:rPr kumimoji="1" lang="en-US" altLang="ko-KR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kumimoji="1" lang="ko-KR" altLang="en-US" sz="2400" b="1" i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FDF6-3BA1-BB5C-A5AD-EFE5E26322E2}"/>
              </a:ext>
            </a:extLst>
          </p:cNvPr>
          <p:cNvSpPr txBox="1"/>
          <p:nvPr/>
        </p:nvSpPr>
        <p:spPr>
          <a:xfrm>
            <a:off x="273073" y="2357437"/>
            <a:ext cx="109045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001" altLang="en-US" b="1" i="1" dirty="0"/>
              <a:t>선형회귀</a:t>
            </a:r>
            <a:r>
              <a:rPr kumimoji="1" lang="en-US" altLang="ko-Kore-001" b="1" i="1" dirty="0"/>
              <a:t>(Linear Regression)</a:t>
            </a:r>
            <a:r>
              <a:rPr kumimoji="1" lang="ko-Kore-001" altLang="en-US" b="1" i="1" dirty="0"/>
              <a:t>란</a:t>
            </a:r>
            <a:r>
              <a:rPr kumimoji="1" lang="en-US" altLang="ko-Kore-001" b="1" i="1" dirty="0"/>
              <a:t>? </a:t>
            </a:r>
          </a:p>
          <a:p>
            <a:endParaRPr kumimoji="1" lang="en-US" altLang="ko-Kore-001" b="1" i="1" dirty="0"/>
          </a:p>
          <a:p>
            <a:r>
              <a:rPr kumimoji="1" lang="en-US" altLang="ko-KR" dirty="0"/>
              <a:t> </a:t>
            </a:r>
            <a:r>
              <a:rPr kumimoji="1" lang="ko-KR" altLang="en-US" dirty="0"/>
              <a:t>이미 수집된 데이터를 기반으로 모은 데이터를 가장 잘 표현 할 수 </a:t>
            </a:r>
            <a:endParaRPr kumimoji="1" lang="en-US" altLang="ko-KR" dirty="0"/>
          </a:p>
          <a:p>
            <a:r>
              <a:rPr kumimoji="1" lang="ko-KR" altLang="en-US" dirty="0"/>
              <a:t>있는 직선</a:t>
            </a:r>
            <a:r>
              <a:rPr kumimoji="1" lang="en-US" altLang="ko-KR" dirty="0"/>
              <a:t>(H(x) = W(weight)*x + b(bias))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나타내어 이를 바탕으로 다음 값을 예측하는 통계학에 기반을 둔</a:t>
            </a:r>
            <a:endParaRPr kumimoji="1" lang="en-US" altLang="ko-KR" dirty="0"/>
          </a:p>
          <a:p>
            <a:r>
              <a:rPr kumimoji="1" lang="ko-KR" altLang="en-US" dirty="0" err="1"/>
              <a:t>머신러닝</a:t>
            </a:r>
            <a:r>
              <a:rPr kumimoji="1" lang="en-US" altLang="ko-KR" dirty="0"/>
              <a:t>(Machine Learning)</a:t>
            </a:r>
            <a:r>
              <a:rPr kumimoji="1" lang="ko-KR" altLang="en-US" dirty="0"/>
              <a:t>알고리즘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이러한 직선은 </a:t>
            </a:r>
            <a:r>
              <a:rPr kumimoji="1" lang="ko-KR" altLang="en-US" dirty="0" err="1"/>
              <a:t>최소제곱법</a:t>
            </a:r>
            <a:r>
              <a:rPr kumimoji="1" lang="en-US" altLang="ko-KR" dirty="0"/>
              <a:t>(MSE)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구해진다</a:t>
            </a:r>
            <a:endParaRPr kumimoji="1" lang="en-US" altLang="ko-KR" dirty="0"/>
          </a:p>
          <a:p>
            <a:r>
              <a:rPr kumimoji="1" lang="ko-Kore-001" altLang="en-US" dirty="0"/>
              <a:t>좋은 성능을 가진 선형회귀 모델일수록 상관관계가 </a:t>
            </a:r>
            <a:r>
              <a:rPr kumimoji="1" lang="en-US" altLang="ko-Kore-001" dirty="0"/>
              <a:t>1</a:t>
            </a:r>
            <a:r>
              <a:rPr kumimoji="1" lang="ko-Kore-001" altLang="en-US" dirty="0"/>
              <a:t>에 가깝다</a:t>
            </a:r>
            <a:r>
              <a:rPr kumimoji="1" lang="en-US" altLang="ko-Kore-001" dirty="0"/>
              <a:t>.</a:t>
            </a:r>
            <a:endParaRPr kumimoji="1" lang="ko-Kore-001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B1F2B-12BE-0855-A08E-62CFD5773E60}"/>
              </a:ext>
            </a:extLst>
          </p:cNvPr>
          <p:cNvSpPr txBox="1"/>
          <p:nvPr/>
        </p:nvSpPr>
        <p:spPr>
          <a:xfrm>
            <a:off x="273073" y="4375500"/>
            <a:ext cx="717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001" altLang="en-US" b="1" i="1" dirty="0"/>
              <a:t>제어 시스템에서의 선형회귀</a:t>
            </a:r>
            <a:r>
              <a:rPr kumimoji="1" lang="en-US" altLang="ko-Kore-001" b="1" i="1" dirty="0"/>
              <a:t>(Linear Regression) </a:t>
            </a:r>
            <a:r>
              <a:rPr kumimoji="1" lang="ko-Kore-001" altLang="en-US" b="1" i="1" dirty="0"/>
              <a:t>적용 계획</a:t>
            </a:r>
            <a:r>
              <a:rPr kumimoji="1" lang="en-US" altLang="ko-Kore-001" b="1" i="1" dirty="0"/>
              <a:t> </a:t>
            </a:r>
            <a:r>
              <a:rPr kumimoji="1" lang="ko-Kore-001" altLang="en-US" b="1" i="1" dirty="0"/>
              <a:t>및 해결방안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5F9EC6-F910-2B52-63BE-1D700226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42" y="1413655"/>
            <a:ext cx="4347321" cy="13901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4B0A3A-6813-4ECF-B092-454AD89CAF1D}"/>
              </a:ext>
            </a:extLst>
          </p:cNvPr>
          <p:cNvSpPr txBox="1"/>
          <p:nvPr/>
        </p:nvSpPr>
        <p:spPr>
          <a:xfrm>
            <a:off x="273073" y="4982680"/>
            <a:ext cx="9374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001" altLang="en-US" dirty="0"/>
              <a:t>온도센서의 실시간 값</a:t>
            </a:r>
            <a:r>
              <a:rPr kumimoji="1" lang="en-US" altLang="ko-Kore-001" dirty="0"/>
              <a:t>(Realtime Value)</a:t>
            </a:r>
            <a:r>
              <a:rPr kumimoji="1" lang="ko-Kore-001" altLang="en-US" dirty="0"/>
              <a:t>을 받아서 센서값을 저장</a:t>
            </a:r>
            <a:r>
              <a:rPr kumimoji="1" lang="en-US" altLang="ko-Kore-001" dirty="0"/>
              <a:t>(Input)</a:t>
            </a:r>
          </a:p>
          <a:p>
            <a:pPr marL="342900" indent="-342900">
              <a:buAutoNum type="arabicPeriod"/>
            </a:pPr>
            <a:r>
              <a:rPr kumimoji="1" lang="ko-Kore-001" altLang="en-US" dirty="0"/>
              <a:t>저장된 데이터를 바탕으로 선형회귀 알고리즘을 적용해 다음 온도센서의 온도값을 예측</a:t>
            </a:r>
            <a:r>
              <a:rPr kumimoji="1" lang="en-US" altLang="ko-Kore-001" dirty="0"/>
              <a:t>,</a:t>
            </a:r>
          </a:p>
          <a:p>
            <a:pPr marL="342900" indent="-342900">
              <a:buAutoNum type="arabicPeriod"/>
            </a:pPr>
            <a:r>
              <a:rPr kumimoji="1" lang="ko-Kore-001" altLang="en-US" dirty="0"/>
              <a:t>예측온도가 임계값을 넘지 않을 경우 특별한 조치 없이 </a:t>
            </a:r>
            <a:r>
              <a:rPr kumimoji="1" lang="en-US" altLang="ko-Kore-001" dirty="0"/>
              <a:t>Pass</a:t>
            </a:r>
          </a:p>
          <a:p>
            <a:pPr marL="342900" indent="-342900">
              <a:buAutoNum type="arabicPeriod"/>
            </a:pPr>
            <a:r>
              <a:rPr kumimoji="1" lang="ko-Kore-001" altLang="en-US" dirty="0"/>
              <a:t>예상 온도가 임계점을 넘을 경우</a:t>
            </a:r>
            <a:r>
              <a:rPr kumimoji="1" lang="en-US" altLang="ko-Kore-001" dirty="0"/>
              <a:t>, </a:t>
            </a:r>
            <a:r>
              <a:rPr kumimoji="1" lang="ko-Kore-001" altLang="en-US" dirty="0"/>
              <a:t>특별한 피에조 스피커를 통한 알림음을 출력</a:t>
            </a:r>
            <a:endParaRPr kumimoji="1" lang="en-US" altLang="ko-Kore-001" dirty="0"/>
          </a:p>
          <a:p>
            <a:r>
              <a:rPr kumimoji="1" lang="en-US" altLang="ko-KR" dirty="0"/>
              <a:t>5.   </a:t>
            </a:r>
            <a:r>
              <a:rPr kumimoji="1" lang="ko-KR" altLang="en-US" dirty="0"/>
              <a:t>위 과정을 반복</a:t>
            </a:r>
            <a:endParaRPr kumimoji="1" lang="ko-Kore-001" altLang="en-US" dirty="0"/>
          </a:p>
        </p:txBody>
      </p:sp>
    </p:spTree>
    <p:extLst>
      <p:ext uri="{BB962C8B-B14F-4D97-AF65-F5344CB8AC3E}">
        <p14:creationId xmlns:p14="http://schemas.microsoft.com/office/powerpoint/2010/main" val="10490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54BADF27-1C8C-2942-D747-35EAD0E4095E}"/>
              </a:ext>
            </a:extLst>
          </p:cNvPr>
          <p:cNvCxnSpPr>
            <a:cxnSpLocks/>
          </p:cNvCxnSpPr>
          <p:nvPr/>
        </p:nvCxnSpPr>
        <p:spPr>
          <a:xfrm>
            <a:off x="0" y="890649"/>
            <a:ext cx="9160717" cy="0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021485-4E01-16C6-C329-FD2BF29FCB4C}"/>
              </a:ext>
            </a:extLst>
          </p:cNvPr>
          <p:cNvSpPr txBox="1"/>
          <p:nvPr/>
        </p:nvSpPr>
        <p:spPr>
          <a:xfrm>
            <a:off x="0" y="249381"/>
            <a:ext cx="841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온도 데이터기반 제어를 위한 선형회귀 알고리즘 적용</a:t>
            </a:r>
            <a:r>
              <a:rPr kumimoji="1" lang="en-US" altLang="ko-KR" sz="2400" b="1" i="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kumimoji="1" lang="ko-KR" altLang="en-US" sz="2400" b="1" i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58B770-3C98-B88A-FF23-3EF30914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5" y="1700151"/>
            <a:ext cx="3868738" cy="426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714877-8E07-77BB-88C2-DFF6C29B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1412021"/>
            <a:ext cx="3059954" cy="4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540</Words>
  <Application>Microsoft Macintosh PowerPoint</Application>
  <PresentationFormat>와이드스크린</PresentationFormat>
  <Paragraphs>60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Gulim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박건우</dc:creator>
  <cp:lastModifiedBy>박건우</cp:lastModifiedBy>
  <cp:revision>8</cp:revision>
  <dcterms:created xsi:type="dcterms:W3CDTF">2023-10-10T05:12:53Z</dcterms:created>
  <dcterms:modified xsi:type="dcterms:W3CDTF">2023-10-10T13:29:18Z</dcterms:modified>
</cp:coreProperties>
</file>