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697a230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697a230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97a2304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97a2304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71cf52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71cf52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697a2304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697a2304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9a1fd3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9a1fd3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9a1fd3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9a1fd3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97a2304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97a2304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boost.org/doc/libs/1_58_0/libs/python/doc/" TargetMode="External"/><Relationship Id="rId4" Type="http://schemas.openxmlformats.org/officeDocument/2006/relationships/hyperlink" Target="https://github.com/ros-planning/moveit/issues/900" TargetMode="External"/><Relationship Id="rId5" Type="http://schemas.openxmlformats.org/officeDocument/2006/relationships/hyperlink" Target="http://www.boost.org/doc/libs/1_58_0/libs/python/doc/" TargetMode="External"/><Relationship Id="rId6" Type="http://schemas.openxmlformats.org/officeDocument/2006/relationships/hyperlink" Target="https://pybind11.readthedocs.io/en/stable/" TargetMode="External"/><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chaos4ros2/moveit2_pytho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moveit2のpython</a:t>
            </a:r>
            <a:r>
              <a:rPr lang="ja"/>
              <a:t>インタフェースを作ろうと思って失敗しそうな話</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b="1" lang="ja"/>
              <a:t>By </a:t>
            </a:r>
            <a:r>
              <a:rPr b="1" lang="ja"/>
              <a:t>Chaos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moveitとは</a:t>
            </a:r>
            <a:endParaRPr/>
          </a:p>
        </p:txBody>
      </p:sp>
      <p:sp>
        <p:nvSpPr>
          <p:cNvPr id="93" name="Google Shape;93;p14"/>
          <p:cNvSpPr txBox="1"/>
          <p:nvPr>
            <p:ph idx="1" type="body"/>
          </p:nvPr>
        </p:nvSpPr>
        <p:spPr>
          <a:xfrm>
            <a:off x="729450" y="2078875"/>
            <a:ext cx="7688700" cy="249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1800"/>
              </a:spcBef>
              <a:spcAft>
                <a:spcPts val="0"/>
              </a:spcAft>
              <a:buNone/>
            </a:pPr>
            <a:r>
              <a:rPr lang="ja" sz="1700">
                <a:solidFill>
                  <a:srgbClr val="000000"/>
                </a:solidFill>
                <a:latin typeface="Arial"/>
                <a:ea typeface="Arial"/>
                <a:cs typeface="Arial"/>
                <a:sym typeface="Arial"/>
              </a:rPr>
              <a:t>ロボットアームを動かすための機能をひとくくりにして提供してくれるライブラリ</a:t>
            </a:r>
            <a:endParaRPr sz="1700">
              <a:solidFill>
                <a:srgbClr val="000000"/>
              </a:solidFill>
              <a:latin typeface="Arial"/>
              <a:ea typeface="Arial"/>
              <a:cs typeface="Arial"/>
              <a:sym typeface="Arial"/>
            </a:endParaRPr>
          </a:p>
          <a:p>
            <a:pPr indent="0" lvl="0" marL="0" rtl="0" algn="l">
              <a:spcBef>
                <a:spcPts val="1800"/>
              </a:spcBef>
              <a:spcAft>
                <a:spcPts val="0"/>
              </a:spcAft>
              <a:buNone/>
            </a:pPr>
            <a:r>
              <a:rPr lang="ja" sz="1700">
                <a:solidFill>
                  <a:srgbClr val="000000"/>
                </a:solidFill>
                <a:latin typeface="Arial"/>
                <a:ea typeface="Arial"/>
                <a:cs typeface="Arial"/>
                <a:sym typeface="Arial"/>
              </a:rPr>
              <a:t>・経路計画</a:t>
            </a:r>
            <a:endParaRPr sz="1700">
              <a:solidFill>
                <a:srgbClr val="000000"/>
              </a:solidFill>
              <a:latin typeface="Arial"/>
              <a:ea typeface="Arial"/>
              <a:cs typeface="Arial"/>
              <a:sym typeface="Arial"/>
            </a:endParaRPr>
          </a:p>
          <a:p>
            <a:pPr indent="0" lvl="0" marL="0" rtl="0" algn="l">
              <a:spcBef>
                <a:spcPts val="1800"/>
              </a:spcBef>
              <a:spcAft>
                <a:spcPts val="0"/>
              </a:spcAft>
              <a:buNone/>
            </a:pPr>
            <a:r>
              <a:rPr lang="ja" sz="1700">
                <a:solidFill>
                  <a:srgbClr val="000000"/>
                </a:solidFill>
                <a:latin typeface="Arial"/>
                <a:ea typeface="Arial"/>
                <a:cs typeface="Arial"/>
                <a:sym typeface="Arial"/>
              </a:rPr>
              <a:t>・逆運動学</a:t>
            </a:r>
            <a:endParaRPr sz="1700">
              <a:solidFill>
                <a:srgbClr val="000000"/>
              </a:solidFill>
              <a:latin typeface="Arial"/>
              <a:ea typeface="Arial"/>
              <a:cs typeface="Arial"/>
              <a:sym typeface="Arial"/>
            </a:endParaRPr>
          </a:p>
          <a:p>
            <a:pPr indent="0" lvl="0" marL="0" rtl="0" algn="l">
              <a:spcBef>
                <a:spcPts val="1800"/>
              </a:spcBef>
              <a:spcAft>
                <a:spcPts val="0"/>
              </a:spcAft>
              <a:buNone/>
            </a:pPr>
            <a:r>
              <a:rPr lang="ja" sz="1700">
                <a:solidFill>
                  <a:srgbClr val="000000"/>
                </a:solidFill>
                <a:latin typeface="Arial"/>
                <a:ea typeface="Arial"/>
                <a:cs typeface="Arial"/>
                <a:sym typeface="Arial"/>
              </a:rPr>
              <a:t>・制御</a:t>
            </a:r>
            <a:endParaRPr sz="1700">
              <a:solidFill>
                <a:srgbClr val="000000"/>
              </a:solidFill>
              <a:latin typeface="Arial"/>
              <a:ea typeface="Arial"/>
              <a:cs typeface="Arial"/>
              <a:sym typeface="Arial"/>
            </a:endParaRPr>
          </a:p>
          <a:p>
            <a:pPr indent="0" lvl="0" marL="0" rtl="0" algn="l">
              <a:spcBef>
                <a:spcPts val="1800"/>
              </a:spcBef>
              <a:spcAft>
                <a:spcPts val="0"/>
              </a:spcAft>
              <a:buNone/>
            </a:pPr>
            <a:r>
              <a:rPr lang="ja" sz="1700">
                <a:solidFill>
                  <a:srgbClr val="000000"/>
                </a:solidFill>
                <a:latin typeface="Arial"/>
                <a:ea typeface="Arial"/>
                <a:cs typeface="Arial"/>
                <a:sym typeface="Arial"/>
              </a:rPr>
              <a:t>・衝突判定</a:t>
            </a:r>
            <a:endParaRPr sz="1700">
              <a:solidFill>
                <a:srgbClr val="000000"/>
              </a:solidFill>
              <a:latin typeface="Arial"/>
              <a:ea typeface="Arial"/>
              <a:cs typeface="Arial"/>
              <a:sym typeface="Arial"/>
            </a:endParaRPr>
          </a:p>
          <a:p>
            <a:pPr indent="0" lvl="0" marL="0" rtl="0" algn="l">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1413525" y="2464450"/>
            <a:ext cx="3530100" cy="3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ros2 -&gt; moveit2 -&gt; </a:t>
            </a:r>
            <a:r>
              <a:rPr lang="ja"/>
              <a:t>問題発生</a:t>
            </a:r>
            <a:endParaRPr/>
          </a:p>
        </p:txBody>
      </p:sp>
      <p:sp>
        <p:nvSpPr>
          <p:cNvPr id="100" name="Google Shape;100;p15"/>
          <p:cNvSpPr txBox="1"/>
          <p:nvPr>
            <p:ph idx="1" type="body"/>
          </p:nvPr>
        </p:nvSpPr>
        <p:spPr>
          <a:xfrm>
            <a:off x="685025" y="2078900"/>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pyhtonの</a:t>
            </a:r>
            <a:r>
              <a:rPr lang="ja"/>
              <a:t>インタフェースが提供されていない（機能していない）</a:t>
            </a:r>
            <a:endParaRPr/>
          </a:p>
          <a:p>
            <a:pPr indent="0" lvl="0" marL="0" rtl="0" algn="l">
              <a:spcBef>
                <a:spcPts val="1200"/>
              </a:spcBef>
              <a:spcAft>
                <a:spcPts val="0"/>
              </a:spcAft>
              <a:buNone/>
            </a:pPr>
            <a:r>
              <a:rPr lang="ja"/>
              <a:t>仕組み： C++ </a:t>
            </a:r>
            <a:r>
              <a:rPr lang="ja"/>
              <a:t>===</a:t>
            </a:r>
            <a:r>
              <a:rPr lang="ja"/>
              <a:t>&gt; </a:t>
            </a:r>
            <a:r>
              <a:rPr lang="ja" sz="1100">
                <a:solidFill>
                  <a:schemeClr val="accent5"/>
                </a:solidFill>
                <a:uFill>
                  <a:noFill/>
                </a:uFill>
                <a:latin typeface="Arial"/>
                <a:ea typeface="Arial"/>
                <a:cs typeface="Arial"/>
                <a:sym typeface="Arial"/>
                <a:hlinkClick r:id="rId3">
                  <a:extLst>
                    <a:ext uri="{A12FA001-AC4F-418D-AE19-62706E023703}">
                      <ahyp:hlinkClr val="tx"/>
                    </a:ext>
                  </a:extLst>
                </a:hlinkClick>
              </a:rPr>
              <a:t>Boost.Python</a:t>
            </a:r>
            <a:r>
              <a:rPr lang="ja"/>
              <a:t> ===&gt; shared library (*so)   &lt;=== python</a:t>
            </a:r>
            <a:endParaRPr/>
          </a:p>
          <a:p>
            <a:pPr indent="0" lvl="0" marL="0" rtl="0" algn="l">
              <a:spcBef>
                <a:spcPts val="1200"/>
              </a:spcBef>
              <a:spcAft>
                <a:spcPts val="0"/>
              </a:spcAft>
              <a:buNone/>
            </a:pPr>
            <a:r>
              <a:rPr lang="ja"/>
              <a:t>        </a:t>
            </a:r>
            <a:r>
              <a:rPr lang="ja" u="sng">
                <a:solidFill>
                  <a:schemeClr val="hlink"/>
                </a:solidFill>
                <a:hlinkClick r:id="rId4"/>
              </a:rPr>
              <a:t>rework of python interface #900</a:t>
            </a:r>
            <a:endParaRPr/>
          </a:p>
          <a:p>
            <a:pPr indent="0" lvl="0" marL="0" rtl="0" algn="l">
              <a:spcBef>
                <a:spcPts val="1200"/>
              </a:spcBef>
              <a:spcAft>
                <a:spcPts val="0"/>
              </a:spcAft>
              <a:buNone/>
            </a:pPr>
            <a:r>
              <a:rPr lang="ja"/>
              <a:t>・ラッパーによる副作用の解消 </a:t>
            </a:r>
            <a:endParaRPr/>
          </a:p>
          <a:p>
            <a:pPr indent="0" lvl="0" marL="0" rtl="0" algn="l">
              <a:spcBef>
                <a:spcPts val="1200"/>
              </a:spcBef>
              <a:spcAft>
                <a:spcPts val="0"/>
              </a:spcAft>
              <a:buNone/>
            </a:pPr>
            <a:r>
              <a:rPr lang="ja"/>
              <a:t>・ライブラリーの移行 (</a:t>
            </a:r>
            <a:r>
              <a:rPr b="1" lang="ja" sz="1100" u="sng">
                <a:solidFill>
                  <a:schemeClr val="hlink"/>
                </a:solidFill>
                <a:latin typeface="Arial"/>
                <a:ea typeface="Arial"/>
                <a:cs typeface="Arial"/>
                <a:sym typeface="Arial"/>
                <a:hlinkClick r:id="rId5"/>
              </a:rPr>
              <a:t>Boost.Python</a:t>
            </a:r>
            <a:r>
              <a:rPr b="1" lang="ja" sz="1100">
                <a:solidFill>
                  <a:srgbClr val="000000"/>
                </a:solidFill>
                <a:latin typeface="Arial"/>
                <a:ea typeface="Arial"/>
                <a:cs typeface="Arial"/>
                <a:sym typeface="Arial"/>
              </a:rPr>
              <a:t> </a:t>
            </a:r>
            <a:r>
              <a:rPr lang="ja" sz="1100">
                <a:solidFill>
                  <a:srgbClr val="000000"/>
                </a:solidFill>
                <a:latin typeface="Arial"/>
                <a:ea typeface="Arial"/>
                <a:cs typeface="Arial"/>
                <a:sym typeface="Arial"/>
              </a:rPr>
              <a:t>-&gt; </a:t>
            </a:r>
            <a:r>
              <a:rPr b="1" lang="ja" sz="1100" u="sng">
                <a:solidFill>
                  <a:schemeClr val="hlink"/>
                </a:solidFill>
                <a:latin typeface="Arial"/>
                <a:ea typeface="Arial"/>
                <a:cs typeface="Arial"/>
                <a:sym typeface="Arial"/>
                <a:hlinkClick r:id="rId6"/>
              </a:rPr>
              <a:t>pybind11</a:t>
            </a:r>
            <a:r>
              <a:rPr lang="ja"/>
              <a:t>)</a:t>
            </a:r>
            <a:endParaRPr/>
          </a:p>
          <a:p>
            <a:pPr indent="0" lvl="0" marL="0" rtl="0" algn="l">
              <a:spcBef>
                <a:spcPts val="1200"/>
              </a:spcBef>
              <a:spcAft>
                <a:spcPts val="1200"/>
              </a:spcAft>
              <a:buNone/>
            </a:pPr>
            <a:r>
              <a:rPr lang="ja"/>
              <a:t>・パッケージ構成の見直し</a:t>
            </a:r>
            <a:endParaRPr/>
          </a:p>
        </p:txBody>
      </p:sp>
      <p:pic>
        <p:nvPicPr>
          <p:cNvPr id="101" name="Google Shape;101;p15"/>
          <p:cNvPicPr preferRelativeResize="0"/>
          <p:nvPr/>
        </p:nvPicPr>
        <p:blipFill>
          <a:blip r:embed="rId7">
            <a:alphaModFix/>
          </a:blip>
          <a:stretch>
            <a:fillRect/>
          </a:stretch>
        </p:blipFill>
        <p:spPr>
          <a:xfrm>
            <a:off x="729450" y="2922300"/>
            <a:ext cx="229950" cy="222875"/>
          </a:xfrm>
          <a:prstGeom prst="rect">
            <a:avLst/>
          </a:prstGeom>
          <a:noFill/>
          <a:ln>
            <a:noFill/>
          </a:ln>
        </p:spPr>
      </p:pic>
      <p:sp>
        <p:nvSpPr>
          <p:cNvPr id="102" name="Google Shape;102;p15"/>
          <p:cNvSpPr txBox="1"/>
          <p:nvPr/>
        </p:nvSpPr>
        <p:spPr>
          <a:xfrm>
            <a:off x="4943650" y="236602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latin typeface="Lato"/>
                <a:ea typeface="Lato"/>
                <a:cs typeface="Lato"/>
                <a:sym typeface="Lato"/>
              </a:rPr>
              <a:t>import</a:t>
            </a:r>
            <a:endParaRPr sz="800">
              <a:latin typeface="Lato"/>
              <a:ea typeface="Lato"/>
              <a:cs typeface="Lato"/>
              <a:sym typeface="Lato"/>
            </a:endParaRPr>
          </a:p>
        </p:txBody>
      </p:sp>
      <p:sp>
        <p:nvSpPr>
          <p:cNvPr id="103" name="Google Shape;103;p15"/>
          <p:cNvSpPr txBox="1"/>
          <p:nvPr/>
        </p:nvSpPr>
        <p:spPr>
          <a:xfrm>
            <a:off x="3016450" y="236602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latin typeface="Lato"/>
                <a:ea typeface="Lato"/>
                <a:cs typeface="Lato"/>
                <a:sym typeface="Lato"/>
              </a:rPr>
              <a:t>export</a:t>
            </a:r>
            <a:endParaRPr sz="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試したこと</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b="1" lang="ja" sz="2600">
                <a:solidFill>
                  <a:schemeClr val="dk2"/>
                </a:solidFill>
                <a:latin typeface="Raleway"/>
                <a:ea typeface="Raleway"/>
                <a:cs typeface="Raleway"/>
                <a:sym typeface="Raleway"/>
              </a:rPr>
              <a:t>元のパッケージからの書き換え</a:t>
            </a:r>
            <a:endParaRPr/>
          </a:p>
          <a:p>
            <a:pPr indent="0" lvl="0" marL="0" rtl="0" algn="l">
              <a:spcBef>
                <a:spcPts val="1200"/>
              </a:spcBef>
              <a:spcAft>
                <a:spcPts val="0"/>
              </a:spcAft>
              <a:buNone/>
            </a:pPr>
            <a:r>
              <a:rPr lang="ja"/>
              <a:t>・</a:t>
            </a:r>
            <a:r>
              <a:rPr b="1" lang="ja" sz="2600">
                <a:solidFill>
                  <a:schemeClr val="dk2"/>
                </a:solidFill>
                <a:latin typeface="Raleway"/>
                <a:ea typeface="Raleway"/>
                <a:cs typeface="Raleway"/>
                <a:sym typeface="Raleway"/>
              </a:rPr>
              <a:t>共有ライブラリーの拝借</a:t>
            </a:r>
            <a:endParaRPr/>
          </a:p>
          <a:p>
            <a:pPr indent="0" lvl="0" marL="0" rtl="0" algn="l">
              <a:spcBef>
                <a:spcPts val="1200"/>
              </a:spcBef>
              <a:spcAft>
                <a:spcPts val="1200"/>
              </a:spcAft>
              <a:buNone/>
            </a:pPr>
            <a:r>
              <a:rPr lang="ja"/>
              <a:t>・</a:t>
            </a:r>
            <a:r>
              <a:rPr b="1" lang="ja" sz="2600">
                <a:solidFill>
                  <a:schemeClr val="dk2"/>
                </a:solidFill>
                <a:latin typeface="Raleway"/>
                <a:ea typeface="Raleway"/>
                <a:cs typeface="Raleway"/>
                <a:sym typeface="Raleway"/>
              </a:rPr>
              <a:t>最小構成からの作成</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試み１：</a:t>
            </a:r>
            <a:r>
              <a:rPr lang="ja"/>
              <a:t>元のパッケージからの書き換え</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結果：共有ライブラリーが作成されない、失敗</a:t>
            </a:r>
            <a:endParaRPr/>
          </a:p>
        </p:txBody>
      </p:sp>
      <p:pic>
        <p:nvPicPr>
          <p:cNvPr id="116" name="Google Shape;116;p17"/>
          <p:cNvPicPr preferRelativeResize="0"/>
          <p:nvPr/>
        </p:nvPicPr>
        <p:blipFill>
          <a:blip r:embed="rId3">
            <a:alphaModFix/>
          </a:blip>
          <a:stretch>
            <a:fillRect/>
          </a:stretch>
        </p:blipFill>
        <p:spPr>
          <a:xfrm>
            <a:off x="812000" y="1853851"/>
            <a:ext cx="4965452" cy="192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試み２：moveitから共有ライブラリーを借りる</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729450" y="1783575"/>
            <a:ext cx="7688700" cy="25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ROS1 Noetic &amp; </a:t>
            </a:r>
            <a:r>
              <a:rPr lang="ja"/>
              <a:t>Moveit1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ROS2 Foxy &amp; Moveit2</a:t>
            </a:r>
            <a:endParaRPr/>
          </a:p>
        </p:txBody>
      </p:sp>
      <p:pic>
        <p:nvPicPr>
          <p:cNvPr id="123" name="Google Shape;123;p18"/>
          <p:cNvPicPr preferRelativeResize="0"/>
          <p:nvPr/>
        </p:nvPicPr>
        <p:blipFill>
          <a:blip r:embed="rId3">
            <a:alphaModFix/>
          </a:blip>
          <a:stretch>
            <a:fillRect/>
          </a:stretch>
        </p:blipFill>
        <p:spPr>
          <a:xfrm>
            <a:off x="816425" y="3333750"/>
            <a:ext cx="6353301" cy="1469300"/>
          </a:xfrm>
          <a:prstGeom prst="rect">
            <a:avLst/>
          </a:prstGeom>
          <a:noFill/>
          <a:ln>
            <a:noFill/>
          </a:ln>
        </p:spPr>
      </p:pic>
      <p:pic>
        <p:nvPicPr>
          <p:cNvPr id="124" name="Google Shape;124;p18"/>
          <p:cNvPicPr preferRelativeResize="0"/>
          <p:nvPr/>
        </p:nvPicPr>
        <p:blipFill>
          <a:blip r:embed="rId4">
            <a:alphaModFix/>
          </a:blip>
          <a:stretch>
            <a:fillRect/>
          </a:stretch>
        </p:blipFill>
        <p:spPr>
          <a:xfrm>
            <a:off x="816425" y="2167425"/>
            <a:ext cx="8034827" cy="77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試み３：最小限のパッケージの作成</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a:t>
            </a:r>
            <a:r>
              <a:rPr lang="ja"/>
              <a:t>ROS2用のサンプルが見つからない</a:t>
            </a:r>
            <a:endParaRPr/>
          </a:p>
          <a:p>
            <a:pPr indent="0" lvl="0" marL="0" rtl="0" algn="l">
              <a:spcBef>
                <a:spcPts val="1200"/>
              </a:spcBef>
              <a:spcAft>
                <a:spcPts val="0"/>
              </a:spcAft>
              <a:buNone/>
            </a:pPr>
            <a:r>
              <a:rPr lang="ja"/>
              <a:t>・ROS1やBoost.Python仕組みには理解できてないため、コンパイルエラー</a:t>
            </a:r>
            <a:endParaRPr/>
          </a:p>
          <a:p>
            <a:pPr indent="0" lvl="0" marL="0" rtl="0" algn="l">
              <a:spcBef>
                <a:spcPts val="1200"/>
              </a:spcBef>
              <a:spcAft>
                <a:spcPts val="0"/>
              </a:spcAft>
              <a:buNone/>
            </a:pPr>
            <a:r>
              <a:rPr lang="ja"/>
              <a:t>　を解決できない</a:t>
            </a:r>
            <a:endParaRPr/>
          </a:p>
          <a:p>
            <a:pPr indent="0" lvl="0" marL="0" rtl="0" algn="l">
              <a:spcBef>
                <a:spcPts val="1200"/>
              </a:spcBef>
              <a:spcAft>
                <a:spcPts val="0"/>
              </a:spcAft>
              <a:buNone/>
            </a:pPr>
            <a:r>
              <a:rPr lang="ja"/>
              <a:t>・最新情報：(5/5)</a:t>
            </a:r>
            <a:endParaRPr/>
          </a:p>
          <a:p>
            <a:pPr indent="0" lvl="0" marL="0" rtl="0" algn="l">
              <a:spcBef>
                <a:spcPts val="1200"/>
              </a:spcBef>
              <a:spcAft>
                <a:spcPts val="0"/>
              </a:spcAft>
              <a:buNone/>
            </a:pPr>
            <a:r>
              <a:rPr lang="ja"/>
              <a:t>　ROS2で</a:t>
            </a:r>
            <a:r>
              <a:rPr lang="ja"/>
              <a:t>Boost.Pythonを利用できるコア部分の完成</a:t>
            </a:r>
            <a:endParaRPr/>
          </a:p>
          <a:p>
            <a:pPr indent="0" lvl="0" marL="0" rtl="0" algn="l">
              <a:spcBef>
                <a:spcPts val="1200"/>
              </a:spcBef>
              <a:spcAft>
                <a:spcPts val="1200"/>
              </a:spcAft>
              <a:buNone/>
            </a:pPr>
            <a:r>
              <a:rPr lang="ja"/>
              <a:t>　        </a:t>
            </a:r>
            <a:r>
              <a:rPr lang="ja" u="sng">
                <a:solidFill>
                  <a:schemeClr val="hlink"/>
                </a:solidFill>
                <a:hlinkClick r:id="rId3"/>
              </a:rPr>
              <a:t>chaos4ros2/moveit2_python</a:t>
            </a:r>
            <a:endParaRPr/>
          </a:p>
        </p:txBody>
      </p:sp>
      <p:pic>
        <p:nvPicPr>
          <p:cNvPr id="131" name="Google Shape;131;p19"/>
          <p:cNvPicPr preferRelativeResize="0"/>
          <p:nvPr/>
        </p:nvPicPr>
        <p:blipFill>
          <a:blip r:embed="rId4">
            <a:alphaModFix/>
          </a:blip>
          <a:stretch>
            <a:fillRect/>
          </a:stretch>
        </p:blipFill>
        <p:spPr>
          <a:xfrm>
            <a:off x="936700" y="3965800"/>
            <a:ext cx="229950" cy="22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結論：</a:t>
            </a:r>
            <a:endParaRPr/>
          </a:p>
        </p:txBody>
      </p:sp>
      <p:sp>
        <p:nvSpPr>
          <p:cNvPr id="137" name="Google Shape;137;p20"/>
          <p:cNvSpPr txBox="1"/>
          <p:nvPr>
            <p:ph idx="1" type="body"/>
          </p:nvPr>
        </p:nvSpPr>
        <p:spPr>
          <a:xfrm>
            <a:off x="729450" y="2078875"/>
            <a:ext cx="7998600" cy="259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a:t>・</a:t>
            </a:r>
            <a:r>
              <a:rPr lang="ja"/>
              <a:t>開発が進んでいる</a:t>
            </a:r>
            <a:endParaRPr/>
          </a:p>
          <a:p>
            <a:pPr indent="0" lvl="0" marL="0" rtl="0" algn="l">
              <a:spcBef>
                <a:spcPts val="1200"/>
              </a:spcBef>
              <a:spcAft>
                <a:spcPts val="0"/>
              </a:spcAft>
              <a:buNone/>
            </a:pPr>
            <a:r>
              <a:rPr lang="ja"/>
              <a:t>・C++の勉強が必要となる</a:t>
            </a:r>
            <a:endParaRPr/>
          </a:p>
          <a:p>
            <a:pPr indent="0" lvl="0" marL="0" rtl="0" algn="l">
              <a:spcBef>
                <a:spcPts val="1200"/>
              </a:spcBef>
              <a:spcAft>
                <a:spcPts val="0"/>
              </a:spcAft>
              <a:buNone/>
            </a:pPr>
            <a:r>
              <a:rPr lang="ja"/>
              <a:t>・</a:t>
            </a:r>
            <a:r>
              <a:rPr lang="ja"/>
              <a:t>他に似たケースのためにROS1の勉強もしたほうがいい</a:t>
            </a:r>
            <a:endParaRPr/>
          </a:p>
          <a:p>
            <a:pPr indent="0" lvl="0" marL="0" rtl="0" algn="l">
              <a:spcBef>
                <a:spcPts val="1200"/>
              </a:spcBef>
              <a:spcAft>
                <a:spcPts val="0"/>
              </a:spcAft>
              <a:buNone/>
            </a:pPr>
            <a:r>
              <a:rPr lang="ja"/>
              <a:t>・サンプルを見ながら最小限の構成からテストしていく</a:t>
            </a:r>
            <a:endParaRPr/>
          </a:p>
          <a:p>
            <a:pPr indent="0" lvl="0" marL="0" rtl="0" algn="l">
              <a:spcBef>
                <a:spcPts val="1200"/>
              </a:spcBef>
              <a:spcAft>
                <a:spcPts val="0"/>
              </a:spcAft>
              <a:buNone/>
            </a:pPr>
            <a:r>
              <a:rPr lang="ja"/>
              <a:t>次のステップ：</a:t>
            </a:r>
            <a:endParaRPr/>
          </a:p>
          <a:p>
            <a:pPr indent="0" lvl="0" marL="0" rtl="0" algn="l">
              <a:spcBef>
                <a:spcPts val="1200"/>
              </a:spcBef>
              <a:spcAft>
                <a:spcPts val="0"/>
              </a:spcAft>
              <a:buNone/>
            </a:pPr>
            <a:r>
              <a:rPr lang="ja"/>
              <a:t>・pyhon interfaceを使用するdemoを動かすためのコードを追加する</a:t>
            </a:r>
            <a:endParaRPr/>
          </a:p>
          <a:p>
            <a:pPr indent="0" lvl="0" marL="0" rtl="0" algn="l">
              <a:spcBef>
                <a:spcPts val="1200"/>
              </a:spcBef>
              <a:spcAft>
                <a:spcPts val="0"/>
              </a:spcAft>
              <a:buNone/>
            </a:pPr>
            <a:r>
              <a:rPr lang="ja"/>
              <a:t>・rosbridgeを試す</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