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erriweather Light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Open Sans SemiBold"/>
      <p:regular r:id="rId22"/>
      <p:bold r:id="rId23"/>
      <p:italic r:id="rId24"/>
      <p:boldItalic r:id="rId25"/>
    </p:embeddedFont>
    <p:embeddedFont>
      <p:font typeface="Vidaloka"/>
      <p:regular r:id="rId26"/>
    </p:embeddedFont>
    <p:embeddedFont>
      <p:font typeface="Russo One"/>
      <p:regular r:id="rId27"/>
    </p:embeddedFont>
    <p:embeddedFont>
      <p:font typeface="Mako"/>
      <p:regular r:id="rId28"/>
    </p:embeddedFont>
    <p:embeddedFont>
      <p:font typeface="Crimson Tex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rimsonText-italic.fntdata"/><Relationship Id="rId30" Type="http://schemas.openxmlformats.org/officeDocument/2006/relationships/font" Target="fonts/CrimsonText-bold.fntdata"/><Relationship Id="rId33" Type="http://schemas.openxmlformats.org/officeDocument/2006/relationships/font" Target="fonts/OpenSans-regular.fntdata"/><Relationship Id="rId32" Type="http://schemas.openxmlformats.org/officeDocument/2006/relationships/font" Target="fonts/CrimsonText-boldItalic.fntdata"/><Relationship Id="rId35" Type="http://schemas.openxmlformats.org/officeDocument/2006/relationships/font" Target="fonts/OpenSans-italic.fntdata"/><Relationship Id="rId34" Type="http://schemas.openxmlformats.org/officeDocument/2006/relationships/font" Target="fonts/OpenSans-bold.fntdata"/><Relationship Id="rId36" Type="http://schemas.openxmlformats.org/officeDocument/2006/relationships/font" Target="fonts/OpenSans-boldItalic.fntdata"/><Relationship Id="rId20" Type="http://schemas.openxmlformats.org/officeDocument/2006/relationships/font" Target="fonts/Montserrat-italic.fntdata"/><Relationship Id="rId22" Type="http://schemas.openxmlformats.org/officeDocument/2006/relationships/font" Target="fonts/OpenSansSemiBold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OpenSansSemiBold-italic.fntdata"/><Relationship Id="rId23" Type="http://schemas.openxmlformats.org/officeDocument/2006/relationships/font" Target="fonts/OpenSansSemiBold-bold.fntdata"/><Relationship Id="rId26" Type="http://schemas.openxmlformats.org/officeDocument/2006/relationships/font" Target="fonts/Vidaloka-regular.fntdata"/><Relationship Id="rId25" Type="http://schemas.openxmlformats.org/officeDocument/2006/relationships/font" Target="fonts/OpenSansSemiBold-boldItalic.fntdata"/><Relationship Id="rId28" Type="http://schemas.openxmlformats.org/officeDocument/2006/relationships/font" Target="fonts/Mako-regular.fntdata"/><Relationship Id="rId27" Type="http://schemas.openxmlformats.org/officeDocument/2006/relationships/font" Target="fonts/RussoOne-regular.fntdata"/><Relationship Id="rId29" Type="http://schemas.openxmlformats.org/officeDocument/2006/relationships/font" Target="fonts/CrimsonTex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erriweatherLight-bold.fntdata"/><Relationship Id="rId14" Type="http://schemas.openxmlformats.org/officeDocument/2006/relationships/font" Target="fonts/MerriweatherLight-regular.fntdata"/><Relationship Id="rId17" Type="http://schemas.openxmlformats.org/officeDocument/2006/relationships/font" Target="fonts/MerriweatherLight-boldItalic.fntdata"/><Relationship Id="rId16" Type="http://schemas.openxmlformats.org/officeDocument/2006/relationships/font" Target="fonts/MerriweatherLight-italic.fntdata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3dd03b076c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3dd03b076c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3dd03b076c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3dd03b076c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3dd03b076c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3dd03b076c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3dd03b076c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3dd03b076c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3dd03b076c_0_2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3dd03b076c_0_2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3dd03b076c_0_2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3dd03b076c_0_2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3dd03b076c_0_2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3dd03b076c_0_2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5" name="Google Shape;125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7" name="Google Shape;127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5" name="Google Shape;215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7" name="Google Shape;217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1" name="Google Shape;221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1" name="Google Shape;321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3" name="Google Shape;323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1" name="Google Shape;371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3" name="Google Shape;373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5" name="Google Shape;375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5" name="Google Shape;385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2" name="Google Shape;392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4" name="Google Shape;394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6" name="Google Shape;396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8" name="Google Shape;398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0" name="Google Shape;410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2" name="Google Shape;412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4" name="Google Shape;414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5" name="Google Shape;415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1" name="Google Shape;431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7" name="Google Shape;447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4" name="Google Shape;464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7" name="Google Shape;477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9" name="Google Shape;479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1" name="Google Shape;481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zh-TW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zh-TW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zh-TW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zh-TW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ools.wingzero.tw/ai" TargetMode="External"/><Relationship Id="rId4" Type="http://schemas.openxmlformats.org/officeDocument/2006/relationships/hyperlink" Target="https://unsplash.com/" TargetMode="External"/><Relationship Id="rId5" Type="http://schemas.openxmlformats.org/officeDocument/2006/relationships/hyperlink" Target="https://www.flaticon.com/search?type=icon&amp;word=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6"/>
          <p:cNvSpPr txBox="1"/>
          <p:nvPr>
            <p:ph type="ctrTitle"/>
          </p:nvPr>
        </p:nvSpPr>
        <p:spPr>
          <a:xfrm>
            <a:off x="1039950" y="94765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小專發表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6"/>
          <p:cNvSpPr txBox="1"/>
          <p:nvPr>
            <p:ph idx="1" type="subTitle"/>
          </p:nvPr>
        </p:nvSpPr>
        <p:spPr>
          <a:xfrm>
            <a:off x="1040000" y="361135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張恆昱</a:t>
            </a:r>
            <a:endParaRPr/>
          </a:p>
        </p:txBody>
      </p:sp>
      <p:sp>
        <p:nvSpPr>
          <p:cNvPr id="519" name="Google Shape;519;p66"/>
          <p:cNvSpPr txBox="1"/>
          <p:nvPr>
            <p:ph idx="1" type="subTitle"/>
          </p:nvPr>
        </p:nvSpPr>
        <p:spPr>
          <a:xfrm>
            <a:off x="1040000" y="23508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AI工具 介紹網站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/>
          <p:nvPr>
            <p:ph type="title"/>
          </p:nvPr>
        </p:nvSpPr>
        <p:spPr>
          <a:xfrm>
            <a:off x="713225" y="445025"/>
            <a:ext cx="41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主題發想</a:t>
            </a:r>
            <a:endParaRPr/>
          </a:p>
        </p:txBody>
      </p:sp>
      <p:sp>
        <p:nvSpPr>
          <p:cNvPr id="525" name="Google Shape;525;p67"/>
          <p:cNvSpPr txBox="1"/>
          <p:nvPr>
            <p:ph idx="6" type="subTitle"/>
          </p:nvPr>
        </p:nvSpPr>
        <p:spPr>
          <a:xfrm>
            <a:off x="713225" y="1530600"/>
            <a:ext cx="70908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隨著人工智慧的進步，我們需要更多簡單易用的工具來輔助工作。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AI工具庫是為了方便自己完成各種工作而選擇的主題。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我希望提供一個集成多種人工智慧工具的平台，讓使用者可以輕鬆地將這些工具應用在實際工作中。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8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使用工具</a:t>
            </a:r>
            <a:endParaRPr/>
          </a:p>
        </p:txBody>
      </p:sp>
      <p:sp>
        <p:nvSpPr>
          <p:cNvPr id="531" name="Google Shape;531;p68"/>
          <p:cNvSpPr txBox="1"/>
          <p:nvPr>
            <p:ph idx="1" type="subTitle"/>
          </p:nvPr>
        </p:nvSpPr>
        <p:spPr>
          <a:xfrm>
            <a:off x="2524800" y="3182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endParaRPr/>
          </a:p>
        </p:txBody>
      </p:sp>
      <p:sp>
        <p:nvSpPr>
          <p:cNvPr id="532" name="Google Shape;532;p68"/>
          <p:cNvSpPr txBox="1"/>
          <p:nvPr>
            <p:ph idx="2" type="subTitle"/>
          </p:nvPr>
        </p:nvSpPr>
        <p:spPr>
          <a:xfrm>
            <a:off x="2524788" y="35990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網頁畫面美觀</a:t>
            </a:r>
            <a:endParaRPr/>
          </a:p>
        </p:txBody>
      </p:sp>
      <p:sp>
        <p:nvSpPr>
          <p:cNvPr id="533" name="Google Shape;533;p68"/>
          <p:cNvSpPr txBox="1"/>
          <p:nvPr>
            <p:ph idx="3" type="subTitle"/>
          </p:nvPr>
        </p:nvSpPr>
        <p:spPr>
          <a:xfrm>
            <a:off x="509788" y="3207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HTML</a:t>
            </a:r>
            <a:endParaRPr/>
          </a:p>
        </p:txBody>
      </p:sp>
      <p:sp>
        <p:nvSpPr>
          <p:cNvPr id="534" name="Google Shape;534;p68"/>
          <p:cNvSpPr txBox="1"/>
          <p:nvPr>
            <p:ph idx="4" type="subTitle"/>
          </p:nvPr>
        </p:nvSpPr>
        <p:spPr>
          <a:xfrm>
            <a:off x="509888" y="36240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網頁基本架構</a:t>
            </a:r>
            <a:endParaRPr/>
          </a:p>
        </p:txBody>
      </p:sp>
      <p:sp>
        <p:nvSpPr>
          <p:cNvPr id="535" name="Google Shape;535;p68"/>
          <p:cNvSpPr txBox="1"/>
          <p:nvPr>
            <p:ph idx="5" type="subTitle"/>
          </p:nvPr>
        </p:nvSpPr>
        <p:spPr>
          <a:xfrm>
            <a:off x="4539838" y="3182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JavaScript</a:t>
            </a:r>
            <a:endParaRPr/>
          </a:p>
        </p:txBody>
      </p:sp>
      <p:sp>
        <p:nvSpPr>
          <p:cNvPr id="536" name="Google Shape;536;p68"/>
          <p:cNvSpPr txBox="1"/>
          <p:nvPr>
            <p:ph idx="6" type="subTitle"/>
          </p:nvPr>
        </p:nvSpPr>
        <p:spPr>
          <a:xfrm>
            <a:off x="4539838" y="35990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網頁事件控制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主要用來控制頁面開關</a:t>
            </a:r>
            <a:endParaRPr/>
          </a:p>
        </p:txBody>
      </p:sp>
      <p:pic>
        <p:nvPicPr>
          <p:cNvPr id="537" name="Google Shape;53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13" y="1643504"/>
            <a:ext cx="1564349" cy="15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688" y="1643513"/>
            <a:ext cx="1564349" cy="15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663" y="1643513"/>
            <a:ext cx="1564350" cy="156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0563" y="1881675"/>
            <a:ext cx="1301175" cy="13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8"/>
          <p:cNvSpPr txBox="1"/>
          <p:nvPr>
            <p:ph idx="5" type="subTitle"/>
          </p:nvPr>
        </p:nvSpPr>
        <p:spPr>
          <a:xfrm>
            <a:off x="6508100" y="3182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Bootstrap</a:t>
            </a:r>
            <a:endParaRPr/>
          </a:p>
        </p:txBody>
      </p:sp>
      <p:sp>
        <p:nvSpPr>
          <p:cNvPr id="542" name="Google Shape;542;p68"/>
          <p:cNvSpPr txBox="1"/>
          <p:nvPr>
            <p:ph idx="6" type="subTitle"/>
          </p:nvPr>
        </p:nvSpPr>
        <p:spPr>
          <a:xfrm>
            <a:off x="6508100" y="35990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CSS</a:t>
            </a:r>
            <a:r>
              <a:rPr lang="zh-TW"/>
              <a:t>框架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用來控制區塊排版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草稿</a:t>
            </a:r>
            <a:endParaRPr/>
          </a:p>
        </p:txBody>
      </p:sp>
      <p:pic>
        <p:nvPicPr>
          <p:cNvPr id="548" name="Google Shape;54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4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0"/>
          <p:cNvSpPr txBox="1"/>
          <p:nvPr>
            <p:ph type="title"/>
          </p:nvPr>
        </p:nvSpPr>
        <p:spPr>
          <a:xfrm>
            <a:off x="713225" y="445025"/>
            <a:ext cx="41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時程安排</a:t>
            </a:r>
            <a:endParaRPr/>
          </a:p>
        </p:txBody>
      </p:sp>
      <p:sp>
        <p:nvSpPr>
          <p:cNvPr id="554" name="Google Shape;554;p70"/>
          <p:cNvSpPr txBox="1"/>
          <p:nvPr>
            <p:ph idx="2" type="subTitle"/>
          </p:nvPr>
        </p:nvSpPr>
        <p:spPr>
          <a:xfrm>
            <a:off x="5798775" y="1341898"/>
            <a:ext cx="2026200" cy="3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實際製作時間</a:t>
            </a:r>
            <a:endParaRPr/>
          </a:p>
        </p:txBody>
      </p:sp>
      <p:sp>
        <p:nvSpPr>
          <p:cNvPr id="555" name="Google Shape;555;p70"/>
          <p:cNvSpPr txBox="1"/>
          <p:nvPr>
            <p:ph idx="4" type="subTitle"/>
          </p:nvPr>
        </p:nvSpPr>
        <p:spPr>
          <a:xfrm>
            <a:off x="1439599" y="1341898"/>
            <a:ext cx="18855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預想時間</a:t>
            </a:r>
            <a:endParaRPr/>
          </a:p>
        </p:txBody>
      </p:sp>
      <p:pic>
        <p:nvPicPr>
          <p:cNvPr id="556" name="Google Shape;55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75" y="1767600"/>
            <a:ext cx="3928000" cy="2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25" y="1737622"/>
            <a:ext cx="4028449" cy="248294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0"/>
          <p:cNvSpPr txBox="1"/>
          <p:nvPr/>
        </p:nvSpPr>
        <p:spPr>
          <a:xfrm>
            <a:off x="2578875" y="3881875"/>
            <a:ext cx="8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latin typeface="Montserrat"/>
                <a:ea typeface="Montserrat"/>
                <a:cs typeface="Montserrat"/>
                <a:sym typeface="Montserrat"/>
              </a:rPr>
              <a:t>ppt製作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p70"/>
          <p:cNvSpPr txBox="1"/>
          <p:nvPr/>
        </p:nvSpPr>
        <p:spPr>
          <a:xfrm>
            <a:off x="7030500" y="3851900"/>
            <a:ext cx="85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latin typeface="Montserrat"/>
                <a:ea typeface="Montserrat"/>
                <a:cs typeface="Montserrat"/>
                <a:sym typeface="Montserrat"/>
              </a:rPr>
              <a:t>ppt製作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1"/>
          <p:cNvSpPr txBox="1"/>
          <p:nvPr>
            <p:ph type="title"/>
          </p:nvPr>
        </p:nvSpPr>
        <p:spPr>
          <a:xfrm>
            <a:off x="713225" y="445025"/>
            <a:ext cx="41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遇到問題與結論</a:t>
            </a:r>
            <a:endParaRPr/>
          </a:p>
        </p:txBody>
      </p:sp>
      <p:sp>
        <p:nvSpPr>
          <p:cNvPr id="565" name="Google Shape;565;p71"/>
          <p:cNvSpPr txBox="1"/>
          <p:nvPr>
            <p:ph idx="6" type="subTitle"/>
          </p:nvPr>
        </p:nvSpPr>
        <p:spPr>
          <a:xfrm>
            <a:off x="713225" y="1530600"/>
            <a:ext cx="70908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在進行設計的過程中，我遭遇到了</a:t>
            </a: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許多</a:t>
            </a: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排版方面的問題。這些問題導致我的網頁在顯示時出現了一些不理想的排版效果，影響了使用者的閱讀體驗。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另外，我在實現網頁中某些功能時，一直無法正確使用JavaScript。這讓我在寫程式過程中花費了很長時間去試驗、調整和修改。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經過多次的嘗試和努力，我終於解決了這些問題。然而，我意識到自己還有很多需要學習和加強的地方，包括CSS排版技巧、JavaScript能力等等。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最終，這些經驗讓我深刻體驗到了網頁設計中的重要性，並且激發了我學習更多前端技術的動力。我相信通過不斷學習和實踐，我能夠成為一名合格的前端工程師。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>
            <p:ph type="title"/>
          </p:nvPr>
        </p:nvSpPr>
        <p:spPr>
          <a:xfrm>
            <a:off x="713225" y="445025"/>
            <a:ext cx="418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參考網站</a:t>
            </a:r>
            <a:endParaRPr/>
          </a:p>
        </p:txBody>
      </p:sp>
      <p:sp>
        <p:nvSpPr>
          <p:cNvPr id="571" name="Google Shape;571;p72"/>
          <p:cNvSpPr txBox="1"/>
          <p:nvPr>
            <p:ph idx="6" type="subTitle"/>
          </p:nvPr>
        </p:nvSpPr>
        <p:spPr>
          <a:xfrm>
            <a:off x="519700" y="1734300"/>
            <a:ext cx="70908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畫面設計參考 文章資源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https://tools.wingzero.tw/ai</a:t>
            </a:r>
            <a:endParaRPr u="sng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圖片來源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https://unsplash.com/</a:t>
            </a:r>
            <a:endParaRPr u="sng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icon 來源</a:t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https://www.flaticon.com/search?type=icon&amp;word=AI</a:t>
            </a:r>
            <a:endParaRPr u="sng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