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5" r:id="rId2"/>
    <p:sldId id="299" r:id="rId3"/>
    <p:sldId id="300" r:id="rId4"/>
    <p:sldId id="304" r:id="rId5"/>
    <p:sldId id="301" r:id="rId6"/>
    <p:sldId id="310" r:id="rId7"/>
    <p:sldId id="302" r:id="rId8"/>
    <p:sldId id="303" r:id="rId9"/>
    <p:sldId id="305" r:id="rId10"/>
    <p:sldId id="306" r:id="rId11"/>
    <p:sldId id="307" r:id="rId12"/>
    <p:sldId id="308" r:id="rId13"/>
    <p:sldId id="309" r:id="rId14"/>
    <p:sldId id="311" r:id="rId15"/>
    <p:sldId id="312" r:id="rId16"/>
  </p:sldIdLst>
  <p:sldSz cx="9144000" cy="6858000" type="screen4x3"/>
  <p:notesSz cx="6794500" cy="99187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3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mhrd" initials="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98120" autoAdjust="0"/>
  </p:normalViewPr>
  <p:slideViewPr>
    <p:cSldViewPr>
      <p:cViewPr varScale="1">
        <p:scale>
          <a:sx n="110" d="100"/>
          <a:sy n="110" d="100"/>
        </p:scale>
        <p:origin x="1896" y="108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4014" y="108"/>
      </p:cViewPr>
      <p:guideLst>
        <p:guide orient="horz" pos="3123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30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13A278E-B9E7-442C-B0E7-CB931D4DDE91}" type="datetime1">
              <a:rPr lang="ko-KR" altLang="en-US"/>
              <a:pPr>
                <a:defRPr/>
              </a:pPr>
              <a:t>2021-06-30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30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CBF913E-B4C3-4830-BE08-40334BFBB8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30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0D9DCF9-B929-45CF-B776-11EA147BFFEF}" type="datetime1">
              <a:rPr lang="ko-KR" altLang="en-US"/>
              <a:pPr>
                <a:defRPr/>
              </a:pPr>
              <a:t>2021-06-30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288" y="4711105"/>
            <a:ext cx="5435924" cy="4463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30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67237EF-CB28-4A1F-A774-C605C5FEFC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423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745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782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423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782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21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588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557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557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423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782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782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55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6"/>
          <p:cNvSpPr>
            <a:spLocks noChangeArrowheads="1"/>
          </p:cNvSpPr>
          <p:nvPr userDrawn="1"/>
        </p:nvSpPr>
        <p:spPr bwMode="auto">
          <a:xfrm>
            <a:off x="142875" y="142875"/>
            <a:ext cx="8858250" cy="65722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2928934"/>
            <a:ext cx="8858312" cy="1000132"/>
          </a:xfrm>
        </p:spPr>
        <p:txBody>
          <a:bodyPr>
            <a:normAutofit/>
          </a:bodyPr>
          <a:lstStyle>
            <a:lvl1pPr latinLnBrk="0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44" y="3929066"/>
            <a:ext cx="8858312" cy="2286016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흐름기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흐름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흐름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7215188" y="2008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유의사항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흐름 설명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3813175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339381"/>
            <a:ext cx="1872000" cy="139530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4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24295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6" name="표 개체 틀 19"/>
          <p:cNvSpPr>
            <a:spLocks noGrp="1"/>
          </p:cNvSpPr>
          <p:nvPr>
            <p:ph type="tbl" sz="quarter" idx="14"/>
          </p:nvPr>
        </p:nvSpPr>
        <p:spPr>
          <a:xfrm>
            <a:off x="7215206" y="4143380"/>
            <a:ext cx="1872000" cy="257176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23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AFD3DC40-532E-4519-8D87-A2DAC8F7E3B1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기획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7215188" y="2008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유의사항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3813175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기능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339381"/>
            <a:ext cx="1872000" cy="139530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4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24295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6" name="표 개체 틀 19"/>
          <p:cNvSpPr>
            <a:spLocks noGrp="1"/>
          </p:cNvSpPr>
          <p:nvPr>
            <p:ph type="tbl" sz="quarter" idx="14"/>
          </p:nvPr>
        </p:nvSpPr>
        <p:spPr>
          <a:xfrm>
            <a:off x="7215206" y="4143380"/>
            <a:ext cx="1872000" cy="257176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21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18ACF31E-6D26-48BF-ABB1-B7583F890928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C10B129-34A8-46F2-9132-64C4A0AD0CBF}" type="datetime1">
              <a:rPr lang="ko-KR" altLang="en-US"/>
              <a:pPr>
                <a:defRPr/>
              </a:pPr>
              <a:t>2021-06-30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519442C-89ED-482C-B5AD-D703B4610EA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61" r:id="rId3"/>
    <p:sldLayoutId id="2147483662" r:id="rId4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2132856"/>
            <a:ext cx="8858312" cy="1796210"/>
          </a:xfrm>
          <a:solidFill>
            <a:srgbClr val="673AB7"/>
          </a:solidFill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[ </a:t>
            </a:r>
            <a:r>
              <a:rPr lang="ko-KR" altLang="en-US" sz="2800" dirty="0">
                <a:solidFill>
                  <a:schemeClr val="bg1"/>
                </a:solidFill>
              </a:rPr>
              <a:t>웹 기반 참고문헌 트리제공  서비스 </a:t>
            </a:r>
            <a:r>
              <a:rPr lang="en-US" altLang="ko-KR" sz="2800" dirty="0">
                <a:solidFill>
                  <a:schemeClr val="bg1"/>
                </a:solidFill>
              </a:rPr>
              <a:t>]</a:t>
            </a:r>
            <a:br>
              <a:rPr lang="en-US" altLang="ko-KR" sz="2800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br>
              <a:rPr lang="en-US" altLang="ko-KR" sz="2800" dirty="0">
                <a:solidFill>
                  <a:schemeClr val="bg1"/>
                </a:solidFill>
              </a:rPr>
            </a:br>
            <a:r>
              <a:rPr lang="ko-KR" altLang="en-US" sz="2800" dirty="0">
                <a:solidFill>
                  <a:schemeClr val="bg1"/>
                </a:solidFill>
              </a:rPr>
              <a:t>화면 설계서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err="1">
                <a:solidFill>
                  <a:schemeClr val="tx1"/>
                </a:solidFill>
              </a:rPr>
              <a:t>팀명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: NEW </a:t>
            </a:r>
            <a:r>
              <a:rPr lang="ko-KR" altLang="en-US" sz="2000" b="1" dirty="0">
                <a:solidFill>
                  <a:schemeClr val="tx1"/>
                </a:solidFill>
              </a:rPr>
              <a:t>창가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en-US" altLang="ko-KR" sz="2000" b="1" dirty="0">
                <a:solidFill>
                  <a:schemeClr val="tx1"/>
                </a:solidFill>
              </a:rPr>
              <a:t>2021. 06. 29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E_07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0" lang="ko-KR" altLang="en-US" dirty="0"/>
              <a:t>로그인 후 실행</a:t>
            </a:r>
            <a:endParaRPr kumimoji="0" lang="en-US" altLang="ko-KR" dirty="0"/>
          </a:p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E_06</a:t>
            </a:r>
            <a:r>
              <a:rPr lang="ko-KR" altLang="en-US" dirty="0">
                <a:latin typeface="+mn-ea"/>
              </a:rPr>
              <a:t>에서 폴더면 옆의 화살표 선택 시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번창 출력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사이드바 </a:t>
            </a:r>
            <a:r>
              <a:rPr lang="en-US" altLang="ko-KR" dirty="0">
                <a:latin typeface="+mn-ea"/>
              </a:rPr>
              <a:t>– </a:t>
            </a:r>
            <a:r>
              <a:rPr lang="ko-KR" altLang="en-US" dirty="0">
                <a:latin typeface="+mn-ea"/>
              </a:rPr>
              <a:t>북마크 폴더</a:t>
            </a: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346419620"/>
              </p:ext>
            </p:extLst>
          </p:nvPr>
        </p:nvGraphicFramePr>
        <p:xfrm>
          <a:off x="7215188" y="4143375"/>
          <a:ext cx="189331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폴더명으로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10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n-ea"/>
              </a:rPr>
              <a:t>사이드바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북마크 폴더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F154E3-9657-4882-8D14-B8FF281D3CFE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72432"/>
            <a:ext cx="6897600" cy="3844800"/>
          </a:xfrm>
          <a:prstGeom prst="rect">
            <a:avLst/>
          </a:prstGeom>
          <a:ln>
            <a:solidFill>
              <a:schemeClr val="accent6"/>
            </a:solidFill>
            <a:prstDash val="solid"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537BD0-13F1-429C-A7CE-338788688669}"/>
              </a:ext>
            </a:extLst>
          </p:cNvPr>
          <p:cNvSpPr txBox="1"/>
          <p:nvPr/>
        </p:nvSpPr>
        <p:spPr>
          <a:xfrm>
            <a:off x="1691680" y="1772816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475EDA-3404-40E4-AB45-9DF59C26021B}"/>
              </a:ext>
            </a:extLst>
          </p:cNvPr>
          <p:cNvSpPr/>
          <p:nvPr/>
        </p:nvSpPr>
        <p:spPr>
          <a:xfrm>
            <a:off x="467544" y="1731628"/>
            <a:ext cx="936104" cy="8024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62BAB6-B480-4896-BDB9-A9B3D163D890}"/>
              </a:ext>
            </a:extLst>
          </p:cNvPr>
          <p:cNvSpPr txBox="1"/>
          <p:nvPr/>
        </p:nvSpPr>
        <p:spPr>
          <a:xfrm>
            <a:off x="427253" y="1455809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BC9FB4-4590-42D5-B40A-EEE7A508FFEA}"/>
              </a:ext>
            </a:extLst>
          </p:cNvPr>
          <p:cNvSpPr/>
          <p:nvPr/>
        </p:nvSpPr>
        <p:spPr>
          <a:xfrm flipH="1" flipV="1">
            <a:off x="2951522" y="2162528"/>
            <a:ext cx="3996742" cy="328269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22" name="텍스트 개체 틀 14">
            <a:extLst>
              <a:ext uri="{FF2B5EF4-FFF2-40B4-BE49-F238E27FC236}">
                <a16:creationId xmlns:a16="http://schemas.microsoft.com/office/drawing/2014/main" id="{42EF9C5F-23DC-46D7-A86B-E08AE28CDF43}"/>
              </a:ext>
            </a:extLst>
          </p:cNvPr>
          <p:cNvSpPr txBox="1">
            <a:spLocks/>
          </p:cNvSpPr>
          <p:nvPr/>
        </p:nvSpPr>
        <p:spPr bwMode="auto">
          <a:xfrm>
            <a:off x="6976308" y="12724"/>
            <a:ext cx="1071570" cy="27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/>
              <a:t>2021.06.29</a:t>
            </a:r>
          </a:p>
        </p:txBody>
      </p:sp>
      <p:sp>
        <p:nvSpPr>
          <p:cNvPr id="23" name="텍스트 개체 틀 14">
            <a:extLst>
              <a:ext uri="{FF2B5EF4-FFF2-40B4-BE49-F238E27FC236}">
                <a16:creationId xmlns:a16="http://schemas.microsoft.com/office/drawing/2014/main" id="{69940C93-7F0F-4518-A01A-0490EA025ED9}"/>
              </a:ext>
            </a:extLst>
          </p:cNvPr>
          <p:cNvSpPr txBox="1">
            <a:spLocks/>
          </p:cNvSpPr>
          <p:nvPr/>
        </p:nvSpPr>
        <p:spPr bwMode="auto">
          <a:xfrm>
            <a:off x="587444" y="-31830"/>
            <a:ext cx="1632737" cy="336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웹 기반 참고문헌 트리제공 서비스</a:t>
            </a:r>
            <a:endParaRPr kumimoji="0" lang="en-US" altLang="ko-KR" dirty="0"/>
          </a:p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5287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E_08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0" lang="ko-KR" altLang="en-US" dirty="0"/>
              <a:t>로그인 후 실행</a:t>
            </a:r>
            <a:endParaRPr kumimoji="0"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ko-KR" altLang="en-US" dirty="0"/>
              <a:t> 체크박스 선택 후 </a:t>
            </a:r>
            <a:r>
              <a:rPr lang="en-US" altLang="ko-KR" b="1" dirty="0">
                <a:solidFill>
                  <a:srgbClr val="FF0000"/>
                </a:solidFill>
              </a:rPr>
              <a:t>5</a:t>
            </a:r>
            <a:r>
              <a:rPr lang="ko-KR" altLang="en-US" dirty="0"/>
              <a:t> 활성화</a:t>
            </a:r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4 </a:t>
            </a:r>
            <a:r>
              <a:rPr lang="ko-KR" altLang="en-US" dirty="0"/>
              <a:t>더블클릭 시 상세정보 출력</a:t>
            </a: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160002939"/>
              </p:ext>
            </p:extLst>
          </p:nvPr>
        </p:nvGraphicFramePr>
        <p:xfrm>
          <a:off x="7215188" y="4143375"/>
          <a:ext cx="1893316" cy="2331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북마크 목록 전체 선택 체크박스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북마크 선택 체크 박스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 시 키워드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메모내용 표시 변경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더블 클릭 시 상세정보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체크된 논문 삭제 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폴더이동 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리스트보기 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E_10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이동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그래프보기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E_09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이동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북마크 논문에 대한 메모 작성 및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11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n-ea"/>
              </a:rPr>
              <a:t>사이드바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북마크 폴더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A551DC-A46D-4AE9-B0A7-25857CF1D25F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72432"/>
            <a:ext cx="6897600" cy="384480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2234115-BAB5-4BBD-8F3E-7634E495ADA9}"/>
              </a:ext>
            </a:extLst>
          </p:cNvPr>
          <p:cNvSpPr/>
          <p:nvPr/>
        </p:nvSpPr>
        <p:spPr>
          <a:xfrm>
            <a:off x="505136" y="2492896"/>
            <a:ext cx="144016" cy="101761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32863B-D03A-4353-97AB-85A003C8A47F}"/>
              </a:ext>
            </a:extLst>
          </p:cNvPr>
          <p:cNvSpPr/>
          <p:nvPr/>
        </p:nvSpPr>
        <p:spPr>
          <a:xfrm>
            <a:off x="6107915" y="2161110"/>
            <a:ext cx="288032" cy="2880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3AC7B5-FC57-4F75-A2B4-E987C9958C7C}"/>
              </a:ext>
            </a:extLst>
          </p:cNvPr>
          <p:cNvSpPr/>
          <p:nvPr/>
        </p:nvSpPr>
        <p:spPr>
          <a:xfrm>
            <a:off x="505137" y="2204864"/>
            <a:ext cx="178431" cy="20461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6EB1B3-6192-413C-BBC6-2AAB3D562F6B}"/>
              </a:ext>
            </a:extLst>
          </p:cNvPr>
          <p:cNvSpPr/>
          <p:nvPr/>
        </p:nvSpPr>
        <p:spPr>
          <a:xfrm>
            <a:off x="721160" y="2564904"/>
            <a:ext cx="1345728" cy="13451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096547-A3AE-42C6-B74B-936646CE5E9C}"/>
              </a:ext>
            </a:extLst>
          </p:cNvPr>
          <p:cNvSpPr/>
          <p:nvPr/>
        </p:nvSpPr>
        <p:spPr>
          <a:xfrm>
            <a:off x="1115616" y="5085184"/>
            <a:ext cx="951272" cy="43204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0CB67B-BA36-468E-9B0A-47757C53250B}"/>
              </a:ext>
            </a:extLst>
          </p:cNvPr>
          <p:cNvSpPr/>
          <p:nvPr/>
        </p:nvSpPr>
        <p:spPr>
          <a:xfrm>
            <a:off x="649152" y="3212976"/>
            <a:ext cx="1417736" cy="13451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0C3E1C-D01A-47F1-9E6D-318DC7191B97}"/>
              </a:ext>
            </a:extLst>
          </p:cNvPr>
          <p:cNvSpPr txBox="1"/>
          <p:nvPr/>
        </p:nvSpPr>
        <p:spPr>
          <a:xfrm>
            <a:off x="1979712" y="3017857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ED5940-EE33-49F1-854D-382BBECE7347}"/>
              </a:ext>
            </a:extLst>
          </p:cNvPr>
          <p:cNvSpPr txBox="1"/>
          <p:nvPr/>
        </p:nvSpPr>
        <p:spPr>
          <a:xfrm>
            <a:off x="1865678" y="2313933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12A22B-AD2A-4D36-A932-DC91E1760E40}"/>
              </a:ext>
            </a:extLst>
          </p:cNvPr>
          <p:cNvSpPr txBox="1"/>
          <p:nvPr/>
        </p:nvSpPr>
        <p:spPr>
          <a:xfrm>
            <a:off x="246732" y="2369785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2436C1-510E-4E64-AFD2-83F0B3D90FD2}"/>
              </a:ext>
            </a:extLst>
          </p:cNvPr>
          <p:cNvSpPr txBox="1"/>
          <p:nvPr/>
        </p:nvSpPr>
        <p:spPr>
          <a:xfrm>
            <a:off x="246732" y="2081753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39F356-FA57-4F88-A3F9-0151658BA45B}"/>
              </a:ext>
            </a:extLst>
          </p:cNvPr>
          <p:cNvSpPr txBox="1"/>
          <p:nvPr/>
        </p:nvSpPr>
        <p:spPr>
          <a:xfrm>
            <a:off x="5940152" y="1998050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0502E5-C03E-4FD7-A357-C43BB3EBF8C2}"/>
              </a:ext>
            </a:extLst>
          </p:cNvPr>
          <p:cNvSpPr txBox="1"/>
          <p:nvPr/>
        </p:nvSpPr>
        <p:spPr>
          <a:xfrm>
            <a:off x="1043608" y="4838963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B7E25944-B877-4037-B6B9-A47F5170D4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사이드바 </a:t>
            </a:r>
            <a:r>
              <a:rPr lang="en-US" altLang="ko-KR" dirty="0">
                <a:latin typeface="+mn-ea"/>
              </a:rPr>
              <a:t>– </a:t>
            </a:r>
            <a:r>
              <a:rPr lang="ko-KR" altLang="en-US" dirty="0">
                <a:latin typeface="+mn-ea"/>
              </a:rPr>
              <a:t>북마크 폴더</a:t>
            </a:r>
          </a:p>
          <a:p>
            <a:endParaRPr lang="ko-KR" altLang="en-US" dirty="0"/>
          </a:p>
        </p:txBody>
      </p:sp>
      <p:sp>
        <p:nvSpPr>
          <p:cNvPr id="29" name="텍스트 개체 틀 14">
            <a:extLst>
              <a:ext uri="{FF2B5EF4-FFF2-40B4-BE49-F238E27FC236}">
                <a16:creationId xmlns:a16="http://schemas.microsoft.com/office/drawing/2014/main" id="{B598C479-6BE6-49EE-907B-93C7C58F9EEA}"/>
              </a:ext>
            </a:extLst>
          </p:cNvPr>
          <p:cNvSpPr txBox="1">
            <a:spLocks/>
          </p:cNvSpPr>
          <p:nvPr/>
        </p:nvSpPr>
        <p:spPr bwMode="auto">
          <a:xfrm>
            <a:off x="6976308" y="12724"/>
            <a:ext cx="1071570" cy="27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/>
              <a:t>2021.06.29</a:t>
            </a:r>
          </a:p>
        </p:txBody>
      </p:sp>
      <p:sp>
        <p:nvSpPr>
          <p:cNvPr id="30" name="텍스트 개체 틀 14">
            <a:extLst>
              <a:ext uri="{FF2B5EF4-FFF2-40B4-BE49-F238E27FC236}">
                <a16:creationId xmlns:a16="http://schemas.microsoft.com/office/drawing/2014/main" id="{1D0E93BB-D851-468F-A097-FB35DC70F4E8}"/>
              </a:ext>
            </a:extLst>
          </p:cNvPr>
          <p:cNvSpPr txBox="1">
            <a:spLocks/>
          </p:cNvSpPr>
          <p:nvPr/>
        </p:nvSpPr>
        <p:spPr bwMode="auto">
          <a:xfrm>
            <a:off x="587444" y="-31830"/>
            <a:ext cx="1632737" cy="336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웹 기반 참고문헌 트리제공 서비스</a:t>
            </a:r>
            <a:endParaRPr kumimoji="0" lang="en-US" altLang="ko-KR" dirty="0"/>
          </a:p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98881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E_09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0" lang="ko-KR" altLang="en-US" dirty="0"/>
              <a:t>로그인 후 실행</a:t>
            </a:r>
            <a:endParaRPr kumimoji="0"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dirty="0"/>
              <a:t> 팝업창에서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ko-KR" altLang="en-US" dirty="0"/>
              <a:t> 버튼 클릭 시 </a:t>
            </a:r>
            <a:r>
              <a:rPr lang="en-US" altLang="ko-KR" b="1" dirty="0">
                <a:solidFill>
                  <a:srgbClr val="FF0000"/>
                </a:solidFill>
              </a:rPr>
              <a:t>5</a:t>
            </a:r>
            <a:r>
              <a:rPr lang="ko-KR" altLang="en-US" dirty="0"/>
              <a:t> 팝업창을 생성하고 그래프 이미지를 출력함</a:t>
            </a:r>
            <a:endParaRPr lang="en-US" altLang="ko-KR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E_05, E_06, E_07 </a:t>
            </a:r>
            <a:r>
              <a:rPr lang="ko-KR" altLang="en-US" dirty="0"/>
              <a:t>에서 그래프보기 버튼 클릭 시 생성</a:t>
            </a: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438246840"/>
              </p:ext>
            </p:extLst>
          </p:nvPr>
        </p:nvGraphicFramePr>
        <p:xfrm>
          <a:off x="7215188" y="4143375"/>
          <a:ext cx="1893316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항목선택 팝업창</a:t>
                      </a:r>
                      <a:endParaRPr lang="en-US" altLang="ko-KR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폴더명이 입력됨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latin typeface="나눔고딕" pitchFamily="34" charset="-127"/>
                          <a:ea typeface="나눔고딕" pitchFamily="34" charset="-127"/>
                        </a:rPr>
                        <a:t>맵에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표시할 항복을 선택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논문명은 항상 선택됨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누를 시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,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그래프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5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그래프 이미지를 띄워주는 </a:t>
                      </a:r>
                      <a:r>
                        <a:rPr lang="ko-KR" altLang="en-US" sz="900" dirty="0" err="1">
                          <a:latin typeface="나눔고딕" pitchFamily="34" charset="-127"/>
                          <a:ea typeface="나눔고딕" pitchFamily="34" charset="-127"/>
                        </a:rPr>
                        <a:t>팝업창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6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클릭 시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그래프 이미지를 파일로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12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팝업 </a:t>
            </a:r>
            <a:r>
              <a:rPr kumimoji="0" lang="en-US" altLang="ko-KR" dirty="0"/>
              <a:t>- </a:t>
            </a:r>
            <a:r>
              <a:rPr kumimoji="0" lang="en-US" dirty="0"/>
              <a:t>Map </a:t>
            </a:r>
            <a:r>
              <a:rPr kumimoji="0" lang="ko-KR" altLang="en-US" dirty="0"/>
              <a:t>생성</a:t>
            </a:r>
            <a:endParaRPr kumimoji="0"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9B5C6F-471C-45DE-8F8E-183191D7A9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2" y="1506782"/>
            <a:ext cx="6897470" cy="384443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360068D-4E76-497E-AB76-987EC2843D73}"/>
              </a:ext>
            </a:extLst>
          </p:cNvPr>
          <p:cNvSpPr/>
          <p:nvPr/>
        </p:nvSpPr>
        <p:spPr>
          <a:xfrm>
            <a:off x="3131840" y="3140968"/>
            <a:ext cx="936104" cy="86409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B2C5AA-ED12-478D-83CE-6ECA061012ED}"/>
              </a:ext>
            </a:extLst>
          </p:cNvPr>
          <p:cNvSpPr txBox="1"/>
          <p:nvPr/>
        </p:nvSpPr>
        <p:spPr>
          <a:xfrm>
            <a:off x="2915816" y="3140968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3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D57879-11DB-4846-9374-BF7F36F4BAFE}"/>
              </a:ext>
            </a:extLst>
          </p:cNvPr>
          <p:cNvSpPr/>
          <p:nvPr/>
        </p:nvSpPr>
        <p:spPr>
          <a:xfrm>
            <a:off x="3301306" y="4226793"/>
            <a:ext cx="838646" cy="28232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17DA95-A830-44D4-9F99-F8F4A59FE856}"/>
              </a:ext>
            </a:extLst>
          </p:cNvPr>
          <p:cNvSpPr txBox="1"/>
          <p:nvPr/>
        </p:nvSpPr>
        <p:spPr>
          <a:xfrm>
            <a:off x="3059832" y="4221088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4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44168D-45E0-4399-AC89-EC0B874DD327}"/>
              </a:ext>
            </a:extLst>
          </p:cNvPr>
          <p:cNvSpPr/>
          <p:nvPr/>
        </p:nvSpPr>
        <p:spPr>
          <a:xfrm>
            <a:off x="5983499" y="1648366"/>
            <a:ext cx="838646" cy="28232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D44A45-B2C0-46C5-89D1-92208F8AF0B9}"/>
              </a:ext>
            </a:extLst>
          </p:cNvPr>
          <p:cNvSpPr txBox="1"/>
          <p:nvPr/>
        </p:nvSpPr>
        <p:spPr>
          <a:xfrm>
            <a:off x="5726697" y="1613956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6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7482792-701F-4DD9-94E1-DECE6EF0BDD9}"/>
              </a:ext>
            </a:extLst>
          </p:cNvPr>
          <p:cNvSpPr/>
          <p:nvPr/>
        </p:nvSpPr>
        <p:spPr>
          <a:xfrm>
            <a:off x="2873436" y="2289799"/>
            <a:ext cx="1554548" cy="250735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1DF14C-0A31-498A-8772-0DBD3E3A232B}"/>
              </a:ext>
            </a:extLst>
          </p:cNvPr>
          <p:cNvSpPr txBox="1"/>
          <p:nvPr/>
        </p:nvSpPr>
        <p:spPr>
          <a:xfrm>
            <a:off x="2596128" y="2216270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90634-9953-4E43-A660-B84860399225}"/>
              </a:ext>
            </a:extLst>
          </p:cNvPr>
          <p:cNvSpPr/>
          <p:nvPr/>
        </p:nvSpPr>
        <p:spPr>
          <a:xfrm>
            <a:off x="3347831" y="2523093"/>
            <a:ext cx="720113" cy="18582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9DA4FA-EF7B-4DAC-909C-9DDD989FD97C}"/>
              </a:ext>
            </a:extLst>
          </p:cNvPr>
          <p:cNvSpPr txBox="1"/>
          <p:nvPr/>
        </p:nvSpPr>
        <p:spPr>
          <a:xfrm>
            <a:off x="3098527" y="2492895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7560785-5251-4FBE-8A17-F08E85B2B690}"/>
              </a:ext>
            </a:extLst>
          </p:cNvPr>
          <p:cNvSpPr/>
          <p:nvPr/>
        </p:nvSpPr>
        <p:spPr>
          <a:xfrm>
            <a:off x="827584" y="1412776"/>
            <a:ext cx="6264696" cy="403244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2FC8CB-1DAA-4988-AAC5-B88D80D44CFA}"/>
              </a:ext>
            </a:extLst>
          </p:cNvPr>
          <p:cNvSpPr txBox="1"/>
          <p:nvPr/>
        </p:nvSpPr>
        <p:spPr>
          <a:xfrm>
            <a:off x="827584" y="1134252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3" name="텍스트 개체 틀 14">
            <a:extLst>
              <a:ext uri="{FF2B5EF4-FFF2-40B4-BE49-F238E27FC236}">
                <a16:creationId xmlns:a16="http://schemas.microsoft.com/office/drawing/2014/main" id="{78A5D4A3-E915-4970-A89D-C0FF1CA936A9}"/>
              </a:ext>
            </a:extLst>
          </p:cNvPr>
          <p:cNvSpPr txBox="1">
            <a:spLocks/>
          </p:cNvSpPr>
          <p:nvPr/>
        </p:nvSpPr>
        <p:spPr bwMode="auto">
          <a:xfrm>
            <a:off x="6976308" y="12724"/>
            <a:ext cx="1071570" cy="27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/>
              <a:t>2021.06.29</a:t>
            </a:r>
          </a:p>
        </p:txBody>
      </p:sp>
      <p:sp>
        <p:nvSpPr>
          <p:cNvPr id="24" name="텍스트 개체 틀 14">
            <a:extLst>
              <a:ext uri="{FF2B5EF4-FFF2-40B4-BE49-F238E27FC236}">
                <a16:creationId xmlns:a16="http://schemas.microsoft.com/office/drawing/2014/main" id="{07265822-ED53-4C9F-BA3E-0F988773D8BA}"/>
              </a:ext>
            </a:extLst>
          </p:cNvPr>
          <p:cNvSpPr txBox="1">
            <a:spLocks/>
          </p:cNvSpPr>
          <p:nvPr/>
        </p:nvSpPr>
        <p:spPr bwMode="auto">
          <a:xfrm>
            <a:off x="587444" y="-31830"/>
            <a:ext cx="1632737" cy="336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웹 기반 참고문헌 트리제공 서비스</a:t>
            </a:r>
            <a:endParaRPr kumimoji="0" lang="en-US" altLang="ko-KR" dirty="0"/>
          </a:p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96339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F527D16-40E4-41C0-82D3-770A45F031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7" y="1484784"/>
            <a:ext cx="6897470" cy="384443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</p:pic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E_10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0" lang="ko-KR" altLang="en-US" dirty="0"/>
              <a:t>로그인 후 실행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dirty="0"/>
              <a:t> 팝업창에서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ko-KR" altLang="en-US" dirty="0"/>
              <a:t> 버튼 클릭 시 </a:t>
            </a:r>
            <a:r>
              <a:rPr lang="en-US" altLang="ko-KR" b="1" dirty="0">
                <a:solidFill>
                  <a:srgbClr val="FF0000"/>
                </a:solidFill>
              </a:rPr>
              <a:t>5</a:t>
            </a:r>
            <a:r>
              <a:rPr lang="ko-KR" altLang="en-US" dirty="0"/>
              <a:t> 팝업창을 생성하고 리스트를 출력함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E_05, E_06, E_07 </a:t>
            </a:r>
            <a:r>
              <a:rPr lang="ko-KR" altLang="en-US" dirty="0"/>
              <a:t>에서 리스트보기 버튼 클릭 시 생성</a:t>
            </a: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36666461"/>
              </p:ext>
            </p:extLst>
          </p:nvPr>
        </p:nvGraphicFramePr>
        <p:xfrm>
          <a:off x="7215188" y="4143375"/>
          <a:ext cx="1893316" cy="2331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+mj-lt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+mj-lt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j-lt"/>
                          <a:ea typeface="나눔고딕" pitchFamily="34" charset="-127"/>
                        </a:rPr>
                        <a:t>항목선택 팝업창</a:t>
                      </a:r>
                      <a:endParaRPr lang="en-US" altLang="ko-KR" sz="900" dirty="0">
                        <a:latin typeface="+mj-lt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+mj-lt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+mj-lt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j-lt"/>
                          <a:ea typeface="나눔고딕" pitchFamily="34" charset="-127"/>
                        </a:rPr>
                        <a:t>폴더명이 입력됨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+mj-lt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+mj-lt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j-lt"/>
                          <a:ea typeface="나눔고딕" pitchFamily="34" charset="-127"/>
                        </a:rPr>
                        <a:t>표에 표시할 항복을 선택</a:t>
                      </a:r>
                      <a:r>
                        <a:rPr lang="en-US" altLang="ko-KR" sz="900" dirty="0">
                          <a:latin typeface="+mj-lt"/>
                          <a:ea typeface="나눔고딕" pitchFamily="34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900" dirty="0">
                          <a:latin typeface="+mj-lt"/>
                          <a:ea typeface="나눔고딕" pitchFamily="34" charset="-127"/>
                        </a:rPr>
                        <a:t>논문명은 항상 선택됨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+mj-lt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latin typeface="+mj-lt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j-lt"/>
                          <a:ea typeface="나눔고딕" pitchFamily="34" charset="-127"/>
                        </a:rPr>
                        <a:t>누를 시</a:t>
                      </a:r>
                      <a:r>
                        <a:rPr lang="en-US" altLang="ko-KR" sz="900" dirty="0">
                          <a:latin typeface="+mj-lt"/>
                          <a:ea typeface="나눔고딕" pitchFamily="34" charset="-127"/>
                        </a:rPr>
                        <a:t>,</a:t>
                      </a:r>
                      <a:r>
                        <a:rPr lang="ko-KR" altLang="en-US" sz="900" dirty="0">
                          <a:latin typeface="+mj-lt"/>
                          <a:ea typeface="나눔고딕" pitchFamily="34" charset="-127"/>
                        </a:rPr>
                        <a:t> 리스트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+mj-lt"/>
                          <a:ea typeface="나눔고딕" pitchFamily="34" charset="-127"/>
                        </a:rPr>
                        <a:t>5</a:t>
                      </a:r>
                      <a:endParaRPr lang="ko-KR" altLang="en-US" sz="900" dirty="0">
                        <a:latin typeface="+mj-lt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j-lt"/>
                          <a:ea typeface="나눔고딕" pitchFamily="34" charset="-127"/>
                        </a:rPr>
                        <a:t>리스트를 띄워주는 </a:t>
                      </a:r>
                      <a:r>
                        <a:rPr lang="ko-KR" altLang="en-US" sz="900" dirty="0" err="1">
                          <a:latin typeface="+mj-lt"/>
                          <a:ea typeface="나눔고딕" pitchFamily="34" charset="-127"/>
                        </a:rPr>
                        <a:t>팝업창</a:t>
                      </a:r>
                      <a:endParaRPr lang="ko-KR" altLang="en-US" sz="900" dirty="0">
                        <a:latin typeface="+mj-lt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+mj-lt"/>
                          <a:ea typeface="나눔고딕" pitchFamily="34" charset="-127"/>
                        </a:rPr>
                        <a:t>6</a:t>
                      </a:r>
                      <a:endParaRPr lang="ko-KR" altLang="en-US" sz="900" dirty="0">
                        <a:latin typeface="+mj-lt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j-lt"/>
                          <a:ea typeface="나눔고딕" pitchFamily="34" charset="-127"/>
                        </a:rPr>
                        <a:t>클릭 시</a:t>
                      </a:r>
                      <a:r>
                        <a:rPr lang="en-US" altLang="ko-KR" sz="900" dirty="0">
                          <a:latin typeface="+mj-lt"/>
                          <a:ea typeface="나눔고딕" pitchFamily="34" charset="-127"/>
                        </a:rPr>
                        <a:t>, </a:t>
                      </a:r>
                      <a:r>
                        <a:rPr lang="ko-KR" altLang="en-US" sz="900" dirty="0">
                          <a:latin typeface="+mj-lt"/>
                          <a:ea typeface="나눔고딕" pitchFamily="34" charset="-127"/>
                        </a:rPr>
                        <a:t>리스트를 파일로 저장함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j-lt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j-lt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j-lt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j-lt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j-lt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lt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13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팝업 </a:t>
            </a:r>
            <a:r>
              <a:rPr kumimoji="0" lang="en-US" altLang="ko-KR" dirty="0"/>
              <a:t>- </a:t>
            </a:r>
            <a:r>
              <a:rPr kumimoji="0" lang="ko-KR" altLang="en-US" dirty="0"/>
              <a:t>표 생성</a:t>
            </a:r>
            <a:endParaRPr kumimoji="0"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60068D-4E76-497E-AB76-987EC2843D73}"/>
              </a:ext>
            </a:extLst>
          </p:cNvPr>
          <p:cNvSpPr/>
          <p:nvPr/>
        </p:nvSpPr>
        <p:spPr>
          <a:xfrm>
            <a:off x="3065663" y="3118970"/>
            <a:ext cx="936104" cy="86409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B2C5AA-ED12-478D-83CE-6ECA061012ED}"/>
              </a:ext>
            </a:extLst>
          </p:cNvPr>
          <p:cNvSpPr txBox="1"/>
          <p:nvPr/>
        </p:nvSpPr>
        <p:spPr>
          <a:xfrm>
            <a:off x="2849639" y="3118970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3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D57879-11DB-4846-9374-BF7F36F4BAFE}"/>
              </a:ext>
            </a:extLst>
          </p:cNvPr>
          <p:cNvSpPr/>
          <p:nvPr/>
        </p:nvSpPr>
        <p:spPr>
          <a:xfrm>
            <a:off x="3235129" y="4204795"/>
            <a:ext cx="838646" cy="28232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17DA95-A830-44D4-9F99-F8F4A59FE856}"/>
              </a:ext>
            </a:extLst>
          </p:cNvPr>
          <p:cNvSpPr txBox="1"/>
          <p:nvPr/>
        </p:nvSpPr>
        <p:spPr>
          <a:xfrm>
            <a:off x="2993655" y="4199090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4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44168D-45E0-4399-AC89-EC0B874DD327}"/>
              </a:ext>
            </a:extLst>
          </p:cNvPr>
          <p:cNvSpPr/>
          <p:nvPr/>
        </p:nvSpPr>
        <p:spPr>
          <a:xfrm>
            <a:off x="5917322" y="1626368"/>
            <a:ext cx="838646" cy="28232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D44A45-B2C0-46C5-89D1-92208F8AF0B9}"/>
              </a:ext>
            </a:extLst>
          </p:cNvPr>
          <p:cNvSpPr txBox="1"/>
          <p:nvPr/>
        </p:nvSpPr>
        <p:spPr>
          <a:xfrm>
            <a:off x="5660520" y="1591958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6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7482792-701F-4DD9-94E1-DECE6EF0BDD9}"/>
              </a:ext>
            </a:extLst>
          </p:cNvPr>
          <p:cNvSpPr/>
          <p:nvPr/>
        </p:nvSpPr>
        <p:spPr>
          <a:xfrm>
            <a:off x="2807259" y="2267801"/>
            <a:ext cx="1554548" cy="250735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1DF14C-0A31-498A-8772-0DBD3E3A232B}"/>
              </a:ext>
            </a:extLst>
          </p:cNvPr>
          <p:cNvSpPr txBox="1"/>
          <p:nvPr/>
        </p:nvSpPr>
        <p:spPr>
          <a:xfrm>
            <a:off x="2529951" y="2194272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90634-9953-4E43-A660-B84860399225}"/>
              </a:ext>
            </a:extLst>
          </p:cNvPr>
          <p:cNvSpPr/>
          <p:nvPr/>
        </p:nvSpPr>
        <p:spPr>
          <a:xfrm>
            <a:off x="3281654" y="2501095"/>
            <a:ext cx="720113" cy="18582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9DA4FA-EF7B-4DAC-909C-9DDD989FD97C}"/>
              </a:ext>
            </a:extLst>
          </p:cNvPr>
          <p:cNvSpPr txBox="1"/>
          <p:nvPr/>
        </p:nvSpPr>
        <p:spPr>
          <a:xfrm>
            <a:off x="3032350" y="2470897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7560785-5251-4FBE-8A17-F08E85B2B690}"/>
              </a:ext>
            </a:extLst>
          </p:cNvPr>
          <p:cNvSpPr/>
          <p:nvPr/>
        </p:nvSpPr>
        <p:spPr>
          <a:xfrm>
            <a:off x="761407" y="1390778"/>
            <a:ext cx="6264696" cy="403244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2FC8CB-1DAA-4988-AAC5-B88D80D44CFA}"/>
              </a:ext>
            </a:extLst>
          </p:cNvPr>
          <p:cNvSpPr txBox="1"/>
          <p:nvPr/>
        </p:nvSpPr>
        <p:spPr>
          <a:xfrm>
            <a:off x="761407" y="1112254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3" name="텍스트 개체 틀 14">
            <a:extLst>
              <a:ext uri="{FF2B5EF4-FFF2-40B4-BE49-F238E27FC236}">
                <a16:creationId xmlns:a16="http://schemas.microsoft.com/office/drawing/2014/main" id="{1D0F9A66-6008-4C7D-9D99-23E543448605}"/>
              </a:ext>
            </a:extLst>
          </p:cNvPr>
          <p:cNvSpPr txBox="1">
            <a:spLocks/>
          </p:cNvSpPr>
          <p:nvPr/>
        </p:nvSpPr>
        <p:spPr bwMode="auto">
          <a:xfrm>
            <a:off x="6976308" y="12724"/>
            <a:ext cx="1071570" cy="27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/>
              <a:t>2021.06.29</a:t>
            </a:r>
          </a:p>
        </p:txBody>
      </p:sp>
      <p:sp>
        <p:nvSpPr>
          <p:cNvPr id="24" name="텍스트 개체 틀 14">
            <a:extLst>
              <a:ext uri="{FF2B5EF4-FFF2-40B4-BE49-F238E27FC236}">
                <a16:creationId xmlns:a16="http://schemas.microsoft.com/office/drawing/2014/main" id="{EEB62A6D-7707-4D10-B0F2-9439D58BFB85}"/>
              </a:ext>
            </a:extLst>
          </p:cNvPr>
          <p:cNvSpPr txBox="1">
            <a:spLocks/>
          </p:cNvSpPr>
          <p:nvPr/>
        </p:nvSpPr>
        <p:spPr bwMode="auto">
          <a:xfrm>
            <a:off x="587444" y="-31830"/>
            <a:ext cx="1632737" cy="336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웹 기반 참고문헌 트리제공 서비스</a:t>
            </a:r>
            <a:endParaRPr kumimoji="0" lang="en-US" altLang="ko-KR" dirty="0"/>
          </a:p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71810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E_11</a:t>
            </a:r>
            <a:endParaRPr lang="ko-KR" altLang="en-US" dirty="0"/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484318628"/>
              </p:ext>
            </p:extLst>
          </p:nvPr>
        </p:nvGraphicFramePr>
        <p:xfrm>
          <a:off x="7215188" y="4143375"/>
          <a:ext cx="1893316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+mj-lt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+mj-lt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j-lt"/>
                          <a:ea typeface="나눔고딕" pitchFamily="34" charset="-127"/>
                        </a:rPr>
                        <a:t>클릭 시 사이드바 축소</a:t>
                      </a:r>
                      <a:endParaRPr lang="en-US" altLang="ko-KR" sz="900" dirty="0">
                        <a:latin typeface="+mj-lt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+mj-lt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+mj-lt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j-lt"/>
                          <a:ea typeface="나눔고딕" pitchFamily="34" charset="-127"/>
                        </a:rPr>
                        <a:t>사용자 이름</a:t>
                      </a:r>
                      <a:r>
                        <a:rPr lang="en-US" altLang="ko-KR" sz="900" dirty="0">
                          <a:latin typeface="+mj-lt"/>
                          <a:ea typeface="나눔고딕" pitchFamily="34" charset="-127"/>
                        </a:rPr>
                        <a:t>(</a:t>
                      </a:r>
                      <a:r>
                        <a:rPr lang="ko-KR" altLang="en-US" sz="900" dirty="0">
                          <a:latin typeface="+mj-lt"/>
                          <a:ea typeface="나눔고딕" pitchFamily="34" charset="-127"/>
                        </a:rPr>
                        <a:t>닉네임</a:t>
                      </a:r>
                      <a:r>
                        <a:rPr lang="en-US" altLang="ko-KR" sz="900" dirty="0">
                          <a:latin typeface="+mj-lt"/>
                          <a:ea typeface="나눔고딕" pitchFamily="34" charset="-127"/>
                        </a:rPr>
                        <a:t>) </a:t>
                      </a:r>
                      <a:r>
                        <a:rPr lang="ko-KR" altLang="en-US" sz="900" dirty="0">
                          <a:latin typeface="+mj-lt"/>
                          <a:ea typeface="나눔고딕" pitchFamily="34" charset="-127"/>
                        </a:rPr>
                        <a:t>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+mj-lt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+mj-lt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j-lt"/>
                          <a:ea typeface="나눔고딕" pitchFamily="34" charset="-127"/>
                        </a:rPr>
                        <a:t>키워드 기준 추천논문 리스트 출력</a:t>
                      </a:r>
                      <a:endParaRPr lang="en-US" altLang="ko-KR" sz="900" dirty="0">
                        <a:latin typeface="+mj-lt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lt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lt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j-lt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lt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j-lt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j-lt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j-lt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j-lt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j-lt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j-lt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j-lt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lt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61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3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n-ea"/>
              </a:rPr>
              <a:t>사이드바 </a:t>
            </a:r>
            <a:r>
              <a:rPr lang="en-US" altLang="ko-KR" dirty="0">
                <a:latin typeface="+mn-ea"/>
              </a:rPr>
              <a:t>– </a:t>
            </a:r>
            <a:r>
              <a:rPr lang="ko-KR" altLang="en-US" dirty="0">
                <a:latin typeface="+mn-ea"/>
              </a:rPr>
              <a:t>논문추천</a:t>
            </a:r>
          </a:p>
          <a:p>
            <a:endParaRPr kumimoji="0" lang="en-US" altLang="ko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5D3202-EE6B-46A4-AECD-12AAD47763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19785"/>
            <a:ext cx="6897600" cy="3893251"/>
          </a:xfrm>
          <a:prstGeom prst="rect">
            <a:avLst/>
          </a:prstGeom>
          <a:ln w="9525">
            <a:solidFill>
              <a:schemeClr val="accent6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C9C0B1-E7C4-43E3-9EDB-5036E6F66696}"/>
              </a:ext>
            </a:extLst>
          </p:cNvPr>
          <p:cNvSpPr/>
          <p:nvPr/>
        </p:nvSpPr>
        <p:spPr>
          <a:xfrm>
            <a:off x="1763688" y="2852936"/>
            <a:ext cx="576064" cy="57606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2C2518-32ED-42D7-8216-4F6455893C6D}"/>
              </a:ext>
            </a:extLst>
          </p:cNvPr>
          <p:cNvSpPr/>
          <p:nvPr/>
        </p:nvSpPr>
        <p:spPr>
          <a:xfrm>
            <a:off x="539552" y="1474292"/>
            <a:ext cx="1139901" cy="23118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A6740F-3A8F-460E-AD49-A0A6911D79AC}"/>
              </a:ext>
            </a:extLst>
          </p:cNvPr>
          <p:cNvSpPr/>
          <p:nvPr/>
        </p:nvSpPr>
        <p:spPr>
          <a:xfrm>
            <a:off x="179512" y="2060848"/>
            <a:ext cx="1656184" cy="115212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8D0539-1258-4955-AE5D-45F25A114F1E}"/>
              </a:ext>
            </a:extLst>
          </p:cNvPr>
          <p:cNvSpPr txBox="1"/>
          <p:nvPr/>
        </p:nvSpPr>
        <p:spPr>
          <a:xfrm>
            <a:off x="2339752" y="2708920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A7E8B-9B64-4A60-9C1D-A4B4412C69FD}"/>
              </a:ext>
            </a:extLst>
          </p:cNvPr>
          <p:cNvSpPr txBox="1"/>
          <p:nvPr/>
        </p:nvSpPr>
        <p:spPr>
          <a:xfrm>
            <a:off x="483359" y="1204622"/>
            <a:ext cx="216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+mj-lt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32299A-55EB-44BE-BB04-079A8A64764C}"/>
              </a:ext>
            </a:extLst>
          </p:cNvPr>
          <p:cNvSpPr txBox="1"/>
          <p:nvPr/>
        </p:nvSpPr>
        <p:spPr>
          <a:xfrm>
            <a:off x="179512" y="1772735"/>
            <a:ext cx="194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+mj-lt"/>
              </a:rPr>
              <a:t>3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3A597C8-3586-4480-8A7F-13284E6E1BF8}"/>
              </a:ext>
            </a:extLst>
          </p:cNvPr>
          <p:cNvSpPr/>
          <p:nvPr/>
        </p:nvSpPr>
        <p:spPr>
          <a:xfrm flipH="1" flipV="1">
            <a:off x="2951522" y="1844824"/>
            <a:ext cx="3996742" cy="328269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281C2BE9-36C2-4644-BD4D-A381841CEE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사이드바 </a:t>
            </a:r>
            <a:r>
              <a:rPr lang="en-US" altLang="ko-KR" dirty="0">
                <a:latin typeface="+mn-ea"/>
              </a:rPr>
              <a:t>– </a:t>
            </a:r>
            <a:r>
              <a:rPr lang="ko-KR" altLang="en-US" dirty="0">
                <a:latin typeface="+mn-ea"/>
              </a:rPr>
              <a:t>논문추천</a:t>
            </a:r>
          </a:p>
        </p:txBody>
      </p:sp>
      <p:sp>
        <p:nvSpPr>
          <p:cNvPr id="21" name="텍스트 개체 틀 18">
            <a:extLst>
              <a:ext uri="{FF2B5EF4-FFF2-40B4-BE49-F238E27FC236}">
                <a16:creationId xmlns:a16="http://schemas.microsoft.com/office/drawing/2014/main" id="{97AAC885-7241-434F-8015-4D507AB32E90}"/>
              </a:ext>
            </a:extLst>
          </p:cNvPr>
          <p:cNvSpPr txBox="1">
            <a:spLocks/>
          </p:cNvSpPr>
          <p:nvPr/>
        </p:nvSpPr>
        <p:spPr bwMode="auto">
          <a:xfrm>
            <a:off x="7215206" y="2339381"/>
            <a:ext cx="1872000" cy="139530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144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로그인 후 실행</a:t>
            </a:r>
            <a:endParaRPr kumimoji="0" lang="en-US" altLang="ko-KR" dirty="0"/>
          </a:p>
          <a:p>
            <a:r>
              <a:rPr kumimoji="0" lang="ko-KR" altLang="en-US" dirty="0"/>
              <a:t>북마크 키워드를 기준으로 추천</a:t>
            </a:r>
          </a:p>
        </p:txBody>
      </p:sp>
      <p:sp>
        <p:nvSpPr>
          <p:cNvPr id="24" name="텍스트 개체 틀 14">
            <a:extLst>
              <a:ext uri="{FF2B5EF4-FFF2-40B4-BE49-F238E27FC236}">
                <a16:creationId xmlns:a16="http://schemas.microsoft.com/office/drawing/2014/main" id="{DF9F4A4B-7E3B-43B2-8E4C-1087AB0CE08B}"/>
              </a:ext>
            </a:extLst>
          </p:cNvPr>
          <p:cNvSpPr txBox="1">
            <a:spLocks/>
          </p:cNvSpPr>
          <p:nvPr/>
        </p:nvSpPr>
        <p:spPr bwMode="auto">
          <a:xfrm>
            <a:off x="6976308" y="12724"/>
            <a:ext cx="1071570" cy="27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/>
              <a:t>2021.06.29</a:t>
            </a:r>
          </a:p>
        </p:txBody>
      </p:sp>
      <p:sp>
        <p:nvSpPr>
          <p:cNvPr id="25" name="텍스트 개체 틀 14">
            <a:extLst>
              <a:ext uri="{FF2B5EF4-FFF2-40B4-BE49-F238E27FC236}">
                <a16:creationId xmlns:a16="http://schemas.microsoft.com/office/drawing/2014/main" id="{5E56C681-1107-4C2E-B958-947DC3C1F03D}"/>
              </a:ext>
            </a:extLst>
          </p:cNvPr>
          <p:cNvSpPr txBox="1">
            <a:spLocks/>
          </p:cNvSpPr>
          <p:nvPr/>
        </p:nvSpPr>
        <p:spPr bwMode="auto">
          <a:xfrm>
            <a:off x="587444" y="-31830"/>
            <a:ext cx="1632737" cy="336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웹 기반 참고문헌 트리제공 서비스</a:t>
            </a:r>
            <a:endParaRPr kumimoji="0" lang="en-US" altLang="ko-KR" dirty="0"/>
          </a:p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81990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E_12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198424465"/>
              </p:ext>
            </p:extLst>
          </p:nvPr>
        </p:nvGraphicFramePr>
        <p:xfrm>
          <a:off x="7215188" y="4143375"/>
          <a:ext cx="1893316" cy="2219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+mn-lt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+mn-lt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클릭 시 사이드바 축소</a:t>
                      </a:r>
                      <a:endParaRPr lang="en-US" altLang="ko-KR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+mn-lt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+mn-lt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n-lt"/>
                          <a:ea typeface="나눔고딕" pitchFamily="34" charset="-127"/>
                        </a:rPr>
                        <a:t>업데이트 완료일자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+mn-lt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+mn-lt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n-lt"/>
                          <a:ea typeface="나눔고딕" pitchFamily="34" charset="-127"/>
                        </a:rPr>
                        <a:t>키워드 기준 새로운 논문 리스트 출력</a:t>
                      </a:r>
                      <a:endParaRPr lang="en-US" altLang="ko-KR" sz="900" dirty="0">
                        <a:latin typeface="+mn-lt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61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3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n-ea"/>
              </a:rPr>
              <a:t>사이드바 </a:t>
            </a:r>
            <a:r>
              <a:rPr lang="en-US" altLang="ko-KR" dirty="0">
                <a:latin typeface="+mn-ea"/>
              </a:rPr>
              <a:t>– </a:t>
            </a:r>
            <a:r>
              <a:rPr lang="ko-KR" altLang="en-US" dirty="0">
                <a:latin typeface="+mn-ea"/>
              </a:rPr>
              <a:t>새로운 논문</a:t>
            </a:r>
          </a:p>
          <a:p>
            <a:endParaRPr kumimoji="0" lang="en-US" altLang="ko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E57C6-8EF9-4A8F-8BBF-012612C593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90411"/>
            <a:ext cx="6897600" cy="3893251"/>
          </a:xfrm>
          <a:prstGeom prst="rect">
            <a:avLst/>
          </a:prstGeom>
          <a:ln w="9525">
            <a:solidFill>
              <a:schemeClr val="accent6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FFE8BC-7B78-44D9-ACD2-6FA2829C2C6E}"/>
              </a:ext>
            </a:extLst>
          </p:cNvPr>
          <p:cNvSpPr/>
          <p:nvPr/>
        </p:nvSpPr>
        <p:spPr>
          <a:xfrm>
            <a:off x="1763688" y="2996952"/>
            <a:ext cx="576064" cy="57606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AD2108-AC74-4C79-A3A6-01EC643CC07D}"/>
              </a:ext>
            </a:extLst>
          </p:cNvPr>
          <p:cNvSpPr/>
          <p:nvPr/>
        </p:nvSpPr>
        <p:spPr>
          <a:xfrm>
            <a:off x="1259632" y="1310571"/>
            <a:ext cx="504056" cy="24622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A52525-6369-4341-9920-9AC657A9C452}"/>
              </a:ext>
            </a:extLst>
          </p:cNvPr>
          <p:cNvSpPr/>
          <p:nvPr/>
        </p:nvSpPr>
        <p:spPr>
          <a:xfrm>
            <a:off x="215516" y="1628800"/>
            <a:ext cx="1584176" cy="140823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1793C4-71AC-4579-A133-A61672AA85BF}"/>
              </a:ext>
            </a:extLst>
          </p:cNvPr>
          <p:cNvSpPr txBox="1"/>
          <p:nvPr/>
        </p:nvSpPr>
        <p:spPr>
          <a:xfrm>
            <a:off x="2375756" y="3038763"/>
            <a:ext cx="180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52818-35C3-4C2B-8B0B-51EF92C84E46}"/>
              </a:ext>
            </a:extLst>
          </p:cNvPr>
          <p:cNvSpPr txBox="1"/>
          <p:nvPr/>
        </p:nvSpPr>
        <p:spPr>
          <a:xfrm>
            <a:off x="1259631" y="1022539"/>
            <a:ext cx="288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+mj-lt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170EC4-A680-4A66-9C0D-2576EF4FD905}"/>
              </a:ext>
            </a:extLst>
          </p:cNvPr>
          <p:cNvSpPr txBox="1"/>
          <p:nvPr/>
        </p:nvSpPr>
        <p:spPr>
          <a:xfrm>
            <a:off x="183878" y="1384355"/>
            <a:ext cx="221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+mj-lt"/>
              </a:rPr>
              <a:t>3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67FA024-CF39-4704-8746-FE5F8735142B}"/>
              </a:ext>
            </a:extLst>
          </p:cNvPr>
          <p:cNvSpPr/>
          <p:nvPr/>
        </p:nvSpPr>
        <p:spPr>
          <a:xfrm flipH="1" flipV="1">
            <a:off x="2951522" y="1556792"/>
            <a:ext cx="3996742" cy="328269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41EA6A-987F-4B69-BF61-5F1E09DB51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사이드바 </a:t>
            </a:r>
            <a:r>
              <a:rPr lang="en-US" altLang="ko-KR" dirty="0">
                <a:latin typeface="+mn-ea"/>
              </a:rPr>
              <a:t>– </a:t>
            </a:r>
            <a:r>
              <a:rPr lang="ko-KR" altLang="en-US" dirty="0">
                <a:latin typeface="+mn-ea"/>
              </a:rPr>
              <a:t>새로운 논문</a:t>
            </a:r>
          </a:p>
          <a:p>
            <a:endParaRPr lang="ko-KR" altLang="en-US" dirty="0"/>
          </a:p>
        </p:txBody>
      </p:sp>
      <p:sp>
        <p:nvSpPr>
          <p:cNvPr id="22" name="텍스트 개체 틀 18">
            <a:extLst>
              <a:ext uri="{FF2B5EF4-FFF2-40B4-BE49-F238E27FC236}">
                <a16:creationId xmlns:a16="http://schemas.microsoft.com/office/drawing/2014/main" id="{BA37FA73-8F16-46DF-B3CF-8B954F0311EE}"/>
              </a:ext>
            </a:extLst>
          </p:cNvPr>
          <p:cNvSpPr txBox="1">
            <a:spLocks/>
          </p:cNvSpPr>
          <p:nvPr/>
        </p:nvSpPr>
        <p:spPr bwMode="auto">
          <a:xfrm>
            <a:off x="7215206" y="2339381"/>
            <a:ext cx="1872000" cy="139530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144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로그인 후 실행</a:t>
            </a:r>
            <a:endParaRPr kumimoji="0" lang="en-US" altLang="ko-KR" dirty="0"/>
          </a:p>
          <a:p>
            <a:r>
              <a:rPr kumimoji="0" lang="ko-KR" altLang="en-US" dirty="0"/>
              <a:t>북마크 키워드를 기준으로 리스트 출력</a:t>
            </a:r>
            <a:endParaRPr kumimoji="0" lang="en-US" altLang="ko-KR" dirty="0"/>
          </a:p>
          <a:p>
            <a:r>
              <a:rPr kumimoji="0" lang="ko-KR" altLang="en-US" dirty="0"/>
              <a:t>사용자 접속일자 이후 논문으로 출력</a:t>
            </a:r>
          </a:p>
        </p:txBody>
      </p:sp>
      <p:sp>
        <p:nvSpPr>
          <p:cNvPr id="23" name="텍스트 개체 틀 14">
            <a:extLst>
              <a:ext uri="{FF2B5EF4-FFF2-40B4-BE49-F238E27FC236}">
                <a16:creationId xmlns:a16="http://schemas.microsoft.com/office/drawing/2014/main" id="{8FB78D7B-063B-45F5-BA1E-75DED7813FC0}"/>
              </a:ext>
            </a:extLst>
          </p:cNvPr>
          <p:cNvSpPr txBox="1">
            <a:spLocks/>
          </p:cNvSpPr>
          <p:nvPr/>
        </p:nvSpPr>
        <p:spPr bwMode="auto">
          <a:xfrm>
            <a:off x="6976308" y="12724"/>
            <a:ext cx="1071570" cy="27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/>
              <a:t>2021.06.29</a:t>
            </a:r>
          </a:p>
        </p:txBody>
      </p:sp>
      <p:sp>
        <p:nvSpPr>
          <p:cNvPr id="24" name="텍스트 개체 틀 14">
            <a:extLst>
              <a:ext uri="{FF2B5EF4-FFF2-40B4-BE49-F238E27FC236}">
                <a16:creationId xmlns:a16="http://schemas.microsoft.com/office/drawing/2014/main" id="{21F9219D-D82C-45D5-9F3C-0DE778743DAE}"/>
              </a:ext>
            </a:extLst>
          </p:cNvPr>
          <p:cNvSpPr txBox="1">
            <a:spLocks/>
          </p:cNvSpPr>
          <p:nvPr/>
        </p:nvSpPr>
        <p:spPr bwMode="auto">
          <a:xfrm>
            <a:off x="587444" y="-31830"/>
            <a:ext cx="1632737" cy="336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웹 기반 참고문헌 트리제공 서비스</a:t>
            </a:r>
            <a:endParaRPr kumimoji="0" lang="en-US" altLang="ko-KR" dirty="0"/>
          </a:p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9063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6DE29C1-EDE2-4630-B9AD-AD8D39F7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0196" l="0" r="99635">
                        <a14:foregroundMark x1="16971" y1="41830" x2="60949" y2="60131"/>
                      </a14:backgroundRemoval>
                    </a14:imgEffect>
                  </a14:imgLayer>
                </a14:imgProps>
              </a:ext>
            </a:extLst>
          </a:blip>
          <a:srcRect l="29004" r="-5917"/>
          <a:stretch/>
        </p:blipFill>
        <p:spPr>
          <a:xfrm>
            <a:off x="0" y="332656"/>
            <a:ext cx="4679504" cy="1457325"/>
          </a:xfrm>
          <a:prstGeom prst="rect">
            <a:avLst/>
          </a:prstGeom>
        </p:spPr>
      </p:pic>
      <p:sp>
        <p:nvSpPr>
          <p:cNvPr id="33" name="제목 32"/>
          <p:cNvSpPr>
            <a:spLocks noGrp="1"/>
          </p:cNvSpPr>
          <p:nvPr>
            <p:ph type="title" idx="4294967295"/>
          </p:nvPr>
        </p:nvSpPr>
        <p:spPr>
          <a:xfrm>
            <a:off x="323528" y="476672"/>
            <a:ext cx="3779912" cy="500066"/>
          </a:xfrm>
        </p:spPr>
        <p:txBody>
          <a:bodyPr>
            <a:noAutofit/>
          </a:bodyPr>
          <a:lstStyle/>
          <a:p>
            <a:pPr algn="l"/>
            <a:r>
              <a:rPr lang="ko-KR" altLang="en-US" dirty="0"/>
              <a:t>서비스 흐름도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99B8E1-7465-406D-ADEE-05B4F82853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06" y="1916832"/>
            <a:ext cx="8484788" cy="405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0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DB50FE4A-D9CF-44D1-890A-6A345D39BF89}"/>
              </a:ext>
            </a:extLst>
          </p:cNvPr>
          <p:cNvSpPr/>
          <p:nvPr/>
        </p:nvSpPr>
        <p:spPr>
          <a:xfrm>
            <a:off x="2267744" y="1628801"/>
            <a:ext cx="4968553" cy="41550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355976" y="2163680"/>
            <a:ext cx="2880322" cy="482597"/>
          </a:xfrm>
          <a:prstGeom prst="rect">
            <a:avLst/>
          </a:prstGeom>
          <a:solidFill>
            <a:srgbClr val="B388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북마크 폴더</a:t>
            </a:r>
            <a:endParaRPr kumimoji="0" lang="ko-KR" altLang="en-US" sz="1400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1" name="모서리가 둥근 직사각형 53">
            <a:extLst>
              <a:ext uri="{FF2B5EF4-FFF2-40B4-BE49-F238E27FC236}">
                <a16:creationId xmlns:a16="http://schemas.microsoft.com/office/drawing/2014/main" id="{5D138582-15A3-4BD9-9B4D-8E5C33865C08}"/>
              </a:ext>
            </a:extLst>
          </p:cNvPr>
          <p:cNvSpPr/>
          <p:nvPr/>
        </p:nvSpPr>
        <p:spPr>
          <a:xfrm>
            <a:off x="4355976" y="2686601"/>
            <a:ext cx="2880322" cy="482597"/>
          </a:xfrm>
          <a:prstGeom prst="rect">
            <a:avLst/>
          </a:prstGeom>
          <a:solidFill>
            <a:srgbClr val="B388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논문 추천</a:t>
            </a:r>
          </a:p>
        </p:txBody>
      </p:sp>
      <p:sp>
        <p:nvSpPr>
          <p:cNvPr id="53" name="모서리가 둥근 직사각형 53">
            <a:extLst>
              <a:ext uri="{FF2B5EF4-FFF2-40B4-BE49-F238E27FC236}">
                <a16:creationId xmlns:a16="http://schemas.microsoft.com/office/drawing/2014/main" id="{35F67DE9-D388-4827-AA6F-6E3317A70F86}"/>
              </a:ext>
            </a:extLst>
          </p:cNvPr>
          <p:cNvSpPr/>
          <p:nvPr/>
        </p:nvSpPr>
        <p:spPr>
          <a:xfrm>
            <a:off x="4355976" y="3209522"/>
            <a:ext cx="2880322" cy="482597"/>
          </a:xfrm>
          <a:prstGeom prst="rect">
            <a:avLst/>
          </a:prstGeom>
          <a:solidFill>
            <a:srgbClr val="B388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새로운 논문</a:t>
            </a:r>
          </a:p>
        </p:txBody>
      </p:sp>
      <p:sp>
        <p:nvSpPr>
          <p:cNvPr id="7" name="모서리가 둥근 직사각형 53">
            <a:extLst>
              <a:ext uri="{FF2B5EF4-FFF2-40B4-BE49-F238E27FC236}">
                <a16:creationId xmlns:a16="http://schemas.microsoft.com/office/drawing/2014/main" id="{E5514C5F-E517-4A69-879C-BBAB73114B59}"/>
              </a:ext>
            </a:extLst>
          </p:cNvPr>
          <p:cNvSpPr/>
          <p:nvPr/>
        </p:nvSpPr>
        <p:spPr>
          <a:xfrm>
            <a:off x="4355976" y="3732443"/>
            <a:ext cx="2880322" cy="482597"/>
          </a:xfrm>
          <a:prstGeom prst="rect">
            <a:avLst/>
          </a:prstGeom>
          <a:solidFill>
            <a:srgbClr val="B388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검색기록</a:t>
            </a:r>
          </a:p>
        </p:txBody>
      </p:sp>
      <p:sp>
        <p:nvSpPr>
          <p:cNvPr id="74" name="모서리가 둥근 직사각형 53">
            <a:extLst>
              <a:ext uri="{FF2B5EF4-FFF2-40B4-BE49-F238E27FC236}">
                <a16:creationId xmlns:a16="http://schemas.microsoft.com/office/drawing/2014/main" id="{A9F4353A-C30E-4231-A714-C23ECDF6AB8A}"/>
              </a:ext>
            </a:extLst>
          </p:cNvPr>
          <p:cNvSpPr/>
          <p:nvPr/>
        </p:nvSpPr>
        <p:spPr>
          <a:xfrm>
            <a:off x="4355976" y="4778285"/>
            <a:ext cx="2880322" cy="482597"/>
          </a:xfrm>
          <a:prstGeom prst="rect">
            <a:avLst/>
          </a:prstGeom>
          <a:solidFill>
            <a:srgbClr val="B388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검색결과 리스트 출력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8017173F-915A-4D6A-A8FB-7EF4BA953F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0196" l="0" r="99635">
                        <a14:foregroundMark x1="16971" y1="41830" x2="60949" y2="60131"/>
                      </a14:backgroundRemoval>
                    </a14:imgEffect>
                  </a14:imgLayer>
                </a14:imgProps>
              </a:ext>
            </a:extLst>
          </a:blip>
          <a:srcRect l="29004" r="-5917"/>
          <a:stretch/>
        </p:blipFill>
        <p:spPr>
          <a:xfrm>
            <a:off x="0" y="332656"/>
            <a:ext cx="4679504" cy="1457325"/>
          </a:xfrm>
          <a:prstGeom prst="rect">
            <a:avLst/>
          </a:prstGeom>
        </p:spPr>
      </p:pic>
      <p:sp>
        <p:nvSpPr>
          <p:cNvPr id="36" name="제목 32">
            <a:extLst>
              <a:ext uri="{FF2B5EF4-FFF2-40B4-BE49-F238E27FC236}">
                <a16:creationId xmlns:a16="http://schemas.microsoft.com/office/drawing/2014/main" id="{F290BA6E-FF65-4456-AD6F-9C2000B21970}"/>
              </a:ext>
            </a:extLst>
          </p:cNvPr>
          <p:cNvSpPr txBox="1">
            <a:spLocks/>
          </p:cNvSpPr>
          <p:nvPr/>
        </p:nvSpPr>
        <p:spPr bwMode="auto">
          <a:xfrm>
            <a:off x="557038" y="476672"/>
            <a:ext cx="3779912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dirty="0"/>
              <a:t>페이지 구성</a:t>
            </a:r>
          </a:p>
        </p:txBody>
      </p:sp>
      <p:sp>
        <p:nvSpPr>
          <p:cNvPr id="63" name="모서리가 둥근 직사각형 53">
            <a:extLst>
              <a:ext uri="{FF2B5EF4-FFF2-40B4-BE49-F238E27FC236}">
                <a16:creationId xmlns:a16="http://schemas.microsoft.com/office/drawing/2014/main" id="{D77109A7-D048-4E1C-B561-206071C594F1}"/>
              </a:ext>
            </a:extLst>
          </p:cNvPr>
          <p:cNvSpPr/>
          <p:nvPr/>
        </p:nvSpPr>
        <p:spPr>
          <a:xfrm>
            <a:off x="4355976" y="1640759"/>
            <a:ext cx="2880322" cy="482597"/>
          </a:xfrm>
          <a:prstGeom prst="rect">
            <a:avLst/>
          </a:prstGeom>
          <a:solidFill>
            <a:srgbClr val="B388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회원가입 </a:t>
            </a:r>
            <a:r>
              <a:rPr lang="en-US" altLang="ko-KR" sz="14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/</a:t>
            </a:r>
            <a:r>
              <a:rPr lang="ko-KR" altLang="en-US" sz="14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로그인</a:t>
            </a:r>
            <a:endParaRPr kumimoji="0" lang="ko-KR" altLang="en-US" sz="1400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C0F9715-BF9C-4B2B-8F35-595B50D24A6F}"/>
              </a:ext>
            </a:extLst>
          </p:cNvPr>
          <p:cNvSpPr/>
          <p:nvPr/>
        </p:nvSpPr>
        <p:spPr>
          <a:xfrm>
            <a:off x="2267744" y="1628800"/>
            <a:ext cx="179500" cy="415500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65" name="모서리가 둥근 직사각형 9">
            <a:extLst>
              <a:ext uri="{FF2B5EF4-FFF2-40B4-BE49-F238E27FC236}">
                <a16:creationId xmlns:a16="http://schemas.microsoft.com/office/drawing/2014/main" id="{38946831-3843-4221-9B0A-5B88F7AFEF07}"/>
              </a:ext>
            </a:extLst>
          </p:cNvPr>
          <p:cNvSpPr/>
          <p:nvPr/>
        </p:nvSpPr>
        <p:spPr>
          <a:xfrm>
            <a:off x="2511140" y="1628801"/>
            <a:ext cx="1806997" cy="2586239"/>
          </a:xfrm>
          <a:prstGeom prst="rect">
            <a:avLst/>
          </a:prstGeom>
          <a:solidFill>
            <a:srgbClr val="673AB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[ </a:t>
            </a:r>
            <a:r>
              <a:rPr kumimoji="0" lang="ko-KR" altLang="en-US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사이드 바 </a:t>
            </a:r>
            <a:r>
              <a:rPr kumimoji="0" lang="en-US" altLang="ko-KR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]</a:t>
            </a:r>
            <a:endParaRPr kumimoji="0" lang="ko-KR" altLang="en-US" sz="1600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66" name="모서리가 둥근 직사각형 53">
            <a:extLst>
              <a:ext uri="{FF2B5EF4-FFF2-40B4-BE49-F238E27FC236}">
                <a16:creationId xmlns:a16="http://schemas.microsoft.com/office/drawing/2014/main" id="{8CC4BD79-5656-4E22-8C44-DED879826ADE}"/>
              </a:ext>
            </a:extLst>
          </p:cNvPr>
          <p:cNvSpPr/>
          <p:nvPr/>
        </p:nvSpPr>
        <p:spPr>
          <a:xfrm>
            <a:off x="4355975" y="5301208"/>
            <a:ext cx="2880322" cy="482597"/>
          </a:xfrm>
          <a:prstGeom prst="rect">
            <a:avLst/>
          </a:prstGeom>
          <a:solidFill>
            <a:srgbClr val="B388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선택 논문 상세정보 출력</a:t>
            </a:r>
            <a:endParaRPr kumimoji="0" lang="ko-KR" altLang="en-US" sz="1400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67" name="모서리가 둥근 직사각형 53">
            <a:extLst>
              <a:ext uri="{FF2B5EF4-FFF2-40B4-BE49-F238E27FC236}">
                <a16:creationId xmlns:a16="http://schemas.microsoft.com/office/drawing/2014/main" id="{8DC9698D-A493-41A5-9A6F-AC73CAA79BEE}"/>
              </a:ext>
            </a:extLst>
          </p:cNvPr>
          <p:cNvSpPr/>
          <p:nvPr/>
        </p:nvSpPr>
        <p:spPr>
          <a:xfrm>
            <a:off x="4355976" y="4255364"/>
            <a:ext cx="2880322" cy="482597"/>
          </a:xfrm>
          <a:prstGeom prst="rect">
            <a:avLst/>
          </a:prstGeom>
          <a:solidFill>
            <a:srgbClr val="B388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논문 검색</a:t>
            </a:r>
          </a:p>
        </p:txBody>
      </p:sp>
      <p:sp>
        <p:nvSpPr>
          <p:cNvPr id="68" name="모서리가 둥근 직사각형 13">
            <a:extLst>
              <a:ext uri="{FF2B5EF4-FFF2-40B4-BE49-F238E27FC236}">
                <a16:creationId xmlns:a16="http://schemas.microsoft.com/office/drawing/2014/main" id="{35DBD97A-CA1D-444F-AC7F-7B87BBF3FF38}"/>
              </a:ext>
            </a:extLst>
          </p:cNvPr>
          <p:cNvSpPr/>
          <p:nvPr/>
        </p:nvSpPr>
        <p:spPr>
          <a:xfrm>
            <a:off x="2511140" y="4255364"/>
            <a:ext cx="1806997" cy="1528441"/>
          </a:xfrm>
          <a:prstGeom prst="rect">
            <a:avLst/>
          </a:prstGeom>
          <a:solidFill>
            <a:srgbClr val="673AB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[ </a:t>
            </a:r>
            <a:r>
              <a:rPr kumimoji="0" lang="ko-KR" altLang="en-US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메인 페이지 </a:t>
            </a:r>
            <a:r>
              <a:rPr kumimoji="0" lang="en-US" altLang="ko-KR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]</a:t>
            </a:r>
            <a:endParaRPr kumimoji="0" lang="ko-KR" altLang="en-US" sz="1600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954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E_01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아이디와 비밀번호 모두 입력해야 로그인 가능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E_04</a:t>
            </a:r>
            <a:r>
              <a:rPr lang="ko-KR" altLang="en-US" dirty="0"/>
              <a:t>에서 로그인 버튼 클릭 시 화면생성</a:t>
            </a:r>
            <a:endParaRPr lang="en-US" altLang="ko-KR" dirty="0"/>
          </a:p>
          <a:p>
            <a:r>
              <a:rPr lang="ko-KR" altLang="en-US" dirty="0"/>
              <a:t>로그인 성공 시 페이지 </a:t>
            </a:r>
            <a:r>
              <a:rPr lang="en-US" altLang="ko-KR" b="1" dirty="0">
                <a:solidFill>
                  <a:srgbClr val="FF0000"/>
                </a:solidFill>
              </a:rPr>
              <a:t>E_03</a:t>
            </a:r>
            <a:r>
              <a:rPr lang="ko-KR" altLang="en-US" dirty="0"/>
              <a:t>로 화면이동</a:t>
            </a:r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ko-KR" altLang="en-US" dirty="0"/>
              <a:t> 클릭 시 화면이동</a:t>
            </a:r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5</a:t>
            </a:r>
            <a:r>
              <a:rPr lang="en-US" altLang="ko-KR" dirty="0"/>
              <a:t> </a:t>
            </a:r>
            <a:r>
              <a:rPr lang="ko-KR" altLang="en-US" dirty="0"/>
              <a:t>클릭 시 화면이동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13316"/>
              </p:ext>
            </p:extLst>
          </p:nvPr>
        </p:nvGraphicFramePr>
        <p:xfrm>
          <a:off x="7215188" y="4143375"/>
          <a:ext cx="1893316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"/>
                          <a:ea typeface="나눔고딕"/>
                        </a:rPr>
                        <a:t>1</a:t>
                      </a:r>
                      <a:endParaRPr lang="ko-KR" altLang="en-US" sz="900" dirty="0">
                        <a:latin typeface="나눔고딕"/>
                        <a:ea typeface="나눔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고딕"/>
                          <a:ea typeface="나눔고딕"/>
                        </a:rPr>
                        <a:t>아이디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"/>
                          <a:ea typeface="나눔고딕"/>
                        </a:rPr>
                        <a:t>2</a:t>
                      </a:r>
                      <a:endParaRPr lang="ko-KR" altLang="en-US" sz="900" dirty="0">
                        <a:latin typeface="나눔고딕"/>
                        <a:ea typeface="나눔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고딕"/>
                          <a:ea typeface="나눔고딕"/>
                        </a:rPr>
                        <a:t>비밀번호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"/>
                          <a:ea typeface="나눔고딕"/>
                        </a:rPr>
                        <a:t>3</a:t>
                      </a:r>
                      <a:endParaRPr lang="ko-KR" altLang="en-US" sz="900" dirty="0">
                        <a:latin typeface="나눔고딕"/>
                        <a:ea typeface="나눔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고딕"/>
                          <a:ea typeface="나눔고딕"/>
                        </a:rPr>
                        <a:t>로그인 버튼</a:t>
                      </a:r>
                      <a:endParaRPr lang="en-US" altLang="ko-KR" sz="900" dirty="0">
                        <a:latin typeface="나눔고딕"/>
                        <a:ea typeface="나눔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"/>
                          <a:ea typeface="나눔고딕"/>
                        </a:rPr>
                        <a:t>3</a:t>
                      </a:r>
                      <a:endParaRPr lang="ko-KR" altLang="en-US" sz="900" dirty="0">
                        <a:latin typeface="나눔고딕"/>
                        <a:ea typeface="나눔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</a:rPr>
                        <a:t>E_03</a:t>
                      </a:r>
                      <a:r>
                        <a:rPr lang="ko-KR" altLang="en-US" sz="900" dirty="0">
                          <a:latin typeface="나눔고딕"/>
                          <a:ea typeface="나눔고딕"/>
                        </a:rPr>
                        <a:t>로 이동</a:t>
                      </a:r>
                      <a:endParaRPr lang="en-US" altLang="ko-KR" sz="900" dirty="0">
                        <a:latin typeface="나눔고딕"/>
                        <a:ea typeface="나눔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"/>
                          <a:ea typeface="나눔고딕"/>
                        </a:rPr>
                        <a:t>4_1</a:t>
                      </a:r>
                      <a:endParaRPr lang="ko-KR" altLang="en-US" sz="900" dirty="0">
                        <a:latin typeface="나눔고딕"/>
                        <a:ea typeface="나눔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/>
                          <a:ea typeface="나눔고딕"/>
                        </a:rPr>
                        <a:t>아이디 찾기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"/>
                          <a:ea typeface="나눔고딕"/>
                        </a:rPr>
                        <a:t>4_2</a:t>
                      </a:r>
                      <a:endParaRPr lang="ko-KR" altLang="en-US" sz="900" dirty="0">
                        <a:latin typeface="나눔고딕"/>
                        <a:ea typeface="나눔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/>
                          <a:ea typeface="나눔고딕"/>
                        </a:rPr>
                        <a:t>비밀번호 찾기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/>
                          <a:ea typeface="나눔고딕"/>
                        </a:rPr>
                        <a:t>5</a:t>
                      </a:r>
                      <a:endParaRPr lang="ko-KR" altLang="en-US" sz="900" dirty="0">
                        <a:latin typeface="나눔고딕"/>
                        <a:ea typeface="나눔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</a:rPr>
                        <a:t>E_02</a:t>
                      </a:r>
                      <a:r>
                        <a:rPr lang="ko-KR" altLang="en-US" sz="900" dirty="0">
                          <a:latin typeface="나눔고딕"/>
                          <a:ea typeface="나눔고딕"/>
                        </a:rPr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/>
                        <a:ea typeface="나눔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/>
                        <a:ea typeface="나눔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로그인 페이지</a:t>
            </a:r>
            <a:endParaRPr kumimoji="0" 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FD68CCC-3874-4643-9309-048D23D46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5" y="1489050"/>
            <a:ext cx="6897600" cy="387990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00F1D3C-B3AF-469D-8B18-D12373436098}"/>
              </a:ext>
            </a:extLst>
          </p:cNvPr>
          <p:cNvSpPr/>
          <p:nvPr/>
        </p:nvSpPr>
        <p:spPr>
          <a:xfrm>
            <a:off x="2215667" y="2780928"/>
            <a:ext cx="2497522" cy="5040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2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63FA82-A717-4627-8C72-32BE80248080}"/>
              </a:ext>
            </a:extLst>
          </p:cNvPr>
          <p:cNvSpPr/>
          <p:nvPr/>
        </p:nvSpPr>
        <p:spPr>
          <a:xfrm>
            <a:off x="2768973" y="3933056"/>
            <a:ext cx="1368152" cy="36004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F70E1A-4F6D-47B7-BF0B-649CE7E7E4DD}"/>
              </a:ext>
            </a:extLst>
          </p:cNvPr>
          <p:cNvSpPr txBox="1"/>
          <p:nvPr/>
        </p:nvSpPr>
        <p:spPr>
          <a:xfrm>
            <a:off x="2442221" y="2486875"/>
            <a:ext cx="191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  <a:latin typeface="+mn-lt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791627-3F79-4246-A019-4695BBF5627F}"/>
              </a:ext>
            </a:extLst>
          </p:cNvPr>
          <p:cNvSpPr txBox="1"/>
          <p:nvPr/>
        </p:nvSpPr>
        <p:spPr>
          <a:xfrm>
            <a:off x="1976885" y="3368025"/>
            <a:ext cx="191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  <a:latin typeface="+mn-lt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2A849F-5B3B-41E2-9453-1DC3CA9002C5}"/>
              </a:ext>
            </a:extLst>
          </p:cNvPr>
          <p:cNvSpPr txBox="1"/>
          <p:nvPr/>
        </p:nvSpPr>
        <p:spPr>
          <a:xfrm>
            <a:off x="4161570" y="4077072"/>
            <a:ext cx="191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  <a:latin typeface="+mn-lt"/>
              </a:rPr>
              <a:t>3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1730086-884D-4B0A-BB57-3AB222FA461B}"/>
              </a:ext>
            </a:extLst>
          </p:cNvPr>
          <p:cNvSpPr/>
          <p:nvPr/>
        </p:nvSpPr>
        <p:spPr>
          <a:xfrm>
            <a:off x="2215667" y="3356992"/>
            <a:ext cx="2497522" cy="5040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02BC7D-A023-474F-9574-0F8FDF699C34}"/>
              </a:ext>
            </a:extLst>
          </p:cNvPr>
          <p:cNvSpPr txBox="1"/>
          <p:nvPr/>
        </p:nvSpPr>
        <p:spPr>
          <a:xfrm>
            <a:off x="2915481" y="4453751"/>
            <a:ext cx="191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+mn-lt"/>
              </a:rPr>
              <a:t>4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A9CF9F-536B-4D7D-9169-85D6C168BE8E}"/>
              </a:ext>
            </a:extLst>
          </p:cNvPr>
          <p:cNvSpPr/>
          <p:nvPr/>
        </p:nvSpPr>
        <p:spPr>
          <a:xfrm>
            <a:off x="3755380" y="4298929"/>
            <a:ext cx="381745" cy="16674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2"/>
              </a:solidFill>
            </a:endParaRPr>
          </a:p>
        </p:txBody>
      </p:sp>
      <p:sp>
        <p:nvSpPr>
          <p:cNvPr id="21" name="텍스트 개체 틀 14">
            <a:extLst>
              <a:ext uri="{FF2B5EF4-FFF2-40B4-BE49-F238E27FC236}">
                <a16:creationId xmlns:a16="http://schemas.microsoft.com/office/drawing/2014/main" id="{56413109-97DF-4F64-AD0F-DB0F9482AF3A}"/>
              </a:ext>
            </a:extLst>
          </p:cNvPr>
          <p:cNvSpPr txBox="1">
            <a:spLocks/>
          </p:cNvSpPr>
          <p:nvPr/>
        </p:nvSpPr>
        <p:spPr bwMode="auto">
          <a:xfrm>
            <a:off x="6976308" y="12724"/>
            <a:ext cx="1071570" cy="27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/>
              <a:t>2021.06.29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36F90C-096E-4784-B782-6533CF563A69}"/>
              </a:ext>
            </a:extLst>
          </p:cNvPr>
          <p:cNvSpPr/>
          <p:nvPr/>
        </p:nvSpPr>
        <p:spPr>
          <a:xfrm>
            <a:off x="2776554" y="4298929"/>
            <a:ext cx="915002" cy="16674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8C1887-AB66-425C-8AAF-21F4859697D6}"/>
              </a:ext>
            </a:extLst>
          </p:cNvPr>
          <p:cNvSpPr txBox="1"/>
          <p:nvPr/>
        </p:nvSpPr>
        <p:spPr>
          <a:xfrm>
            <a:off x="3946252" y="4457871"/>
            <a:ext cx="191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+mn-lt"/>
              </a:rPr>
              <a:t>5</a:t>
            </a:r>
          </a:p>
        </p:txBody>
      </p:sp>
      <p:sp>
        <p:nvSpPr>
          <p:cNvPr id="30" name="텍스트 개체 틀 14">
            <a:extLst>
              <a:ext uri="{FF2B5EF4-FFF2-40B4-BE49-F238E27FC236}">
                <a16:creationId xmlns:a16="http://schemas.microsoft.com/office/drawing/2014/main" id="{10C6F02B-58C6-4B4A-83A1-13EC24744AEB}"/>
              </a:ext>
            </a:extLst>
          </p:cNvPr>
          <p:cNvSpPr txBox="1">
            <a:spLocks/>
          </p:cNvSpPr>
          <p:nvPr/>
        </p:nvSpPr>
        <p:spPr bwMode="auto">
          <a:xfrm>
            <a:off x="587444" y="-31830"/>
            <a:ext cx="1632737" cy="336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웹 기반 참고문헌 트리제공 서비스</a:t>
            </a:r>
            <a:endParaRPr kumimoji="0" lang="en-US" altLang="ko-KR" dirty="0"/>
          </a:p>
          <a:p>
            <a:endParaRPr kumimoji="0" lang="en-US" dirty="0"/>
          </a:p>
        </p:txBody>
      </p:sp>
      <p:sp>
        <p:nvSpPr>
          <p:cNvPr id="33" name="슬라이드 번호 개체 틀 2">
            <a:extLst>
              <a:ext uri="{FF2B5EF4-FFF2-40B4-BE49-F238E27FC236}">
                <a16:creationId xmlns:a16="http://schemas.microsoft.com/office/drawing/2014/main" id="{9AEAED68-EFCD-438D-8C30-C0EE6C489A9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572500" y="0"/>
            <a:ext cx="571500" cy="285750"/>
          </a:xfrm>
        </p:spPr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3CB562E-4DF9-4571-B30A-D798FECED1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8" y="1393181"/>
            <a:ext cx="6897600" cy="387990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E_02</a:t>
            </a:r>
          </a:p>
          <a:p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공란 불가</a:t>
            </a:r>
            <a:endParaRPr lang="en-US" altLang="ko-KR" dirty="0"/>
          </a:p>
          <a:p>
            <a:r>
              <a:rPr lang="ko-KR" altLang="en-US" dirty="0"/>
              <a:t>이메일 형식 지정</a:t>
            </a:r>
            <a:endParaRPr lang="en-US" altLang="ko-KR" dirty="0"/>
          </a:p>
          <a:p>
            <a:r>
              <a:rPr lang="ko-KR" altLang="en-US" dirty="0"/>
              <a:t>비밀번호 </a:t>
            </a:r>
            <a:r>
              <a:rPr lang="en-US" altLang="ko-KR" dirty="0"/>
              <a:t>/ </a:t>
            </a:r>
            <a:r>
              <a:rPr lang="ko-KR" altLang="en-US" dirty="0"/>
              <a:t>비밀번호 확인 불일치 시 회원가입 불가</a:t>
            </a:r>
            <a:endParaRPr lang="en-US" altLang="ko-KR" dirty="0"/>
          </a:p>
          <a:p>
            <a:r>
              <a:rPr lang="ko-KR" altLang="en-US" dirty="0"/>
              <a:t>중복 아이디 혹은 비밀번호 있을 시 회원가입 실패</a:t>
            </a:r>
            <a:endParaRPr lang="en-US" altLang="ko-KR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E_01</a:t>
            </a:r>
            <a:r>
              <a:rPr lang="ko-KR" altLang="en-US" dirty="0">
                <a:latin typeface="+mn-ea"/>
              </a:rPr>
              <a:t>에서 회원가입 클릭  시 화면생성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회원가입 시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E_01</a:t>
            </a:r>
            <a:r>
              <a:rPr lang="ko-KR" altLang="en-US" dirty="0">
                <a:latin typeface="+mn-ea"/>
              </a:rPr>
              <a:t>로 화면이동</a:t>
            </a: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268349160"/>
              </p:ext>
            </p:extLst>
          </p:nvPr>
        </p:nvGraphicFramePr>
        <p:xfrm>
          <a:off x="7215188" y="4143375"/>
          <a:ext cx="189331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아이디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비밀번호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비밀번호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이름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닉네임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6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이메일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5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회원가입 완료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회원가입 페이지</a:t>
            </a:r>
            <a:endParaRPr kumimoji="0" lang="en-US" dirty="0"/>
          </a:p>
        </p:txBody>
      </p:sp>
      <p:sp>
        <p:nvSpPr>
          <p:cNvPr id="11" name="텍스트 개체 틀 14">
            <a:extLst>
              <a:ext uri="{FF2B5EF4-FFF2-40B4-BE49-F238E27FC236}">
                <a16:creationId xmlns:a16="http://schemas.microsoft.com/office/drawing/2014/main" id="{F0EFD49A-59DC-4F81-AE85-474E421C162E}"/>
              </a:ext>
            </a:extLst>
          </p:cNvPr>
          <p:cNvSpPr txBox="1">
            <a:spLocks/>
          </p:cNvSpPr>
          <p:nvPr/>
        </p:nvSpPr>
        <p:spPr bwMode="auto">
          <a:xfrm>
            <a:off x="587444" y="-31830"/>
            <a:ext cx="1632737" cy="336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웹 기반 참고문헌 트리제공 서비스</a:t>
            </a:r>
            <a:endParaRPr kumimoji="0" lang="en-US" altLang="ko-KR" dirty="0"/>
          </a:p>
          <a:p>
            <a:endParaRPr kumimoji="0"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5729CA-E6EE-4749-94C1-FA55C90CB8DE}"/>
              </a:ext>
            </a:extLst>
          </p:cNvPr>
          <p:cNvSpPr/>
          <p:nvPr/>
        </p:nvSpPr>
        <p:spPr>
          <a:xfrm>
            <a:off x="2267744" y="2852936"/>
            <a:ext cx="2376264" cy="364322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11E8E84-1037-4562-B96E-0F3334B41015}"/>
              </a:ext>
            </a:extLst>
          </p:cNvPr>
          <p:cNvSpPr/>
          <p:nvPr/>
        </p:nvSpPr>
        <p:spPr>
          <a:xfrm>
            <a:off x="2267744" y="3313556"/>
            <a:ext cx="2376264" cy="364322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7D29CDD-DCBC-49E9-9B99-8B6F6AAC49FB}"/>
              </a:ext>
            </a:extLst>
          </p:cNvPr>
          <p:cNvSpPr/>
          <p:nvPr/>
        </p:nvSpPr>
        <p:spPr>
          <a:xfrm>
            <a:off x="2267744" y="3721888"/>
            <a:ext cx="2376264" cy="364322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124B6E-11B8-467F-BF4F-7FAAA833D2A2}"/>
              </a:ext>
            </a:extLst>
          </p:cNvPr>
          <p:cNvSpPr/>
          <p:nvPr/>
        </p:nvSpPr>
        <p:spPr>
          <a:xfrm>
            <a:off x="2267744" y="4182508"/>
            <a:ext cx="2376264" cy="364322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DF097C7-CFDD-4A84-AEB1-3870FE6986C0}"/>
              </a:ext>
            </a:extLst>
          </p:cNvPr>
          <p:cNvSpPr/>
          <p:nvPr/>
        </p:nvSpPr>
        <p:spPr>
          <a:xfrm>
            <a:off x="2771800" y="4653136"/>
            <a:ext cx="1388754" cy="432048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9980A8-C33C-47C7-B9C9-20B6E00639C9}"/>
              </a:ext>
            </a:extLst>
          </p:cNvPr>
          <p:cNvSpPr txBox="1"/>
          <p:nvPr/>
        </p:nvSpPr>
        <p:spPr>
          <a:xfrm>
            <a:off x="2027275" y="2600421"/>
            <a:ext cx="16846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95797-29E2-4512-9629-21CCA6FA4027}"/>
              </a:ext>
            </a:extLst>
          </p:cNvPr>
          <p:cNvSpPr txBox="1"/>
          <p:nvPr/>
        </p:nvSpPr>
        <p:spPr>
          <a:xfrm>
            <a:off x="2027275" y="2983362"/>
            <a:ext cx="16846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EACCC0-9703-4A6D-9594-F0798B28CCF8}"/>
              </a:ext>
            </a:extLst>
          </p:cNvPr>
          <p:cNvSpPr txBox="1"/>
          <p:nvPr/>
        </p:nvSpPr>
        <p:spPr>
          <a:xfrm>
            <a:off x="2027275" y="3366303"/>
            <a:ext cx="16846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3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B8F553-DDF2-456D-BE16-29E31753E5B9}"/>
              </a:ext>
            </a:extLst>
          </p:cNvPr>
          <p:cNvSpPr txBox="1"/>
          <p:nvPr/>
        </p:nvSpPr>
        <p:spPr>
          <a:xfrm>
            <a:off x="2027275" y="3749244"/>
            <a:ext cx="16846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4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2D2495-A5EB-40F4-A184-9D0F955FCE14}"/>
              </a:ext>
            </a:extLst>
          </p:cNvPr>
          <p:cNvSpPr txBox="1"/>
          <p:nvPr/>
        </p:nvSpPr>
        <p:spPr>
          <a:xfrm>
            <a:off x="2555776" y="4725144"/>
            <a:ext cx="16846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6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2136E8-3EAC-4291-AD05-6E67D16DB632}"/>
              </a:ext>
            </a:extLst>
          </p:cNvPr>
          <p:cNvSpPr/>
          <p:nvPr/>
        </p:nvSpPr>
        <p:spPr>
          <a:xfrm>
            <a:off x="2267744" y="2410481"/>
            <a:ext cx="2376264" cy="370447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EDBF06-B701-4F50-BE08-298F20DDC9CC}"/>
              </a:ext>
            </a:extLst>
          </p:cNvPr>
          <p:cNvSpPr txBox="1"/>
          <p:nvPr/>
        </p:nvSpPr>
        <p:spPr>
          <a:xfrm>
            <a:off x="2027275" y="4132184"/>
            <a:ext cx="16846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3" name="텍스트 개체 틀 14">
            <a:extLst>
              <a:ext uri="{FF2B5EF4-FFF2-40B4-BE49-F238E27FC236}">
                <a16:creationId xmlns:a16="http://schemas.microsoft.com/office/drawing/2014/main" id="{F9F2CBD6-2EEF-443C-ACA1-FBCB867F6114}"/>
              </a:ext>
            </a:extLst>
          </p:cNvPr>
          <p:cNvSpPr txBox="1">
            <a:spLocks/>
          </p:cNvSpPr>
          <p:nvPr/>
        </p:nvSpPr>
        <p:spPr bwMode="auto">
          <a:xfrm>
            <a:off x="6976308" y="12724"/>
            <a:ext cx="1071570" cy="27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/>
              <a:t>2021.06.29</a:t>
            </a:r>
          </a:p>
        </p:txBody>
      </p:sp>
    </p:spTree>
    <p:extLst>
      <p:ext uri="{BB962C8B-B14F-4D97-AF65-F5344CB8AC3E}">
        <p14:creationId xmlns:p14="http://schemas.microsoft.com/office/powerpoint/2010/main" val="232475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C5EF12-F8AA-4125-83EF-CF25B15456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10541"/>
            <a:ext cx="6897600" cy="3836918"/>
          </a:xfrm>
          <a:prstGeom prst="rect">
            <a:avLst/>
          </a:prstGeom>
          <a:ln w="15875">
            <a:solidFill>
              <a:schemeClr val="accent6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4B5FE8C-5F83-471D-B817-94054BD9A857}"/>
              </a:ext>
            </a:extLst>
          </p:cNvPr>
          <p:cNvSpPr txBox="1"/>
          <p:nvPr/>
        </p:nvSpPr>
        <p:spPr>
          <a:xfrm>
            <a:off x="2429516" y="1851375"/>
            <a:ext cx="2646539" cy="7135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/>
              <a:t> </a:t>
            </a:r>
            <a:r>
              <a:rPr lang="ko-KR" altLang="en-US" sz="700" dirty="0"/>
              <a:t>죄와 벌의 다층적 의미분석</a:t>
            </a:r>
            <a:endParaRPr lang="en-US" altLang="ko-KR" sz="700" dirty="0"/>
          </a:p>
          <a:p>
            <a:pPr>
              <a:lnSpc>
                <a:spcPct val="150000"/>
              </a:lnSpc>
            </a:pPr>
            <a:r>
              <a:rPr lang="en-US" altLang="ko-KR" sz="700" dirty="0"/>
              <a:t> </a:t>
            </a:r>
            <a:r>
              <a:rPr lang="ko-KR" altLang="en-US" sz="700" dirty="0"/>
              <a:t>인간의 존재</a:t>
            </a:r>
            <a:endParaRPr lang="en-US" altLang="ko-KR" sz="700" dirty="0"/>
          </a:p>
          <a:p>
            <a:pPr>
              <a:lnSpc>
                <a:spcPct val="150000"/>
              </a:lnSpc>
            </a:pPr>
            <a:r>
              <a:rPr lang="en-US" altLang="ko-KR" sz="700" dirty="0"/>
              <a:t> </a:t>
            </a:r>
            <a:r>
              <a:rPr lang="ko-KR" altLang="en-US" sz="700" dirty="0"/>
              <a:t>김민아</a:t>
            </a:r>
            <a:endParaRPr lang="en-US" altLang="ko-KR" sz="700" dirty="0"/>
          </a:p>
          <a:p>
            <a:pPr>
              <a:lnSpc>
                <a:spcPct val="150000"/>
              </a:lnSpc>
            </a:pPr>
            <a:r>
              <a:rPr lang="en-US" altLang="ko-KR" sz="700" dirty="0"/>
              <a:t> </a:t>
            </a:r>
            <a:r>
              <a:rPr lang="ko-KR" altLang="en-US" sz="700" dirty="0" err="1"/>
              <a:t>한국노어노문학회</a:t>
            </a:r>
            <a:endParaRPr lang="en-US" altLang="ko-KR" sz="700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E_03</a:t>
            </a:r>
          </a:p>
          <a:p>
            <a:endParaRPr lang="ko-KR" altLang="en-US" dirty="0"/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891986076"/>
              </p:ext>
            </p:extLst>
          </p:nvPr>
        </p:nvGraphicFramePr>
        <p:xfrm>
          <a:off x="7215188" y="4143375"/>
          <a:ext cx="1893316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검색어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검색 논문 리스트 나열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번 창의 클릭이벤트 발생 시 상세정보 띄움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클릭 시 사이드 바 확장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5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검색기록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5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번 클릭 시 자동출력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3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메인 페이지</a:t>
            </a:r>
            <a:endParaRPr kumimoji="0"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3B8B68-0F46-478F-AEB3-1AE6848F1DF3}"/>
              </a:ext>
            </a:extLst>
          </p:cNvPr>
          <p:cNvSpPr/>
          <p:nvPr/>
        </p:nvSpPr>
        <p:spPr>
          <a:xfrm>
            <a:off x="2339752" y="1523265"/>
            <a:ext cx="2808312" cy="360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F613F0-5C2A-4CE0-A954-F2633FBA77EF}"/>
              </a:ext>
            </a:extLst>
          </p:cNvPr>
          <p:cNvSpPr/>
          <p:nvPr/>
        </p:nvSpPr>
        <p:spPr>
          <a:xfrm>
            <a:off x="755576" y="2582502"/>
            <a:ext cx="1944216" cy="57606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25387-362C-47F6-AEBB-2FE5560C82B8}"/>
              </a:ext>
            </a:extLst>
          </p:cNvPr>
          <p:cNvSpPr txBox="1"/>
          <p:nvPr/>
        </p:nvSpPr>
        <p:spPr>
          <a:xfrm>
            <a:off x="4788024" y="1183049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+mj-lt"/>
              </a:rPr>
              <a:t>1</a:t>
            </a:r>
            <a:endParaRPr lang="ko-KR" altLang="en-US" sz="1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DF23BF-7417-4985-92DC-1461F780A156}"/>
              </a:ext>
            </a:extLst>
          </p:cNvPr>
          <p:cNvSpPr/>
          <p:nvPr/>
        </p:nvSpPr>
        <p:spPr>
          <a:xfrm>
            <a:off x="2915816" y="2780928"/>
            <a:ext cx="3960440" cy="252028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7CC5D8-7772-4A0A-ABD8-56FC6B317D55}"/>
              </a:ext>
            </a:extLst>
          </p:cNvPr>
          <p:cNvSpPr txBox="1"/>
          <p:nvPr/>
        </p:nvSpPr>
        <p:spPr>
          <a:xfrm>
            <a:off x="956432" y="2276872"/>
            <a:ext cx="159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+mj-lt"/>
              </a:rPr>
              <a:t>2</a:t>
            </a:r>
            <a:endParaRPr lang="ko-KR" altLang="en-US" sz="1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C84730-4979-458D-9F37-1483C7D2E8EB}"/>
              </a:ext>
            </a:extLst>
          </p:cNvPr>
          <p:cNvSpPr txBox="1"/>
          <p:nvPr/>
        </p:nvSpPr>
        <p:spPr>
          <a:xfrm>
            <a:off x="6691603" y="2546530"/>
            <a:ext cx="239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+mj-lt"/>
              </a:rPr>
              <a:t>3</a:t>
            </a:r>
            <a:endParaRPr lang="ko-KR" altLang="en-US" sz="1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C39FED-2345-4930-BEF8-9260E6297F3B}"/>
              </a:ext>
            </a:extLst>
          </p:cNvPr>
          <p:cNvSpPr/>
          <p:nvPr/>
        </p:nvSpPr>
        <p:spPr>
          <a:xfrm>
            <a:off x="107504" y="1412776"/>
            <a:ext cx="586727" cy="57606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E6D507-E305-478C-BC9B-5E03234551F9}"/>
              </a:ext>
            </a:extLst>
          </p:cNvPr>
          <p:cNvSpPr txBox="1"/>
          <p:nvPr/>
        </p:nvSpPr>
        <p:spPr>
          <a:xfrm>
            <a:off x="179512" y="1094547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+mj-lt"/>
              </a:rPr>
              <a:t>4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003F777F-A826-446A-95C4-367307B273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15206" y="2339381"/>
            <a:ext cx="1872000" cy="1395309"/>
          </a:xfrm>
        </p:spPr>
        <p:txBody>
          <a:bodyPr/>
          <a:lstStyle/>
          <a:p>
            <a:r>
              <a:rPr lang="ko-KR" altLang="en-US" dirty="0"/>
              <a:t>검색어의 검색결과가 없을 시 </a:t>
            </a:r>
            <a:r>
              <a:rPr lang="en-US" altLang="ko-KR" dirty="0" err="1"/>
              <a:t>Dbpia</a:t>
            </a:r>
            <a:r>
              <a:rPr lang="en-US" altLang="ko-KR" dirty="0"/>
              <a:t> </a:t>
            </a:r>
            <a:r>
              <a:rPr lang="ko-KR" altLang="en-US" dirty="0" err="1"/>
              <a:t>검색창</a:t>
            </a:r>
            <a:r>
              <a:rPr lang="ko-KR" altLang="en-US" dirty="0"/>
              <a:t> 띄우기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번 검색어 </a:t>
            </a:r>
            <a:r>
              <a:rPr lang="ko-KR" altLang="en-US" dirty="0" err="1"/>
              <a:t>최신순</a:t>
            </a:r>
            <a:r>
              <a:rPr lang="ko-KR" altLang="en-US" dirty="0"/>
              <a:t> 출력</a:t>
            </a:r>
            <a:endParaRPr lang="en-US" altLang="ko-KR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DD8E8CFF-C65A-4B9F-A942-DBF6C55E96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메인 페이지</a:t>
            </a:r>
          </a:p>
        </p:txBody>
      </p:sp>
      <p:sp>
        <p:nvSpPr>
          <p:cNvPr id="23" name="텍스트 개체 틀 14">
            <a:extLst>
              <a:ext uri="{FF2B5EF4-FFF2-40B4-BE49-F238E27FC236}">
                <a16:creationId xmlns:a16="http://schemas.microsoft.com/office/drawing/2014/main" id="{40ADB18F-316A-4087-87DF-358204FE44A3}"/>
              </a:ext>
            </a:extLst>
          </p:cNvPr>
          <p:cNvSpPr txBox="1">
            <a:spLocks/>
          </p:cNvSpPr>
          <p:nvPr/>
        </p:nvSpPr>
        <p:spPr bwMode="auto">
          <a:xfrm>
            <a:off x="587444" y="-31830"/>
            <a:ext cx="1632737" cy="336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웹 기반 참고문헌 트리제공 서비스</a:t>
            </a:r>
            <a:endParaRPr kumimoji="0" lang="en-US" altLang="ko-KR" dirty="0"/>
          </a:p>
          <a:p>
            <a:endParaRPr kumimoji="0" lang="en-US" dirty="0"/>
          </a:p>
        </p:txBody>
      </p:sp>
      <p:sp>
        <p:nvSpPr>
          <p:cNvPr id="24" name="텍스트 개체 틀 14">
            <a:extLst>
              <a:ext uri="{FF2B5EF4-FFF2-40B4-BE49-F238E27FC236}">
                <a16:creationId xmlns:a16="http://schemas.microsoft.com/office/drawing/2014/main" id="{68C90EA4-2501-429B-9B4F-4AF396A35CE5}"/>
              </a:ext>
            </a:extLst>
          </p:cNvPr>
          <p:cNvSpPr txBox="1">
            <a:spLocks/>
          </p:cNvSpPr>
          <p:nvPr/>
        </p:nvSpPr>
        <p:spPr bwMode="auto">
          <a:xfrm>
            <a:off x="6976308" y="12724"/>
            <a:ext cx="1071570" cy="27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/>
              <a:t>2021.06.29</a:t>
            </a: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923F0D2E-5E49-44E9-96D6-33711C53E91E}"/>
              </a:ext>
            </a:extLst>
          </p:cNvPr>
          <p:cNvSpPr/>
          <p:nvPr/>
        </p:nvSpPr>
        <p:spPr>
          <a:xfrm>
            <a:off x="2335465" y="1936971"/>
            <a:ext cx="2808312" cy="56426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3A9FC1-8D97-4707-B9A8-60431E923028}"/>
              </a:ext>
            </a:extLst>
          </p:cNvPr>
          <p:cNvSpPr txBox="1"/>
          <p:nvPr/>
        </p:nvSpPr>
        <p:spPr>
          <a:xfrm>
            <a:off x="5142267" y="1883265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+mj-lt"/>
              </a:rPr>
              <a:t>5</a:t>
            </a:r>
            <a:endParaRPr lang="ko-KR" altLang="en-US" sz="10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3701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E_04</a:t>
            </a:r>
          </a:p>
          <a:p>
            <a:endParaRPr lang="en-US" altLang="ko-KR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사이드바 </a:t>
            </a:r>
            <a:r>
              <a:rPr lang="en-US" altLang="ko-KR" dirty="0">
                <a:latin typeface="+mn-ea"/>
              </a:rPr>
              <a:t>– </a:t>
            </a:r>
            <a:r>
              <a:rPr lang="ko-KR" altLang="en-US" dirty="0">
                <a:latin typeface="+mn-ea"/>
              </a:rPr>
              <a:t>회원가입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로그인</a:t>
            </a:r>
            <a:endParaRPr lang="en-US" altLang="ko-KR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48287336"/>
              </p:ext>
            </p:extLst>
          </p:nvPr>
        </p:nvGraphicFramePr>
        <p:xfrm>
          <a:off x="7215188" y="4143375"/>
          <a:ext cx="189331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클릭 시 사이드바 축소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E_01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사이드바 </a:t>
            </a:r>
            <a:r>
              <a:rPr lang="en-US" altLang="ko-KR" dirty="0">
                <a:latin typeface="+mn-ea"/>
              </a:rPr>
              <a:t>– </a:t>
            </a:r>
            <a:r>
              <a:rPr lang="ko-KR" altLang="en-US" dirty="0">
                <a:latin typeface="+mn-ea"/>
              </a:rPr>
              <a:t>회원가입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로그인</a:t>
            </a:r>
            <a:endParaRPr lang="en-US" altLang="ko-KR" dirty="0">
              <a:latin typeface="+mn-ea"/>
            </a:endParaRPr>
          </a:p>
          <a:p>
            <a:endParaRPr kumimoji="0" lang="en-US" dirty="0"/>
          </a:p>
        </p:txBody>
      </p:sp>
      <p:sp>
        <p:nvSpPr>
          <p:cNvPr id="14" name="텍스트 개체 틀 14">
            <a:extLst>
              <a:ext uri="{FF2B5EF4-FFF2-40B4-BE49-F238E27FC236}">
                <a16:creationId xmlns:a16="http://schemas.microsoft.com/office/drawing/2014/main" id="{02A7ED81-FA37-4A9B-9E13-7321BB342ED6}"/>
              </a:ext>
            </a:extLst>
          </p:cNvPr>
          <p:cNvSpPr txBox="1">
            <a:spLocks/>
          </p:cNvSpPr>
          <p:nvPr/>
        </p:nvSpPr>
        <p:spPr bwMode="auto">
          <a:xfrm>
            <a:off x="587444" y="-31830"/>
            <a:ext cx="1632737" cy="336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웹 기반 참고문헌 트리제공 서비스</a:t>
            </a:r>
            <a:endParaRPr kumimoji="0" lang="en-US" altLang="ko-KR" dirty="0"/>
          </a:p>
          <a:p>
            <a:endParaRPr kumimoji="0"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E44064-8B73-4229-8FAC-A287D4D88E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07957"/>
            <a:ext cx="6897600" cy="3893251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556FDD2-7FC5-447A-A7E6-88F396BA391F}"/>
              </a:ext>
            </a:extLst>
          </p:cNvPr>
          <p:cNvSpPr/>
          <p:nvPr/>
        </p:nvSpPr>
        <p:spPr>
          <a:xfrm>
            <a:off x="251520" y="2132856"/>
            <a:ext cx="1512168" cy="64807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4CCF9A-86A2-4A65-8E44-D8D268056E78}"/>
              </a:ext>
            </a:extLst>
          </p:cNvPr>
          <p:cNvSpPr txBox="1"/>
          <p:nvPr/>
        </p:nvSpPr>
        <p:spPr>
          <a:xfrm>
            <a:off x="1619672" y="1988840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BCAF21-1453-403B-9897-C03B8BE0EF0F}"/>
              </a:ext>
            </a:extLst>
          </p:cNvPr>
          <p:cNvSpPr/>
          <p:nvPr/>
        </p:nvSpPr>
        <p:spPr>
          <a:xfrm>
            <a:off x="1706848" y="1290978"/>
            <a:ext cx="720080" cy="64807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AF9431-5E43-4390-9D44-F51FD2477D2A}"/>
              </a:ext>
            </a:extLst>
          </p:cNvPr>
          <p:cNvSpPr txBox="1"/>
          <p:nvPr/>
        </p:nvSpPr>
        <p:spPr>
          <a:xfrm>
            <a:off x="1681159" y="1166843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D329B9-66DA-4932-BCB0-A2560479DD68}"/>
              </a:ext>
            </a:extLst>
          </p:cNvPr>
          <p:cNvSpPr/>
          <p:nvPr/>
        </p:nvSpPr>
        <p:spPr>
          <a:xfrm flipH="1" flipV="1">
            <a:off x="2951522" y="1874495"/>
            <a:ext cx="3996742" cy="328269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16" name="텍스트 개체 틀 14">
            <a:extLst>
              <a:ext uri="{FF2B5EF4-FFF2-40B4-BE49-F238E27FC236}">
                <a16:creationId xmlns:a16="http://schemas.microsoft.com/office/drawing/2014/main" id="{D50828F1-FBDE-4DAE-BE37-F1FD45EBC262}"/>
              </a:ext>
            </a:extLst>
          </p:cNvPr>
          <p:cNvSpPr txBox="1">
            <a:spLocks/>
          </p:cNvSpPr>
          <p:nvPr/>
        </p:nvSpPr>
        <p:spPr bwMode="auto">
          <a:xfrm>
            <a:off x="6976308" y="12724"/>
            <a:ext cx="1071570" cy="27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/>
              <a:t>2021.06.29</a:t>
            </a:r>
          </a:p>
        </p:txBody>
      </p:sp>
    </p:spTree>
    <p:extLst>
      <p:ext uri="{BB962C8B-B14F-4D97-AF65-F5344CB8AC3E}">
        <p14:creationId xmlns:p14="http://schemas.microsoft.com/office/powerpoint/2010/main" val="2824345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E_05</a:t>
            </a:r>
          </a:p>
          <a:p>
            <a:endParaRPr lang="en-US" altLang="ko-KR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0" lang="ko-KR" altLang="en-US" dirty="0"/>
              <a:t>로그인 후 실행</a:t>
            </a:r>
            <a:endParaRPr kumimoji="0" lang="en-US" altLang="ko-KR" dirty="0"/>
          </a:p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 클릭 시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E_03</a:t>
            </a:r>
            <a:r>
              <a:rPr lang="ko-KR" altLang="en-US" dirty="0">
                <a:latin typeface="+mn-ea"/>
              </a:rPr>
              <a:t>으로 이동</a:t>
            </a:r>
          </a:p>
          <a:p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사이드바 </a:t>
            </a:r>
            <a:r>
              <a:rPr lang="en-US" altLang="ko-KR" dirty="0">
                <a:latin typeface="+mn-ea"/>
              </a:rPr>
              <a:t>– </a:t>
            </a:r>
            <a:r>
              <a:rPr lang="ko-KR" altLang="en-US" dirty="0">
                <a:latin typeface="+mn-ea"/>
              </a:rPr>
              <a:t>로그인 완료</a:t>
            </a: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56008495"/>
              </p:ext>
            </p:extLst>
          </p:nvPr>
        </p:nvGraphicFramePr>
        <p:xfrm>
          <a:off x="7215188" y="4143375"/>
          <a:ext cx="1942252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사용자 이름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닉네임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추천논문을 알림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클릭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E_11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새로운 논문 업데이트를 알림</a:t>
                      </a:r>
                      <a:endParaRPr lang="en-US" altLang="ko-KR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클릭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E_12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클릭 시 로그아웃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latin typeface="+mn-ea"/>
              </a:rPr>
              <a:t>사이드바 </a:t>
            </a:r>
            <a:r>
              <a:rPr lang="en-US" altLang="ko-KR">
                <a:latin typeface="+mn-ea"/>
              </a:rPr>
              <a:t>– </a:t>
            </a:r>
            <a:r>
              <a:rPr lang="ko-KR" altLang="en-US">
                <a:latin typeface="+mn-ea"/>
              </a:rPr>
              <a:t>로그인 완료</a:t>
            </a:r>
            <a:endParaRPr kumimoji="0" lang="en-US" dirty="0"/>
          </a:p>
        </p:txBody>
      </p:sp>
      <p:sp>
        <p:nvSpPr>
          <p:cNvPr id="14" name="텍스트 개체 틀 14">
            <a:extLst>
              <a:ext uri="{FF2B5EF4-FFF2-40B4-BE49-F238E27FC236}">
                <a16:creationId xmlns:a16="http://schemas.microsoft.com/office/drawing/2014/main" id="{E6AC83CF-832D-4A28-B60A-3CA8436A1381}"/>
              </a:ext>
            </a:extLst>
          </p:cNvPr>
          <p:cNvSpPr txBox="1">
            <a:spLocks/>
          </p:cNvSpPr>
          <p:nvPr/>
        </p:nvSpPr>
        <p:spPr bwMode="auto">
          <a:xfrm>
            <a:off x="587444" y="-31830"/>
            <a:ext cx="1632737" cy="336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웹 기반 참고문헌 트리제공 서비스</a:t>
            </a:r>
            <a:endParaRPr kumimoji="0" lang="en-US" altLang="ko-KR" dirty="0"/>
          </a:p>
          <a:p>
            <a:endParaRPr kumimoji="0"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F54D0E-A49C-4D3B-B488-646680DBC9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72" y="1335949"/>
            <a:ext cx="6897600" cy="3893251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58EEE82-89F2-4344-B38C-CB778E4C6F3B}"/>
              </a:ext>
            </a:extLst>
          </p:cNvPr>
          <p:cNvSpPr/>
          <p:nvPr/>
        </p:nvSpPr>
        <p:spPr>
          <a:xfrm>
            <a:off x="251520" y="4653136"/>
            <a:ext cx="1368152" cy="57606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837A8-5CAB-4564-B434-1F40FEF917B9}"/>
              </a:ext>
            </a:extLst>
          </p:cNvPr>
          <p:cNvSpPr txBox="1"/>
          <p:nvPr/>
        </p:nvSpPr>
        <p:spPr>
          <a:xfrm>
            <a:off x="251520" y="4437112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BC86286-F515-42F9-9D69-891FCC96CDF5}"/>
              </a:ext>
            </a:extLst>
          </p:cNvPr>
          <p:cNvSpPr/>
          <p:nvPr/>
        </p:nvSpPr>
        <p:spPr>
          <a:xfrm>
            <a:off x="323528" y="2911359"/>
            <a:ext cx="1296143" cy="37362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3541B5-05E9-4513-9CDF-0CD9D509F612}"/>
              </a:ext>
            </a:extLst>
          </p:cNvPr>
          <p:cNvSpPr/>
          <p:nvPr/>
        </p:nvSpPr>
        <p:spPr>
          <a:xfrm>
            <a:off x="323529" y="2479311"/>
            <a:ext cx="1296143" cy="37362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EBED66-2703-4C6D-8ACF-20A7B1033D55}"/>
              </a:ext>
            </a:extLst>
          </p:cNvPr>
          <p:cNvSpPr txBox="1"/>
          <p:nvPr/>
        </p:nvSpPr>
        <p:spPr>
          <a:xfrm>
            <a:off x="239768" y="3159463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2BD2D5-6A5D-445A-9D27-FF58694B062C}"/>
              </a:ext>
            </a:extLst>
          </p:cNvPr>
          <p:cNvSpPr txBox="1"/>
          <p:nvPr/>
        </p:nvSpPr>
        <p:spPr>
          <a:xfrm>
            <a:off x="255170" y="1912011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68EA41-B5FB-4FE6-92FE-DFC84C1D365B}"/>
              </a:ext>
            </a:extLst>
          </p:cNvPr>
          <p:cNvSpPr/>
          <p:nvPr/>
        </p:nvSpPr>
        <p:spPr>
          <a:xfrm>
            <a:off x="170185" y="2116381"/>
            <a:ext cx="644097" cy="2189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382088-F3A6-4EE8-8976-4EBBA0D3410E}"/>
              </a:ext>
            </a:extLst>
          </p:cNvPr>
          <p:cNvSpPr txBox="1"/>
          <p:nvPr/>
        </p:nvSpPr>
        <p:spPr>
          <a:xfrm>
            <a:off x="239768" y="2325888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A5C1AF-E3D5-4324-99C9-FDF83E27E6A1}"/>
              </a:ext>
            </a:extLst>
          </p:cNvPr>
          <p:cNvSpPr/>
          <p:nvPr/>
        </p:nvSpPr>
        <p:spPr>
          <a:xfrm flipH="1" flipV="1">
            <a:off x="2915816" y="1844824"/>
            <a:ext cx="3996742" cy="328269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22" name="텍스트 개체 틀 14">
            <a:extLst>
              <a:ext uri="{FF2B5EF4-FFF2-40B4-BE49-F238E27FC236}">
                <a16:creationId xmlns:a16="http://schemas.microsoft.com/office/drawing/2014/main" id="{1B2C2557-52CB-4146-B6C7-DB2F298BDF1D}"/>
              </a:ext>
            </a:extLst>
          </p:cNvPr>
          <p:cNvSpPr txBox="1">
            <a:spLocks/>
          </p:cNvSpPr>
          <p:nvPr/>
        </p:nvSpPr>
        <p:spPr bwMode="auto">
          <a:xfrm>
            <a:off x="6976308" y="12724"/>
            <a:ext cx="1071570" cy="27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/>
              <a:t>2021.06.29</a:t>
            </a:r>
          </a:p>
        </p:txBody>
      </p:sp>
    </p:spTree>
    <p:extLst>
      <p:ext uri="{BB962C8B-B14F-4D97-AF65-F5344CB8AC3E}">
        <p14:creationId xmlns:p14="http://schemas.microsoft.com/office/powerpoint/2010/main" val="218180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E_06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사이드바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북마크 폴더</a:t>
            </a: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127640820"/>
              </p:ext>
            </p:extLst>
          </p:nvPr>
        </p:nvGraphicFramePr>
        <p:xfrm>
          <a:off x="7215188" y="4143375"/>
          <a:ext cx="1893316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 시 북마크 오픈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선택한 폴더 내의 북마크 목록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9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n-ea"/>
              </a:rPr>
              <a:t>사이드바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북마크 폴더</a:t>
            </a:r>
          </a:p>
          <a:p>
            <a:endParaRPr kumimoji="0"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129477-AB67-4F5D-9876-B1D9996C7A41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00424"/>
            <a:ext cx="6897600" cy="384480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8570AF6-1124-4B74-81B2-C35D97E89170}"/>
              </a:ext>
            </a:extLst>
          </p:cNvPr>
          <p:cNvSpPr/>
          <p:nvPr/>
        </p:nvSpPr>
        <p:spPr>
          <a:xfrm>
            <a:off x="1814860" y="1930693"/>
            <a:ext cx="504056" cy="135429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ACC982-E8EA-424F-8F7F-FCDA6EF451FC}"/>
              </a:ext>
            </a:extLst>
          </p:cNvPr>
          <p:cNvSpPr/>
          <p:nvPr/>
        </p:nvSpPr>
        <p:spPr>
          <a:xfrm>
            <a:off x="179512" y="1555436"/>
            <a:ext cx="1728192" cy="345774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43849F-7E30-457D-B660-CB8BA3DFE116}"/>
              </a:ext>
            </a:extLst>
          </p:cNvPr>
          <p:cNvSpPr txBox="1"/>
          <p:nvPr/>
        </p:nvSpPr>
        <p:spPr>
          <a:xfrm>
            <a:off x="2189714" y="1676579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BB3972-660D-4CE8-869D-273C45CE0F6D}"/>
              </a:ext>
            </a:extLst>
          </p:cNvPr>
          <p:cNvSpPr txBox="1"/>
          <p:nvPr/>
        </p:nvSpPr>
        <p:spPr>
          <a:xfrm>
            <a:off x="137892" y="1286721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BF3EA9-9D29-4E24-BEA1-F70D01AD990C}"/>
              </a:ext>
            </a:extLst>
          </p:cNvPr>
          <p:cNvSpPr/>
          <p:nvPr/>
        </p:nvSpPr>
        <p:spPr>
          <a:xfrm flipH="1" flipV="1">
            <a:off x="2951522" y="2090520"/>
            <a:ext cx="3996742" cy="328269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21" name="텍스트 개체 틀 14">
            <a:extLst>
              <a:ext uri="{FF2B5EF4-FFF2-40B4-BE49-F238E27FC236}">
                <a16:creationId xmlns:a16="http://schemas.microsoft.com/office/drawing/2014/main" id="{AF7FD98B-614B-4140-BBCB-1700BD9E2654}"/>
              </a:ext>
            </a:extLst>
          </p:cNvPr>
          <p:cNvSpPr txBox="1">
            <a:spLocks/>
          </p:cNvSpPr>
          <p:nvPr/>
        </p:nvSpPr>
        <p:spPr bwMode="auto">
          <a:xfrm>
            <a:off x="6976308" y="12724"/>
            <a:ext cx="1071570" cy="27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/>
              <a:t>2021.06.29</a:t>
            </a:r>
          </a:p>
        </p:txBody>
      </p:sp>
      <p:sp>
        <p:nvSpPr>
          <p:cNvPr id="23" name="텍스트 개체 틀 14">
            <a:extLst>
              <a:ext uri="{FF2B5EF4-FFF2-40B4-BE49-F238E27FC236}">
                <a16:creationId xmlns:a16="http://schemas.microsoft.com/office/drawing/2014/main" id="{4EC97FF5-4DC1-4FC1-A4AE-4DE0925864C7}"/>
              </a:ext>
            </a:extLst>
          </p:cNvPr>
          <p:cNvSpPr txBox="1">
            <a:spLocks/>
          </p:cNvSpPr>
          <p:nvPr/>
        </p:nvSpPr>
        <p:spPr bwMode="auto">
          <a:xfrm>
            <a:off x="587444" y="-31830"/>
            <a:ext cx="1632737" cy="336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웹 기반 참고문헌 트리제공 서비스</a:t>
            </a:r>
            <a:endParaRPr kumimoji="0" lang="en-US" altLang="ko-KR" dirty="0"/>
          </a:p>
          <a:p>
            <a:endParaRPr kumimoji="0" 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D631C33-A1D7-4311-B4A3-C3DE93BDB3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0" lang="ko-KR" altLang="en-US" dirty="0"/>
              <a:t>로그인 후 실행</a:t>
            </a:r>
            <a:endParaRPr kumimoji="0"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908080"/>
      </p:ext>
    </p:extLst>
  </p:cSld>
  <p:clrMapOvr>
    <a:masterClrMapping/>
  </p:clrMapOvr>
</p:sld>
</file>

<file path=ppt/theme/theme1.xml><?xml version="1.0" encoding="utf-8"?>
<a:theme xmlns:a="http://schemas.openxmlformats.org/drawingml/2006/main" name="컨설팅본부_프리젠테이션_기본 v2009062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/>
      </a:spPr>
      <a:bodyPr rtlCol="0" anchor="ctr"/>
      <a:lstStyle>
        <a:defPPr algn="ctr">
          <a:defRPr sz="11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solidFill>
          <a:schemeClr val="bg1"/>
        </a:solidFill>
        <a:ln w="9525"/>
        <a:effectLst/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834</Words>
  <Application>Microsoft Office PowerPoint</Application>
  <PresentationFormat>화면 슬라이드 쇼(4:3)</PresentationFormat>
  <Paragraphs>294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굴림</vt:lpstr>
      <vt:lpstr>나눔고딕</vt:lpstr>
      <vt:lpstr>맑은 고딕</vt:lpstr>
      <vt:lpstr>한컴 고딕</vt:lpstr>
      <vt:lpstr>Arial</vt:lpstr>
      <vt:lpstr>Wingdings</vt:lpstr>
      <vt:lpstr>컨설팅본부_프리젠테이션_기본 v20090629</vt:lpstr>
      <vt:lpstr>[ 웹 기반 참고문헌 트리제공  서비스 ]   화면 설계서</vt:lpstr>
      <vt:lpstr>서비스 흐름도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상황기반 스마트폰 통역 서비스 개발</dc:title>
  <dc:creator>Qlaser</dc:creator>
  <cp:lastModifiedBy>smhrd</cp:lastModifiedBy>
  <cp:revision>1378</cp:revision>
  <dcterms:created xsi:type="dcterms:W3CDTF">2009-06-30T03:37:15Z</dcterms:created>
  <dcterms:modified xsi:type="dcterms:W3CDTF">2021-06-30T02:45:56Z</dcterms:modified>
  <cp:version/>
</cp:coreProperties>
</file>