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99" r:id="rId3"/>
    <p:sldId id="300" r:id="rId4"/>
    <p:sldId id="306" r:id="rId5"/>
    <p:sldId id="327" r:id="rId6"/>
    <p:sldId id="328" r:id="rId7"/>
    <p:sldId id="331" r:id="rId8"/>
    <p:sldId id="332" r:id="rId9"/>
    <p:sldId id="330" r:id="rId10"/>
    <p:sldId id="333" r:id="rId11"/>
    <p:sldId id="334" r:id="rId12"/>
    <p:sldId id="329" r:id="rId13"/>
    <p:sldId id="336" r:id="rId14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선일" initials="김선" lastIdx="1" clrIdx="0">
    <p:extLst>
      <p:ext uri="{19B8F6BF-5375-455C-9EA6-DF929625EA0E}">
        <p15:presenceInfo xmlns:p15="http://schemas.microsoft.com/office/powerpoint/2012/main" userId="20e491fc5a92b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00"/>
    <a:srgbClr val="595959"/>
    <a:srgbClr val="0000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 snapToObjects="1">
      <p:cViewPr varScale="1">
        <p:scale>
          <a:sx n="110" d="100"/>
          <a:sy n="110" d="100"/>
        </p:scale>
        <p:origin x="1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060848"/>
            <a:ext cx="8858312" cy="179621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sz="2400" dirty="0"/>
              <a:t>과제명</a:t>
            </a:r>
            <a:r>
              <a:rPr lang="en-US" altLang="ko-KR" sz="2400" dirty="0"/>
              <a:t>:</a:t>
            </a:r>
            <a:r>
              <a:rPr lang="ko-KR" altLang="en-US" sz="2400" dirty="0"/>
              <a:t> 디지털 콘텐츠 분석을 통한 작물의 병충해 판독관리 시스템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Farm_H</a:t>
            </a:r>
            <a:r>
              <a:rPr lang="en-US" altLang="ko-KR" sz="2400" dirty="0"/>
              <a:t>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팀명</a:t>
            </a:r>
            <a:r>
              <a:rPr lang="en-US" altLang="ko-KR" sz="2000" b="1" dirty="0">
                <a:solidFill>
                  <a:schemeClr val="tx1"/>
                </a:solidFill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</a:rPr>
              <a:t> 구글 신입사원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2021. 10. 17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EB66D4C-D7E3-41A4-A347-B582BC4B5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3"/>
          <a:stretch/>
        </p:blipFill>
        <p:spPr>
          <a:xfrm>
            <a:off x="2124314" y="532984"/>
            <a:ext cx="3167180" cy="579203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F_R_105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진단결과에서 농약 정보를 누르면 이동한다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사용자는 병과 관련 있는 농약을 확인 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농약 구매버튼을 누르면 구매 사이트로 이동한다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0050177"/>
              </p:ext>
            </p:extLst>
          </p:nvPr>
        </p:nvGraphicFramePr>
        <p:xfrm>
          <a:off x="7184334" y="4143378"/>
          <a:ext cx="1933744" cy="752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분석된 병명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농약 구매 버튼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농약정보</a:t>
            </a:r>
            <a:endParaRPr kumimoji="0"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C1FE81-9AB3-486E-9962-37F92EFE1CE5}"/>
              </a:ext>
            </a:extLst>
          </p:cNvPr>
          <p:cNvGrpSpPr/>
          <p:nvPr/>
        </p:nvGrpSpPr>
        <p:grpSpPr>
          <a:xfrm>
            <a:off x="4334325" y="1628800"/>
            <a:ext cx="768696" cy="1797098"/>
            <a:chOff x="1158282" y="1196752"/>
            <a:chExt cx="768696" cy="17970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486360-74EA-4D08-8625-50E60D280030}"/>
                </a:ext>
              </a:extLst>
            </p:cNvPr>
            <p:cNvSpPr/>
            <p:nvPr/>
          </p:nvSpPr>
          <p:spPr>
            <a:xfrm>
              <a:off x="1158282" y="2705818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9486360-74EA-4D08-8625-50E60D280030}"/>
                </a:ext>
              </a:extLst>
            </p:cNvPr>
            <p:cNvSpPr/>
            <p:nvPr/>
          </p:nvSpPr>
          <p:spPr>
            <a:xfrm>
              <a:off x="1638946" y="1196752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29FBB0-4CF2-4DA1-B89C-F403496A78A1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1732227A-7CC0-4F93-9498-13879504FA42}"/>
              </a:ext>
            </a:extLst>
          </p:cNvPr>
          <p:cNvSpPr txBox="1">
            <a:spLocks/>
          </p:cNvSpPr>
          <p:nvPr/>
        </p:nvSpPr>
        <p:spPr bwMode="auto">
          <a:xfrm>
            <a:off x="593286" y="-5093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900" dirty="0"/>
              <a:t>F_R_109, </a:t>
            </a:r>
            <a:r>
              <a:rPr lang="en-US" altLang="ko-KR" sz="800" dirty="0"/>
              <a:t>F_R_112</a:t>
            </a:r>
            <a:endParaRPr lang="ko-KR" altLang="en-US" sz="900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농약을 촬영하고 </a:t>
            </a:r>
            <a:r>
              <a:rPr lang="en-US" altLang="ko-KR" dirty="0"/>
              <a:t>OCR</a:t>
            </a:r>
            <a:r>
              <a:rPr lang="ko-KR" altLang="en-US" dirty="0"/>
              <a:t>을 이용해 텍스트를 추출한다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이력관리에서 농약 촬영 버튼을 누르면 농약을 촬영할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저장 버튼을 누르면 촬영된 농약이 저장된다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농약관리에서 저장된 농약을 볼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88616998"/>
              </p:ext>
            </p:extLst>
          </p:nvPr>
        </p:nvGraphicFramePr>
        <p:xfrm>
          <a:off x="7184334" y="4143378"/>
          <a:ext cx="1933744" cy="752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농약 저장버튼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뒤로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가기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분석내용 확인가능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농약</a:t>
            </a:r>
            <a:r>
              <a:rPr kumimoji="0" lang="en-US" altLang="ko-KR" dirty="0"/>
              <a:t> </a:t>
            </a:r>
            <a:r>
              <a:rPr kumimoji="0" lang="ko-KR" altLang="en-US" dirty="0"/>
              <a:t>분석 페이지 </a:t>
            </a:r>
            <a:endParaRPr kumimoji="0"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BD52F4-7E20-4036-9832-652FF0F3BFEE}"/>
              </a:ext>
            </a:extLst>
          </p:cNvPr>
          <p:cNvGrpSpPr/>
          <p:nvPr/>
        </p:nvGrpSpPr>
        <p:grpSpPr>
          <a:xfrm>
            <a:off x="355050" y="908720"/>
            <a:ext cx="3167180" cy="4892916"/>
            <a:chOff x="2197950" y="908720"/>
            <a:chExt cx="3167180" cy="48929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468470-2E90-4A7A-98E5-4CA37CC21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54"/>
            <a:stretch/>
          </p:blipFill>
          <p:spPr>
            <a:xfrm>
              <a:off x="2197950" y="908720"/>
              <a:ext cx="3167180" cy="4892916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D675FD-61A3-43D0-A5B0-9F5C81C75C28}"/>
                </a:ext>
              </a:extLst>
            </p:cNvPr>
            <p:cNvSpPr/>
            <p:nvPr/>
          </p:nvSpPr>
          <p:spPr>
            <a:xfrm>
              <a:off x="4814090" y="3211162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486360-74EA-4D08-8625-50E60D280030}"/>
                </a:ext>
              </a:extLst>
            </p:cNvPr>
            <p:cNvSpPr/>
            <p:nvPr/>
          </p:nvSpPr>
          <p:spPr>
            <a:xfrm>
              <a:off x="4764767" y="5157192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9486360-74EA-4D08-8625-50E60D280030}"/>
                </a:ext>
              </a:extLst>
            </p:cNvPr>
            <p:cNvSpPr/>
            <p:nvPr/>
          </p:nvSpPr>
          <p:spPr>
            <a:xfrm>
              <a:off x="3478687" y="5157192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86AB1F-4E02-4D81-B7A8-95BE55E977CA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366478EF-9206-4187-A670-FC7A285C652D}"/>
              </a:ext>
            </a:extLst>
          </p:cNvPr>
          <p:cNvSpPr txBox="1">
            <a:spLocks/>
          </p:cNvSpPr>
          <p:nvPr/>
        </p:nvSpPr>
        <p:spPr bwMode="auto">
          <a:xfrm>
            <a:off x="593286" y="-5093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31CC6B-3FC1-47BC-A0FA-06DBEA005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r="-2950" b="7601"/>
          <a:stretch/>
        </p:blipFill>
        <p:spPr>
          <a:xfrm>
            <a:off x="3849692" y="475765"/>
            <a:ext cx="3022311" cy="60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000" dirty="0"/>
              <a:t>F_R_110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사용자가 원할 시 이력저장 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+mn-ea"/>
              </a:rPr>
              <a:t>녹음 또는 저장파일을 통해 음성 추출이 가능하다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9"/>
            <a:ext cx="1871874" cy="1301102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이력 관리에 필요한 이력 내용에 대해 녹음을 하면 텍스트로 저장한다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34668621"/>
              </p:ext>
            </p:extLst>
          </p:nvPr>
        </p:nvGraphicFramePr>
        <p:xfrm>
          <a:off x="7184334" y="4143378"/>
          <a:ext cx="1933744" cy="752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음성추출 결과 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이력 저장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음성추출 페이지</a:t>
            </a:r>
            <a:endParaRPr kumimoji="0"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6502A-5FE9-4D43-88CC-72356B4CF6DC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4839980-C54D-4D0C-B08A-3A9116E39046}"/>
              </a:ext>
            </a:extLst>
          </p:cNvPr>
          <p:cNvSpPr txBox="1">
            <a:spLocks/>
          </p:cNvSpPr>
          <p:nvPr/>
        </p:nvSpPr>
        <p:spPr bwMode="auto">
          <a:xfrm>
            <a:off x="593286" y="-5093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8D7BEB-FE51-40B0-ADDC-1B67970968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>
          <a:xfrm>
            <a:off x="2339752" y="548680"/>
            <a:ext cx="3167180" cy="602128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FD914F07-EB05-4EB9-B9A0-68AAEDBC0EEB}"/>
              </a:ext>
            </a:extLst>
          </p:cNvPr>
          <p:cNvSpPr/>
          <p:nvPr/>
        </p:nvSpPr>
        <p:spPr>
          <a:xfrm>
            <a:off x="5004048" y="5733256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59E2B9-BCE1-4389-99EF-7A2EED81B9A2}"/>
              </a:ext>
            </a:extLst>
          </p:cNvPr>
          <p:cNvSpPr/>
          <p:nvPr/>
        </p:nvSpPr>
        <p:spPr>
          <a:xfrm>
            <a:off x="4716016" y="4120660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5A61794-9EA6-4C25-B8A0-2E5889801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5" y="612068"/>
            <a:ext cx="2601846" cy="5633864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000" dirty="0"/>
              <a:t>F_R_112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날씨는 기상 </a:t>
            </a:r>
            <a:r>
              <a:rPr lang="en-US" altLang="ko-KR" dirty="0"/>
              <a:t>API 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이력관리에서 이력 확인을 누르면 저장된 이력을 확인 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달력을 이용해 해당하는 날짜의 이력을 볼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1752784"/>
              </p:ext>
            </p:extLst>
          </p:nvPr>
        </p:nvGraphicFramePr>
        <p:xfrm>
          <a:off x="7184334" y="4143378"/>
          <a:ext cx="1933744" cy="501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이력 달력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해당하는 날짜의 이력내용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이력확인</a:t>
            </a:r>
            <a:endParaRPr kumimoji="0"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9B0450-63CF-4EAE-B237-A78969C595ED}"/>
              </a:ext>
            </a:extLst>
          </p:cNvPr>
          <p:cNvGrpSpPr/>
          <p:nvPr/>
        </p:nvGrpSpPr>
        <p:grpSpPr>
          <a:xfrm>
            <a:off x="1265638" y="908720"/>
            <a:ext cx="1434154" cy="1574677"/>
            <a:chOff x="2417766" y="1196752"/>
            <a:chExt cx="1434154" cy="157467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486360-74EA-4D08-8625-50E60D280030}"/>
                </a:ext>
              </a:extLst>
            </p:cNvPr>
            <p:cNvSpPr/>
            <p:nvPr/>
          </p:nvSpPr>
          <p:spPr>
            <a:xfrm>
              <a:off x="2417766" y="2483397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9486360-74EA-4D08-8625-50E60D280030}"/>
                </a:ext>
              </a:extLst>
            </p:cNvPr>
            <p:cNvSpPr/>
            <p:nvPr/>
          </p:nvSpPr>
          <p:spPr>
            <a:xfrm>
              <a:off x="3563888" y="1196752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65B3B5-B845-4E21-9B36-DE5BA7B5718A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3" name="텍스트 개체 틀 14">
            <a:extLst>
              <a:ext uri="{FF2B5EF4-FFF2-40B4-BE49-F238E27FC236}">
                <a16:creationId xmlns:a16="http://schemas.microsoft.com/office/drawing/2014/main" id="{9138D327-FA1D-49EA-88E2-39BDE3067C6E}"/>
              </a:ext>
            </a:extLst>
          </p:cNvPr>
          <p:cNvSpPr txBox="1">
            <a:spLocks/>
          </p:cNvSpPr>
          <p:nvPr/>
        </p:nvSpPr>
        <p:spPr bwMode="auto">
          <a:xfrm>
            <a:off x="593286" y="-5093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1A5915-627E-4FA9-B753-5F87FD88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76" y="612068"/>
            <a:ext cx="2734753" cy="59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 descr="C:\Users\wjs02\Desktop\2차프로젝트_윤호팀\기획\화면흐름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804539"/>
            <a:ext cx="7200000" cy="5248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42875" y="6319831"/>
            <a:ext cx="885825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81903" y="1182819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화면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7818" y="2002914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병해충 판독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6366" y="3050053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이력관리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6366" y="46247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드론방역신청</a:t>
            </a:r>
            <a:endParaRPr kumimoji="0" lang="ko-KR" altLang="en-US" sz="11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00266" y="308413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농약 촬영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00266" y="35527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음성작성</a:t>
            </a:r>
          </a:p>
        </p:txBody>
      </p:sp>
      <p:cxnSp>
        <p:nvCxnSpPr>
          <p:cNvPr id="9" name="꺾인 연결선 8"/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-88049" y="2954381"/>
            <a:ext cx="3227806" cy="5410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143244" y="3264139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143244" y="3264138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10" idx="1"/>
          </p:cNvCxnSpPr>
          <p:nvPr/>
        </p:nvCxnSpPr>
        <p:spPr>
          <a:xfrm>
            <a:off x="1255341" y="2216999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53888" y="3264139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626638" y="409986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이력확인</a:t>
            </a:r>
          </a:p>
        </p:txBody>
      </p:sp>
      <p:sp>
        <p:nvSpPr>
          <p:cNvPr id="42" name="모서리가 둥근 직사각형 14">
            <a:extLst>
              <a:ext uri="{FF2B5EF4-FFF2-40B4-BE49-F238E27FC236}">
                <a16:creationId xmlns:a16="http://schemas.microsoft.com/office/drawing/2014/main" id="{B8BF9DC0-6192-47F1-99F6-140638F47A8A}"/>
              </a:ext>
            </a:extLst>
          </p:cNvPr>
          <p:cNvSpPr/>
          <p:nvPr/>
        </p:nvSpPr>
        <p:spPr>
          <a:xfrm>
            <a:off x="3623389" y="199963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촬영</a:t>
            </a:r>
          </a:p>
        </p:txBody>
      </p:sp>
      <p:sp>
        <p:nvSpPr>
          <p:cNvPr id="50" name="모서리가 둥근 직사각형 15">
            <a:extLst>
              <a:ext uri="{FF2B5EF4-FFF2-40B4-BE49-F238E27FC236}">
                <a16:creationId xmlns:a16="http://schemas.microsoft.com/office/drawing/2014/main" id="{67208F6F-12AA-405E-BF21-E149372CBD89}"/>
              </a:ext>
            </a:extLst>
          </p:cNvPr>
          <p:cNvSpPr/>
          <p:nvPr/>
        </p:nvSpPr>
        <p:spPr>
          <a:xfrm>
            <a:off x="3600265" y="25051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앨범</a:t>
            </a:r>
          </a:p>
        </p:txBody>
      </p:sp>
      <p:cxnSp>
        <p:nvCxnSpPr>
          <p:cNvPr id="53" name="꺾인 연결선 30">
            <a:extLst>
              <a:ext uri="{FF2B5EF4-FFF2-40B4-BE49-F238E27FC236}">
                <a16:creationId xmlns:a16="http://schemas.microsoft.com/office/drawing/2014/main" id="{6A131B75-94C6-4155-9ECB-5DB5AC61EC11}"/>
              </a:ext>
            </a:extLst>
          </p:cNvPr>
          <p:cNvCxnSpPr/>
          <p:nvPr/>
        </p:nvCxnSpPr>
        <p:spPr>
          <a:xfrm>
            <a:off x="3156428" y="2194657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091A1D0-F7C0-4552-B909-E42105746D31}"/>
              </a:ext>
            </a:extLst>
          </p:cNvPr>
          <p:cNvCxnSpPr/>
          <p:nvPr/>
        </p:nvCxnSpPr>
        <p:spPr>
          <a:xfrm flipV="1">
            <a:off x="3156428" y="2194656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15">
            <a:extLst>
              <a:ext uri="{FF2B5EF4-FFF2-40B4-BE49-F238E27FC236}">
                <a16:creationId xmlns:a16="http://schemas.microsoft.com/office/drawing/2014/main" id="{67208F6F-12AA-405E-BF21-E149372CBD89}"/>
              </a:ext>
            </a:extLst>
          </p:cNvPr>
          <p:cNvSpPr/>
          <p:nvPr/>
        </p:nvSpPr>
        <p:spPr>
          <a:xfrm>
            <a:off x="5148064" y="22510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진단결과 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EE98AC9-5929-4F29-B190-94ACB703043F}"/>
              </a:ext>
            </a:extLst>
          </p:cNvPr>
          <p:cNvCxnSpPr>
            <a:cxnSpLocks/>
            <a:stCxn id="42" idx="3"/>
            <a:endCxn id="79" idx="1"/>
          </p:cNvCxnSpPr>
          <p:nvPr/>
        </p:nvCxnSpPr>
        <p:spPr>
          <a:xfrm>
            <a:off x="4970268" y="2179635"/>
            <a:ext cx="177796" cy="2514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E98AC9-5929-4F29-B190-94ACB703043F}"/>
              </a:ext>
            </a:extLst>
          </p:cNvPr>
          <p:cNvCxnSpPr>
            <a:cxnSpLocks/>
            <a:stCxn id="50" idx="3"/>
            <a:endCxn id="79" idx="1"/>
          </p:cNvCxnSpPr>
          <p:nvPr/>
        </p:nvCxnSpPr>
        <p:spPr>
          <a:xfrm flipV="1">
            <a:off x="4947144" y="2431085"/>
            <a:ext cx="200920" cy="2540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모서리가 둥근 직사각형 14">
            <a:extLst>
              <a:ext uri="{FF2B5EF4-FFF2-40B4-BE49-F238E27FC236}">
                <a16:creationId xmlns:a16="http://schemas.microsoft.com/office/drawing/2014/main" id="{A4C60849-328E-48E1-8F6F-B83BD0C309C1}"/>
              </a:ext>
            </a:extLst>
          </p:cNvPr>
          <p:cNvSpPr/>
          <p:nvPr/>
        </p:nvSpPr>
        <p:spPr>
          <a:xfrm>
            <a:off x="6961904" y="22510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드론</a:t>
            </a: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방제 신청</a:t>
            </a:r>
          </a:p>
        </p:txBody>
      </p:sp>
      <p:sp>
        <p:nvSpPr>
          <p:cNvPr id="105" name="모서리가 둥근 직사각형 15">
            <a:extLst>
              <a:ext uri="{FF2B5EF4-FFF2-40B4-BE49-F238E27FC236}">
                <a16:creationId xmlns:a16="http://schemas.microsoft.com/office/drawing/2014/main" id="{7A49D6F2-3EC0-4D34-94DA-6EA66FD94218}"/>
              </a:ext>
            </a:extLst>
          </p:cNvPr>
          <p:cNvSpPr/>
          <p:nvPr/>
        </p:nvSpPr>
        <p:spPr>
          <a:xfrm>
            <a:off x="6938780" y="275660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이력저장</a:t>
            </a:r>
          </a:p>
        </p:txBody>
      </p:sp>
      <p:cxnSp>
        <p:nvCxnSpPr>
          <p:cNvPr id="106" name="꺾인 연결선 30">
            <a:extLst>
              <a:ext uri="{FF2B5EF4-FFF2-40B4-BE49-F238E27FC236}">
                <a16:creationId xmlns:a16="http://schemas.microsoft.com/office/drawing/2014/main" id="{F7CF2FCC-E9E7-42CA-998B-5A645BDEC6EC}"/>
              </a:ext>
            </a:extLst>
          </p:cNvPr>
          <p:cNvCxnSpPr/>
          <p:nvPr/>
        </p:nvCxnSpPr>
        <p:spPr>
          <a:xfrm>
            <a:off x="6494943" y="2446107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F6D6A05-DB70-430C-9053-6F6858D87BCF}"/>
              </a:ext>
            </a:extLst>
          </p:cNvPr>
          <p:cNvCxnSpPr/>
          <p:nvPr/>
        </p:nvCxnSpPr>
        <p:spPr>
          <a:xfrm flipV="1">
            <a:off x="6494943" y="2446106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1" idx="3"/>
            <a:endCxn id="54" idx="1"/>
          </p:cNvCxnSpPr>
          <p:nvPr/>
        </p:nvCxnSpPr>
        <p:spPr>
          <a:xfrm>
            <a:off x="3143245" y="3264139"/>
            <a:ext cx="483393" cy="1015721"/>
          </a:xfrm>
          <a:prstGeom prst="bentConnector3">
            <a:avLst>
              <a:gd name="adj1" fmla="val 464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F_R_101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시 </a:t>
            </a:r>
            <a:r>
              <a:rPr lang="en-US" altLang="ko-KR" dirty="0"/>
              <a:t>QR </a:t>
            </a:r>
            <a:r>
              <a:rPr lang="ko-KR" altLang="en-US" dirty="0"/>
              <a:t>코드와 핀 번호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r>
              <a:rPr lang="ko-KR" altLang="en-US" dirty="0"/>
              <a:t>를 이용해 사용자는 자신의 페이지로 이동할 수 있다 </a:t>
            </a:r>
            <a:r>
              <a:rPr lang="en-US" altLang="ko-KR" dirty="0"/>
              <a:t>.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APP MAIN </a:t>
            </a:r>
            <a:r>
              <a:rPr lang="ko-KR" altLang="en-US" dirty="0">
                <a:latin typeface="+mn-ea"/>
              </a:rPr>
              <a:t>화면 </a:t>
            </a:r>
            <a:endParaRPr lang="en-US" altLang="ko-KR" sz="7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병충해 판독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이력관리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드론</a:t>
            </a:r>
            <a:r>
              <a:rPr lang="ko-KR" altLang="en-US" dirty="0">
                <a:latin typeface="+mn-ea"/>
              </a:rPr>
              <a:t> 방제 신청 페이지로 이동할 수 있다 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475774534"/>
              </p:ext>
            </p:extLst>
          </p:nvPr>
        </p:nvGraphicFramePr>
        <p:xfrm>
          <a:off x="7184334" y="4143378"/>
          <a:ext cx="1933744" cy="752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병충해 판독버튼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이력관리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드론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방제 신청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메인 페이지</a:t>
            </a:r>
            <a:endParaRPr kumimoji="0"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108185-8CD5-4DE8-A708-D0C78D5F030E}"/>
              </a:ext>
            </a:extLst>
          </p:cNvPr>
          <p:cNvGrpSpPr/>
          <p:nvPr/>
        </p:nvGrpSpPr>
        <p:grpSpPr>
          <a:xfrm>
            <a:off x="3850345" y="1018089"/>
            <a:ext cx="3157822" cy="4821822"/>
            <a:chOff x="1414178" y="477374"/>
            <a:chExt cx="4536504" cy="61172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CF2D41-B9C0-4804-B602-17F9DD7B3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178" y="477374"/>
              <a:ext cx="4536504" cy="6117264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486360-74EA-4D08-8625-50E60D280030}"/>
                </a:ext>
              </a:extLst>
            </p:cNvPr>
            <p:cNvSpPr/>
            <p:nvPr/>
          </p:nvSpPr>
          <p:spPr>
            <a:xfrm>
              <a:off x="5141224" y="1930693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8306ACD-745C-42A9-9193-87FCA20084FF}"/>
                </a:ext>
              </a:extLst>
            </p:cNvPr>
            <p:cNvSpPr/>
            <p:nvPr/>
          </p:nvSpPr>
          <p:spPr>
            <a:xfrm>
              <a:off x="5141224" y="5207721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D675FD-61A3-43D0-A5B0-9F5C81C75C28}"/>
                </a:ext>
              </a:extLst>
            </p:cNvPr>
            <p:cNvSpPr/>
            <p:nvPr/>
          </p:nvSpPr>
          <p:spPr>
            <a:xfrm>
              <a:off x="5141224" y="3623545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8E7FA23-1D21-486B-BC22-A0EDECD7AE75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E2FD92-C334-473A-B0CA-29BF5DB1AE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" b="21651"/>
          <a:stretch/>
        </p:blipFill>
        <p:spPr>
          <a:xfrm>
            <a:off x="582273" y="1009781"/>
            <a:ext cx="315782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37" y="561975"/>
            <a:ext cx="340995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F_R_103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사용자는 사진</a:t>
            </a:r>
            <a:r>
              <a:rPr lang="en-US" altLang="ko-KR" dirty="0"/>
              <a:t>, </a:t>
            </a:r>
            <a:r>
              <a:rPr lang="ko-KR" altLang="en-US" dirty="0"/>
              <a:t>영상 앨범을 선택 할 수 있다</a:t>
            </a:r>
            <a:r>
              <a:rPr lang="en-US" altLang="ko-KR" dirty="0"/>
              <a:t>.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메인 페이지 </a:t>
            </a:r>
            <a:r>
              <a:rPr lang="en-US" altLang="ko-KR" dirty="0">
                <a:latin typeface="+mn-ea"/>
              </a:rPr>
              <a:t>(1</a:t>
            </a:r>
            <a:r>
              <a:rPr lang="ko-KR" altLang="en-US" dirty="0">
                <a:latin typeface="+mn-ea"/>
              </a:rPr>
              <a:t>번 버튼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병충해 판독 버튼을 누르면 병충해 촬영 할 수 있는 카메라가 활성화 된다</a:t>
            </a:r>
            <a:r>
              <a:rPr lang="en-US" altLang="ko-KR" dirty="0">
                <a:latin typeface="+mn-ea"/>
              </a:rPr>
              <a:t>.</a:t>
            </a:r>
          </a:p>
          <a:p>
            <a:pPr indent="0">
              <a:buNone/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1752784"/>
              </p:ext>
            </p:extLst>
          </p:nvPr>
        </p:nvGraphicFramePr>
        <p:xfrm>
          <a:off x="7184334" y="4143378"/>
          <a:ext cx="1933744" cy="752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앨범 판독버튼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사진촬영 가이드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촬영 버튼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병해충 촬영 페이지 </a:t>
            </a:r>
            <a:endParaRPr kumimoji="0" 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486360-74EA-4D08-8625-50E60D280030}"/>
              </a:ext>
            </a:extLst>
          </p:cNvPr>
          <p:cNvSpPr/>
          <p:nvPr/>
        </p:nvSpPr>
        <p:spPr>
          <a:xfrm>
            <a:off x="3533671" y="687738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306ACD-745C-42A9-9193-87FCA20084FF}"/>
              </a:ext>
            </a:extLst>
          </p:cNvPr>
          <p:cNvSpPr/>
          <p:nvPr/>
        </p:nvSpPr>
        <p:spPr>
          <a:xfrm>
            <a:off x="2070994" y="5589240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8D675FD-61A3-43D0-A5B0-9F5C81C75C28}"/>
              </a:ext>
            </a:extLst>
          </p:cNvPr>
          <p:cNvSpPr/>
          <p:nvPr/>
        </p:nvSpPr>
        <p:spPr>
          <a:xfrm>
            <a:off x="3011271" y="2339381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D2F10-5A00-4E06-8D6E-D082AD992D8B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4D050309-9418-4150-8938-307F119A15F7}"/>
              </a:ext>
            </a:extLst>
          </p:cNvPr>
          <p:cNvSpPr txBox="1">
            <a:spLocks/>
          </p:cNvSpPr>
          <p:nvPr/>
        </p:nvSpPr>
        <p:spPr bwMode="auto">
          <a:xfrm>
            <a:off x="582272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F_R_104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사용자가 원할 시 이력저장 한다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latin typeface="+mn-ea"/>
              </a:rPr>
              <a:t>드론</a:t>
            </a:r>
            <a:r>
              <a:rPr lang="ko-KR" altLang="en-US" dirty="0"/>
              <a:t> 방제 신청 시 해당하는 병에 대해 방제를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1874" cy="1301102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분석된 결과를 보여주는 페이지 이다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병해충 명과 예방법을 확인할 수 있으며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분석된 사진을 확인할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해당 병해충의 </a:t>
            </a:r>
            <a:r>
              <a:rPr lang="ko-KR" altLang="en-US" dirty="0" err="1">
                <a:latin typeface="+mn-ea"/>
              </a:rPr>
              <a:t>드론</a:t>
            </a:r>
            <a:r>
              <a:rPr lang="ko-KR" altLang="en-US" dirty="0">
                <a:latin typeface="+mn-ea"/>
              </a:rPr>
              <a:t> 방제 신청과 이력저장을 할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6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44624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병해충 진단 결과 페이지 </a:t>
            </a:r>
            <a:endParaRPr kumimoji="0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32ED5-89FE-4F8A-83C4-D66A1C530DA3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3" name="텍스트 개체 틀 14">
            <a:extLst>
              <a:ext uri="{FF2B5EF4-FFF2-40B4-BE49-F238E27FC236}">
                <a16:creationId xmlns:a16="http://schemas.microsoft.com/office/drawing/2014/main" id="{4CAC1F2A-39A0-4A0A-982E-3AC42DA20370}"/>
              </a:ext>
            </a:extLst>
          </p:cNvPr>
          <p:cNvSpPr txBox="1">
            <a:spLocks/>
          </p:cNvSpPr>
          <p:nvPr/>
        </p:nvSpPr>
        <p:spPr bwMode="auto">
          <a:xfrm>
            <a:off x="593286" y="-5093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32E75A-1928-43E6-ADEC-3DD86E05AD3D}"/>
              </a:ext>
            </a:extLst>
          </p:cNvPr>
          <p:cNvGrpSpPr/>
          <p:nvPr/>
        </p:nvGrpSpPr>
        <p:grpSpPr>
          <a:xfrm>
            <a:off x="2057416" y="631262"/>
            <a:ext cx="3200400" cy="5822164"/>
            <a:chOff x="2057416" y="631262"/>
            <a:chExt cx="3200400" cy="582216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6E35A18-1394-4939-B471-1EB0965CEB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53" b="11151"/>
            <a:stretch/>
          </p:blipFill>
          <p:spPr>
            <a:xfrm>
              <a:off x="2057416" y="631262"/>
              <a:ext cx="3200400" cy="5822164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13EF99B-424A-474D-96B8-8B1CE2F710DA}"/>
                </a:ext>
              </a:extLst>
            </p:cNvPr>
            <p:cNvGrpSpPr/>
            <p:nvPr/>
          </p:nvGrpSpPr>
          <p:grpSpPr>
            <a:xfrm>
              <a:off x="3369584" y="3591196"/>
              <a:ext cx="1736712" cy="2456656"/>
              <a:chOff x="5052146" y="3254312"/>
              <a:chExt cx="1736712" cy="245665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147E16D-EC4F-4F0D-BC02-AD504DFEE09B}"/>
                  </a:ext>
                </a:extLst>
              </p:cNvPr>
              <p:cNvSpPr/>
              <p:nvPr/>
            </p:nvSpPr>
            <p:spPr>
              <a:xfrm>
                <a:off x="6500826" y="3254312"/>
                <a:ext cx="288032" cy="287785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A1C8D4A-E081-4C3E-A956-2E47599648AF}"/>
                  </a:ext>
                </a:extLst>
              </p:cNvPr>
              <p:cNvSpPr/>
              <p:nvPr/>
            </p:nvSpPr>
            <p:spPr>
              <a:xfrm>
                <a:off x="5052146" y="542293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B5B8F2D-BB47-44B4-B3F7-42544EE9A00A}"/>
                  </a:ext>
                </a:extLst>
              </p:cNvPr>
              <p:cNvSpPr/>
              <p:nvPr/>
            </p:nvSpPr>
            <p:spPr>
              <a:xfrm>
                <a:off x="6356810" y="542293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27" name="표 개체 틀 1">
            <a:extLst>
              <a:ext uri="{FF2B5EF4-FFF2-40B4-BE49-F238E27FC236}">
                <a16:creationId xmlns:a16="http://schemas.microsoft.com/office/drawing/2014/main" id="{FEE0CA32-223C-4543-9250-E499C785D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392640"/>
              </p:ext>
            </p:extLst>
          </p:nvPr>
        </p:nvGraphicFramePr>
        <p:xfrm>
          <a:off x="7184334" y="4116842"/>
          <a:ext cx="1933744" cy="752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농약 정보 버튼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드론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방제 신청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이력 저장버튼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FEE5CF-80C9-4504-8D2B-9960D92B93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" b="11933"/>
          <a:stretch/>
        </p:blipFill>
        <p:spPr>
          <a:xfrm>
            <a:off x="2215010" y="691230"/>
            <a:ext cx="3200400" cy="5803114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F_R_106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사진 또는 농약을 필수적으로 기입 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메인 페이지 에서 </a:t>
            </a:r>
            <a:r>
              <a:rPr lang="en-US" altLang="ko-KR" dirty="0">
                <a:latin typeface="+mn-ea"/>
              </a:rPr>
              <a:t>Drone</a:t>
            </a:r>
            <a:r>
              <a:rPr lang="ko-KR" altLang="en-US" dirty="0">
                <a:latin typeface="+mn-ea"/>
              </a:rPr>
              <a:t> 방제 버튼을 누르면 이동한다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사용자는 원하는 농약이나  밭의 사진을 찍어 방제 회사에게 제출할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평수를 입력 후 신청하면 </a:t>
            </a:r>
            <a:r>
              <a:rPr lang="en-US" altLang="ko-KR" dirty="0">
                <a:latin typeface="+mn-ea"/>
              </a:rPr>
              <a:t>Drone</a:t>
            </a:r>
            <a:r>
              <a:rPr lang="ko-KR" altLang="en-US" dirty="0">
                <a:latin typeface="+mn-ea"/>
              </a:rPr>
              <a:t> 방제를 받을 수 있다 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493912230"/>
              </p:ext>
            </p:extLst>
          </p:nvPr>
        </p:nvGraphicFramePr>
        <p:xfrm>
          <a:off x="7184334" y="4143378"/>
          <a:ext cx="1933744" cy="1504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작물 선택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농약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날짜선택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하우스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or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땅 선택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평수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신청버튼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드론방제</a:t>
            </a:r>
            <a:endParaRPr kumimoji="0"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D133D3-E84C-4473-A24C-E22F39805D29}"/>
              </a:ext>
            </a:extLst>
          </p:cNvPr>
          <p:cNvGrpSpPr/>
          <p:nvPr/>
        </p:nvGrpSpPr>
        <p:grpSpPr>
          <a:xfrm>
            <a:off x="4484647" y="1272611"/>
            <a:ext cx="606660" cy="4008908"/>
            <a:chOff x="3251627" y="1083796"/>
            <a:chExt cx="606660" cy="400890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486360-74EA-4D08-8625-50E60D280030}"/>
                </a:ext>
              </a:extLst>
            </p:cNvPr>
            <p:cNvSpPr/>
            <p:nvPr/>
          </p:nvSpPr>
          <p:spPr>
            <a:xfrm>
              <a:off x="3561631" y="1083796"/>
              <a:ext cx="288032" cy="288032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1DF441C-7063-457D-B995-E43640D28999}"/>
                </a:ext>
              </a:extLst>
            </p:cNvPr>
            <p:cNvGrpSpPr/>
            <p:nvPr/>
          </p:nvGrpSpPr>
          <p:grpSpPr>
            <a:xfrm>
              <a:off x="3251627" y="1806626"/>
              <a:ext cx="606660" cy="3286078"/>
              <a:chOff x="3251627" y="1806626"/>
              <a:chExt cx="606660" cy="3286078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8D675FD-61A3-43D0-A5B0-9F5C81C75C28}"/>
                  </a:ext>
                </a:extLst>
              </p:cNvPr>
              <p:cNvSpPr/>
              <p:nvPr/>
            </p:nvSpPr>
            <p:spPr>
              <a:xfrm>
                <a:off x="3570255" y="180662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8D675FD-61A3-43D0-A5B0-9F5C81C75C28}"/>
                  </a:ext>
                </a:extLst>
              </p:cNvPr>
              <p:cNvSpPr/>
              <p:nvPr/>
            </p:nvSpPr>
            <p:spPr>
              <a:xfrm>
                <a:off x="3539659" y="2500138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8D675FD-61A3-43D0-A5B0-9F5C81C75C28}"/>
                  </a:ext>
                </a:extLst>
              </p:cNvPr>
              <p:cNvSpPr/>
              <p:nvPr/>
            </p:nvSpPr>
            <p:spPr>
              <a:xfrm>
                <a:off x="3561631" y="3275027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8D675FD-61A3-43D0-A5B0-9F5C81C75C28}"/>
                  </a:ext>
                </a:extLst>
              </p:cNvPr>
              <p:cNvSpPr/>
              <p:nvPr/>
            </p:nvSpPr>
            <p:spPr>
              <a:xfrm>
                <a:off x="3569995" y="3978310"/>
                <a:ext cx="243077" cy="252556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8D675FD-61A3-43D0-A5B0-9F5C81C75C28}"/>
                  </a:ext>
                </a:extLst>
              </p:cNvPr>
              <p:cNvSpPr/>
              <p:nvPr/>
            </p:nvSpPr>
            <p:spPr>
              <a:xfrm>
                <a:off x="3251627" y="480467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559F53E-32F8-424A-82F4-09370987014B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D8D97CCB-EFB5-47EF-89B6-F12EF6879EB1}"/>
              </a:ext>
            </a:extLst>
          </p:cNvPr>
          <p:cNvSpPr txBox="1">
            <a:spLocks/>
          </p:cNvSpPr>
          <p:nvPr/>
        </p:nvSpPr>
        <p:spPr bwMode="auto">
          <a:xfrm>
            <a:off x="593286" y="-5093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B1435C-43E3-48B3-8386-7716D2AFF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1"/>
          <a:stretch/>
        </p:blipFill>
        <p:spPr>
          <a:xfrm>
            <a:off x="2244049" y="346348"/>
            <a:ext cx="3167180" cy="6165304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F_R_107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진단 결과에서 나온 병명과 사진을 방제 회사가 볼 수 있다 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진단결과에서 </a:t>
            </a:r>
            <a:r>
              <a:rPr lang="ko-KR" altLang="en-US" dirty="0" err="1">
                <a:latin typeface="+mn-ea"/>
              </a:rPr>
              <a:t>드론</a:t>
            </a:r>
            <a:r>
              <a:rPr lang="ko-KR" altLang="en-US" dirty="0">
                <a:latin typeface="+mn-ea"/>
              </a:rPr>
              <a:t> 방제 신청버튼을 누르면 이동한다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분석된 사진과 병명은 자동으로 기입된다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평수를 입력 후 신청하면 </a:t>
            </a:r>
            <a:r>
              <a:rPr lang="en-US" altLang="ko-KR" dirty="0">
                <a:latin typeface="+mn-ea"/>
              </a:rPr>
              <a:t>Drone</a:t>
            </a:r>
            <a:r>
              <a:rPr lang="ko-KR" altLang="en-US" dirty="0">
                <a:latin typeface="+mn-ea"/>
              </a:rPr>
              <a:t> 방제를 받을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1752784"/>
              </p:ext>
            </p:extLst>
          </p:nvPr>
        </p:nvGraphicFramePr>
        <p:xfrm>
          <a:off x="7184334" y="4143378"/>
          <a:ext cx="1933744" cy="1504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분석된 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분석된 병명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날짜선택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하우스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or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땅 선택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평수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신청버튼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드론방제</a:t>
            </a:r>
            <a:endParaRPr kumimoji="0" 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486360-74EA-4D08-8625-50E60D280030}"/>
              </a:ext>
            </a:extLst>
          </p:cNvPr>
          <p:cNvSpPr/>
          <p:nvPr/>
        </p:nvSpPr>
        <p:spPr>
          <a:xfrm>
            <a:off x="4499992" y="831754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8D675FD-61A3-43D0-A5B0-9F5C81C75C28}"/>
              </a:ext>
            </a:extLst>
          </p:cNvPr>
          <p:cNvSpPr/>
          <p:nvPr/>
        </p:nvSpPr>
        <p:spPr>
          <a:xfrm>
            <a:off x="4860032" y="2712908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8D675FD-61A3-43D0-A5B0-9F5C81C75C28}"/>
              </a:ext>
            </a:extLst>
          </p:cNvPr>
          <p:cNvSpPr/>
          <p:nvPr/>
        </p:nvSpPr>
        <p:spPr>
          <a:xfrm>
            <a:off x="4980616" y="3446658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D675FD-61A3-43D0-A5B0-9F5C81C75C28}"/>
              </a:ext>
            </a:extLst>
          </p:cNvPr>
          <p:cNvSpPr/>
          <p:nvPr/>
        </p:nvSpPr>
        <p:spPr>
          <a:xfrm>
            <a:off x="4976009" y="4306968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8D675FD-61A3-43D0-A5B0-9F5C81C75C28}"/>
              </a:ext>
            </a:extLst>
          </p:cNvPr>
          <p:cNvSpPr/>
          <p:nvPr/>
        </p:nvSpPr>
        <p:spPr>
          <a:xfrm>
            <a:off x="4976009" y="5079468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D675FD-61A3-43D0-A5B0-9F5C81C75C28}"/>
              </a:ext>
            </a:extLst>
          </p:cNvPr>
          <p:cNvSpPr/>
          <p:nvPr/>
        </p:nvSpPr>
        <p:spPr>
          <a:xfrm>
            <a:off x="4572000" y="5882230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90BCE-12B0-4BBE-AC29-130D0300B71C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1C9B8516-E6BC-4610-B54B-7D2579677489}"/>
              </a:ext>
            </a:extLst>
          </p:cNvPr>
          <p:cNvSpPr txBox="1">
            <a:spLocks/>
          </p:cNvSpPr>
          <p:nvPr/>
        </p:nvSpPr>
        <p:spPr bwMode="auto">
          <a:xfrm>
            <a:off x="593286" y="-5093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800" dirty="0"/>
              <a:t>F_R_109, F_R_110</a:t>
            </a:r>
          </a:p>
          <a:p>
            <a:r>
              <a:rPr lang="en-US" altLang="ko-KR" sz="800" dirty="0"/>
              <a:t>F_R_112</a:t>
            </a:r>
            <a:endParaRPr lang="ko-KR" altLang="en-US" sz="800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이력을 저장하기 위해서 농약사진이 저장 되어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음성작성을 누르면 알림 창이 뜨고 음성녹음을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유기농</a:t>
            </a:r>
            <a:r>
              <a:rPr lang="ko-KR" altLang="en-US" dirty="0"/>
              <a:t> 인증기준에 맞춰서 이력을 저장한다 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메인 페이지 에서 이력관리 버튼을 누르면 이동된다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이력관리에 필요한 농약촬영과 이력내용 을 저장할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사용자는 저장된 이력을 확인 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1752784"/>
              </p:ext>
            </p:extLst>
          </p:nvPr>
        </p:nvGraphicFramePr>
        <p:xfrm>
          <a:off x="7184334" y="4143378"/>
          <a:ext cx="1933744" cy="752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농약 촬영 버튼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음성작성버튼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이력 확인버튼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9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82273" y="-14618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이력관리</a:t>
            </a:r>
            <a:endParaRPr kumimoji="0" 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486360-74EA-4D08-8625-50E60D280030}"/>
              </a:ext>
            </a:extLst>
          </p:cNvPr>
          <p:cNvSpPr/>
          <p:nvPr/>
        </p:nvSpPr>
        <p:spPr>
          <a:xfrm>
            <a:off x="3353446" y="1412776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8D675FD-61A3-43D0-A5B0-9F5C81C75C28}"/>
              </a:ext>
            </a:extLst>
          </p:cNvPr>
          <p:cNvSpPr/>
          <p:nvPr/>
        </p:nvSpPr>
        <p:spPr>
          <a:xfrm>
            <a:off x="3353446" y="2996952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8D675FD-61A3-43D0-A5B0-9F5C81C75C28}"/>
              </a:ext>
            </a:extLst>
          </p:cNvPr>
          <p:cNvSpPr/>
          <p:nvPr/>
        </p:nvSpPr>
        <p:spPr>
          <a:xfrm>
            <a:off x="3353446" y="4751681"/>
            <a:ext cx="288032" cy="288032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3DA63-084A-43D6-88D4-5EE3BC54F59A}"/>
              </a:ext>
            </a:extLst>
          </p:cNvPr>
          <p:cNvSpPr txBox="1"/>
          <p:nvPr/>
        </p:nvSpPr>
        <p:spPr>
          <a:xfrm>
            <a:off x="7069227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2021-10-17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DF7F26C2-862B-487C-93C2-0E1BD7F178BE}"/>
              </a:ext>
            </a:extLst>
          </p:cNvPr>
          <p:cNvSpPr txBox="1">
            <a:spLocks/>
          </p:cNvSpPr>
          <p:nvPr/>
        </p:nvSpPr>
        <p:spPr bwMode="auto">
          <a:xfrm>
            <a:off x="593286" y="-5093"/>
            <a:ext cx="16327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Farm_H</a:t>
            </a:r>
            <a:endParaRPr kumimoji="0"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EC04E2-B3D4-42EC-8E65-8CA285FA1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54" y="476672"/>
            <a:ext cx="4312070" cy="619211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B66E69F3-5CB5-40F5-807E-7F681A1CB467}"/>
              </a:ext>
            </a:extLst>
          </p:cNvPr>
          <p:cNvSpPr/>
          <p:nvPr/>
        </p:nvSpPr>
        <p:spPr>
          <a:xfrm>
            <a:off x="5105749" y="1729651"/>
            <a:ext cx="200497" cy="22703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B5CF60-6619-4BE2-B28F-0AED96460FE9}"/>
              </a:ext>
            </a:extLst>
          </p:cNvPr>
          <p:cNvSpPr/>
          <p:nvPr/>
        </p:nvSpPr>
        <p:spPr>
          <a:xfrm>
            <a:off x="5122325" y="5373216"/>
            <a:ext cx="200497" cy="22703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7E11E3-00FB-4FE2-9849-1EC2301A670E}"/>
              </a:ext>
            </a:extLst>
          </p:cNvPr>
          <p:cNvSpPr/>
          <p:nvPr/>
        </p:nvSpPr>
        <p:spPr>
          <a:xfrm>
            <a:off x="5122324" y="3572729"/>
            <a:ext cx="200497" cy="22703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1865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54611</TotalTime>
  <Words>674</Words>
  <Application>Microsoft Office PowerPoint</Application>
  <PresentationFormat>화면 슬라이드 쇼(4:3)</PresentationFormat>
  <Paragraphs>223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가는둥근제목체</vt:lpstr>
      <vt:lpstr>굴림</vt:lpstr>
      <vt:lpstr>나눔고딕</vt:lpstr>
      <vt:lpstr>맑은 고딕</vt:lpstr>
      <vt:lpstr>Arial</vt:lpstr>
      <vt:lpstr>Verdana</vt:lpstr>
      <vt:lpstr>Wingdings</vt:lpstr>
      <vt:lpstr>컨설팅본부_프리젠테이션_기본 v20090629</vt:lpstr>
      <vt:lpstr>과제명: 디지털 콘텐츠 분석을 통한 작물의 병충해 판독관리 시스템(Farm_H)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김 일곤</cp:lastModifiedBy>
  <cp:revision>1486</cp:revision>
  <cp:lastPrinted>2012-12-06T06:18:09Z</cp:lastPrinted>
  <dcterms:created xsi:type="dcterms:W3CDTF">2009-06-30T03:37:15Z</dcterms:created>
  <dcterms:modified xsi:type="dcterms:W3CDTF">2021-10-18T00:13:56Z</dcterms:modified>
</cp:coreProperties>
</file>