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8" r:id="rId3"/>
    <p:sldId id="289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4381"/>
    <a:srgbClr val="F7B651"/>
    <a:srgbClr val="9DC3E6"/>
    <a:srgbClr val="702F73"/>
    <a:srgbClr val="595959"/>
    <a:srgbClr val="8FC41C"/>
    <a:srgbClr val="26AEDE"/>
    <a:srgbClr val="EB67A1"/>
    <a:srgbClr val="AC1E1C"/>
    <a:srgbClr val="852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" y="3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8C990-4B60-4A54-ACB1-976FE75E1F40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A53D-CBC8-41AE-90F7-EB26C802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5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5"/>
          <p:cNvSpPr/>
          <p:nvPr userDrawn="1"/>
        </p:nvSpPr>
        <p:spPr>
          <a:xfrm>
            <a:off x="0" y="0"/>
            <a:ext cx="8238932" cy="6858000"/>
          </a:xfrm>
          <a:custGeom>
            <a:avLst/>
            <a:gdLst>
              <a:gd name="connsiteX0" fmla="*/ 0 w 7675927"/>
              <a:gd name="connsiteY0" fmla="*/ 0 h 6858000"/>
              <a:gd name="connsiteX1" fmla="*/ 7675927 w 7675927"/>
              <a:gd name="connsiteY1" fmla="*/ 0 h 6858000"/>
              <a:gd name="connsiteX2" fmla="*/ 7675927 w 7675927"/>
              <a:gd name="connsiteY2" fmla="*/ 6858000 h 6858000"/>
              <a:gd name="connsiteX3" fmla="*/ 0 w 7675927"/>
              <a:gd name="connsiteY3" fmla="*/ 6858000 h 6858000"/>
              <a:gd name="connsiteX4" fmla="*/ 0 w 7675927"/>
              <a:gd name="connsiteY4" fmla="*/ 0 h 6858000"/>
              <a:gd name="connsiteX0" fmla="*/ 0 w 7675927"/>
              <a:gd name="connsiteY0" fmla="*/ 0 h 6858000"/>
              <a:gd name="connsiteX1" fmla="*/ 7675927 w 7675927"/>
              <a:gd name="connsiteY1" fmla="*/ 0 h 6858000"/>
              <a:gd name="connsiteX2" fmla="*/ 7669764 w 7675927"/>
              <a:gd name="connsiteY2" fmla="*/ 3433665 h 6858000"/>
              <a:gd name="connsiteX3" fmla="*/ 7675927 w 7675927"/>
              <a:gd name="connsiteY3" fmla="*/ 6858000 h 6858000"/>
              <a:gd name="connsiteX4" fmla="*/ 0 w 7675927"/>
              <a:gd name="connsiteY4" fmla="*/ 6858000 h 6858000"/>
              <a:gd name="connsiteX5" fmla="*/ 0 w 7675927"/>
              <a:gd name="connsiteY5" fmla="*/ 0 h 6858000"/>
              <a:gd name="connsiteX0" fmla="*/ 0 w 9181326"/>
              <a:gd name="connsiteY0" fmla="*/ 0 h 6858000"/>
              <a:gd name="connsiteX1" fmla="*/ 7675927 w 9181326"/>
              <a:gd name="connsiteY1" fmla="*/ 0 h 6858000"/>
              <a:gd name="connsiteX2" fmla="*/ 9181324 w 9181326"/>
              <a:gd name="connsiteY2" fmla="*/ 3461657 h 6858000"/>
              <a:gd name="connsiteX3" fmla="*/ 7675927 w 9181326"/>
              <a:gd name="connsiteY3" fmla="*/ 6858000 h 6858000"/>
              <a:gd name="connsiteX4" fmla="*/ 0 w 9181326"/>
              <a:gd name="connsiteY4" fmla="*/ 6858000 h 6858000"/>
              <a:gd name="connsiteX5" fmla="*/ 0 w 9181326"/>
              <a:gd name="connsiteY5" fmla="*/ 0 h 6858000"/>
              <a:gd name="connsiteX0" fmla="*/ 0 w 9181328"/>
              <a:gd name="connsiteY0" fmla="*/ 0 h 6858000"/>
              <a:gd name="connsiteX1" fmla="*/ 7675927 w 9181328"/>
              <a:gd name="connsiteY1" fmla="*/ 0 h 6858000"/>
              <a:gd name="connsiteX2" fmla="*/ 9181324 w 9181328"/>
              <a:gd name="connsiteY2" fmla="*/ 3461657 h 6858000"/>
              <a:gd name="connsiteX3" fmla="*/ 7675927 w 9181328"/>
              <a:gd name="connsiteY3" fmla="*/ 6858000 h 6858000"/>
              <a:gd name="connsiteX4" fmla="*/ 0 w 9181328"/>
              <a:gd name="connsiteY4" fmla="*/ 6858000 h 6858000"/>
              <a:gd name="connsiteX5" fmla="*/ 0 w 9181328"/>
              <a:gd name="connsiteY5" fmla="*/ 0 h 6858000"/>
              <a:gd name="connsiteX0" fmla="*/ 0 w 9153337"/>
              <a:gd name="connsiteY0" fmla="*/ 0 h 6858000"/>
              <a:gd name="connsiteX1" fmla="*/ 7675927 w 9153337"/>
              <a:gd name="connsiteY1" fmla="*/ 0 h 6858000"/>
              <a:gd name="connsiteX2" fmla="*/ 9153333 w 9153337"/>
              <a:gd name="connsiteY2" fmla="*/ 3582955 h 6858000"/>
              <a:gd name="connsiteX3" fmla="*/ 7675927 w 9153337"/>
              <a:gd name="connsiteY3" fmla="*/ 6858000 h 6858000"/>
              <a:gd name="connsiteX4" fmla="*/ 0 w 9153337"/>
              <a:gd name="connsiteY4" fmla="*/ 6858000 h 6858000"/>
              <a:gd name="connsiteX5" fmla="*/ 0 w 9153337"/>
              <a:gd name="connsiteY5" fmla="*/ 0 h 6858000"/>
              <a:gd name="connsiteX0" fmla="*/ 0 w 9153339"/>
              <a:gd name="connsiteY0" fmla="*/ 0 h 6858000"/>
              <a:gd name="connsiteX1" fmla="*/ 7675927 w 9153339"/>
              <a:gd name="connsiteY1" fmla="*/ 0 h 6858000"/>
              <a:gd name="connsiteX2" fmla="*/ 9153333 w 9153339"/>
              <a:gd name="connsiteY2" fmla="*/ 3582955 h 6858000"/>
              <a:gd name="connsiteX3" fmla="*/ 7675927 w 9153339"/>
              <a:gd name="connsiteY3" fmla="*/ 6858000 h 6858000"/>
              <a:gd name="connsiteX4" fmla="*/ 0 w 9153339"/>
              <a:gd name="connsiteY4" fmla="*/ 6858000 h 6858000"/>
              <a:gd name="connsiteX5" fmla="*/ 0 w 9153339"/>
              <a:gd name="connsiteY5" fmla="*/ 0 h 6858000"/>
              <a:gd name="connsiteX0" fmla="*/ 0 w 9144008"/>
              <a:gd name="connsiteY0" fmla="*/ 0 h 6858000"/>
              <a:gd name="connsiteX1" fmla="*/ 7675927 w 9144008"/>
              <a:gd name="connsiteY1" fmla="*/ 0 h 6858000"/>
              <a:gd name="connsiteX2" fmla="*/ 9144002 w 9144008"/>
              <a:gd name="connsiteY2" fmla="*/ 3433665 h 6858000"/>
              <a:gd name="connsiteX3" fmla="*/ 7675927 w 9144008"/>
              <a:gd name="connsiteY3" fmla="*/ 6858000 h 6858000"/>
              <a:gd name="connsiteX4" fmla="*/ 0 w 9144008"/>
              <a:gd name="connsiteY4" fmla="*/ 6858000 h 6858000"/>
              <a:gd name="connsiteX5" fmla="*/ 0 w 9144008"/>
              <a:gd name="connsiteY5" fmla="*/ 0 h 6858000"/>
              <a:gd name="connsiteX0" fmla="*/ 0 w 9153339"/>
              <a:gd name="connsiteY0" fmla="*/ 0 h 6858000"/>
              <a:gd name="connsiteX1" fmla="*/ 7675927 w 9153339"/>
              <a:gd name="connsiteY1" fmla="*/ 0 h 6858000"/>
              <a:gd name="connsiteX2" fmla="*/ 9153333 w 9153339"/>
              <a:gd name="connsiteY2" fmla="*/ 3480318 h 6858000"/>
              <a:gd name="connsiteX3" fmla="*/ 7675927 w 9153339"/>
              <a:gd name="connsiteY3" fmla="*/ 6858000 h 6858000"/>
              <a:gd name="connsiteX4" fmla="*/ 0 w 9153339"/>
              <a:gd name="connsiteY4" fmla="*/ 6858000 h 6858000"/>
              <a:gd name="connsiteX5" fmla="*/ 0 w 91533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3339" h="6858000">
                <a:moveTo>
                  <a:pt x="0" y="0"/>
                </a:moveTo>
                <a:lnTo>
                  <a:pt x="7675927" y="0"/>
                </a:lnTo>
                <a:cubicBezTo>
                  <a:pt x="8644256" y="1088571"/>
                  <a:pt x="9155387" y="2335763"/>
                  <a:pt x="9153333" y="3480318"/>
                </a:cubicBezTo>
                <a:cubicBezTo>
                  <a:pt x="9155387" y="4621763"/>
                  <a:pt x="8485636" y="6024465"/>
                  <a:pt x="76759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02F73">
              <a:alpha val="9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7961876" y="3151944"/>
            <a:ext cx="554111" cy="554111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2"/>
          <a:stretch/>
        </p:blipFill>
        <p:spPr>
          <a:xfrm>
            <a:off x="0" y="0"/>
            <a:ext cx="4254759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0"/>
            <a:ext cx="4254759" cy="6858000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977702" y="3151944"/>
            <a:ext cx="554111" cy="554111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90486" y="3197165"/>
            <a:ext cx="463670" cy="463670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11505951" y="6251094"/>
            <a:ext cx="463670" cy="463670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04782" y="6300366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335902"/>
            <a:ext cx="513184" cy="503853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35563" y="335902"/>
            <a:ext cx="10515600" cy="54927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02F7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82231" y="335902"/>
            <a:ext cx="45719" cy="503853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43817" r="4540" b="13726"/>
          <a:stretch/>
        </p:blipFill>
        <p:spPr>
          <a:xfrm>
            <a:off x="10028853" y="259285"/>
            <a:ext cx="1940768" cy="7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/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97175" y="2673526"/>
            <a:ext cx="6343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数字图像处理 综合作业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879" y="3637190"/>
            <a:ext cx="1681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自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94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韩东辰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气管区域分割</a:t>
            </a:r>
            <a:r>
              <a:rPr lang="en-US" altLang="zh-CN" dirty="0"/>
              <a:t>——</a:t>
            </a:r>
            <a:r>
              <a:rPr lang="zh-CN" altLang="en-US" dirty="0"/>
              <a:t>二维切片处理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33556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6">
            <a:extLst>
              <a:ext uri="{FF2B5EF4-FFF2-40B4-BE49-F238E27FC236}">
                <a16:creationId xmlns:a16="http://schemas.microsoft.com/office/drawing/2014/main" id="{FB33AD3D-5A1E-484E-B865-18AA6295CC6B}"/>
              </a:ext>
            </a:extLst>
          </p:cNvPr>
          <p:cNvSpPr/>
          <p:nvPr/>
        </p:nvSpPr>
        <p:spPr>
          <a:xfrm>
            <a:off x="879230" y="1859314"/>
            <a:ext cx="2557307" cy="10645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另外，在一些切片中，气管和肺部的影像是连在一起的。</a:t>
            </a: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4C5FB915-8E74-434B-A078-9CC946748657}"/>
              </a:ext>
            </a:extLst>
          </p:cNvPr>
          <p:cNvSpPr/>
          <p:nvPr/>
        </p:nvSpPr>
        <p:spPr>
          <a:xfrm>
            <a:off x="879230" y="3192395"/>
            <a:ext cx="2557307" cy="180318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首先进行图像腐蚀，将气管和肺部之间的连接断开，之后删掉面积大于阈值的部分，即肺部，剩余部分进行图像膨胀。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CF7727-C54D-4F04-B79D-38D380A8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50" y="1666448"/>
            <a:ext cx="3607087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129BEF-A10E-4ED6-9CE3-FD12382A9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37" y="1666448"/>
            <a:ext cx="3614173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437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气管区域分割</a:t>
            </a:r>
            <a:r>
              <a:rPr lang="en-US" altLang="zh-CN" dirty="0"/>
              <a:t>——</a:t>
            </a:r>
            <a:r>
              <a:rPr lang="zh-CN" altLang="en-US" dirty="0"/>
              <a:t>三维形态学操作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33556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6">
            <a:extLst>
              <a:ext uri="{FF2B5EF4-FFF2-40B4-BE49-F238E27FC236}">
                <a16:creationId xmlns:a16="http://schemas.microsoft.com/office/drawing/2014/main" id="{FB33AD3D-5A1E-484E-B865-18AA6295CC6B}"/>
              </a:ext>
            </a:extLst>
          </p:cNvPr>
          <p:cNvSpPr/>
          <p:nvPr/>
        </p:nvSpPr>
        <p:spPr>
          <a:xfrm>
            <a:off x="879230" y="1412164"/>
            <a:ext cx="2557307" cy="10645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将每一层二维切片的处理结果堆叠起来，就形成了三维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的初步处理结果。</a:t>
            </a: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4C5FB915-8E74-434B-A078-9CC946748657}"/>
              </a:ext>
            </a:extLst>
          </p:cNvPr>
          <p:cNvSpPr/>
          <p:nvPr/>
        </p:nvSpPr>
        <p:spPr>
          <a:xfrm>
            <a:off x="879230" y="2745245"/>
            <a:ext cx="2557307" cy="25418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进行三维图像腐蚀和膨胀，让正确气管部位一些层与层之间断开的地方重新连接在一起。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找到所有体积不是最大的连通区域，将其删除。最后再次进行图像腐蚀和膨胀。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46C76C-2328-4FAD-BB08-3D5DB2D58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88" y="1638750"/>
            <a:ext cx="3950526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02A1BA-EA47-4383-836D-F9B1556AB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14" y="1619250"/>
            <a:ext cx="3636364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5682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处理效果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33556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64B047-3041-4113-A22F-4F527CB5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082685"/>
            <a:ext cx="9000000" cy="21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197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整体思路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6">
            <a:extLst>
              <a:ext uri="{FF2B5EF4-FFF2-40B4-BE49-F238E27FC236}">
                <a16:creationId xmlns:a16="http://schemas.microsoft.com/office/drawing/2014/main" id="{3A755E45-1FBD-4617-B11F-B6D1EB17280F}"/>
              </a:ext>
            </a:extLst>
          </p:cNvPr>
          <p:cNvSpPr/>
          <p:nvPr/>
        </p:nvSpPr>
        <p:spPr>
          <a:xfrm>
            <a:off x="1464061" y="2362778"/>
            <a:ext cx="9058603" cy="213244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rgbClr val="7E4381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数据是维度为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H×W×D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的三维体数据，可以看做是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H×W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的二维切片堆叠而成。我们可以首先对每一幅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H×W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的二维切片进行处理，之后再堆叠起来进行三维形态学操作，从而比较好地实现图像分割。</a:t>
            </a:r>
          </a:p>
          <a:p>
            <a:pPr marL="285750" lvl="0" indent="-285750" algn="l" eaLnBrk="1" hangingPunct="1">
              <a:lnSpc>
                <a:spcPct val="200000"/>
              </a:lnSpc>
              <a:spcBef>
                <a:spcPts val="0"/>
              </a:spcBef>
              <a:buClr>
                <a:srgbClr val="7E4381"/>
              </a:buClr>
              <a:buSzPct val="100000"/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335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肺部区域分割</a:t>
            </a:r>
            <a:r>
              <a:rPr lang="en-US" altLang="zh-CN" dirty="0"/>
              <a:t>——</a:t>
            </a:r>
            <a:r>
              <a:rPr lang="zh-CN" altLang="en-US" dirty="0"/>
              <a:t> 二维切片处理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33556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924447" y="3582608"/>
            <a:ext cx="4330841" cy="6951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从原始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数据中抽取出的二维切片，首先进行二值化操作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59AE72-A1EC-4D88-9648-05B667D12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74" y="1642051"/>
            <a:ext cx="3893820" cy="3901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ABDBB5CC-B1EA-489F-98DF-CE5C3078323B}"/>
              </a:ext>
            </a:extLst>
          </p:cNvPr>
          <p:cNvSpPr/>
          <p:nvPr/>
        </p:nvSpPr>
        <p:spPr>
          <a:xfrm>
            <a:off x="2119640" y="1894115"/>
            <a:ext cx="2477482" cy="904351"/>
          </a:xfrm>
          <a:custGeom>
            <a:avLst/>
            <a:gdLst>
              <a:gd name="connsiteX0" fmla="*/ 0 w 2095500"/>
              <a:gd name="connsiteY0" fmla="*/ 274760 h 1831730"/>
              <a:gd name="connsiteX1" fmla="*/ 1179635 w 2095500"/>
              <a:gd name="connsiteY1" fmla="*/ 274760 h 1831730"/>
              <a:gd name="connsiteX2" fmla="*/ 1179635 w 2095500"/>
              <a:gd name="connsiteY2" fmla="*/ 0 h 1831730"/>
              <a:gd name="connsiteX3" fmla="*/ 2095500 w 2095500"/>
              <a:gd name="connsiteY3" fmla="*/ 915865 h 1831730"/>
              <a:gd name="connsiteX4" fmla="*/ 1179635 w 2095500"/>
              <a:gd name="connsiteY4" fmla="*/ 1831730 h 1831730"/>
              <a:gd name="connsiteX5" fmla="*/ 1179635 w 2095500"/>
              <a:gd name="connsiteY5" fmla="*/ 1556971 h 1831730"/>
              <a:gd name="connsiteX6" fmla="*/ 0 w 2095500"/>
              <a:gd name="connsiteY6" fmla="*/ 1556971 h 1831730"/>
              <a:gd name="connsiteX7" fmla="*/ 0 w 2095500"/>
              <a:gd name="connsiteY7" fmla="*/ 274760 h 18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0" h="1831730">
                <a:moveTo>
                  <a:pt x="0" y="274760"/>
                </a:moveTo>
                <a:lnTo>
                  <a:pt x="1179635" y="274760"/>
                </a:lnTo>
                <a:lnTo>
                  <a:pt x="1179635" y="0"/>
                </a:lnTo>
                <a:lnTo>
                  <a:pt x="2095500" y="915865"/>
                </a:lnTo>
                <a:lnTo>
                  <a:pt x="1179635" y="1831730"/>
                </a:lnTo>
                <a:lnTo>
                  <a:pt x="1179635" y="1556971"/>
                </a:lnTo>
                <a:lnTo>
                  <a:pt x="0" y="1556971"/>
                </a:lnTo>
                <a:lnTo>
                  <a:pt x="0" y="2747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EF690BE4-3D91-4FAF-A61D-CC98B50F1217}"/>
              </a:ext>
            </a:extLst>
          </p:cNvPr>
          <p:cNvSpPr/>
          <p:nvPr/>
        </p:nvSpPr>
        <p:spPr>
          <a:xfrm>
            <a:off x="1764041" y="1931757"/>
            <a:ext cx="823595" cy="823595"/>
          </a:xfrm>
          <a:custGeom>
            <a:avLst/>
            <a:gdLst>
              <a:gd name="connsiteX0" fmla="*/ 0 w 1047750"/>
              <a:gd name="connsiteY0" fmla="*/ 523875 h 1047750"/>
              <a:gd name="connsiteX1" fmla="*/ 523875 w 1047750"/>
              <a:gd name="connsiteY1" fmla="*/ 0 h 1047750"/>
              <a:gd name="connsiteX2" fmla="*/ 1047750 w 1047750"/>
              <a:gd name="connsiteY2" fmla="*/ 523875 h 1047750"/>
              <a:gd name="connsiteX3" fmla="*/ 523875 w 1047750"/>
              <a:gd name="connsiteY3" fmla="*/ 1047750 h 1047750"/>
              <a:gd name="connsiteX4" fmla="*/ 0 w 1047750"/>
              <a:gd name="connsiteY4" fmla="*/ 5238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0" y="523875"/>
                </a:moveTo>
                <a:cubicBezTo>
                  <a:pt x="0" y="234547"/>
                  <a:pt x="234547" y="0"/>
                  <a:pt x="523875" y="0"/>
                </a:cubicBezTo>
                <a:cubicBezTo>
                  <a:pt x="813203" y="0"/>
                  <a:pt x="1047750" y="234547"/>
                  <a:pt x="1047750" y="523875"/>
                </a:cubicBezTo>
                <a:cubicBezTo>
                  <a:pt x="1047750" y="813203"/>
                  <a:pt x="813203" y="1047750"/>
                  <a:pt x="523875" y="1047750"/>
                </a:cubicBezTo>
                <a:cubicBezTo>
                  <a:pt x="234547" y="1047750"/>
                  <a:pt x="0" y="813203"/>
                  <a:pt x="0" y="523875"/>
                </a:cubicBezTo>
                <a:close/>
              </a:path>
            </a:pathLst>
          </a:custGeom>
          <a:solidFill>
            <a:srgbClr val="7E4381"/>
          </a:solidFill>
          <a:ln w="381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679" tIns="168679" rIns="168679" bIns="168679" numCol="1" spcCol="1270" anchor="ctr" anchorCtr="0">
            <a:noAutofit/>
          </a:bodyPr>
          <a:lstStyle/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Freeform 39">
            <a:extLst>
              <a:ext uri="{FF2B5EF4-FFF2-40B4-BE49-F238E27FC236}">
                <a16:creationId xmlns:a16="http://schemas.microsoft.com/office/drawing/2014/main" id="{3258074C-521B-4B6E-8459-68E4CA56C5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88526" y="2200997"/>
            <a:ext cx="254635" cy="334645"/>
          </a:xfrm>
          <a:custGeom>
            <a:avLst/>
            <a:gdLst>
              <a:gd name="T0" fmla="*/ 256 w 256"/>
              <a:gd name="T1" fmla="*/ 48 h 336"/>
              <a:gd name="T2" fmla="*/ 208 w 256"/>
              <a:gd name="T3" fmla="*/ 0 h 336"/>
              <a:gd name="T4" fmla="*/ 160 w 256"/>
              <a:gd name="T5" fmla="*/ 48 h 336"/>
              <a:gd name="T6" fmla="*/ 188 w 256"/>
              <a:gd name="T7" fmla="*/ 92 h 336"/>
              <a:gd name="T8" fmla="*/ 122 w 256"/>
              <a:gd name="T9" fmla="*/ 150 h 336"/>
              <a:gd name="T10" fmla="*/ 67 w 256"/>
              <a:gd name="T11" fmla="*/ 174 h 336"/>
              <a:gd name="T12" fmla="*/ 67 w 256"/>
              <a:gd name="T13" fmla="*/ 92 h 336"/>
              <a:gd name="T14" fmla="*/ 96 w 256"/>
              <a:gd name="T15" fmla="*/ 48 h 336"/>
              <a:gd name="T16" fmla="*/ 48 w 256"/>
              <a:gd name="T17" fmla="*/ 0 h 336"/>
              <a:gd name="T18" fmla="*/ 0 w 256"/>
              <a:gd name="T19" fmla="*/ 48 h 336"/>
              <a:gd name="T20" fmla="*/ 29 w 256"/>
              <a:gd name="T21" fmla="*/ 92 h 336"/>
              <a:gd name="T22" fmla="*/ 29 w 256"/>
              <a:gd name="T23" fmla="*/ 244 h 336"/>
              <a:gd name="T24" fmla="*/ 0 w 256"/>
              <a:gd name="T25" fmla="*/ 288 h 336"/>
              <a:gd name="T26" fmla="*/ 48 w 256"/>
              <a:gd name="T27" fmla="*/ 336 h 336"/>
              <a:gd name="T28" fmla="*/ 96 w 256"/>
              <a:gd name="T29" fmla="*/ 288 h 336"/>
              <a:gd name="T30" fmla="*/ 68 w 256"/>
              <a:gd name="T31" fmla="*/ 244 h 336"/>
              <a:gd name="T32" fmla="*/ 133 w 256"/>
              <a:gd name="T33" fmla="*/ 186 h 336"/>
              <a:gd name="T34" fmla="*/ 226 w 256"/>
              <a:gd name="T35" fmla="*/ 92 h 336"/>
              <a:gd name="T36" fmla="*/ 256 w 256"/>
              <a:gd name="T37" fmla="*/ 48 h 336"/>
              <a:gd name="T38" fmla="*/ 20 w 256"/>
              <a:gd name="T39" fmla="*/ 48 h 336"/>
              <a:gd name="T40" fmla="*/ 48 w 256"/>
              <a:gd name="T41" fmla="*/ 20 h 336"/>
              <a:gd name="T42" fmla="*/ 75 w 256"/>
              <a:gd name="T43" fmla="*/ 48 h 336"/>
              <a:gd name="T44" fmla="*/ 48 w 256"/>
              <a:gd name="T45" fmla="*/ 76 h 336"/>
              <a:gd name="T46" fmla="*/ 20 w 256"/>
              <a:gd name="T47" fmla="*/ 48 h 336"/>
              <a:gd name="T48" fmla="*/ 48 w 256"/>
              <a:gd name="T49" fmla="*/ 316 h 336"/>
              <a:gd name="T50" fmla="*/ 20 w 256"/>
              <a:gd name="T51" fmla="*/ 288 h 336"/>
              <a:gd name="T52" fmla="*/ 48 w 256"/>
              <a:gd name="T53" fmla="*/ 260 h 336"/>
              <a:gd name="T54" fmla="*/ 75 w 256"/>
              <a:gd name="T55" fmla="*/ 288 h 336"/>
              <a:gd name="T56" fmla="*/ 48 w 256"/>
              <a:gd name="T57" fmla="*/ 316 h 336"/>
              <a:gd name="T58" fmla="*/ 208 w 256"/>
              <a:gd name="T59" fmla="*/ 76 h 336"/>
              <a:gd name="T60" fmla="*/ 180 w 256"/>
              <a:gd name="T61" fmla="*/ 48 h 336"/>
              <a:gd name="T62" fmla="*/ 208 w 256"/>
              <a:gd name="T63" fmla="*/ 20 h 336"/>
              <a:gd name="T64" fmla="*/ 235 w 256"/>
              <a:gd name="T65" fmla="*/ 48 h 336"/>
              <a:gd name="T66" fmla="*/ 208 w 256"/>
              <a:gd name="T67" fmla="*/ 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336">
                <a:moveTo>
                  <a:pt x="256" y="48"/>
                </a:moveTo>
                <a:cubicBezTo>
                  <a:pt x="256" y="21"/>
                  <a:pt x="234" y="0"/>
                  <a:pt x="208" y="0"/>
                </a:cubicBezTo>
                <a:cubicBezTo>
                  <a:pt x="181" y="0"/>
                  <a:pt x="160" y="21"/>
                  <a:pt x="160" y="48"/>
                </a:cubicBezTo>
                <a:cubicBezTo>
                  <a:pt x="160" y="67"/>
                  <a:pt x="171" y="84"/>
                  <a:pt x="188" y="92"/>
                </a:cubicBezTo>
                <a:cubicBezTo>
                  <a:pt x="183" y="131"/>
                  <a:pt x="158" y="138"/>
                  <a:pt x="122" y="150"/>
                </a:cubicBezTo>
                <a:cubicBezTo>
                  <a:pt x="105" y="155"/>
                  <a:pt x="84" y="162"/>
                  <a:pt x="67" y="174"/>
                </a:cubicBezTo>
                <a:cubicBezTo>
                  <a:pt x="67" y="92"/>
                  <a:pt x="67" y="92"/>
                  <a:pt x="67" y="92"/>
                </a:cubicBezTo>
                <a:cubicBezTo>
                  <a:pt x="84" y="85"/>
                  <a:pt x="96" y="68"/>
                  <a:pt x="96" y="48"/>
                </a:cubicBezTo>
                <a:cubicBezTo>
                  <a:pt x="96" y="21"/>
                  <a:pt x="74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68"/>
                  <a:pt x="12" y="85"/>
                  <a:pt x="29" y="92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12" y="251"/>
                  <a:pt x="0" y="268"/>
                  <a:pt x="0" y="288"/>
                </a:cubicBezTo>
                <a:cubicBezTo>
                  <a:pt x="0" y="314"/>
                  <a:pt x="21" y="336"/>
                  <a:pt x="48" y="336"/>
                </a:cubicBezTo>
                <a:cubicBezTo>
                  <a:pt x="74" y="336"/>
                  <a:pt x="96" y="314"/>
                  <a:pt x="96" y="288"/>
                </a:cubicBezTo>
                <a:cubicBezTo>
                  <a:pt x="96" y="268"/>
                  <a:pt x="84" y="252"/>
                  <a:pt x="68" y="244"/>
                </a:cubicBezTo>
                <a:cubicBezTo>
                  <a:pt x="72" y="205"/>
                  <a:pt x="97" y="197"/>
                  <a:pt x="133" y="186"/>
                </a:cubicBezTo>
                <a:cubicBezTo>
                  <a:pt x="170" y="175"/>
                  <a:pt x="220" y="159"/>
                  <a:pt x="226" y="92"/>
                </a:cubicBezTo>
                <a:cubicBezTo>
                  <a:pt x="244" y="85"/>
                  <a:pt x="256" y="68"/>
                  <a:pt x="256" y="48"/>
                </a:cubicBezTo>
                <a:close/>
                <a:moveTo>
                  <a:pt x="20" y="48"/>
                </a:moveTo>
                <a:cubicBezTo>
                  <a:pt x="20" y="33"/>
                  <a:pt x="32" y="20"/>
                  <a:pt x="48" y="20"/>
                </a:cubicBezTo>
                <a:cubicBezTo>
                  <a:pt x="63" y="20"/>
                  <a:pt x="75" y="33"/>
                  <a:pt x="75" y="48"/>
                </a:cubicBezTo>
                <a:cubicBezTo>
                  <a:pt x="75" y="63"/>
                  <a:pt x="63" y="76"/>
                  <a:pt x="48" y="76"/>
                </a:cubicBezTo>
                <a:cubicBezTo>
                  <a:pt x="32" y="76"/>
                  <a:pt x="20" y="63"/>
                  <a:pt x="20" y="48"/>
                </a:cubicBezTo>
                <a:close/>
                <a:moveTo>
                  <a:pt x="48" y="316"/>
                </a:moveTo>
                <a:cubicBezTo>
                  <a:pt x="32" y="316"/>
                  <a:pt x="20" y="303"/>
                  <a:pt x="20" y="288"/>
                </a:cubicBezTo>
                <a:cubicBezTo>
                  <a:pt x="20" y="273"/>
                  <a:pt x="32" y="260"/>
                  <a:pt x="48" y="260"/>
                </a:cubicBezTo>
                <a:cubicBezTo>
                  <a:pt x="63" y="260"/>
                  <a:pt x="75" y="273"/>
                  <a:pt x="75" y="288"/>
                </a:cubicBezTo>
                <a:cubicBezTo>
                  <a:pt x="75" y="303"/>
                  <a:pt x="63" y="316"/>
                  <a:pt x="48" y="316"/>
                </a:cubicBezTo>
                <a:close/>
                <a:moveTo>
                  <a:pt x="208" y="76"/>
                </a:moveTo>
                <a:cubicBezTo>
                  <a:pt x="192" y="76"/>
                  <a:pt x="180" y="63"/>
                  <a:pt x="180" y="48"/>
                </a:cubicBezTo>
                <a:cubicBezTo>
                  <a:pt x="180" y="33"/>
                  <a:pt x="192" y="20"/>
                  <a:pt x="208" y="20"/>
                </a:cubicBezTo>
                <a:cubicBezTo>
                  <a:pt x="223" y="20"/>
                  <a:pt x="235" y="33"/>
                  <a:pt x="235" y="48"/>
                </a:cubicBezTo>
                <a:cubicBezTo>
                  <a:pt x="235" y="63"/>
                  <a:pt x="223" y="76"/>
                  <a:pt x="208" y="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Freeform 34">
            <a:extLst>
              <a:ext uri="{FF2B5EF4-FFF2-40B4-BE49-F238E27FC236}">
                <a16:creationId xmlns:a16="http://schemas.microsoft.com/office/drawing/2014/main" id="{E4D4CAB0-4794-4E19-83E8-E5B740B553CE}"/>
              </a:ext>
            </a:extLst>
          </p:cNvPr>
          <p:cNvSpPr/>
          <p:nvPr/>
        </p:nvSpPr>
        <p:spPr>
          <a:xfrm>
            <a:off x="2720986" y="2197822"/>
            <a:ext cx="1273235" cy="298450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19" tIns="-1" rIns="0" bIns="0" numCol="1" spcCol="1270" anchor="ctr" anchorCtr="0">
            <a:no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二值化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58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肺部区域分割</a:t>
            </a:r>
            <a:r>
              <a:rPr lang="en-US" altLang="zh-CN" dirty="0"/>
              <a:t>——</a:t>
            </a:r>
            <a:r>
              <a:rPr lang="zh-CN" altLang="en-US" dirty="0"/>
              <a:t> 二维切片处理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33556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924447" y="3582608"/>
            <a:ext cx="4330841" cy="217251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右图中白色部分区域是患者的胸腔，胸腔内有左右两肺的影像，最中间的一个小黑点是气管截面的影像。根据上述分析，我们可以首先找到上图中最大的连通域，即为胸腔；找到胸腔区域内部的影像（并取反），即为肺部和气管的影像；最后进行图像腐蚀和膨胀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59AE72-A1EC-4D88-9648-05B667D12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74" y="1642051"/>
            <a:ext cx="3893820" cy="3901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5CC8AD86-2FA8-45CC-8289-77978148F83E}"/>
              </a:ext>
            </a:extLst>
          </p:cNvPr>
          <p:cNvSpPr/>
          <p:nvPr/>
        </p:nvSpPr>
        <p:spPr>
          <a:xfrm>
            <a:off x="1235384" y="1894115"/>
            <a:ext cx="4416814" cy="904351"/>
          </a:xfrm>
          <a:custGeom>
            <a:avLst/>
            <a:gdLst>
              <a:gd name="connsiteX0" fmla="*/ 0 w 2095500"/>
              <a:gd name="connsiteY0" fmla="*/ 274760 h 1831730"/>
              <a:gd name="connsiteX1" fmla="*/ 1179635 w 2095500"/>
              <a:gd name="connsiteY1" fmla="*/ 274760 h 1831730"/>
              <a:gd name="connsiteX2" fmla="*/ 1179635 w 2095500"/>
              <a:gd name="connsiteY2" fmla="*/ 0 h 1831730"/>
              <a:gd name="connsiteX3" fmla="*/ 2095500 w 2095500"/>
              <a:gd name="connsiteY3" fmla="*/ 915865 h 1831730"/>
              <a:gd name="connsiteX4" fmla="*/ 1179635 w 2095500"/>
              <a:gd name="connsiteY4" fmla="*/ 1831730 h 1831730"/>
              <a:gd name="connsiteX5" fmla="*/ 1179635 w 2095500"/>
              <a:gd name="connsiteY5" fmla="*/ 1556971 h 1831730"/>
              <a:gd name="connsiteX6" fmla="*/ 0 w 2095500"/>
              <a:gd name="connsiteY6" fmla="*/ 1556971 h 1831730"/>
              <a:gd name="connsiteX7" fmla="*/ 0 w 2095500"/>
              <a:gd name="connsiteY7" fmla="*/ 274760 h 18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0" h="1831730">
                <a:moveTo>
                  <a:pt x="0" y="274760"/>
                </a:moveTo>
                <a:lnTo>
                  <a:pt x="1179635" y="274760"/>
                </a:lnTo>
                <a:lnTo>
                  <a:pt x="1179635" y="0"/>
                </a:lnTo>
                <a:lnTo>
                  <a:pt x="2095500" y="915865"/>
                </a:lnTo>
                <a:lnTo>
                  <a:pt x="1179635" y="1831730"/>
                </a:lnTo>
                <a:lnTo>
                  <a:pt x="1179635" y="1556971"/>
                </a:lnTo>
                <a:lnTo>
                  <a:pt x="0" y="1556971"/>
                </a:lnTo>
                <a:lnTo>
                  <a:pt x="0" y="2747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FF6C109C-3FDB-4568-B9AC-FCCBEBE05126}"/>
              </a:ext>
            </a:extLst>
          </p:cNvPr>
          <p:cNvSpPr/>
          <p:nvPr/>
        </p:nvSpPr>
        <p:spPr>
          <a:xfrm>
            <a:off x="879785" y="1931757"/>
            <a:ext cx="823595" cy="823595"/>
          </a:xfrm>
          <a:custGeom>
            <a:avLst/>
            <a:gdLst>
              <a:gd name="connsiteX0" fmla="*/ 0 w 1047750"/>
              <a:gd name="connsiteY0" fmla="*/ 523875 h 1047750"/>
              <a:gd name="connsiteX1" fmla="*/ 523875 w 1047750"/>
              <a:gd name="connsiteY1" fmla="*/ 0 h 1047750"/>
              <a:gd name="connsiteX2" fmla="*/ 1047750 w 1047750"/>
              <a:gd name="connsiteY2" fmla="*/ 523875 h 1047750"/>
              <a:gd name="connsiteX3" fmla="*/ 523875 w 1047750"/>
              <a:gd name="connsiteY3" fmla="*/ 1047750 h 1047750"/>
              <a:gd name="connsiteX4" fmla="*/ 0 w 1047750"/>
              <a:gd name="connsiteY4" fmla="*/ 5238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0" y="523875"/>
                </a:moveTo>
                <a:cubicBezTo>
                  <a:pt x="0" y="234547"/>
                  <a:pt x="234547" y="0"/>
                  <a:pt x="523875" y="0"/>
                </a:cubicBezTo>
                <a:cubicBezTo>
                  <a:pt x="813203" y="0"/>
                  <a:pt x="1047750" y="234547"/>
                  <a:pt x="1047750" y="523875"/>
                </a:cubicBezTo>
                <a:cubicBezTo>
                  <a:pt x="1047750" y="813203"/>
                  <a:pt x="813203" y="1047750"/>
                  <a:pt x="523875" y="1047750"/>
                </a:cubicBezTo>
                <a:cubicBezTo>
                  <a:pt x="234547" y="1047750"/>
                  <a:pt x="0" y="813203"/>
                  <a:pt x="0" y="523875"/>
                </a:cubicBezTo>
                <a:close/>
              </a:path>
            </a:pathLst>
          </a:custGeom>
          <a:solidFill>
            <a:srgbClr val="7E4381"/>
          </a:solidFill>
          <a:ln w="381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679" tIns="168679" rIns="168679" bIns="168679" numCol="1" spcCol="1270" anchor="ctr" anchorCtr="0">
            <a:noAutofit/>
          </a:bodyPr>
          <a:lstStyle/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F607877F-3C7E-4D39-8740-787F2463C7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4270" y="2200997"/>
            <a:ext cx="254635" cy="334645"/>
          </a:xfrm>
          <a:custGeom>
            <a:avLst/>
            <a:gdLst>
              <a:gd name="T0" fmla="*/ 256 w 256"/>
              <a:gd name="T1" fmla="*/ 48 h 336"/>
              <a:gd name="T2" fmla="*/ 208 w 256"/>
              <a:gd name="T3" fmla="*/ 0 h 336"/>
              <a:gd name="T4" fmla="*/ 160 w 256"/>
              <a:gd name="T5" fmla="*/ 48 h 336"/>
              <a:gd name="T6" fmla="*/ 188 w 256"/>
              <a:gd name="T7" fmla="*/ 92 h 336"/>
              <a:gd name="T8" fmla="*/ 122 w 256"/>
              <a:gd name="T9" fmla="*/ 150 h 336"/>
              <a:gd name="T10" fmla="*/ 67 w 256"/>
              <a:gd name="T11" fmla="*/ 174 h 336"/>
              <a:gd name="T12" fmla="*/ 67 w 256"/>
              <a:gd name="T13" fmla="*/ 92 h 336"/>
              <a:gd name="T14" fmla="*/ 96 w 256"/>
              <a:gd name="T15" fmla="*/ 48 h 336"/>
              <a:gd name="T16" fmla="*/ 48 w 256"/>
              <a:gd name="T17" fmla="*/ 0 h 336"/>
              <a:gd name="T18" fmla="*/ 0 w 256"/>
              <a:gd name="T19" fmla="*/ 48 h 336"/>
              <a:gd name="T20" fmla="*/ 29 w 256"/>
              <a:gd name="T21" fmla="*/ 92 h 336"/>
              <a:gd name="T22" fmla="*/ 29 w 256"/>
              <a:gd name="T23" fmla="*/ 244 h 336"/>
              <a:gd name="T24" fmla="*/ 0 w 256"/>
              <a:gd name="T25" fmla="*/ 288 h 336"/>
              <a:gd name="T26" fmla="*/ 48 w 256"/>
              <a:gd name="T27" fmla="*/ 336 h 336"/>
              <a:gd name="T28" fmla="*/ 96 w 256"/>
              <a:gd name="T29" fmla="*/ 288 h 336"/>
              <a:gd name="T30" fmla="*/ 68 w 256"/>
              <a:gd name="T31" fmla="*/ 244 h 336"/>
              <a:gd name="T32" fmla="*/ 133 w 256"/>
              <a:gd name="T33" fmla="*/ 186 h 336"/>
              <a:gd name="T34" fmla="*/ 226 w 256"/>
              <a:gd name="T35" fmla="*/ 92 h 336"/>
              <a:gd name="T36" fmla="*/ 256 w 256"/>
              <a:gd name="T37" fmla="*/ 48 h 336"/>
              <a:gd name="T38" fmla="*/ 20 w 256"/>
              <a:gd name="T39" fmla="*/ 48 h 336"/>
              <a:gd name="T40" fmla="*/ 48 w 256"/>
              <a:gd name="T41" fmla="*/ 20 h 336"/>
              <a:gd name="T42" fmla="*/ 75 w 256"/>
              <a:gd name="T43" fmla="*/ 48 h 336"/>
              <a:gd name="T44" fmla="*/ 48 w 256"/>
              <a:gd name="T45" fmla="*/ 76 h 336"/>
              <a:gd name="T46" fmla="*/ 20 w 256"/>
              <a:gd name="T47" fmla="*/ 48 h 336"/>
              <a:gd name="T48" fmla="*/ 48 w 256"/>
              <a:gd name="T49" fmla="*/ 316 h 336"/>
              <a:gd name="T50" fmla="*/ 20 w 256"/>
              <a:gd name="T51" fmla="*/ 288 h 336"/>
              <a:gd name="T52" fmla="*/ 48 w 256"/>
              <a:gd name="T53" fmla="*/ 260 h 336"/>
              <a:gd name="T54" fmla="*/ 75 w 256"/>
              <a:gd name="T55" fmla="*/ 288 h 336"/>
              <a:gd name="T56" fmla="*/ 48 w 256"/>
              <a:gd name="T57" fmla="*/ 316 h 336"/>
              <a:gd name="T58" fmla="*/ 208 w 256"/>
              <a:gd name="T59" fmla="*/ 76 h 336"/>
              <a:gd name="T60" fmla="*/ 180 w 256"/>
              <a:gd name="T61" fmla="*/ 48 h 336"/>
              <a:gd name="T62" fmla="*/ 208 w 256"/>
              <a:gd name="T63" fmla="*/ 20 h 336"/>
              <a:gd name="T64" fmla="*/ 235 w 256"/>
              <a:gd name="T65" fmla="*/ 48 h 336"/>
              <a:gd name="T66" fmla="*/ 208 w 256"/>
              <a:gd name="T67" fmla="*/ 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336">
                <a:moveTo>
                  <a:pt x="256" y="48"/>
                </a:moveTo>
                <a:cubicBezTo>
                  <a:pt x="256" y="21"/>
                  <a:pt x="234" y="0"/>
                  <a:pt x="208" y="0"/>
                </a:cubicBezTo>
                <a:cubicBezTo>
                  <a:pt x="181" y="0"/>
                  <a:pt x="160" y="21"/>
                  <a:pt x="160" y="48"/>
                </a:cubicBezTo>
                <a:cubicBezTo>
                  <a:pt x="160" y="67"/>
                  <a:pt x="171" y="84"/>
                  <a:pt x="188" y="92"/>
                </a:cubicBezTo>
                <a:cubicBezTo>
                  <a:pt x="183" y="131"/>
                  <a:pt x="158" y="138"/>
                  <a:pt x="122" y="150"/>
                </a:cubicBezTo>
                <a:cubicBezTo>
                  <a:pt x="105" y="155"/>
                  <a:pt x="84" y="162"/>
                  <a:pt x="67" y="174"/>
                </a:cubicBezTo>
                <a:cubicBezTo>
                  <a:pt x="67" y="92"/>
                  <a:pt x="67" y="92"/>
                  <a:pt x="67" y="92"/>
                </a:cubicBezTo>
                <a:cubicBezTo>
                  <a:pt x="84" y="85"/>
                  <a:pt x="96" y="68"/>
                  <a:pt x="96" y="48"/>
                </a:cubicBezTo>
                <a:cubicBezTo>
                  <a:pt x="96" y="21"/>
                  <a:pt x="74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68"/>
                  <a:pt x="12" y="85"/>
                  <a:pt x="29" y="92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12" y="251"/>
                  <a:pt x="0" y="268"/>
                  <a:pt x="0" y="288"/>
                </a:cubicBezTo>
                <a:cubicBezTo>
                  <a:pt x="0" y="314"/>
                  <a:pt x="21" y="336"/>
                  <a:pt x="48" y="336"/>
                </a:cubicBezTo>
                <a:cubicBezTo>
                  <a:pt x="74" y="336"/>
                  <a:pt x="96" y="314"/>
                  <a:pt x="96" y="288"/>
                </a:cubicBezTo>
                <a:cubicBezTo>
                  <a:pt x="96" y="268"/>
                  <a:pt x="84" y="252"/>
                  <a:pt x="68" y="244"/>
                </a:cubicBezTo>
                <a:cubicBezTo>
                  <a:pt x="72" y="205"/>
                  <a:pt x="97" y="197"/>
                  <a:pt x="133" y="186"/>
                </a:cubicBezTo>
                <a:cubicBezTo>
                  <a:pt x="170" y="175"/>
                  <a:pt x="220" y="159"/>
                  <a:pt x="226" y="92"/>
                </a:cubicBezTo>
                <a:cubicBezTo>
                  <a:pt x="244" y="85"/>
                  <a:pt x="256" y="68"/>
                  <a:pt x="256" y="48"/>
                </a:cubicBezTo>
                <a:close/>
                <a:moveTo>
                  <a:pt x="20" y="48"/>
                </a:moveTo>
                <a:cubicBezTo>
                  <a:pt x="20" y="33"/>
                  <a:pt x="32" y="20"/>
                  <a:pt x="48" y="20"/>
                </a:cubicBezTo>
                <a:cubicBezTo>
                  <a:pt x="63" y="20"/>
                  <a:pt x="75" y="33"/>
                  <a:pt x="75" y="48"/>
                </a:cubicBezTo>
                <a:cubicBezTo>
                  <a:pt x="75" y="63"/>
                  <a:pt x="63" y="76"/>
                  <a:pt x="48" y="76"/>
                </a:cubicBezTo>
                <a:cubicBezTo>
                  <a:pt x="32" y="76"/>
                  <a:pt x="20" y="63"/>
                  <a:pt x="20" y="48"/>
                </a:cubicBezTo>
                <a:close/>
                <a:moveTo>
                  <a:pt x="48" y="316"/>
                </a:moveTo>
                <a:cubicBezTo>
                  <a:pt x="32" y="316"/>
                  <a:pt x="20" y="303"/>
                  <a:pt x="20" y="288"/>
                </a:cubicBezTo>
                <a:cubicBezTo>
                  <a:pt x="20" y="273"/>
                  <a:pt x="32" y="260"/>
                  <a:pt x="48" y="260"/>
                </a:cubicBezTo>
                <a:cubicBezTo>
                  <a:pt x="63" y="260"/>
                  <a:pt x="75" y="273"/>
                  <a:pt x="75" y="288"/>
                </a:cubicBezTo>
                <a:cubicBezTo>
                  <a:pt x="75" y="303"/>
                  <a:pt x="63" y="316"/>
                  <a:pt x="48" y="316"/>
                </a:cubicBezTo>
                <a:close/>
                <a:moveTo>
                  <a:pt x="208" y="76"/>
                </a:moveTo>
                <a:cubicBezTo>
                  <a:pt x="192" y="76"/>
                  <a:pt x="180" y="63"/>
                  <a:pt x="180" y="48"/>
                </a:cubicBezTo>
                <a:cubicBezTo>
                  <a:pt x="180" y="33"/>
                  <a:pt x="192" y="20"/>
                  <a:pt x="208" y="20"/>
                </a:cubicBezTo>
                <a:cubicBezTo>
                  <a:pt x="223" y="20"/>
                  <a:pt x="235" y="33"/>
                  <a:pt x="235" y="48"/>
                </a:cubicBezTo>
                <a:cubicBezTo>
                  <a:pt x="235" y="63"/>
                  <a:pt x="223" y="76"/>
                  <a:pt x="208" y="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Freeform 34">
            <a:extLst>
              <a:ext uri="{FF2B5EF4-FFF2-40B4-BE49-F238E27FC236}">
                <a16:creationId xmlns:a16="http://schemas.microsoft.com/office/drawing/2014/main" id="{005379DE-096B-4CC9-B7AF-D32AFEE548BA}"/>
              </a:ext>
            </a:extLst>
          </p:cNvPr>
          <p:cNvSpPr/>
          <p:nvPr/>
        </p:nvSpPr>
        <p:spPr>
          <a:xfrm>
            <a:off x="1836730" y="2197822"/>
            <a:ext cx="3026672" cy="298450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19" tIns="-1" rIns="0" bIns="0" numCol="1" spcCol="1270" anchor="ctr" anchorCtr="0">
            <a:no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分割出肺部和气管的影像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2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肺部区域分割</a:t>
            </a:r>
            <a:r>
              <a:rPr lang="en-US" altLang="zh-CN" dirty="0"/>
              <a:t>——</a:t>
            </a:r>
            <a:r>
              <a:rPr lang="zh-CN" altLang="en-US" dirty="0"/>
              <a:t> 二维切片处理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33556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924447" y="3582608"/>
            <a:ext cx="4330841" cy="32585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处理的结果如右图所示。</a:t>
            </a:r>
          </a:p>
        </p:txBody>
      </p:sp>
      <p:sp>
        <p:nvSpPr>
          <p:cNvPr id="13" name="Freeform 11"/>
          <p:cNvSpPr/>
          <p:nvPr/>
        </p:nvSpPr>
        <p:spPr>
          <a:xfrm>
            <a:off x="1235384" y="1894115"/>
            <a:ext cx="4416814" cy="904351"/>
          </a:xfrm>
          <a:custGeom>
            <a:avLst/>
            <a:gdLst>
              <a:gd name="connsiteX0" fmla="*/ 0 w 2095500"/>
              <a:gd name="connsiteY0" fmla="*/ 274760 h 1831730"/>
              <a:gd name="connsiteX1" fmla="*/ 1179635 w 2095500"/>
              <a:gd name="connsiteY1" fmla="*/ 274760 h 1831730"/>
              <a:gd name="connsiteX2" fmla="*/ 1179635 w 2095500"/>
              <a:gd name="connsiteY2" fmla="*/ 0 h 1831730"/>
              <a:gd name="connsiteX3" fmla="*/ 2095500 w 2095500"/>
              <a:gd name="connsiteY3" fmla="*/ 915865 h 1831730"/>
              <a:gd name="connsiteX4" fmla="*/ 1179635 w 2095500"/>
              <a:gd name="connsiteY4" fmla="*/ 1831730 h 1831730"/>
              <a:gd name="connsiteX5" fmla="*/ 1179635 w 2095500"/>
              <a:gd name="connsiteY5" fmla="*/ 1556971 h 1831730"/>
              <a:gd name="connsiteX6" fmla="*/ 0 w 2095500"/>
              <a:gd name="connsiteY6" fmla="*/ 1556971 h 1831730"/>
              <a:gd name="connsiteX7" fmla="*/ 0 w 2095500"/>
              <a:gd name="connsiteY7" fmla="*/ 274760 h 18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0" h="1831730">
                <a:moveTo>
                  <a:pt x="0" y="274760"/>
                </a:moveTo>
                <a:lnTo>
                  <a:pt x="1179635" y="274760"/>
                </a:lnTo>
                <a:lnTo>
                  <a:pt x="1179635" y="0"/>
                </a:lnTo>
                <a:lnTo>
                  <a:pt x="2095500" y="915865"/>
                </a:lnTo>
                <a:lnTo>
                  <a:pt x="1179635" y="1831730"/>
                </a:lnTo>
                <a:lnTo>
                  <a:pt x="1179635" y="1556971"/>
                </a:lnTo>
                <a:lnTo>
                  <a:pt x="0" y="1556971"/>
                </a:lnTo>
                <a:lnTo>
                  <a:pt x="0" y="2747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Freeform 12"/>
          <p:cNvSpPr/>
          <p:nvPr/>
        </p:nvSpPr>
        <p:spPr>
          <a:xfrm>
            <a:off x="879785" y="1931757"/>
            <a:ext cx="823595" cy="823595"/>
          </a:xfrm>
          <a:custGeom>
            <a:avLst/>
            <a:gdLst>
              <a:gd name="connsiteX0" fmla="*/ 0 w 1047750"/>
              <a:gd name="connsiteY0" fmla="*/ 523875 h 1047750"/>
              <a:gd name="connsiteX1" fmla="*/ 523875 w 1047750"/>
              <a:gd name="connsiteY1" fmla="*/ 0 h 1047750"/>
              <a:gd name="connsiteX2" fmla="*/ 1047750 w 1047750"/>
              <a:gd name="connsiteY2" fmla="*/ 523875 h 1047750"/>
              <a:gd name="connsiteX3" fmla="*/ 523875 w 1047750"/>
              <a:gd name="connsiteY3" fmla="*/ 1047750 h 1047750"/>
              <a:gd name="connsiteX4" fmla="*/ 0 w 1047750"/>
              <a:gd name="connsiteY4" fmla="*/ 5238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0" y="523875"/>
                </a:moveTo>
                <a:cubicBezTo>
                  <a:pt x="0" y="234547"/>
                  <a:pt x="234547" y="0"/>
                  <a:pt x="523875" y="0"/>
                </a:cubicBezTo>
                <a:cubicBezTo>
                  <a:pt x="813203" y="0"/>
                  <a:pt x="1047750" y="234547"/>
                  <a:pt x="1047750" y="523875"/>
                </a:cubicBezTo>
                <a:cubicBezTo>
                  <a:pt x="1047750" y="813203"/>
                  <a:pt x="813203" y="1047750"/>
                  <a:pt x="523875" y="1047750"/>
                </a:cubicBezTo>
                <a:cubicBezTo>
                  <a:pt x="234547" y="1047750"/>
                  <a:pt x="0" y="813203"/>
                  <a:pt x="0" y="523875"/>
                </a:cubicBezTo>
                <a:close/>
              </a:path>
            </a:pathLst>
          </a:custGeom>
          <a:solidFill>
            <a:srgbClr val="7E4381"/>
          </a:solidFill>
          <a:ln w="381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679" tIns="168679" rIns="168679" bIns="168679" numCol="1" spcCol="1270" anchor="ctr" anchorCtr="0">
            <a:noAutofit/>
          </a:bodyPr>
          <a:lstStyle/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Freeform 39"/>
          <p:cNvSpPr>
            <a:spLocks noChangeAspect="1" noEditPoints="1"/>
          </p:cNvSpPr>
          <p:nvPr/>
        </p:nvSpPr>
        <p:spPr bwMode="auto">
          <a:xfrm>
            <a:off x="1204270" y="2200997"/>
            <a:ext cx="254635" cy="334645"/>
          </a:xfrm>
          <a:custGeom>
            <a:avLst/>
            <a:gdLst>
              <a:gd name="T0" fmla="*/ 256 w 256"/>
              <a:gd name="T1" fmla="*/ 48 h 336"/>
              <a:gd name="T2" fmla="*/ 208 w 256"/>
              <a:gd name="T3" fmla="*/ 0 h 336"/>
              <a:gd name="T4" fmla="*/ 160 w 256"/>
              <a:gd name="T5" fmla="*/ 48 h 336"/>
              <a:gd name="T6" fmla="*/ 188 w 256"/>
              <a:gd name="T7" fmla="*/ 92 h 336"/>
              <a:gd name="T8" fmla="*/ 122 w 256"/>
              <a:gd name="T9" fmla="*/ 150 h 336"/>
              <a:gd name="T10" fmla="*/ 67 w 256"/>
              <a:gd name="T11" fmla="*/ 174 h 336"/>
              <a:gd name="T12" fmla="*/ 67 w 256"/>
              <a:gd name="T13" fmla="*/ 92 h 336"/>
              <a:gd name="T14" fmla="*/ 96 w 256"/>
              <a:gd name="T15" fmla="*/ 48 h 336"/>
              <a:gd name="T16" fmla="*/ 48 w 256"/>
              <a:gd name="T17" fmla="*/ 0 h 336"/>
              <a:gd name="T18" fmla="*/ 0 w 256"/>
              <a:gd name="T19" fmla="*/ 48 h 336"/>
              <a:gd name="T20" fmla="*/ 29 w 256"/>
              <a:gd name="T21" fmla="*/ 92 h 336"/>
              <a:gd name="T22" fmla="*/ 29 w 256"/>
              <a:gd name="T23" fmla="*/ 244 h 336"/>
              <a:gd name="T24" fmla="*/ 0 w 256"/>
              <a:gd name="T25" fmla="*/ 288 h 336"/>
              <a:gd name="T26" fmla="*/ 48 w 256"/>
              <a:gd name="T27" fmla="*/ 336 h 336"/>
              <a:gd name="T28" fmla="*/ 96 w 256"/>
              <a:gd name="T29" fmla="*/ 288 h 336"/>
              <a:gd name="T30" fmla="*/ 68 w 256"/>
              <a:gd name="T31" fmla="*/ 244 h 336"/>
              <a:gd name="T32" fmla="*/ 133 w 256"/>
              <a:gd name="T33" fmla="*/ 186 h 336"/>
              <a:gd name="T34" fmla="*/ 226 w 256"/>
              <a:gd name="T35" fmla="*/ 92 h 336"/>
              <a:gd name="T36" fmla="*/ 256 w 256"/>
              <a:gd name="T37" fmla="*/ 48 h 336"/>
              <a:gd name="T38" fmla="*/ 20 w 256"/>
              <a:gd name="T39" fmla="*/ 48 h 336"/>
              <a:gd name="T40" fmla="*/ 48 w 256"/>
              <a:gd name="T41" fmla="*/ 20 h 336"/>
              <a:gd name="T42" fmla="*/ 75 w 256"/>
              <a:gd name="T43" fmla="*/ 48 h 336"/>
              <a:gd name="T44" fmla="*/ 48 w 256"/>
              <a:gd name="T45" fmla="*/ 76 h 336"/>
              <a:gd name="T46" fmla="*/ 20 w 256"/>
              <a:gd name="T47" fmla="*/ 48 h 336"/>
              <a:gd name="T48" fmla="*/ 48 w 256"/>
              <a:gd name="T49" fmla="*/ 316 h 336"/>
              <a:gd name="T50" fmla="*/ 20 w 256"/>
              <a:gd name="T51" fmla="*/ 288 h 336"/>
              <a:gd name="T52" fmla="*/ 48 w 256"/>
              <a:gd name="T53" fmla="*/ 260 h 336"/>
              <a:gd name="T54" fmla="*/ 75 w 256"/>
              <a:gd name="T55" fmla="*/ 288 h 336"/>
              <a:gd name="T56" fmla="*/ 48 w 256"/>
              <a:gd name="T57" fmla="*/ 316 h 336"/>
              <a:gd name="T58" fmla="*/ 208 w 256"/>
              <a:gd name="T59" fmla="*/ 76 h 336"/>
              <a:gd name="T60" fmla="*/ 180 w 256"/>
              <a:gd name="T61" fmla="*/ 48 h 336"/>
              <a:gd name="T62" fmla="*/ 208 w 256"/>
              <a:gd name="T63" fmla="*/ 20 h 336"/>
              <a:gd name="T64" fmla="*/ 235 w 256"/>
              <a:gd name="T65" fmla="*/ 48 h 336"/>
              <a:gd name="T66" fmla="*/ 208 w 256"/>
              <a:gd name="T67" fmla="*/ 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336">
                <a:moveTo>
                  <a:pt x="256" y="48"/>
                </a:moveTo>
                <a:cubicBezTo>
                  <a:pt x="256" y="21"/>
                  <a:pt x="234" y="0"/>
                  <a:pt x="208" y="0"/>
                </a:cubicBezTo>
                <a:cubicBezTo>
                  <a:pt x="181" y="0"/>
                  <a:pt x="160" y="21"/>
                  <a:pt x="160" y="48"/>
                </a:cubicBezTo>
                <a:cubicBezTo>
                  <a:pt x="160" y="67"/>
                  <a:pt x="171" y="84"/>
                  <a:pt x="188" y="92"/>
                </a:cubicBezTo>
                <a:cubicBezTo>
                  <a:pt x="183" y="131"/>
                  <a:pt x="158" y="138"/>
                  <a:pt x="122" y="150"/>
                </a:cubicBezTo>
                <a:cubicBezTo>
                  <a:pt x="105" y="155"/>
                  <a:pt x="84" y="162"/>
                  <a:pt x="67" y="174"/>
                </a:cubicBezTo>
                <a:cubicBezTo>
                  <a:pt x="67" y="92"/>
                  <a:pt x="67" y="92"/>
                  <a:pt x="67" y="92"/>
                </a:cubicBezTo>
                <a:cubicBezTo>
                  <a:pt x="84" y="85"/>
                  <a:pt x="96" y="68"/>
                  <a:pt x="96" y="48"/>
                </a:cubicBezTo>
                <a:cubicBezTo>
                  <a:pt x="96" y="21"/>
                  <a:pt x="74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68"/>
                  <a:pt x="12" y="85"/>
                  <a:pt x="29" y="92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12" y="251"/>
                  <a:pt x="0" y="268"/>
                  <a:pt x="0" y="288"/>
                </a:cubicBezTo>
                <a:cubicBezTo>
                  <a:pt x="0" y="314"/>
                  <a:pt x="21" y="336"/>
                  <a:pt x="48" y="336"/>
                </a:cubicBezTo>
                <a:cubicBezTo>
                  <a:pt x="74" y="336"/>
                  <a:pt x="96" y="314"/>
                  <a:pt x="96" y="288"/>
                </a:cubicBezTo>
                <a:cubicBezTo>
                  <a:pt x="96" y="268"/>
                  <a:pt x="84" y="252"/>
                  <a:pt x="68" y="244"/>
                </a:cubicBezTo>
                <a:cubicBezTo>
                  <a:pt x="72" y="205"/>
                  <a:pt x="97" y="197"/>
                  <a:pt x="133" y="186"/>
                </a:cubicBezTo>
                <a:cubicBezTo>
                  <a:pt x="170" y="175"/>
                  <a:pt x="220" y="159"/>
                  <a:pt x="226" y="92"/>
                </a:cubicBezTo>
                <a:cubicBezTo>
                  <a:pt x="244" y="85"/>
                  <a:pt x="256" y="68"/>
                  <a:pt x="256" y="48"/>
                </a:cubicBezTo>
                <a:close/>
                <a:moveTo>
                  <a:pt x="20" y="48"/>
                </a:moveTo>
                <a:cubicBezTo>
                  <a:pt x="20" y="33"/>
                  <a:pt x="32" y="20"/>
                  <a:pt x="48" y="20"/>
                </a:cubicBezTo>
                <a:cubicBezTo>
                  <a:pt x="63" y="20"/>
                  <a:pt x="75" y="33"/>
                  <a:pt x="75" y="48"/>
                </a:cubicBezTo>
                <a:cubicBezTo>
                  <a:pt x="75" y="63"/>
                  <a:pt x="63" y="76"/>
                  <a:pt x="48" y="76"/>
                </a:cubicBezTo>
                <a:cubicBezTo>
                  <a:pt x="32" y="76"/>
                  <a:pt x="20" y="63"/>
                  <a:pt x="20" y="48"/>
                </a:cubicBezTo>
                <a:close/>
                <a:moveTo>
                  <a:pt x="48" y="316"/>
                </a:moveTo>
                <a:cubicBezTo>
                  <a:pt x="32" y="316"/>
                  <a:pt x="20" y="303"/>
                  <a:pt x="20" y="288"/>
                </a:cubicBezTo>
                <a:cubicBezTo>
                  <a:pt x="20" y="273"/>
                  <a:pt x="32" y="260"/>
                  <a:pt x="48" y="260"/>
                </a:cubicBezTo>
                <a:cubicBezTo>
                  <a:pt x="63" y="260"/>
                  <a:pt x="75" y="273"/>
                  <a:pt x="75" y="288"/>
                </a:cubicBezTo>
                <a:cubicBezTo>
                  <a:pt x="75" y="303"/>
                  <a:pt x="63" y="316"/>
                  <a:pt x="48" y="316"/>
                </a:cubicBezTo>
                <a:close/>
                <a:moveTo>
                  <a:pt x="208" y="76"/>
                </a:moveTo>
                <a:cubicBezTo>
                  <a:pt x="192" y="76"/>
                  <a:pt x="180" y="63"/>
                  <a:pt x="180" y="48"/>
                </a:cubicBezTo>
                <a:cubicBezTo>
                  <a:pt x="180" y="33"/>
                  <a:pt x="192" y="20"/>
                  <a:pt x="208" y="20"/>
                </a:cubicBezTo>
                <a:cubicBezTo>
                  <a:pt x="223" y="20"/>
                  <a:pt x="235" y="33"/>
                  <a:pt x="235" y="48"/>
                </a:cubicBezTo>
                <a:cubicBezTo>
                  <a:pt x="235" y="63"/>
                  <a:pt x="223" y="76"/>
                  <a:pt x="208" y="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Freeform 34"/>
          <p:cNvSpPr/>
          <p:nvPr/>
        </p:nvSpPr>
        <p:spPr>
          <a:xfrm>
            <a:off x="1836730" y="2197822"/>
            <a:ext cx="3026672" cy="298450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19" tIns="-1" rIns="0" bIns="0" numCol="1" spcCol="1270" anchor="ctr" anchorCtr="0">
            <a:no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分割出肺部和气管的影像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C9FB45A-5A0C-4B7F-8247-67DC5F27D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74" y="1638608"/>
            <a:ext cx="3881399" cy="38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6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肺部区域分割</a:t>
            </a:r>
            <a:r>
              <a:rPr lang="en-US" altLang="zh-CN" dirty="0"/>
              <a:t>——</a:t>
            </a:r>
            <a:r>
              <a:rPr lang="zh-CN" altLang="en-US" dirty="0"/>
              <a:t> 二维切片处理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33556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924447" y="3582608"/>
            <a:ext cx="4330841" cy="6951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找到面积最大的两个连通区域，即为两个肺部的影像。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167916-43E4-433C-8A98-98009E78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02" y="1672307"/>
            <a:ext cx="3894612" cy="38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A97E72E3-6771-49B8-8596-87043888CB6E}"/>
              </a:ext>
            </a:extLst>
          </p:cNvPr>
          <p:cNvSpPr/>
          <p:nvPr/>
        </p:nvSpPr>
        <p:spPr>
          <a:xfrm>
            <a:off x="1235384" y="1894115"/>
            <a:ext cx="4416814" cy="904351"/>
          </a:xfrm>
          <a:custGeom>
            <a:avLst/>
            <a:gdLst>
              <a:gd name="connsiteX0" fmla="*/ 0 w 2095500"/>
              <a:gd name="connsiteY0" fmla="*/ 274760 h 1831730"/>
              <a:gd name="connsiteX1" fmla="*/ 1179635 w 2095500"/>
              <a:gd name="connsiteY1" fmla="*/ 274760 h 1831730"/>
              <a:gd name="connsiteX2" fmla="*/ 1179635 w 2095500"/>
              <a:gd name="connsiteY2" fmla="*/ 0 h 1831730"/>
              <a:gd name="connsiteX3" fmla="*/ 2095500 w 2095500"/>
              <a:gd name="connsiteY3" fmla="*/ 915865 h 1831730"/>
              <a:gd name="connsiteX4" fmla="*/ 1179635 w 2095500"/>
              <a:gd name="connsiteY4" fmla="*/ 1831730 h 1831730"/>
              <a:gd name="connsiteX5" fmla="*/ 1179635 w 2095500"/>
              <a:gd name="connsiteY5" fmla="*/ 1556971 h 1831730"/>
              <a:gd name="connsiteX6" fmla="*/ 0 w 2095500"/>
              <a:gd name="connsiteY6" fmla="*/ 1556971 h 1831730"/>
              <a:gd name="connsiteX7" fmla="*/ 0 w 2095500"/>
              <a:gd name="connsiteY7" fmla="*/ 274760 h 18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0" h="1831730">
                <a:moveTo>
                  <a:pt x="0" y="274760"/>
                </a:moveTo>
                <a:lnTo>
                  <a:pt x="1179635" y="274760"/>
                </a:lnTo>
                <a:lnTo>
                  <a:pt x="1179635" y="0"/>
                </a:lnTo>
                <a:lnTo>
                  <a:pt x="2095500" y="915865"/>
                </a:lnTo>
                <a:lnTo>
                  <a:pt x="1179635" y="1831730"/>
                </a:lnTo>
                <a:lnTo>
                  <a:pt x="1179635" y="1556971"/>
                </a:lnTo>
                <a:lnTo>
                  <a:pt x="0" y="1556971"/>
                </a:lnTo>
                <a:lnTo>
                  <a:pt x="0" y="2747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0B3FE7B6-D626-4FD1-90B9-8F0E07A57907}"/>
              </a:ext>
            </a:extLst>
          </p:cNvPr>
          <p:cNvSpPr/>
          <p:nvPr/>
        </p:nvSpPr>
        <p:spPr>
          <a:xfrm>
            <a:off x="879785" y="1931757"/>
            <a:ext cx="823595" cy="823595"/>
          </a:xfrm>
          <a:custGeom>
            <a:avLst/>
            <a:gdLst>
              <a:gd name="connsiteX0" fmla="*/ 0 w 1047750"/>
              <a:gd name="connsiteY0" fmla="*/ 523875 h 1047750"/>
              <a:gd name="connsiteX1" fmla="*/ 523875 w 1047750"/>
              <a:gd name="connsiteY1" fmla="*/ 0 h 1047750"/>
              <a:gd name="connsiteX2" fmla="*/ 1047750 w 1047750"/>
              <a:gd name="connsiteY2" fmla="*/ 523875 h 1047750"/>
              <a:gd name="connsiteX3" fmla="*/ 523875 w 1047750"/>
              <a:gd name="connsiteY3" fmla="*/ 1047750 h 1047750"/>
              <a:gd name="connsiteX4" fmla="*/ 0 w 1047750"/>
              <a:gd name="connsiteY4" fmla="*/ 5238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0" y="523875"/>
                </a:moveTo>
                <a:cubicBezTo>
                  <a:pt x="0" y="234547"/>
                  <a:pt x="234547" y="0"/>
                  <a:pt x="523875" y="0"/>
                </a:cubicBezTo>
                <a:cubicBezTo>
                  <a:pt x="813203" y="0"/>
                  <a:pt x="1047750" y="234547"/>
                  <a:pt x="1047750" y="523875"/>
                </a:cubicBezTo>
                <a:cubicBezTo>
                  <a:pt x="1047750" y="813203"/>
                  <a:pt x="813203" y="1047750"/>
                  <a:pt x="523875" y="1047750"/>
                </a:cubicBezTo>
                <a:cubicBezTo>
                  <a:pt x="234547" y="1047750"/>
                  <a:pt x="0" y="813203"/>
                  <a:pt x="0" y="523875"/>
                </a:cubicBezTo>
                <a:close/>
              </a:path>
            </a:pathLst>
          </a:custGeom>
          <a:solidFill>
            <a:srgbClr val="7E4381"/>
          </a:solidFill>
          <a:ln w="381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679" tIns="168679" rIns="168679" bIns="168679" numCol="1" spcCol="1270" anchor="ctr" anchorCtr="0">
            <a:noAutofit/>
          </a:bodyPr>
          <a:lstStyle/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Freeform 39">
            <a:extLst>
              <a:ext uri="{FF2B5EF4-FFF2-40B4-BE49-F238E27FC236}">
                <a16:creationId xmlns:a16="http://schemas.microsoft.com/office/drawing/2014/main" id="{8259B354-0EEA-4357-8602-76E248F496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4270" y="2200997"/>
            <a:ext cx="254635" cy="334645"/>
          </a:xfrm>
          <a:custGeom>
            <a:avLst/>
            <a:gdLst>
              <a:gd name="T0" fmla="*/ 256 w 256"/>
              <a:gd name="T1" fmla="*/ 48 h 336"/>
              <a:gd name="T2" fmla="*/ 208 w 256"/>
              <a:gd name="T3" fmla="*/ 0 h 336"/>
              <a:gd name="T4" fmla="*/ 160 w 256"/>
              <a:gd name="T5" fmla="*/ 48 h 336"/>
              <a:gd name="T6" fmla="*/ 188 w 256"/>
              <a:gd name="T7" fmla="*/ 92 h 336"/>
              <a:gd name="T8" fmla="*/ 122 w 256"/>
              <a:gd name="T9" fmla="*/ 150 h 336"/>
              <a:gd name="T10" fmla="*/ 67 w 256"/>
              <a:gd name="T11" fmla="*/ 174 h 336"/>
              <a:gd name="T12" fmla="*/ 67 w 256"/>
              <a:gd name="T13" fmla="*/ 92 h 336"/>
              <a:gd name="T14" fmla="*/ 96 w 256"/>
              <a:gd name="T15" fmla="*/ 48 h 336"/>
              <a:gd name="T16" fmla="*/ 48 w 256"/>
              <a:gd name="T17" fmla="*/ 0 h 336"/>
              <a:gd name="T18" fmla="*/ 0 w 256"/>
              <a:gd name="T19" fmla="*/ 48 h 336"/>
              <a:gd name="T20" fmla="*/ 29 w 256"/>
              <a:gd name="T21" fmla="*/ 92 h 336"/>
              <a:gd name="T22" fmla="*/ 29 w 256"/>
              <a:gd name="T23" fmla="*/ 244 h 336"/>
              <a:gd name="T24" fmla="*/ 0 w 256"/>
              <a:gd name="T25" fmla="*/ 288 h 336"/>
              <a:gd name="T26" fmla="*/ 48 w 256"/>
              <a:gd name="T27" fmla="*/ 336 h 336"/>
              <a:gd name="T28" fmla="*/ 96 w 256"/>
              <a:gd name="T29" fmla="*/ 288 h 336"/>
              <a:gd name="T30" fmla="*/ 68 w 256"/>
              <a:gd name="T31" fmla="*/ 244 h 336"/>
              <a:gd name="T32" fmla="*/ 133 w 256"/>
              <a:gd name="T33" fmla="*/ 186 h 336"/>
              <a:gd name="T34" fmla="*/ 226 w 256"/>
              <a:gd name="T35" fmla="*/ 92 h 336"/>
              <a:gd name="T36" fmla="*/ 256 w 256"/>
              <a:gd name="T37" fmla="*/ 48 h 336"/>
              <a:gd name="T38" fmla="*/ 20 w 256"/>
              <a:gd name="T39" fmla="*/ 48 h 336"/>
              <a:gd name="T40" fmla="*/ 48 w 256"/>
              <a:gd name="T41" fmla="*/ 20 h 336"/>
              <a:gd name="T42" fmla="*/ 75 w 256"/>
              <a:gd name="T43" fmla="*/ 48 h 336"/>
              <a:gd name="T44" fmla="*/ 48 w 256"/>
              <a:gd name="T45" fmla="*/ 76 h 336"/>
              <a:gd name="T46" fmla="*/ 20 w 256"/>
              <a:gd name="T47" fmla="*/ 48 h 336"/>
              <a:gd name="T48" fmla="*/ 48 w 256"/>
              <a:gd name="T49" fmla="*/ 316 h 336"/>
              <a:gd name="T50" fmla="*/ 20 w 256"/>
              <a:gd name="T51" fmla="*/ 288 h 336"/>
              <a:gd name="T52" fmla="*/ 48 w 256"/>
              <a:gd name="T53" fmla="*/ 260 h 336"/>
              <a:gd name="T54" fmla="*/ 75 w 256"/>
              <a:gd name="T55" fmla="*/ 288 h 336"/>
              <a:gd name="T56" fmla="*/ 48 w 256"/>
              <a:gd name="T57" fmla="*/ 316 h 336"/>
              <a:gd name="T58" fmla="*/ 208 w 256"/>
              <a:gd name="T59" fmla="*/ 76 h 336"/>
              <a:gd name="T60" fmla="*/ 180 w 256"/>
              <a:gd name="T61" fmla="*/ 48 h 336"/>
              <a:gd name="T62" fmla="*/ 208 w 256"/>
              <a:gd name="T63" fmla="*/ 20 h 336"/>
              <a:gd name="T64" fmla="*/ 235 w 256"/>
              <a:gd name="T65" fmla="*/ 48 h 336"/>
              <a:gd name="T66" fmla="*/ 208 w 256"/>
              <a:gd name="T67" fmla="*/ 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336">
                <a:moveTo>
                  <a:pt x="256" y="48"/>
                </a:moveTo>
                <a:cubicBezTo>
                  <a:pt x="256" y="21"/>
                  <a:pt x="234" y="0"/>
                  <a:pt x="208" y="0"/>
                </a:cubicBezTo>
                <a:cubicBezTo>
                  <a:pt x="181" y="0"/>
                  <a:pt x="160" y="21"/>
                  <a:pt x="160" y="48"/>
                </a:cubicBezTo>
                <a:cubicBezTo>
                  <a:pt x="160" y="67"/>
                  <a:pt x="171" y="84"/>
                  <a:pt x="188" y="92"/>
                </a:cubicBezTo>
                <a:cubicBezTo>
                  <a:pt x="183" y="131"/>
                  <a:pt x="158" y="138"/>
                  <a:pt x="122" y="150"/>
                </a:cubicBezTo>
                <a:cubicBezTo>
                  <a:pt x="105" y="155"/>
                  <a:pt x="84" y="162"/>
                  <a:pt x="67" y="174"/>
                </a:cubicBezTo>
                <a:cubicBezTo>
                  <a:pt x="67" y="92"/>
                  <a:pt x="67" y="92"/>
                  <a:pt x="67" y="92"/>
                </a:cubicBezTo>
                <a:cubicBezTo>
                  <a:pt x="84" y="85"/>
                  <a:pt x="96" y="68"/>
                  <a:pt x="96" y="48"/>
                </a:cubicBezTo>
                <a:cubicBezTo>
                  <a:pt x="96" y="21"/>
                  <a:pt x="74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68"/>
                  <a:pt x="12" y="85"/>
                  <a:pt x="29" y="92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12" y="251"/>
                  <a:pt x="0" y="268"/>
                  <a:pt x="0" y="288"/>
                </a:cubicBezTo>
                <a:cubicBezTo>
                  <a:pt x="0" y="314"/>
                  <a:pt x="21" y="336"/>
                  <a:pt x="48" y="336"/>
                </a:cubicBezTo>
                <a:cubicBezTo>
                  <a:pt x="74" y="336"/>
                  <a:pt x="96" y="314"/>
                  <a:pt x="96" y="288"/>
                </a:cubicBezTo>
                <a:cubicBezTo>
                  <a:pt x="96" y="268"/>
                  <a:pt x="84" y="252"/>
                  <a:pt x="68" y="244"/>
                </a:cubicBezTo>
                <a:cubicBezTo>
                  <a:pt x="72" y="205"/>
                  <a:pt x="97" y="197"/>
                  <a:pt x="133" y="186"/>
                </a:cubicBezTo>
                <a:cubicBezTo>
                  <a:pt x="170" y="175"/>
                  <a:pt x="220" y="159"/>
                  <a:pt x="226" y="92"/>
                </a:cubicBezTo>
                <a:cubicBezTo>
                  <a:pt x="244" y="85"/>
                  <a:pt x="256" y="68"/>
                  <a:pt x="256" y="48"/>
                </a:cubicBezTo>
                <a:close/>
                <a:moveTo>
                  <a:pt x="20" y="48"/>
                </a:moveTo>
                <a:cubicBezTo>
                  <a:pt x="20" y="33"/>
                  <a:pt x="32" y="20"/>
                  <a:pt x="48" y="20"/>
                </a:cubicBezTo>
                <a:cubicBezTo>
                  <a:pt x="63" y="20"/>
                  <a:pt x="75" y="33"/>
                  <a:pt x="75" y="48"/>
                </a:cubicBezTo>
                <a:cubicBezTo>
                  <a:pt x="75" y="63"/>
                  <a:pt x="63" y="76"/>
                  <a:pt x="48" y="76"/>
                </a:cubicBezTo>
                <a:cubicBezTo>
                  <a:pt x="32" y="76"/>
                  <a:pt x="20" y="63"/>
                  <a:pt x="20" y="48"/>
                </a:cubicBezTo>
                <a:close/>
                <a:moveTo>
                  <a:pt x="48" y="316"/>
                </a:moveTo>
                <a:cubicBezTo>
                  <a:pt x="32" y="316"/>
                  <a:pt x="20" y="303"/>
                  <a:pt x="20" y="288"/>
                </a:cubicBezTo>
                <a:cubicBezTo>
                  <a:pt x="20" y="273"/>
                  <a:pt x="32" y="260"/>
                  <a:pt x="48" y="260"/>
                </a:cubicBezTo>
                <a:cubicBezTo>
                  <a:pt x="63" y="260"/>
                  <a:pt x="75" y="273"/>
                  <a:pt x="75" y="288"/>
                </a:cubicBezTo>
                <a:cubicBezTo>
                  <a:pt x="75" y="303"/>
                  <a:pt x="63" y="316"/>
                  <a:pt x="48" y="316"/>
                </a:cubicBezTo>
                <a:close/>
                <a:moveTo>
                  <a:pt x="208" y="76"/>
                </a:moveTo>
                <a:cubicBezTo>
                  <a:pt x="192" y="76"/>
                  <a:pt x="180" y="63"/>
                  <a:pt x="180" y="48"/>
                </a:cubicBezTo>
                <a:cubicBezTo>
                  <a:pt x="180" y="33"/>
                  <a:pt x="192" y="20"/>
                  <a:pt x="208" y="20"/>
                </a:cubicBezTo>
                <a:cubicBezTo>
                  <a:pt x="223" y="20"/>
                  <a:pt x="235" y="33"/>
                  <a:pt x="235" y="48"/>
                </a:cubicBezTo>
                <a:cubicBezTo>
                  <a:pt x="235" y="63"/>
                  <a:pt x="223" y="76"/>
                  <a:pt x="208" y="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Freeform 34">
            <a:extLst>
              <a:ext uri="{FF2B5EF4-FFF2-40B4-BE49-F238E27FC236}">
                <a16:creationId xmlns:a16="http://schemas.microsoft.com/office/drawing/2014/main" id="{B7AFA3D0-0A4D-4A37-93CE-44AC88FECE89}"/>
              </a:ext>
            </a:extLst>
          </p:cNvPr>
          <p:cNvSpPr/>
          <p:nvPr/>
        </p:nvSpPr>
        <p:spPr>
          <a:xfrm>
            <a:off x="1836730" y="2197822"/>
            <a:ext cx="3026672" cy="298450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19" tIns="-1" rIns="0" bIns="0" numCol="1" spcCol="1270" anchor="ctr" anchorCtr="0">
            <a:no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得到二维切片肺部影像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42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  <p:bldP spid="18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肺部区域分割</a:t>
            </a:r>
            <a:r>
              <a:rPr lang="en-US" altLang="zh-CN" dirty="0"/>
              <a:t>——</a:t>
            </a:r>
            <a:r>
              <a:rPr lang="zh-CN" altLang="en-US" dirty="0"/>
              <a:t>三维形态学操作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33556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619E9F-3F6B-46F1-A06B-7E646D414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39" y="2114444"/>
            <a:ext cx="3600000" cy="28507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408AD3-82C6-41CA-B99E-29C15C50F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"/>
          <a:stretch/>
        </p:blipFill>
        <p:spPr>
          <a:xfrm>
            <a:off x="7582739" y="2114445"/>
            <a:ext cx="3600000" cy="28507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26">
            <a:extLst>
              <a:ext uri="{FF2B5EF4-FFF2-40B4-BE49-F238E27FC236}">
                <a16:creationId xmlns:a16="http://schemas.microsoft.com/office/drawing/2014/main" id="{FB33AD3D-5A1E-484E-B865-18AA6295CC6B}"/>
              </a:ext>
            </a:extLst>
          </p:cNvPr>
          <p:cNvSpPr/>
          <p:nvPr/>
        </p:nvSpPr>
        <p:spPr>
          <a:xfrm>
            <a:off x="879230" y="2401926"/>
            <a:ext cx="2557307" cy="10645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将每一层二维切片的处理结果堆叠起来，就形成了三维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的初步处理结果。</a:t>
            </a: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4C5FB915-8E74-434B-A078-9CC946748657}"/>
              </a:ext>
            </a:extLst>
          </p:cNvPr>
          <p:cNvSpPr/>
          <p:nvPr/>
        </p:nvSpPr>
        <p:spPr>
          <a:xfrm>
            <a:off x="879230" y="3735007"/>
            <a:ext cx="2557307" cy="6951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使用三维形态学操作找到并删除体积小的连通域。</a:t>
            </a:r>
          </a:p>
        </p:txBody>
      </p:sp>
    </p:spTree>
    <p:extLst>
      <p:ext uri="{BB962C8B-B14F-4D97-AF65-F5344CB8AC3E}">
        <p14:creationId xmlns:p14="http://schemas.microsoft.com/office/powerpoint/2010/main" val="34449572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气管区域分割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803140" y="2561401"/>
            <a:ext cx="2567940" cy="2160270"/>
            <a:chOff x="4803140" y="2144395"/>
            <a:chExt cx="2567940" cy="216027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27" r="19384"/>
            <a:stretch/>
          </p:blipFill>
          <p:spPr>
            <a:xfrm>
              <a:off x="5327780" y="2579450"/>
              <a:ext cx="1558212" cy="1290160"/>
            </a:xfrm>
            <a:prstGeom prst="rect">
              <a:avLst/>
            </a:prstGeom>
          </p:spPr>
        </p:pic>
        <p:sp>
          <p:nvSpPr>
            <p:cNvPr id="7" name="环形箭头"/>
            <p:cNvSpPr/>
            <p:nvPr/>
          </p:nvSpPr>
          <p:spPr>
            <a:xfrm rot="4500000">
              <a:off x="5006975" y="1940560"/>
              <a:ext cx="2160270" cy="2567940"/>
            </a:xfrm>
            <a:custGeom>
              <a:avLst/>
              <a:gdLst/>
              <a:ahLst/>
              <a:cxnLst/>
              <a:rect l="l" t="t" r="r" b="b"/>
              <a:pathLst>
                <a:path w="490584" h="583866">
                  <a:moveTo>
                    <a:pt x="321445" y="77561"/>
                  </a:moveTo>
                  <a:lnTo>
                    <a:pt x="246596" y="140395"/>
                  </a:lnTo>
                  <a:lnTo>
                    <a:pt x="252395" y="97238"/>
                  </a:lnTo>
                  <a:cubicBezTo>
                    <a:pt x="146326" y="106790"/>
                    <a:pt x="59230" y="167476"/>
                    <a:pt x="23104" y="252018"/>
                  </a:cubicBezTo>
                  <a:cubicBezTo>
                    <a:pt x="20394" y="264110"/>
                    <a:pt x="19333" y="276644"/>
                    <a:pt x="19333" y="289426"/>
                  </a:cubicBezTo>
                  <a:cubicBezTo>
                    <a:pt x="19333" y="393825"/>
                    <a:pt x="90134" y="481687"/>
                    <a:pt x="186585" y="506707"/>
                  </a:cubicBezTo>
                  <a:lnTo>
                    <a:pt x="254645" y="442625"/>
                  </a:lnTo>
                  <a:lnTo>
                    <a:pt x="251312" y="486042"/>
                  </a:lnTo>
                  <a:cubicBezTo>
                    <a:pt x="352523" y="471080"/>
                    <a:pt x="433567" y="409999"/>
                    <a:pt x="467316" y="328472"/>
                  </a:cubicBezTo>
                  <a:cubicBezTo>
                    <a:pt x="470095" y="315855"/>
                    <a:pt x="471252" y="302776"/>
                    <a:pt x="471252" y="289426"/>
                  </a:cubicBezTo>
                  <a:cubicBezTo>
                    <a:pt x="471252" y="191466"/>
                    <a:pt x="408915" y="108065"/>
                    <a:pt x="321445" y="77561"/>
                  </a:cubicBezTo>
                  <a:close/>
                  <a:moveTo>
                    <a:pt x="265462" y="0"/>
                  </a:moveTo>
                  <a:lnTo>
                    <a:pt x="313558" y="54963"/>
                  </a:lnTo>
                  <a:cubicBezTo>
                    <a:pt x="415971" y="83525"/>
                    <a:pt x="490584" y="177762"/>
                    <a:pt x="490584" y="289426"/>
                  </a:cubicBezTo>
                  <a:cubicBezTo>
                    <a:pt x="490584" y="408189"/>
                    <a:pt x="406182" y="507238"/>
                    <a:pt x="294075" y="529800"/>
                  </a:cubicBezTo>
                  <a:cubicBezTo>
                    <a:pt x="279023" y="534477"/>
                    <a:pt x="263337" y="538054"/>
                    <a:pt x="247135" y="540449"/>
                  </a:cubicBezTo>
                  <a:lnTo>
                    <a:pt x="243801" y="583866"/>
                  </a:lnTo>
                  <a:lnTo>
                    <a:pt x="188437" y="527431"/>
                  </a:lnTo>
                  <a:cubicBezTo>
                    <a:pt x="80308" y="502361"/>
                    <a:pt x="0" y="405272"/>
                    <a:pt x="1" y="289426"/>
                  </a:cubicBezTo>
                  <a:cubicBezTo>
                    <a:pt x="0" y="153955"/>
                    <a:pt x="109821" y="44134"/>
                    <a:pt x="245292" y="44134"/>
                  </a:cubicBezTo>
                  <a:lnTo>
                    <a:pt x="250590" y="44668"/>
                  </a:lnTo>
                  <a:cubicBezTo>
                    <a:pt x="253553" y="43751"/>
                    <a:pt x="256600" y="43433"/>
                    <a:pt x="259662" y="43157"/>
                  </a:cubicBezTo>
                  <a:close/>
                </a:path>
              </a:pathLst>
            </a:custGeom>
            <a:solidFill>
              <a:srgbClr val="70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矩形 26"/>
          <p:cNvSpPr/>
          <p:nvPr/>
        </p:nvSpPr>
        <p:spPr>
          <a:xfrm>
            <a:off x="1241425" y="3340546"/>
            <a:ext cx="3248660" cy="10645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ABA69F"/>
              </a:buClr>
              <a:buSzPct val="8000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一种思路是，肺部的孔洞都是气管，找到肺部，然后找出孔洞，最后堆叠在一起。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1425" y="2940436"/>
            <a:ext cx="22186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02F7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保留孔洞</a:t>
            </a:r>
          </a:p>
        </p:txBody>
      </p:sp>
      <p:sp>
        <p:nvSpPr>
          <p:cNvPr id="10" name="矩形 9"/>
          <p:cNvSpPr/>
          <p:nvPr/>
        </p:nvSpPr>
        <p:spPr>
          <a:xfrm>
            <a:off x="8046720" y="3360231"/>
            <a:ext cx="3248660" cy="10645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ABA69F"/>
              </a:buClr>
              <a:buSzPct val="8000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另一种思路是，有意舍弃孔洞，以保证主干图像质量。仅仅找出气管的主干。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46720" y="2940436"/>
            <a:ext cx="22186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02F7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删掉大部分孔洞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5E0CF5-EA9D-44D3-A813-CF880DCD4BBE}"/>
              </a:ext>
            </a:extLst>
          </p:cNvPr>
          <p:cNvSpPr txBox="1"/>
          <p:nvPr/>
        </p:nvSpPr>
        <p:spPr>
          <a:xfrm>
            <a:off x="1241425" y="1623080"/>
            <a:ext cx="7695963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702F7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两种思路：</a:t>
            </a:r>
          </a:p>
        </p:txBody>
      </p:sp>
    </p:spTree>
    <p:extLst>
      <p:ext uri="{BB962C8B-B14F-4D97-AF65-F5344CB8AC3E}">
        <p14:creationId xmlns:p14="http://schemas.microsoft.com/office/powerpoint/2010/main" val="1767178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气管区域分割</a:t>
            </a:r>
            <a:r>
              <a:rPr lang="en-US" altLang="zh-CN" dirty="0"/>
              <a:t>——</a:t>
            </a:r>
            <a:r>
              <a:rPr lang="zh-CN" altLang="en-US" dirty="0"/>
              <a:t>二维切片处理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33556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6">
            <a:extLst>
              <a:ext uri="{FF2B5EF4-FFF2-40B4-BE49-F238E27FC236}">
                <a16:creationId xmlns:a16="http://schemas.microsoft.com/office/drawing/2014/main" id="{FB33AD3D-5A1E-484E-B865-18AA6295CC6B}"/>
              </a:ext>
            </a:extLst>
          </p:cNvPr>
          <p:cNvSpPr/>
          <p:nvPr/>
        </p:nvSpPr>
        <p:spPr>
          <a:xfrm>
            <a:off x="879230" y="2401926"/>
            <a:ext cx="2557307" cy="10645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采用第二种思路，首先使用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imfill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填充掉二值化图片中肺部的孔洞。</a:t>
            </a: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4C5FB915-8E74-434B-A078-9CC946748657}"/>
              </a:ext>
            </a:extLst>
          </p:cNvPr>
          <p:cNvSpPr/>
          <p:nvPr/>
        </p:nvSpPr>
        <p:spPr>
          <a:xfrm>
            <a:off x="879230" y="3735007"/>
            <a:ext cx="2557307" cy="32585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红色区域为气管截面。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384660-E570-4775-AFCC-3EE2D272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96" y="1666448"/>
            <a:ext cx="359294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385392-B0F6-49B0-9BE5-1D2DA1A1E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37" y="1666448"/>
            <a:ext cx="359294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912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571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整体思路</vt:lpstr>
      <vt:lpstr>肺部区域分割—— 二维切片处理</vt:lpstr>
      <vt:lpstr>肺部区域分割—— 二维切片处理</vt:lpstr>
      <vt:lpstr>肺部区域分割—— 二维切片处理</vt:lpstr>
      <vt:lpstr>肺部区域分割—— 二维切片处理</vt:lpstr>
      <vt:lpstr>肺部区域分割——三维形态学操作</vt:lpstr>
      <vt:lpstr>气管区域分割</vt:lpstr>
      <vt:lpstr>气管区域分割——二维切片处理</vt:lpstr>
      <vt:lpstr>气管区域分割——二维切片处理</vt:lpstr>
      <vt:lpstr>气管区域分割——三维形态学操作</vt:lpstr>
      <vt:lpstr>处理效果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天青</cp:lastModifiedBy>
  <cp:revision>145</cp:revision>
  <dcterms:created xsi:type="dcterms:W3CDTF">2015-05-05T08:02:14Z</dcterms:created>
  <dcterms:modified xsi:type="dcterms:W3CDTF">2021-12-11T07:58:47Z</dcterms:modified>
</cp:coreProperties>
</file>