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40" r:id="rId2"/>
    <p:sldId id="304" r:id="rId3"/>
    <p:sldId id="347" r:id="rId4"/>
    <p:sldId id="341" r:id="rId5"/>
    <p:sldId id="342" r:id="rId6"/>
    <p:sldId id="343" r:id="rId7"/>
    <p:sldId id="344" r:id="rId8"/>
    <p:sldId id="345" r:id="rId9"/>
    <p:sldId id="346" r:id="rId10"/>
    <p:sldId id="30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Borui" initials="ZB" lastIdx="1" clrIdx="0">
    <p:extLst>
      <p:ext uri="{19B8F6BF-5375-455C-9EA6-DF929625EA0E}">
        <p15:presenceInfo xmlns:p15="http://schemas.microsoft.com/office/powerpoint/2012/main" userId="182f3c158357368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6E6E6"/>
    <a:srgbClr val="D22828"/>
    <a:srgbClr val="D2181C"/>
    <a:srgbClr val="F6C100"/>
    <a:srgbClr val="3C9735"/>
    <a:srgbClr val="FEAF00"/>
    <a:srgbClr val="55CA42"/>
    <a:srgbClr val="F8F8F8"/>
    <a:srgbClr val="FFFFF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42" autoAdjust="0"/>
    <p:restoredTop sz="95748" autoAdjust="0"/>
  </p:normalViewPr>
  <p:slideViewPr>
    <p:cSldViewPr snapToGrid="0">
      <p:cViewPr varScale="1">
        <p:scale>
          <a:sx n="121" d="100"/>
          <a:sy n="121" d="100"/>
        </p:scale>
        <p:origin x="424" y="1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FB6348-9706-497A-9E95-AA5189A76B9D}" type="datetimeFigureOut">
              <a:rPr lang="zh-CN" altLang="en-US" smtClean="0"/>
              <a:t>2022/11/24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DD7948-AA88-4514-BDF6-F1711BD230F5}" type="slidenum">
              <a:rPr lang="zh-CN" altLang="en-US" smtClean="0"/>
              <a:t>‹#›</a:t>
            </a:fld>
            <a:endParaRPr lang="zh-CN" altLang="en-US"/>
          </a:p>
        </p:txBody>
      </p:sp>
    </p:spTree>
    <p:extLst>
      <p:ext uri="{BB962C8B-B14F-4D97-AF65-F5344CB8AC3E}">
        <p14:creationId xmlns:p14="http://schemas.microsoft.com/office/powerpoint/2010/main" val="2824544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DD7948-AA88-4514-BDF6-F1711BD230F5}" type="slidenum">
              <a:rPr lang="zh-CN" altLang="en-US" smtClean="0"/>
              <a:t>1</a:t>
            </a:fld>
            <a:endParaRPr lang="zh-CN" altLang="en-US"/>
          </a:p>
        </p:txBody>
      </p:sp>
    </p:spTree>
    <p:extLst>
      <p:ext uri="{BB962C8B-B14F-4D97-AF65-F5344CB8AC3E}">
        <p14:creationId xmlns:p14="http://schemas.microsoft.com/office/powerpoint/2010/main" val="1331792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9DD7948-AA88-4514-BDF6-F1711BD230F5}" type="slidenum">
              <a:rPr lang="zh-CN" altLang="en-US" smtClean="0"/>
              <a:t>10</a:t>
            </a:fld>
            <a:endParaRPr lang="zh-CN" altLang="en-US"/>
          </a:p>
        </p:txBody>
      </p:sp>
    </p:spTree>
    <p:extLst>
      <p:ext uri="{BB962C8B-B14F-4D97-AF65-F5344CB8AC3E}">
        <p14:creationId xmlns:p14="http://schemas.microsoft.com/office/powerpoint/2010/main" val="640071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纯标题">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A53B9DF8-E576-42DC-8D1B-3483DFADE7CA}"/>
              </a:ext>
            </a:extLst>
          </p:cNvPr>
          <p:cNvSpPr>
            <a:spLocks noGrp="1"/>
          </p:cNvSpPr>
          <p:nvPr>
            <p:ph type="sldNum" sz="quarter" idx="12"/>
          </p:nvPr>
        </p:nvSpPr>
        <p:spPr/>
        <p:txBody>
          <a:bodyPr/>
          <a:lstStyle/>
          <a:p>
            <a:fld id="{ACAFD8FC-0611-4C63-AEFC-C9ED73E27A74}" type="slidenum">
              <a:rPr lang="zh-CN" altLang="en-US" smtClean="0"/>
              <a:t>‹#›</a:t>
            </a:fld>
            <a:endParaRPr lang="zh-CN" altLang="en-US"/>
          </a:p>
        </p:txBody>
      </p:sp>
      <p:sp>
        <p:nvSpPr>
          <p:cNvPr id="4" name="文本占位符 11">
            <a:extLst>
              <a:ext uri="{FF2B5EF4-FFF2-40B4-BE49-F238E27FC236}">
                <a16:creationId xmlns:a16="http://schemas.microsoft.com/office/drawing/2014/main" id="{C57B5863-D622-4B76-8057-4663AD8BB0E2}"/>
              </a:ext>
            </a:extLst>
          </p:cNvPr>
          <p:cNvSpPr>
            <a:spLocks noGrp="1"/>
          </p:cNvSpPr>
          <p:nvPr>
            <p:ph type="body" sz="quarter" idx="13" hasCustomPrompt="1"/>
          </p:nvPr>
        </p:nvSpPr>
        <p:spPr>
          <a:xfrm>
            <a:off x="1595438" y="133086"/>
            <a:ext cx="9001125" cy="668337"/>
          </a:xfrm>
          <a:prstGeom prst="rect">
            <a:avLst/>
          </a:prstGeom>
        </p:spPr>
        <p:txBody>
          <a:bodyPr/>
          <a:lstStyle>
            <a:lvl1pPr marL="0" indent="0" algn="ctr">
              <a:buNone/>
              <a:defRPr sz="4000" b="1">
                <a:solidFill>
                  <a:srgbClr val="D22828"/>
                </a:solidFill>
                <a:latin typeface="黑体" panose="02010609060101010101" pitchFamily="49" charset="-122"/>
                <a:ea typeface="黑体" panose="02010609060101010101" pitchFamily="49" charset="-122"/>
              </a:defRPr>
            </a:lvl1pPr>
          </a:lstStyle>
          <a:p>
            <a:pPr lvl="0"/>
            <a:r>
              <a:rPr lang="zh-CN" altLang="en-US" dirty="0"/>
              <a:t>标题</a:t>
            </a:r>
          </a:p>
        </p:txBody>
      </p:sp>
    </p:spTree>
    <p:extLst>
      <p:ext uri="{BB962C8B-B14F-4D97-AF65-F5344CB8AC3E}">
        <p14:creationId xmlns:p14="http://schemas.microsoft.com/office/powerpoint/2010/main" val="558706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文字内容">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B78D5D8B-45E9-401D-9222-124AC0FCED8D}"/>
              </a:ext>
            </a:extLst>
          </p:cNvPr>
          <p:cNvSpPr>
            <a:spLocks noGrp="1"/>
          </p:cNvSpPr>
          <p:nvPr>
            <p:ph type="sldNum" sz="quarter" idx="10"/>
          </p:nvPr>
        </p:nvSpPr>
        <p:spPr/>
        <p:txBody>
          <a:bodyPr/>
          <a:lstStyle/>
          <a:p>
            <a:fld id="{ACAFD8FC-0611-4C63-AEFC-C9ED73E27A74}" type="slidenum">
              <a:rPr lang="zh-CN" altLang="en-US" smtClean="0"/>
              <a:t>‹#›</a:t>
            </a:fld>
            <a:endParaRPr lang="zh-CN" altLang="en-US"/>
          </a:p>
        </p:txBody>
      </p:sp>
      <p:sp>
        <p:nvSpPr>
          <p:cNvPr id="8" name="文本占位符 7">
            <a:extLst>
              <a:ext uri="{FF2B5EF4-FFF2-40B4-BE49-F238E27FC236}">
                <a16:creationId xmlns:a16="http://schemas.microsoft.com/office/drawing/2014/main" id="{258AF275-7224-4DAF-A048-DD135B30E3BE}"/>
              </a:ext>
            </a:extLst>
          </p:cNvPr>
          <p:cNvSpPr>
            <a:spLocks noGrp="1"/>
          </p:cNvSpPr>
          <p:nvPr>
            <p:ph type="body" sz="quarter" idx="14"/>
          </p:nvPr>
        </p:nvSpPr>
        <p:spPr>
          <a:xfrm>
            <a:off x="515937" y="1104900"/>
            <a:ext cx="11160125" cy="5016500"/>
          </a:xfrm>
          <a:prstGeom prst="rect">
            <a:avLst/>
          </a:prstGeom>
        </p:spPr>
        <p:txBody>
          <a:bodyPr/>
          <a:lstStyle>
            <a:lvl1pPr marL="449263" indent="-449263">
              <a:lnSpc>
                <a:spcPct val="110000"/>
              </a:lnSpc>
              <a:buClr>
                <a:srgbClr val="883F92"/>
              </a:buClr>
              <a:buFont typeface="Wingdings" panose="05000000000000000000" pitchFamily="2" charset="2"/>
              <a:buChar char="p"/>
              <a:defRPr sz="3200" b="1">
                <a:solidFill>
                  <a:srgbClr val="4D4D4D"/>
                </a:solidFill>
                <a:latin typeface="黑体" panose="02010609060101010101" pitchFamily="49" charset="-122"/>
                <a:ea typeface="黑体" panose="02010609060101010101" pitchFamily="49" charset="-122"/>
              </a:defRPr>
            </a:lvl1pPr>
            <a:lvl2pPr marL="896938" indent="-439738">
              <a:lnSpc>
                <a:spcPct val="110000"/>
              </a:lnSpc>
              <a:buClr>
                <a:srgbClr val="883F92"/>
              </a:buClr>
              <a:buFont typeface="Wingdings" panose="05000000000000000000" pitchFamily="2" charset="2"/>
              <a:buChar char="n"/>
              <a:defRPr sz="2800">
                <a:solidFill>
                  <a:srgbClr val="4D4D4D"/>
                </a:solidFill>
                <a:latin typeface="黑体" panose="02010609060101010101" pitchFamily="49" charset="-122"/>
                <a:ea typeface="黑体" panose="02010609060101010101" pitchFamily="49" charset="-122"/>
              </a:defRPr>
            </a:lvl2pPr>
            <a:lvl3pPr marL="1252538" indent="-338138">
              <a:lnSpc>
                <a:spcPct val="110000"/>
              </a:lnSpc>
              <a:buClr>
                <a:srgbClr val="883F92"/>
              </a:buClr>
              <a:buFont typeface="Wingdings" panose="05000000000000000000" pitchFamily="2" charset="2"/>
              <a:buChar char="n"/>
              <a:defRPr sz="2400">
                <a:solidFill>
                  <a:srgbClr val="4D4D4D"/>
                </a:solidFill>
                <a:latin typeface="黑体" panose="02010609060101010101" pitchFamily="49" charset="-122"/>
                <a:ea typeface="黑体" panose="02010609060101010101" pitchFamily="49" charset="-122"/>
              </a:defRPr>
            </a:lvl3pPr>
            <a:lvl4pPr marL="1701800" indent="-330200">
              <a:lnSpc>
                <a:spcPct val="110000"/>
              </a:lnSpc>
              <a:buClr>
                <a:srgbClr val="883F92"/>
              </a:buClr>
              <a:buFont typeface="Wingdings" panose="05000000000000000000" pitchFamily="2" charset="2"/>
              <a:buChar char="n"/>
              <a:defRPr sz="2000">
                <a:solidFill>
                  <a:srgbClr val="4D4D4D"/>
                </a:solidFill>
                <a:latin typeface="黑体" panose="02010609060101010101" pitchFamily="49" charset="-122"/>
                <a:ea typeface="黑体" panose="02010609060101010101" pitchFamily="49" charset="-122"/>
              </a:defRPr>
            </a:lvl4pPr>
            <a:lvl5pPr marL="2151063" indent="-322263">
              <a:lnSpc>
                <a:spcPct val="110000"/>
              </a:lnSpc>
              <a:buClr>
                <a:srgbClr val="883F92"/>
              </a:buClr>
              <a:buFont typeface="Wingdings" panose="05000000000000000000" pitchFamily="2" charset="2"/>
              <a:buChar char="n"/>
              <a:defRPr sz="2000">
                <a:solidFill>
                  <a:srgbClr val="4D4D4D"/>
                </a:solidFill>
                <a:latin typeface="黑体" panose="02010609060101010101" pitchFamily="49" charset="-122"/>
                <a:ea typeface="黑体" panose="02010609060101010101" pitchFamily="49"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文本占位符 11">
            <a:extLst>
              <a:ext uri="{FF2B5EF4-FFF2-40B4-BE49-F238E27FC236}">
                <a16:creationId xmlns:a16="http://schemas.microsoft.com/office/drawing/2014/main" id="{6902ED98-18E8-469C-8B6B-95F0F0D74689}"/>
              </a:ext>
            </a:extLst>
          </p:cNvPr>
          <p:cNvSpPr>
            <a:spLocks noGrp="1"/>
          </p:cNvSpPr>
          <p:nvPr>
            <p:ph type="body" sz="quarter" idx="13" hasCustomPrompt="1"/>
          </p:nvPr>
        </p:nvSpPr>
        <p:spPr>
          <a:xfrm>
            <a:off x="1595438" y="133086"/>
            <a:ext cx="9001125" cy="668337"/>
          </a:xfrm>
          <a:prstGeom prst="rect">
            <a:avLst/>
          </a:prstGeom>
        </p:spPr>
        <p:txBody>
          <a:bodyPr/>
          <a:lstStyle>
            <a:lvl1pPr marL="0" indent="0" algn="ctr">
              <a:buNone/>
              <a:defRPr sz="4000" b="1">
                <a:solidFill>
                  <a:srgbClr val="D22828"/>
                </a:solidFill>
                <a:latin typeface="黑体" panose="02010609060101010101" pitchFamily="49" charset="-122"/>
                <a:ea typeface="黑体" panose="02010609060101010101" pitchFamily="49" charset="-122"/>
              </a:defRPr>
            </a:lvl1pPr>
          </a:lstStyle>
          <a:p>
            <a:pPr lvl="0"/>
            <a:r>
              <a:rPr lang="zh-CN" altLang="en-US" dirty="0"/>
              <a:t>标题</a:t>
            </a:r>
          </a:p>
        </p:txBody>
      </p:sp>
    </p:spTree>
    <p:extLst>
      <p:ext uri="{BB962C8B-B14F-4D97-AF65-F5344CB8AC3E}">
        <p14:creationId xmlns:p14="http://schemas.microsoft.com/office/powerpoint/2010/main" val="1716543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封面">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BE6B65A-B80D-44B8-9C68-045F4835D742}"/>
              </a:ext>
            </a:extLst>
          </p:cNvPr>
          <p:cNvSpPr>
            <a:spLocks noGrp="1"/>
          </p:cNvSpPr>
          <p:nvPr>
            <p:ph type="sldNum" sz="quarter" idx="10"/>
          </p:nvPr>
        </p:nvSpPr>
        <p:spPr/>
        <p:txBody>
          <a:bodyPr/>
          <a:lstStyle/>
          <a:p>
            <a:fld id="{ACAFD8FC-0611-4C63-AEFC-C9ED73E27A74}" type="slidenum">
              <a:rPr lang="zh-CN" altLang="en-US" smtClean="0"/>
              <a:pPr/>
              <a:t>‹#›</a:t>
            </a:fld>
            <a:endParaRPr lang="zh-CN" altLang="en-US"/>
          </a:p>
        </p:txBody>
      </p:sp>
    </p:spTree>
    <p:extLst>
      <p:ext uri="{BB962C8B-B14F-4D97-AF65-F5344CB8AC3E}">
        <p14:creationId xmlns:p14="http://schemas.microsoft.com/office/powerpoint/2010/main" val="3508358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导航页">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224B30B3-900E-488D-BF46-B1D78AEDDBD3}"/>
              </a:ext>
            </a:extLst>
          </p:cNvPr>
          <p:cNvSpPr>
            <a:spLocks noGrp="1"/>
          </p:cNvSpPr>
          <p:nvPr>
            <p:ph type="sldNum" sz="quarter" idx="10"/>
          </p:nvPr>
        </p:nvSpPr>
        <p:spPr/>
        <p:txBody>
          <a:bodyPr/>
          <a:lstStyle/>
          <a:p>
            <a:fld id="{ACAFD8FC-0611-4C63-AEFC-C9ED73E27A74}" type="slidenum">
              <a:rPr lang="zh-CN" altLang="en-US" smtClean="0"/>
              <a:pPr/>
              <a:t>‹#›</a:t>
            </a:fld>
            <a:endParaRPr lang="zh-CN" altLang="en-US"/>
          </a:p>
        </p:txBody>
      </p:sp>
      <p:sp>
        <p:nvSpPr>
          <p:cNvPr id="4" name="文本占位符 7">
            <a:extLst>
              <a:ext uri="{FF2B5EF4-FFF2-40B4-BE49-F238E27FC236}">
                <a16:creationId xmlns:a16="http://schemas.microsoft.com/office/drawing/2014/main" id="{14199CCC-FE18-467A-9381-5C21CCAD6B1D}"/>
              </a:ext>
            </a:extLst>
          </p:cNvPr>
          <p:cNvSpPr>
            <a:spLocks noGrp="1"/>
          </p:cNvSpPr>
          <p:nvPr>
            <p:ph type="body" sz="quarter" idx="14"/>
          </p:nvPr>
        </p:nvSpPr>
        <p:spPr>
          <a:xfrm>
            <a:off x="3773884" y="1104900"/>
            <a:ext cx="4644232" cy="5016500"/>
          </a:xfrm>
          <a:prstGeom prst="rect">
            <a:avLst/>
          </a:prstGeom>
        </p:spPr>
        <p:txBody>
          <a:bodyPr/>
          <a:lstStyle>
            <a:lvl1pPr marL="449263" indent="-449263">
              <a:lnSpc>
                <a:spcPct val="110000"/>
              </a:lnSpc>
              <a:buClr>
                <a:srgbClr val="883F92"/>
              </a:buClr>
              <a:buFont typeface="Wingdings" panose="05000000000000000000" pitchFamily="2" charset="2"/>
              <a:buChar char="p"/>
              <a:defRPr sz="3200" b="1">
                <a:solidFill>
                  <a:srgbClr val="4D4D4D"/>
                </a:solidFill>
                <a:latin typeface="黑体" panose="02010609060101010101" pitchFamily="49" charset="-122"/>
                <a:ea typeface="黑体" panose="02010609060101010101" pitchFamily="49" charset="-122"/>
              </a:defRPr>
            </a:lvl1pPr>
            <a:lvl2pPr marL="896938" indent="-439738">
              <a:lnSpc>
                <a:spcPct val="110000"/>
              </a:lnSpc>
              <a:buClr>
                <a:srgbClr val="883F92"/>
              </a:buClr>
              <a:buFont typeface="Wingdings" panose="05000000000000000000" pitchFamily="2" charset="2"/>
              <a:buChar char="n"/>
              <a:defRPr sz="2800">
                <a:solidFill>
                  <a:srgbClr val="4D4D4D"/>
                </a:solidFill>
                <a:latin typeface="黑体" panose="02010609060101010101" pitchFamily="49" charset="-122"/>
                <a:ea typeface="黑体" panose="02010609060101010101" pitchFamily="49" charset="-122"/>
              </a:defRPr>
            </a:lvl2pPr>
            <a:lvl3pPr marL="1252538" indent="-338138">
              <a:lnSpc>
                <a:spcPct val="110000"/>
              </a:lnSpc>
              <a:buClr>
                <a:srgbClr val="883F92"/>
              </a:buClr>
              <a:buFont typeface="Wingdings" panose="05000000000000000000" pitchFamily="2" charset="2"/>
              <a:buChar char="n"/>
              <a:defRPr sz="2400">
                <a:solidFill>
                  <a:srgbClr val="4D4D4D"/>
                </a:solidFill>
                <a:latin typeface="黑体" panose="02010609060101010101" pitchFamily="49" charset="-122"/>
                <a:ea typeface="黑体" panose="02010609060101010101" pitchFamily="49" charset="-122"/>
              </a:defRPr>
            </a:lvl3pPr>
            <a:lvl4pPr marL="1701800" indent="-330200">
              <a:lnSpc>
                <a:spcPct val="110000"/>
              </a:lnSpc>
              <a:buClr>
                <a:srgbClr val="883F92"/>
              </a:buClr>
              <a:buFont typeface="Wingdings" panose="05000000000000000000" pitchFamily="2" charset="2"/>
              <a:buChar char="n"/>
              <a:defRPr sz="2000">
                <a:solidFill>
                  <a:srgbClr val="4D4D4D"/>
                </a:solidFill>
                <a:latin typeface="黑体" panose="02010609060101010101" pitchFamily="49" charset="-122"/>
                <a:ea typeface="黑体" panose="02010609060101010101" pitchFamily="49" charset="-122"/>
              </a:defRPr>
            </a:lvl4pPr>
            <a:lvl5pPr marL="2151063" indent="-322263">
              <a:lnSpc>
                <a:spcPct val="110000"/>
              </a:lnSpc>
              <a:buClr>
                <a:srgbClr val="883F92"/>
              </a:buClr>
              <a:buFont typeface="Wingdings" panose="05000000000000000000" pitchFamily="2" charset="2"/>
              <a:buChar char="n"/>
              <a:defRPr sz="2000">
                <a:solidFill>
                  <a:srgbClr val="4D4D4D"/>
                </a:solidFill>
                <a:latin typeface="黑体" panose="02010609060101010101" pitchFamily="49" charset="-122"/>
                <a:ea typeface="黑体" panose="02010609060101010101" pitchFamily="49"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文本框 5">
            <a:extLst>
              <a:ext uri="{FF2B5EF4-FFF2-40B4-BE49-F238E27FC236}">
                <a16:creationId xmlns:a16="http://schemas.microsoft.com/office/drawing/2014/main" id="{60EAA6DB-06E3-4E5D-BD5F-E34C01A5ACF2}"/>
              </a:ext>
            </a:extLst>
          </p:cNvPr>
          <p:cNvSpPr txBox="1"/>
          <p:nvPr userDrawn="1"/>
        </p:nvSpPr>
        <p:spPr>
          <a:xfrm>
            <a:off x="5494867" y="53598"/>
            <a:ext cx="1202266" cy="707886"/>
          </a:xfrm>
          <a:prstGeom prst="rect">
            <a:avLst/>
          </a:prstGeom>
          <a:noFill/>
        </p:spPr>
        <p:txBody>
          <a:bodyPr wrap="square" rtlCol="0">
            <a:spAutoFit/>
          </a:bodyPr>
          <a:lstStyle/>
          <a:p>
            <a:r>
              <a:rPr lang="zh-CN" altLang="en-US" sz="4000" b="1" dirty="0">
                <a:solidFill>
                  <a:srgbClr val="7A3781"/>
                </a:solidFill>
                <a:latin typeface="黑体" panose="02010609060101010101" pitchFamily="49" charset="-122"/>
                <a:ea typeface="黑体" panose="02010609060101010101" pitchFamily="49" charset="-122"/>
              </a:rPr>
              <a:t>提纲</a:t>
            </a:r>
          </a:p>
        </p:txBody>
      </p:sp>
    </p:spTree>
    <p:extLst>
      <p:ext uri="{BB962C8B-B14F-4D97-AF65-F5344CB8AC3E}">
        <p14:creationId xmlns:p14="http://schemas.microsoft.com/office/powerpoint/2010/main" val="3705984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 Id="rId9" Type="http://schemas.microsoft.com/office/2007/relationships/hdphoto" Target="../media/hdphoto2.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37985F9E-D85D-4605-B83F-A810DF16B535}"/>
              </a:ext>
            </a:extLst>
          </p:cNvPr>
          <p:cNvSpPr>
            <a:spLocks noGrp="1"/>
          </p:cNvSpPr>
          <p:nvPr>
            <p:ph type="sldNum" sz="quarter" idx="4"/>
          </p:nvPr>
        </p:nvSpPr>
        <p:spPr>
          <a:xfrm>
            <a:off x="10693399" y="205578"/>
            <a:ext cx="1346729"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ACAFD8FC-0611-4C63-AEFC-C9ED73E27A74}" type="slidenum">
              <a:rPr lang="zh-CN" altLang="en-US" smtClean="0"/>
              <a:pPr/>
              <a:t>‹#›</a:t>
            </a:fld>
            <a:endParaRPr lang="zh-CN" altLang="en-US"/>
          </a:p>
        </p:txBody>
      </p:sp>
      <p:cxnSp>
        <p:nvCxnSpPr>
          <p:cNvPr id="11" name="直接连接符 10">
            <a:extLst>
              <a:ext uri="{FF2B5EF4-FFF2-40B4-BE49-F238E27FC236}">
                <a16:creationId xmlns:a16="http://schemas.microsoft.com/office/drawing/2014/main" id="{14AE35D9-8E0E-4BA6-ABB3-E5A8565390C8}"/>
              </a:ext>
            </a:extLst>
          </p:cNvPr>
          <p:cNvCxnSpPr>
            <a:cxnSpLocks/>
          </p:cNvCxnSpPr>
          <p:nvPr userDrawn="1"/>
        </p:nvCxnSpPr>
        <p:spPr>
          <a:xfrm>
            <a:off x="515938" y="908050"/>
            <a:ext cx="11160125" cy="0"/>
          </a:xfrm>
          <a:prstGeom prst="line">
            <a:avLst/>
          </a:prstGeom>
          <a:ln w="38100" cap="rnd">
            <a:solidFill>
              <a:srgbClr val="863D8E"/>
            </a:solidFill>
          </a:ln>
        </p:spPr>
        <p:style>
          <a:lnRef idx="1">
            <a:schemeClr val="accent1"/>
          </a:lnRef>
          <a:fillRef idx="0">
            <a:schemeClr val="accent1"/>
          </a:fillRef>
          <a:effectRef idx="0">
            <a:schemeClr val="accent1"/>
          </a:effectRef>
          <a:fontRef idx="minor">
            <a:schemeClr val="tx1"/>
          </a:fontRef>
        </p:style>
      </p:cxnSp>
      <p:grpSp>
        <p:nvGrpSpPr>
          <p:cNvPr id="2" name="组合 1">
            <a:extLst>
              <a:ext uri="{FF2B5EF4-FFF2-40B4-BE49-F238E27FC236}">
                <a16:creationId xmlns:a16="http://schemas.microsoft.com/office/drawing/2014/main" id="{065155EA-9DDF-4F55-B9EF-25CBFD4AA66B}"/>
              </a:ext>
            </a:extLst>
          </p:cNvPr>
          <p:cNvGrpSpPr/>
          <p:nvPr userDrawn="1"/>
        </p:nvGrpSpPr>
        <p:grpSpPr>
          <a:xfrm>
            <a:off x="151872" y="205578"/>
            <a:ext cx="1560906" cy="554630"/>
            <a:chOff x="438150" y="192932"/>
            <a:chExt cx="1560906" cy="554630"/>
          </a:xfrm>
        </p:grpSpPr>
        <p:sp>
          <p:nvSpPr>
            <p:cNvPr id="18" name="文本框 17">
              <a:extLst>
                <a:ext uri="{FF2B5EF4-FFF2-40B4-BE49-F238E27FC236}">
                  <a16:creationId xmlns:a16="http://schemas.microsoft.com/office/drawing/2014/main" id="{316B6845-8700-479D-95BF-E2DBC9D985D9}"/>
                </a:ext>
              </a:extLst>
            </p:cNvPr>
            <p:cNvSpPr txBox="1"/>
            <p:nvPr userDrawn="1"/>
          </p:nvSpPr>
          <p:spPr>
            <a:xfrm>
              <a:off x="854191" y="493646"/>
              <a:ext cx="1144865" cy="253916"/>
            </a:xfrm>
            <a:prstGeom prst="rect">
              <a:avLst/>
            </a:prstGeom>
            <a:noFill/>
          </p:spPr>
          <p:txBody>
            <a:bodyPr wrap="none" rtlCol="0">
              <a:spAutoFit/>
            </a:bodyPr>
            <a:lstStyle/>
            <a:p>
              <a:r>
                <a:rPr lang="en-US" altLang="zh-CN" sz="1000" b="1" dirty="0" err="1">
                  <a:solidFill>
                    <a:srgbClr val="8B3382"/>
                  </a:solidFill>
                  <a:latin typeface="Bookman Old Style" panose="02050604050505020204" pitchFamily="18" charset="0"/>
                </a:rPr>
                <a:t>i-VisionGroup</a:t>
              </a:r>
              <a:endParaRPr lang="zh-CN" altLang="en-US" sz="1000" b="1" dirty="0">
                <a:solidFill>
                  <a:srgbClr val="8B3382"/>
                </a:solidFill>
                <a:latin typeface="Bookman Old Style" panose="02050604050505020204" pitchFamily="18" charset="0"/>
              </a:endParaRPr>
            </a:p>
          </p:txBody>
        </p:sp>
        <p:pic>
          <p:nvPicPr>
            <p:cNvPr id="9" name="图片 8">
              <a:extLst>
                <a:ext uri="{FF2B5EF4-FFF2-40B4-BE49-F238E27FC236}">
                  <a16:creationId xmlns:a16="http://schemas.microsoft.com/office/drawing/2014/main" id="{D82781B9-55BC-4D93-B254-A0E2DADB0B6B}"/>
                </a:ext>
              </a:extLst>
            </p:cNvPr>
            <p:cNvPicPr>
              <a:picLocks noChangeAspect="1"/>
            </p:cNvPicPr>
            <p:nvPr userDrawn="1"/>
          </p:nvPicPr>
          <p:blipFill>
            <a:blip r:embed="rId6">
              <a:clrChange>
                <a:clrFrom>
                  <a:srgbClr val="FEFDF8"/>
                </a:clrFrom>
                <a:clrTo>
                  <a:srgbClr val="FEFDF8">
                    <a:alpha val="0"/>
                  </a:srgbClr>
                </a:clrTo>
              </a:clrChange>
              <a:extLst>
                <a:ext uri="{BEBA8EAE-BF5A-486C-A8C5-ECC9F3942E4B}">
                  <a14:imgProps xmlns:a14="http://schemas.microsoft.com/office/drawing/2010/main">
                    <a14:imgLayer r:embed="rId7">
                      <a14:imgEffect>
                        <a14:colorTemperature colorTemp="7143"/>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438150" y="205578"/>
              <a:ext cx="478611" cy="478611"/>
            </a:xfrm>
            <a:prstGeom prst="rect">
              <a:avLst/>
            </a:prstGeom>
          </p:spPr>
        </p:pic>
        <p:pic>
          <p:nvPicPr>
            <p:cNvPr id="5" name="图片 4">
              <a:extLst>
                <a:ext uri="{FF2B5EF4-FFF2-40B4-BE49-F238E27FC236}">
                  <a16:creationId xmlns:a16="http://schemas.microsoft.com/office/drawing/2014/main" id="{17D21C0B-E959-426F-9318-E3BCE3CEA06C}"/>
                </a:ext>
              </a:extLst>
            </p:cNvPr>
            <p:cNvPicPr>
              <a:picLocks noChangeAspect="1"/>
            </p:cNvPicPr>
            <p:nvPr userDrawn="1"/>
          </p:nvPicPr>
          <p:blipFill>
            <a:blip r:embed="rId8">
              <a:clrChange>
                <a:clrFrom>
                  <a:srgbClr val="FFFFFF"/>
                </a:clrFrom>
                <a:clrTo>
                  <a:srgbClr val="FFFFFF">
                    <a:alpha val="0"/>
                  </a:srgbClr>
                </a:clrTo>
              </a:clrChange>
              <a:extLst>
                <a:ext uri="{BEBA8EAE-BF5A-486C-A8C5-ECC9F3942E4B}">
                  <a14:imgProps xmlns:a14="http://schemas.microsoft.com/office/drawing/2010/main">
                    <a14:imgLayer r:embed="rId9">
                      <a14:imgEffect>
                        <a14:saturation sat="150000"/>
                      </a14:imgEffect>
                    </a14:imgLayer>
                  </a14:imgProps>
                </a:ext>
                <a:ext uri="{28A0092B-C50C-407E-A947-70E740481C1C}">
                  <a14:useLocalDpi xmlns:a14="http://schemas.microsoft.com/office/drawing/2010/main" val="0"/>
                </a:ext>
              </a:extLst>
            </a:blip>
            <a:stretch>
              <a:fillRect/>
            </a:stretch>
          </p:blipFill>
          <p:spPr>
            <a:xfrm>
              <a:off x="933837" y="192932"/>
              <a:ext cx="985573" cy="377771"/>
            </a:xfrm>
            <a:prstGeom prst="rect">
              <a:avLst/>
            </a:prstGeom>
          </p:spPr>
        </p:pic>
      </p:grpSp>
    </p:spTree>
    <p:extLst>
      <p:ext uri="{BB962C8B-B14F-4D97-AF65-F5344CB8AC3E}">
        <p14:creationId xmlns:p14="http://schemas.microsoft.com/office/powerpoint/2010/main" val="756171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55" userDrawn="1">
          <p15:clr>
            <a:srgbClr val="F26B43"/>
          </p15:clr>
        </p15:guide>
        <p15:guide id="5" pos="551" userDrawn="1">
          <p15:clr>
            <a:srgbClr val="F26B43"/>
          </p15:clr>
        </p15:guide>
        <p15:guide id="6" pos="7129" userDrawn="1">
          <p15:clr>
            <a:srgbClr val="F26B43"/>
          </p15:clr>
        </p15:guide>
        <p15:guide id="7" orient="horz" pos="3952" userDrawn="1">
          <p15:clr>
            <a:srgbClr val="F26B43"/>
          </p15:clr>
        </p15:guide>
        <p15:guide id="8" pos="1005" userDrawn="1">
          <p15:clr>
            <a:srgbClr val="F26B43"/>
          </p15:clr>
        </p15:guide>
        <p15:guide id="9" pos="6675" userDrawn="1">
          <p15:clr>
            <a:srgbClr val="F26B43"/>
          </p15:clr>
        </p15:guide>
        <p15:guide id="10" orient="horz" pos="459" userDrawn="1">
          <p15:clr>
            <a:srgbClr val="F26B43"/>
          </p15:clr>
        </p15:guide>
        <p15:guide id="11" orient="horz" pos="11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rxiv.org/abs/2211.02515"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Riemann_zeta_function" TargetMode="External"/><Relationship Id="rId2" Type="http://schemas.openxmlformats.org/officeDocument/2006/relationships/hyperlink" Target="https://zh.wikipedia.org/wiki/%E9%BB%8E%E6%9B%BC%CE%B6%E5%87%BD%E6%95%B8"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baike.baidu.com/item/%E9%BB%8E%E6%9B%BC%CE%B6%E5%87%BD%E6%95%B0/4351424?fr=aladdin"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mpfr.org/" TargetMode="External"/><Relationship Id="rId2" Type="http://schemas.openxmlformats.org/officeDocument/2006/relationships/hyperlink" Target="https://gmpy2.readthedocs.io/en/latest/mpfr.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095923-3AFF-4E0C-B50F-E2EB3FFEA62A}"/>
              </a:ext>
            </a:extLst>
          </p:cNvPr>
          <p:cNvSpPr txBox="1"/>
          <p:nvPr/>
        </p:nvSpPr>
        <p:spPr>
          <a:xfrm>
            <a:off x="2716677" y="1431250"/>
            <a:ext cx="6670416" cy="1200329"/>
          </a:xfrm>
          <a:prstGeom prst="rect">
            <a:avLst/>
          </a:prstGeom>
          <a:noFill/>
        </p:spPr>
        <p:txBody>
          <a:bodyPr wrap="none" rtlCol="0">
            <a:spAutoFit/>
          </a:bodyPr>
          <a:lstStyle/>
          <a:p>
            <a:pPr algn="ctr"/>
            <a:r>
              <a:rPr lang="zh-CN" altLang="en-US" sz="7200" b="1" dirty="0">
                <a:solidFill>
                  <a:srgbClr val="D22828"/>
                </a:solidFill>
                <a:latin typeface="黑体" panose="02010609060101010101" pitchFamily="49" charset="-122"/>
                <a:ea typeface="黑体" panose="02010609060101010101" pitchFamily="49" charset="-122"/>
              </a:rPr>
              <a:t>数值分析大作业</a:t>
            </a:r>
          </a:p>
        </p:txBody>
      </p:sp>
      <p:sp>
        <p:nvSpPr>
          <p:cNvPr id="5" name="文本框 4">
            <a:extLst>
              <a:ext uri="{FF2B5EF4-FFF2-40B4-BE49-F238E27FC236}">
                <a16:creationId xmlns:a16="http://schemas.microsoft.com/office/drawing/2014/main" id="{C5C0C2A5-1920-4F15-8EDD-F2E56B407BB0}"/>
              </a:ext>
            </a:extLst>
          </p:cNvPr>
          <p:cNvSpPr txBox="1"/>
          <p:nvPr/>
        </p:nvSpPr>
        <p:spPr>
          <a:xfrm>
            <a:off x="5264652" y="3580091"/>
            <a:ext cx="1574469" cy="646331"/>
          </a:xfrm>
          <a:prstGeom prst="rect">
            <a:avLst/>
          </a:prstGeom>
          <a:noFill/>
        </p:spPr>
        <p:txBody>
          <a:bodyPr wrap="none" rtlCol="0">
            <a:spAutoFit/>
          </a:bodyPr>
          <a:lstStyle/>
          <a:p>
            <a:pPr algn="ctr"/>
            <a:r>
              <a:rPr lang="zh-CN" altLang="en-US" sz="3600" b="1" dirty="0">
                <a:latin typeface="黑体" panose="02010609060101010101" pitchFamily="49" charset="-122"/>
                <a:ea typeface="黑体" panose="02010609060101010101" pitchFamily="49" charset="-122"/>
              </a:rPr>
              <a:t>赵文亮</a:t>
            </a:r>
          </a:p>
        </p:txBody>
      </p:sp>
      <p:sp>
        <p:nvSpPr>
          <p:cNvPr id="6" name="文本框 5">
            <a:extLst>
              <a:ext uri="{FF2B5EF4-FFF2-40B4-BE49-F238E27FC236}">
                <a16:creationId xmlns:a16="http://schemas.microsoft.com/office/drawing/2014/main" id="{60570976-D43C-4595-958B-80BBF952D2F6}"/>
              </a:ext>
            </a:extLst>
          </p:cNvPr>
          <p:cNvSpPr txBox="1"/>
          <p:nvPr/>
        </p:nvSpPr>
        <p:spPr>
          <a:xfrm>
            <a:off x="4355777" y="4296810"/>
            <a:ext cx="3480441" cy="584775"/>
          </a:xfrm>
          <a:prstGeom prst="rect">
            <a:avLst/>
          </a:prstGeom>
          <a:noFill/>
        </p:spPr>
        <p:txBody>
          <a:bodyPr wrap="none" rtlCol="0">
            <a:spAutoFit/>
          </a:bodyPr>
          <a:lstStyle/>
          <a:p>
            <a:pPr algn="ctr"/>
            <a:r>
              <a:rPr lang="zh-CN" altLang="en-US" sz="3200" b="1" dirty="0">
                <a:latin typeface="黑体" panose="02010609060101010101" pitchFamily="49" charset="-122"/>
                <a:ea typeface="黑体" panose="02010609060101010101" pitchFamily="49" charset="-122"/>
              </a:rPr>
              <a:t>清华大学自动化系</a:t>
            </a:r>
          </a:p>
        </p:txBody>
      </p:sp>
      <p:sp>
        <p:nvSpPr>
          <p:cNvPr id="7" name="文本框 6">
            <a:extLst>
              <a:ext uri="{FF2B5EF4-FFF2-40B4-BE49-F238E27FC236}">
                <a16:creationId xmlns:a16="http://schemas.microsoft.com/office/drawing/2014/main" id="{CC41E20A-3297-49F0-9646-35BAE9CAF840}"/>
              </a:ext>
            </a:extLst>
          </p:cNvPr>
          <p:cNvSpPr txBox="1"/>
          <p:nvPr/>
        </p:nvSpPr>
        <p:spPr>
          <a:xfrm>
            <a:off x="4969733" y="4881585"/>
            <a:ext cx="2252540" cy="584775"/>
          </a:xfrm>
          <a:prstGeom prst="rect">
            <a:avLst/>
          </a:prstGeom>
          <a:noFill/>
        </p:spPr>
        <p:txBody>
          <a:bodyPr wrap="none" rtlCol="0">
            <a:spAutoFit/>
          </a:bodyPr>
          <a:lstStyle/>
          <a:p>
            <a:pPr algn="ctr"/>
            <a:r>
              <a:rPr lang="en-US" altLang="zh-CN" sz="3200" b="1" dirty="0">
                <a:latin typeface="黑体" panose="02010609060101010101" pitchFamily="49" charset="-122"/>
                <a:ea typeface="黑体" panose="02010609060101010101" pitchFamily="49" charset="-122"/>
              </a:rPr>
              <a:t>2022.11.24</a:t>
            </a:r>
            <a:endParaRPr lang="zh-CN" altLang="en-US" sz="3200" b="1" dirty="0">
              <a:latin typeface="黑体" panose="02010609060101010101" pitchFamily="49" charset="-122"/>
              <a:ea typeface="黑体" panose="02010609060101010101" pitchFamily="49" charset="-122"/>
            </a:endParaRPr>
          </a:p>
        </p:txBody>
      </p:sp>
      <p:grpSp>
        <p:nvGrpSpPr>
          <p:cNvPr id="9" name="组合 8">
            <a:extLst>
              <a:ext uri="{FF2B5EF4-FFF2-40B4-BE49-F238E27FC236}">
                <a16:creationId xmlns:a16="http://schemas.microsoft.com/office/drawing/2014/main" id="{ED1C3A89-F4EF-4F6B-B14B-C633FFF459CB}"/>
              </a:ext>
            </a:extLst>
          </p:cNvPr>
          <p:cNvGrpSpPr/>
          <p:nvPr/>
        </p:nvGrpSpPr>
        <p:grpSpPr>
          <a:xfrm>
            <a:off x="151872" y="205578"/>
            <a:ext cx="1560906" cy="554630"/>
            <a:chOff x="438150" y="192932"/>
            <a:chExt cx="1560906" cy="554630"/>
          </a:xfrm>
        </p:grpSpPr>
        <p:sp>
          <p:nvSpPr>
            <p:cNvPr id="10" name="文本框 9">
              <a:extLst>
                <a:ext uri="{FF2B5EF4-FFF2-40B4-BE49-F238E27FC236}">
                  <a16:creationId xmlns:a16="http://schemas.microsoft.com/office/drawing/2014/main" id="{686AE0A6-A341-49A2-992D-02B59D2F6824}"/>
                </a:ext>
              </a:extLst>
            </p:cNvPr>
            <p:cNvSpPr txBox="1"/>
            <p:nvPr userDrawn="1"/>
          </p:nvSpPr>
          <p:spPr>
            <a:xfrm>
              <a:off x="854191" y="493646"/>
              <a:ext cx="1144865" cy="253916"/>
            </a:xfrm>
            <a:prstGeom prst="rect">
              <a:avLst/>
            </a:prstGeom>
            <a:noFill/>
          </p:spPr>
          <p:txBody>
            <a:bodyPr wrap="none" rtlCol="0">
              <a:spAutoFit/>
            </a:bodyPr>
            <a:lstStyle/>
            <a:p>
              <a:r>
                <a:rPr lang="en-US" altLang="zh-CN" sz="1000" b="1" dirty="0" err="1">
                  <a:solidFill>
                    <a:srgbClr val="8B3382"/>
                  </a:solidFill>
                  <a:latin typeface="Bookman Old Style" panose="02050604050505020204" pitchFamily="18" charset="0"/>
                </a:rPr>
                <a:t>i-VisionGroup</a:t>
              </a:r>
              <a:endParaRPr lang="zh-CN" altLang="en-US" sz="1000" b="1" dirty="0">
                <a:solidFill>
                  <a:srgbClr val="8B3382"/>
                </a:solidFill>
                <a:latin typeface="Bookman Old Style" panose="02050604050505020204" pitchFamily="18" charset="0"/>
              </a:endParaRPr>
            </a:p>
          </p:txBody>
        </p:sp>
        <p:pic>
          <p:nvPicPr>
            <p:cNvPr id="11" name="图片 10">
              <a:extLst>
                <a:ext uri="{FF2B5EF4-FFF2-40B4-BE49-F238E27FC236}">
                  <a16:creationId xmlns:a16="http://schemas.microsoft.com/office/drawing/2014/main" id="{BD4F87AD-C8D9-4EF6-8552-E39288D2F95F}"/>
                </a:ext>
              </a:extLst>
            </p:cNvPr>
            <p:cNvPicPr>
              <a:picLocks noChangeAspect="1"/>
            </p:cNvPicPr>
            <p:nvPr userDrawn="1"/>
          </p:nvPicPr>
          <p:blipFill>
            <a:blip r:embed="rId3">
              <a:clrChange>
                <a:clrFrom>
                  <a:srgbClr val="FEFDF8"/>
                </a:clrFrom>
                <a:clrTo>
                  <a:srgbClr val="FEFDF8">
                    <a:alpha val="0"/>
                  </a:srgbClr>
                </a:clrTo>
              </a:clrChange>
              <a:extLst>
                <a:ext uri="{BEBA8EAE-BF5A-486C-A8C5-ECC9F3942E4B}">
                  <a14:imgProps xmlns:a14="http://schemas.microsoft.com/office/drawing/2010/main">
                    <a14:imgLayer r:embed="rId4">
                      <a14:imgEffect>
                        <a14:colorTemperature colorTemp="7143"/>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438150" y="205578"/>
              <a:ext cx="478611" cy="478611"/>
            </a:xfrm>
            <a:prstGeom prst="rect">
              <a:avLst/>
            </a:prstGeom>
          </p:spPr>
        </p:pic>
        <p:pic>
          <p:nvPicPr>
            <p:cNvPr id="12" name="图片 11">
              <a:extLst>
                <a:ext uri="{FF2B5EF4-FFF2-40B4-BE49-F238E27FC236}">
                  <a16:creationId xmlns:a16="http://schemas.microsoft.com/office/drawing/2014/main" id="{60DBE497-A15A-42ED-B334-185793457D46}"/>
                </a:ext>
              </a:extLst>
            </p:cNvPr>
            <p:cNvPicPr>
              <a:picLocks noChangeAspect="1"/>
            </p:cNvPicPr>
            <p:nvPr userDrawn="1"/>
          </p:nvPicPr>
          <p:blipFill>
            <a:blip r:embed="rId5">
              <a:clrChange>
                <a:clrFrom>
                  <a:srgbClr val="FFFFFF"/>
                </a:clrFrom>
                <a:clrTo>
                  <a:srgbClr val="FFFFFF">
                    <a:alpha val="0"/>
                  </a:srgbClr>
                </a:clrTo>
              </a:clrChange>
              <a:extLst>
                <a:ext uri="{BEBA8EAE-BF5A-486C-A8C5-ECC9F3942E4B}">
                  <a14:imgProps xmlns:a14="http://schemas.microsoft.com/office/drawing/2010/main">
                    <a14:imgLayer r:embed="rId6">
                      <a14:imgEffect>
                        <a14:saturation sat="150000"/>
                      </a14:imgEffect>
                    </a14:imgLayer>
                  </a14:imgProps>
                </a:ext>
                <a:ext uri="{28A0092B-C50C-407E-A947-70E740481C1C}">
                  <a14:useLocalDpi xmlns:a14="http://schemas.microsoft.com/office/drawing/2010/main" val="0"/>
                </a:ext>
              </a:extLst>
            </a:blip>
            <a:stretch>
              <a:fillRect/>
            </a:stretch>
          </p:blipFill>
          <p:spPr>
            <a:xfrm>
              <a:off x="933837" y="192932"/>
              <a:ext cx="985573" cy="377771"/>
            </a:xfrm>
            <a:prstGeom prst="rect">
              <a:avLst/>
            </a:prstGeom>
          </p:spPr>
        </p:pic>
      </p:grpSp>
      <p:sp>
        <p:nvSpPr>
          <p:cNvPr id="2" name="文本框 1">
            <a:extLst>
              <a:ext uri="{FF2B5EF4-FFF2-40B4-BE49-F238E27FC236}">
                <a16:creationId xmlns:a16="http://schemas.microsoft.com/office/drawing/2014/main" id="{6855D51D-176A-8DEF-A934-A9E47C0ED3D6}"/>
              </a:ext>
            </a:extLst>
          </p:cNvPr>
          <p:cNvSpPr txBox="1"/>
          <p:nvPr/>
        </p:nvSpPr>
        <p:spPr>
          <a:xfrm>
            <a:off x="4512040" y="5599265"/>
            <a:ext cx="3079689" cy="584775"/>
          </a:xfrm>
          <a:prstGeom prst="rect">
            <a:avLst/>
          </a:prstGeom>
          <a:noFill/>
        </p:spPr>
        <p:txBody>
          <a:bodyPr wrap="none" rtlCol="0">
            <a:spAutoFit/>
          </a:bodyPr>
          <a:lstStyle/>
          <a:p>
            <a:pPr algn="ctr"/>
            <a:r>
              <a:rPr lang="en-US" altLang="zh-CN" sz="3200" b="1" dirty="0">
                <a:solidFill>
                  <a:srgbClr val="C00000"/>
                </a:solidFill>
                <a:latin typeface="黑体" panose="02010609060101010101" pitchFamily="49" charset="-122"/>
                <a:ea typeface="黑体" panose="02010609060101010101" pitchFamily="49" charset="-122"/>
              </a:rPr>
              <a:t>DDL:2022.12.22</a:t>
            </a:r>
            <a:endParaRPr lang="zh-CN" altLang="en-US" sz="3200" b="1" dirty="0">
              <a:solidFill>
                <a:srgbClr val="C0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22450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a:extLst>
              <a:ext uri="{FF2B5EF4-FFF2-40B4-BE49-F238E27FC236}">
                <a16:creationId xmlns:a16="http://schemas.microsoft.com/office/drawing/2014/main" id="{EABFD631-EE41-42BE-9656-0F9998EDEDD3}"/>
              </a:ext>
            </a:extLst>
          </p:cNvPr>
          <p:cNvSpPr txBox="1">
            <a:spLocks/>
          </p:cNvSpPr>
          <p:nvPr/>
        </p:nvSpPr>
        <p:spPr bwMode="auto">
          <a:xfrm>
            <a:off x="4121518" y="2859881"/>
            <a:ext cx="3730906"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pPr>
            <a:r>
              <a:rPr lang="zh-CN" altLang="en-US" sz="6000" b="1" dirty="0">
                <a:solidFill>
                  <a:srgbClr val="4D4D4D"/>
                </a:solidFill>
                <a:latin typeface="黑体" panose="02010609060101010101" pitchFamily="49" charset="-122"/>
                <a:ea typeface="黑体" panose="02010609060101010101" pitchFamily="49" charset="-122"/>
              </a:rPr>
              <a:t>谢谢大家！</a:t>
            </a:r>
            <a:endParaRPr lang="en-US" altLang="zh-CN" sz="6000" b="1" dirty="0">
              <a:solidFill>
                <a:srgbClr val="4D4D4D"/>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86214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B465DA4-06D4-4797-A301-DE719A4A257F}"/>
              </a:ext>
            </a:extLst>
          </p:cNvPr>
          <p:cNvSpPr>
            <a:spLocks noGrp="1"/>
          </p:cNvSpPr>
          <p:nvPr>
            <p:ph type="sldNum" sz="quarter" idx="10"/>
          </p:nvPr>
        </p:nvSpPr>
        <p:spPr/>
        <p:txBody>
          <a:bodyPr/>
          <a:lstStyle/>
          <a:p>
            <a:fld id="{ACAFD8FC-0611-4C63-AEFC-C9ED73E27A74}" type="slidenum">
              <a:rPr lang="zh-CN" altLang="en-US" smtClean="0"/>
              <a:t>2</a:t>
            </a:fld>
            <a:endParaRPr lang="zh-CN" altLang="en-US"/>
          </a:p>
        </p:txBody>
      </p:sp>
      <mc:AlternateContent xmlns:mc="http://schemas.openxmlformats.org/markup-compatibility/2006" xmlns:a14="http://schemas.microsoft.com/office/drawing/2010/main">
        <mc:Choice Requires="a14">
          <p:sp>
            <p:nvSpPr>
              <p:cNvPr id="5" name="文本占位符 4">
                <a:extLst>
                  <a:ext uri="{FF2B5EF4-FFF2-40B4-BE49-F238E27FC236}">
                    <a16:creationId xmlns:a16="http://schemas.microsoft.com/office/drawing/2014/main" id="{929E1C58-AB67-4723-8574-07D5DA4396CE}"/>
                  </a:ext>
                </a:extLst>
              </p:cNvPr>
              <p:cNvSpPr>
                <a:spLocks noGrp="1"/>
              </p:cNvSpPr>
              <p:nvPr>
                <p:ph type="body" sz="quarter" idx="14"/>
              </p:nvPr>
            </p:nvSpPr>
            <p:spPr>
              <a:xfrm>
                <a:off x="515937" y="1104900"/>
                <a:ext cx="9637465" cy="5753100"/>
              </a:xfrm>
            </p:spPr>
            <p:txBody>
              <a:bodyPr/>
              <a:lstStyle/>
              <a:p>
                <a:r>
                  <a:rPr lang="en-US" altLang="zh-CN" sz="2800" dirty="0">
                    <a:latin typeface="Arial" panose="020B0604020202020204" pitchFamily="34" charset="0"/>
                    <a:cs typeface="Arial" panose="020B0604020202020204" pitchFamily="34" charset="0"/>
                  </a:rPr>
                  <a:t>Riemann-Zeta</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function</a:t>
                </a:r>
              </a:p>
              <a:p>
                <a:pPr marL="457200" lvl="1" indent="0">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cs typeface="Arial" panose="020B0604020202020204" pitchFamily="34" charset="0"/>
                        </a:rPr>
                        <m:t>𝜁</m:t>
                      </m:r>
                      <m:d>
                        <m:dPr>
                          <m:ctrlPr>
                            <a:rPr lang="en-US" altLang="zh-CN" sz="2400" b="0" i="1" smtClean="0">
                              <a:latin typeface="Cambria Math" panose="02040503050406030204" pitchFamily="18" charset="0"/>
                              <a:cs typeface="Arial" panose="020B0604020202020204" pitchFamily="34" charset="0"/>
                            </a:rPr>
                          </m:ctrlPr>
                        </m:dPr>
                        <m:e>
                          <m:r>
                            <a:rPr lang="en-US" altLang="zh-CN" sz="2400" b="0" i="1" smtClean="0">
                              <a:latin typeface="Cambria Math" panose="02040503050406030204" pitchFamily="18" charset="0"/>
                              <a:cs typeface="Arial" panose="020B0604020202020204" pitchFamily="34" charset="0"/>
                            </a:rPr>
                            <m:t>𝑠</m:t>
                          </m:r>
                        </m:e>
                      </m:d>
                      <m:r>
                        <a:rPr lang="en-US" altLang="zh-CN" sz="2400" b="0" i="1" smtClean="0">
                          <a:latin typeface="Cambria Math" panose="02040503050406030204" pitchFamily="18" charset="0"/>
                          <a:cs typeface="Arial" panose="020B0604020202020204" pitchFamily="34" charset="0"/>
                        </a:rPr>
                        <m:t>=</m:t>
                      </m:r>
                      <m:nary>
                        <m:naryPr>
                          <m:chr m:val="∑"/>
                          <m:ctrlPr>
                            <a:rPr lang="en-US" altLang="zh-CN" sz="2400" b="0" i="1" smtClean="0">
                              <a:latin typeface="Cambria Math" panose="02040503050406030204" pitchFamily="18" charset="0"/>
                              <a:cs typeface="Arial" panose="020B0604020202020204" pitchFamily="34" charset="0"/>
                            </a:rPr>
                          </m:ctrlPr>
                        </m:naryPr>
                        <m:sub>
                          <m:r>
                            <m:rPr>
                              <m:brk m:alnAt="23"/>
                            </m:rPr>
                            <a:rPr lang="en-US" altLang="zh-CN" sz="2400" b="0" i="1" smtClean="0">
                              <a:latin typeface="Cambria Math" panose="02040503050406030204" pitchFamily="18" charset="0"/>
                              <a:cs typeface="Arial" panose="020B0604020202020204" pitchFamily="34" charset="0"/>
                            </a:rPr>
                            <m:t>𝑛</m:t>
                          </m:r>
                          <m:r>
                            <a:rPr lang="en-US" altLang="zh-CN" sz="2400" b="0" i="1" smtClean="0">
                              <a:latin typeface="Cambria Math" panose="02040503050406030204" pitchFamily="18" charset="0"/>
                              <a:cs typeface="Arial" panose="020B0604020202020204" pitchFamily="34" charset="0"/>
                            </a:rPr>
                            <m:t>=1</m:t>
                          </m:r>
                        </m:sub>
                        <m:sup>
                          <m:r>
                            <a:rPr lang="en-US" altLang="zh-CN" sz="2400" b="0" i="1" smtClean="0">
                              <a:latin typeface="Cambria Math" panose="02040503050406030204" pitchFamily="18" charset="0"/>
                              <a:cs typeface="Arial" panose="020B0604020202020204" pitchFamily="34" charset="0"/>
                            </a:rPr>
                            <m:t>∞</m:t>
                          </m:r>
                        </m:sup>
                        <m:e>
                          <m:f>
                            <m:fPr>
                              <m:ctrlPr>
                                <a:rPr lang="en-US" altLang="zh-CN" sz="2400" b="0" i="1" smtClean="0">
                                  <a:latin typeface="Cambria Math" panose="02040503050406030204" pitchFamily="18" charset="0"/>
                                  <a:cs typeface="Arial" panose="020B0604020202020204" pitchFamily="34" charset="0"/>
                                </a:rPr>
                              </m:ctrlPr>
                            </m:fPr>
                            <m:num>
                              <m:r>
                                <a:rPr lang="en-US" altLang="zh-CN" sz="2400" b="0" i="1" smtClean="0">
                                  <a:latin typeface="Cambria Math" panose="02040503050406030204" pitchFamily="18" charset="0"/>
                                  <a:cs typeface="Arial" panose="020B0604020202020204" pitchFamily="34" charset="0"/>
                                </a:rPr>
                                <m:t>1</m:t>
                              </m:r>
                            </m:num>
                            <m:den>
                              <m:sSup>
                                <m:sSupPr>
                                  <m:ctrlPr>
                                    <a:rPr lang="en-US" altLang="zh-CN" sz="2400" b="0" i="1" smtClean="0">
                                      <a:latin typeface="Cambria Math" panose="02040503050406030204" pitchFamily="18" charset="0"/>
                                      <a:cs typeface="Arial" panose="020B0604020202020204" pitchFamily="34" charset="0"/>
                                    </a:rPr>
                                  </m:ctrlPr>
                                </m:sSupPr>
                                <m:e>
                                  <m:r>
                                    <a:rPr lang="en-US" altLang="zh-CN" sz="2400" b="0" i="1" smtClean="0">
                                      <a:latin typeface="Cambria Math" panose="02040503050406030204" pitchFamily="18" charset="0"/>
                                      <a:cs typeface="Arial" panose="020B0604020202020204" pitchFamily="34" charset="0"/>
                                    </a:rPr>
                                    <m:t>𝑛</m:t>
                                  </m:r>
                                </m:e>
                                <m:sup>
                                  <m:r>
                                    <a:rPr lang="en-US" altLang="zh-CN" sz="2400" b="0" i="1" smtClean="0">
                                      <a:latin typeface="Cambria Math" panose="02040503050406030204" pitchFamily="18" charset="0"/>
                                      <a:cs typeface="Arial" panose="020B0604020202020204" pitchFamily="34" charset="0"/>
                                    </a:rPr>
                                    <m:t>𝑠</m:t>
                                  </m:r>
                                </m:sup>
                              </m:sSup>
                            </m:den>
                          </m:f>
                        </m:e>
                      </m:nary>
                      <m:r>
                        <a:rPr lang="en-US" altLang="zh-CN" sz="2400" b="0" i="1" smtClean="0">
                          <a:latin typeface="Cambria Math" panose="02040503050406030204" pitchFamily="18" charset="0"/>
                          <a:cs typeface="Arial" panose="020B0604020202020204" pitchFamily="34" charset="0"/>
                        </a:rPr>
                        <m:t>=</m:t>
                      </m:r>
                      <m:f>
                        <m:fPr>
                          <m:ctrlPr>
                            <a:rPr lang="en-US" altLang="zh-CN" sz="2400" b="0" i="1" smtClean="0">
                              <a:latin typeface="Cambria Math" panose="02040503050406030204" pitchFamily="18" charset="0"/>
                              <a:cs typeface="Arial" panose="020B0604020202020204" pitchFamily="34" charset="0"/>
                            </a:rPr>
                          </m:ctrlPr>
                        </m:fPr>
                        <m:num>
                          <m:r>
                            <a:rPr lang="en-US" altLang="zh-CN" sz="2400" b="0" i="1" smtClean="0">
                              <a:latin typeface="Cambria Math" panose="02040503050406030204" pitchFamily="18" charset="0"/>
                              <a:cs typeface="Arial" panose="020B0604020202020204" pitchFamily="34" charset="0"/>
                            </a:rPr>
                            <m:t>1</m:t>
                          </m:r>
                        </m:num>
                        <m:den>
                          <m:sSup>
                            <m:sSupPr>
                              <m:ctrlPr>
                                <a:rPr lang="en-US" altLang="zh-CN" sz="2400" b="0" i="1" smtClean="0">
                                  <a:latin typeface="Cambria Math" panose="02040503050406030204" pitchFamily="18" charset="0"/>
                                  <a:cs typeface="Arial" panose="020B0604020202020204" pitchFamily="34" charset="0"/>
                                </a:rPr>
                              </m:ctrlPr>
                            </m:sSupPr>
                            <m:e>
                              <m:r>
                                <a:rPr lang="en-US" altLang="zh-CN" sz="2400" b="0" i="1" smtClean="0">
                                  <a:latin typeface="Cambria Math" panose="02040503050406030204" pitchFamily="18" charset="0"/>
                                  <a:cs typeface="Arial" panose="020B0604020202020204" pitchFamily="34" charset="0"/>
                                </a:rPr>
                                <m:t>1</m:t>
                              </m:r>
                            </m:e>
                            <m:sup>
                              <m:r>
                                <a:rPr lang="en-US" altLang="zh-CN" sz="2400" b="0" i="1" smtClean="0">
                                  <a:latin typeface="Cambria Math" panose="02040503050406030204" pitchFamily="18" charset="0"/>
                                  <a:cs typeface="Arial" panose="020B0604020202020204" pitchFamily="34" charset="0"/>
                                </a:rPr>
                                <m:t>𝑠</m:t>
                              </m:r>
                            </m:sup>
                          </m:sSup>
                        </m:den>
                      </m:f>
                      <m:r>
                        <a:rPr lang="en-US" altLang="zh-CN" sz="2400" b="0" i="1" smtClean="0">
                          <a:latin typeface="Cambria Math" panose="02040503050406030204" pitchFamily="18" charset="0"/>
                          <a:cs typeface="Arial" panose="020B0604020202020204" pitchFamily="34" charset="0"/>
                        </a:rPr>
                        <m:t>+</m:t>
                      </m:r>
                      <m:f>
                        <m:fPr>
                          <m:ctrlPr>
                            <a:rPr lang="en-US" altLang="zh-CN" sz="2400" b="0" i="1" smtClean="0">
                              <a:latin typeface="Cambria Math" panose="02040503050406030204" pitchFamily="18" charset="0"/>
                              <a:cs typeface="Arial" panose="020B0604020202020204" pitchFamily="34" charset="0"/>
                            </a:rPr>
                          </m:ctrlPr>
                        </m:fPr>
                        <m:num>
                          <m:r>
                            <a:rPr lang="en-US" altLang="zh-CN" sz="2400" b="0" i="1" smtClean="0">
                              <a:latin typeface="Cambria Math" panose="02040503050406030204" pitchFamily="18" charset="0"/>
                              <a:cs typeface="Arial" panose="020B0604020202020204" pitchFamily="34" charset="0"/>
                            </a:rPr>
                            <m:t>1</m:t>
                          </m:r>
                        </m:num>
                        <m:den>
                          <m:sSup>
                            <m:sSupPr>
                              <m:ctrlPr>
                                <a:rPr lang="en-US" altLang="zh-CN" sz="2400" b="0" i="1" smtClean="0">
                                  <a:latin typeface="Cambria Math" panose="02040503050406030204" pitchFamily="18" charset="0"/>
                                  <a:cs typeface="Arial" panose="020B0604020202020204" pitchFamily="34" charset="0"/>
                                </a:rPr>
                              </m:ctrlPr>
                            </m:sSupPr>
                            <m:e>
                              <m:r>
                                <a:rPr lang="en-US" altLang="zh-CN" sz="2400" b="0" i="1" smtClean="0">
                                  <a:latin typeface="Cambria Math" panose="02040503050406030204" pitchFamily="18" charset="0"/>
                                  <a:cs typeface="Arial" panose="020B0604020202020204" pitchFamily="34" charset="0"/>
                                </a:rPr>
                                <m:t>2</m:t>
                              </m:r>
                            </m:e>
                            <m:sup>
                              <m:r>
                                <a:rPr lang="en-US" altLang="zh-CN" sz="2400" b="0" i="1" smtClean="0">
                                  <a:latin typeface="Cambria Math" panose="02040503050406030204" pitchFamily="18" charset="0"/>
                                  <a:cs typeface="Arial" panose="020B0604020202020204" pitchFamily="34" charset="0"/>
                                </a:rPr>
                                <m:t>𝑠</m:t>
                              </m:r>
                            </m:sup>
                          </m:sSup>
                        </m:den>
                      </m:f>
                      <m:r>
                        <a:rPr lang="en-US" altLang="zh-CN" sz="2400" b="0" i="1" smtClean="0">
                          <a:latin typeface="Cambria Math" panose="02040503050406030204" pitchFamily="18" charset="0"/>
                          <a:cs typeface="Arial" panose="020B0604020202020204" pitchFamily="34" charset="0"/>
                        </a:rPr>
                        <m:t>+</m:t>
                      </m:r>
                      <m:f>
                        <m:fPr>
                          <m:ctrlPr>
                            <a:rPr lang="en-US" altLang="zh-CN" sz="2400" b="0" i="1" smtClean="0">
                              <a:latin typeface="Cambria Math" panose="02040503050406030204" pitchFamily="18" charset="0"/>
                              <a:cs typeface="Arial" panose="020B0604020202020204" pitchFamily="34" charset="0"/>
                            </a:rPr>
                          </m:ctrlPr>
                        </m:fPr>
                        <m:num>
                          <m:r>
                            <a:rPr lang="en-US" altLang="zh-CN" sz="2400" b="0" i="1" smtClean="0">
                              <a:latin typeface="Cambria Math" panose="02040503050406030204" pitchFamily="18" charset="0"/>
                              <a:cs typeface="Arial" panose="020B0604020202020204" pitchFamily="34" charset="0"/>
                            </a:rPr>
                            <m:t>1</m:t>
                          </m:r>
                        </m:num>
                        <m:den>
                          <m:sSup>
                            <m:sSupPr>
                              <m:ctrlPr>
                                <a:rPr lang="en-US" altLang="zh-CN" sz="2400" b="0" i="1" smtClean="0">
                                  <a:latin typeface="Cambria Math" panose="02040503050406030204" pitchFamily="18" charset="0"/>
                                  <a:cs typeface="Arial" panose="020B0604020202020204" pitchFamily="34" charset="0"/>
                                </a:rPr>
                              </m:ctrlPr>
                            </m:sSupPr>
                            <m:e>
                              <m:r>
                                <a:rPr lang="en-US" altLang="zh-CN" sz="2400" b="0" i="1" smtClean="0">
                                  <a:latin typeface="Cambria Math" panose="02040503050406030204" pitchFamily="18" charset="0"/>
                                  <a:cs typeface="Arial" panose="020B0604020202020204" pitchFamily="34" charset="0"/>
                                </a:rPr>
                                <m:t>3</m:t>
                              </m:r>
                            </m:e>
                            <m:sup>
                              <m:r>
                                <a:rPr lang="en-US" altLang="zh-CN" sz="2400" b="0" i="1" smtClean="0">
                                  <a:latin typeface="Cambria Math" panose="02040503050406030204" pitchFamily="18" charset="0"/>
                                  <a:cs typeface="Arial" panose="020B0604020202020204" pitchFamily="34" charset="0"/>
                                </a:rPr>
                                <m:t>𝑠</m:t>
                              </m:r>
                            </m:sup>
                          </m:sSup>
                        </m:den>
                      </m:f>
                      <m:r>
                        <a:rPr lang="en-US" altLang="zh-CN" sz="2400" b="0" i="1" smtClean="0">
                          <a:latin typeface="Cambria Math" panose="02040503050406030204" pitchFamily="18" charset="0"/>
                          <a:cs typeface="Arial" panose="020B0604020202020204" pitchFamily="34" charset="0"/>
                        </a:rPr>
                        <m:t>+⋯,</m:t>
                      </m:r>
                      <m:r>
                        <a:rPr lang="zh-CN" altLang="en-US" sz="2400" b="0" i="1" smtClean="0">
                          <a:latin typeface="Cambria Math" panose="02040503050406030204" pitchFamily="18" charset="0"/>
                          <a:cs typeface="Arial" panose="020B0604020202020204" pitchFamily="34" charset="0"/>
                        </a:rPr>
                        <m:t> </m:t>
                      </m:r>
                      <m:r>
                        <a:rPr lang="en-US" altLang="zh-CN" sz="2400" b="0" i="1" smtClean="0">
                          <a:latin typeface="Cambria Math" panose="02040503050406030204" pitchFamily="18" charset="0"/>
                          <a:cs typeface="Arial" panose="020B0604020202020204" pitchFamily="34" charset="0"/>
                        </a:rPr>
                        <m:t>𝑠</m:t>
                      </m:r>
                      <m:r>
                        <a:rPr lang="en-US" altLang="zh-CN" sz="2400" b="0" i="1" smtClean="0">
                          <a:latin typeface="Cambria Math" panose="02040503050406030204" pitchFamily="18" charset="0"/>
                          <a:cs typeface="Arial" panose="020B0604020202020204" pitchFamily="34" charset="0"/>
                        </a:rPr>
                        <m:t>∈</m:t>
                      </m:r>
                      <m:r>
                        <a:rPr lang="en-US" altLang="zh-CN" sz="2400" b="0" i="1" smtClean="0">
                          <a:latin typeface="Cambria Math" panose="02040503050406030204" pitchFamily="18" charset="0"/>
                          <a:cs typeface="Arial" panose="020B0604020202020204" pitchFamily="34" charset="0"/>
                        </a:rPr>
                        <m:t>ℂ</m:t>
                      </m:r>
                    </m:oMath>
                  </m:oMathPara>
                </a14:m>
                <a:endParaRPr lang="en-US" altLang="zh-CN" sz="2400" dirty="0">
                  <a:latin typeface="Arial" panose="020B0604020202020204" pitchFamily="34" charset="0"/>
                  <a:cs typeface="Arial" panose="020B0604020202020204" pitchFamily="34" charset="0"/>
                </a:endParaRPr>
              </a:p>
              <a:p>
                <a:r>
                  <a:rPr lang="en-US" altLang="zh-CN" sz="2800" dirty="0">
                    <a:latin typeface="Arial" panose="020B0604020202020204" pitchFamily="34" charset="0"/>
                    <a:cs typeface="Arial" panose="020B0604020202020204" pitchFamily="34" charset="0"/>
                  </a:rPr>
                  <a:t>Riemann</a:t>
                </a:r>
                <a:r>
                  <a:rPr lang="zh-CN" altLang="en-US" sz="2800" dirty="0">
                    <a:latin typeface="Arial" panose="020B0604020202020204" pitchFamily="34" charset="0"/>
                    <a:cs typeface="Arial" panose="020B0604020202020204" pitchFamily="34" charset="0"/>
                  </a:rPr>
                  <a:t> 猜想</a:t>
                </a:r>
                <a:r>
                  <a:rPr lang="en-US" altLang="zh-CN" sz="2800" dirty="0">
                    <a:latin typeface="Arial" panose="020B0604020202020204" pitchFamily="34" charset="0"/>
                    <a:cs typeface="Arial" panose="020B0604020202020204" pitchFamily="34" charset="0"/>
                  </a:rPr>
                  <a:t>(1859)</a:t>
                </a:r>
                <a:r>
                  <a:rPr lang="zh-CN" altLang="en-US" sz="2800" dirty="0">
                    <a:latin typeface="Arial" panose="020B0604020202020204" pitchFamily="34" charset="0"/>
                    <a:cs typeface="Arial" panose="020B0604020202020204" pitchFamily="34" charset="0"/>
                  </a:rPr>
                  <a:t>：</a:t>
                </a:r>
                <a14:m>
                  <m:oMath xmlns:m="http://schemas.openxmlformats.org/officeDocument/2006/math">
                    <m:r>
                      <a:rPr lang="en-US" altLang="zh-CN" sz="2800" b="0" i="1" smtClean="0">
                        <a:latin typeface="Cambria Math" panose="02040503050406030204" pitchFamily="18" charset="0"/>
                        <a:cs typeface="Arial" panose="020B0604020202020204" pitchFamily="34" charset="0"/>
                      </a:rPr>
                      <m:t>𝜁</m:t>
                    </m:r>
                    <m:r>
                      <a:rPr lang="en-US" altLang="zh-CN" sz="2800" b="0" i="1" smtClean="0">
                        <a:latin typeface="Cambria Math" panose="02040503050406030204" pitchFamily="18" charset="0"/>
                        <a:cs typeface="Arial" panose="020B0604020202020204" pitchFamily="34" charset="0"/>
                      </a:rPr>
                      <m:t>(</m:t>
                    </m:r>
                    <m:r>
                      <a:rPr lang="en-US" altLang="zh-CN" sz="2800" b="0" i="1" smtClean="0">
                        <a:latin typeface="Cambria Math" panose="02040503050406030204" pitchFamily="18" charset="0"/>
                        <a:cs typeface="Arial" panose="020B0604020202020204" pitchFamily="34" charset="0"/>
                      </a:rPr>
                      <m:t>𝑠</m:t>
                    </m:r>
                    <m:r>
                      <a:rPr lang="en-US" altLang="zh-CN" sz="2800" b="0" i="1" smtClean="0">
                        <a:latin typeface="Cambria Math" panose="02040503050406030204" pitchFamily="18" charset="0"/>
                        <a:cs typeface="Arial" panose="020B0604020202020204" pitchFamily="34" charset="0"/>
                      </a:rPr>
                      <m:t>)</m:t>
                    </m:r>
                  </m:oMath>
                </a14:m>
                <a:r>
                  <a:rPr lang="zh-CN" altLang="en-US" sz="2800" b="0" dirty="0">
                    <a:latin typeface="Arial" panose="020B0604020202020204" pitchFamily="34" charset="0"/>
                    <a:cs typeface="Arial" panose="020B0604020202020204" pitchFamily="34" charset="0"/>
                  </a:rPr>
                  <a:t>除负偶数外的零点实部均为</a:t>
                </a:r>
                <a:r>
                  <a:rPr lang="en-US" altLang="zh-CN" sz="2800" b="0" dirty="0">
                    <a:latin typeface="Arial" panose="020B0604020202020204" pitchFamily="34" charset="0"/>
                    <a:cs typeface="Arial" panose="020B0604020202020204" pitchFamily="34" charset="0"/>
                  </a:rPr>
                  <a:t>0.5</a:t>
                </a:r>
              </a:p>
              <a:p>
                <a:r>
                  <a:rPr lang="en" altLang="zh-CN" sz="2800" dirty="0">
                    <a:latin typeface="Arial" panose="020B0604020202020204" pitchFamily="34" charset="0"/>
                    <a:cs typeface="Arial" panose="020B0604020202020204" pitchFamily="34" charset="0"/>
                  </a:rPr>
                  <a:t>Landau-Siegel</a:t>
                </a:r>
                <a:r>
                  <a:rPr lang="zh-CN" altLang="en-US" sz="2800" dirty="0">
                    <a:latin typeface="Arial" panose="020B0604020202020204" pitchFamily="34" charset="0"/>
                    <a:cs typeface="Arial" panose="020B0604020202020204" pitchFamily="34" charset="0"/>
                  </a:rPr>
                  <a:t> </a:t>
                </a:r>
                <a:r>
                  <a:rPr lang="zh-CN" altLang="en" sz="2800" dirty="0">
                    <a:latin typeface="Arial" panose="020B0604020202020204" pitchFamily="34" charset="0"/>
                    <a:cs typeface="Arial" panose="020B0604020202020204" pitchFamily="34" charset="0"/>
                  </a:rPr>
                  <a:t>零点</a:t>
                </a:r>
                <a:r>
                  <a:rPr lang="zh-CN" altLang="en-US" sz="2800" dirty="0">
                    <a:latin typeface="Arial" panose="020B0604020202020204" pitchFamily="34" charset="0"/>
                    <a:cs typeface="Arial" panose="020B0604020202020204" pitchFamily="34" charset="0"/>
                  </a:rPr>
                  <a:t>猜想：</a:t>
                </a:r>
                <a:r>
                  <a:rPr lang="en-US" altLang="zh-CN" sz="2800" b="0" dirty="0">
                    <a:latin typeface="Arial" panose="020B0604020202020204" pitchFamily="34" charset="0"/>
                    <a:cs typeface="Arial" panose="020B0604020202020204" pitchFamily="34" charset="0"/>
                  </a:rPr>
                  <a:t>2022/11/4</a:t>
                </a:r>
                <a:r>
                  <a:rPr lang="zh-CN" altLang="en-US" sz="2800" b="0" dirty="0">
                    <a:latin typeface="Arial" panose="020B0604020202020204" pitchFamily="34" charset="0"/>
                    <a:cs typeface="Arial" panose="020B0604020202020204" pitchFamily="34" charset="0"/>
                  </a:rPr>
                  <a:t>，</a:t>
                </a:r>
                <a:r>
                  <a:rPr lang="en-US" altLang="zh-CN" sz="2800" b="0" dirty="0" err="1">
                    <a:latin typeface="Arial" panose="020B0604020202020204" pitchFamily="34" charset="0"/>
                    <a:cs typeface="Arial" panose="020B0604020202020204" pitchFamily="34" charset="0"/>
                  </a:rPr>
                  <a:t>Yitang</a:t>
                </a:r>
                <a:r>
                  <a:rPr lang="zh-CN" altLang="en-US" sz="2800" b="0" dirty="0">
                    <a:latin typeface="Arial" panose="020B0604020202020204" pitchFamily="34" charset="0"/>
                    <a:cs typeface="Arial" panose="020B0604020202020204" pitchFamily="34" charset="0"/>
                  </a:rPr>
                  <a:t> </a:t>
                </a:r>
                <a:r>
                  <a:rPr lang="en-US" altLang="zh-CN" sz="2800" b="0" dirty="0">
                    <a:latin typeface="Arial" panose="020B0604020202020204" pitchFamily="34" charset="0"/>
                    <a:cs typeface="Arial" panose="020B0604020202020204" pitchFamily="34" charset="0"/>
                  </a:rPr>
                  <a:t>Zhang,</a:t>
                </a:r>
                <a:r>
                  <a:rPr lang="zh-CN" altLang="en-US" sz="2800" b="0" dirty="0">
                    <a:latin typeface="Arial" panose="020B0604020202020204" pitchFamily="34" charset="0"/>
                    <a:cs typeface="Arial" panose="020B0604020202020204" pitchFamily="34" charset="0"/>
                  </a:rPr>
                  <a:t> </a:t>
                </a:r>
                <a:r>
                  <a:rPr lang="en-US" altLang="zh-CN" sz="2800" b="0" dirty="0">
                    <a:latin typeface="Arial" panose="020B0604020202020204" pitchFamily="34" charset="0"/>
                    <a:cs typeface="Arial" panose="020B0604020202020204" pitchFamily="34" charset="0"/>
                    <a:hlinkClick r:id="rId2"/>
                  </a:rPr>
                  <a:t>arXiv</a:t>
                </a:r>
                <a:endParaRPr lang="en-US" altLang="zh-CN" sz="2800" b="0" dirty="0">
                  <a:latin typeface="Arial" panose="020B0604020202020204" pitchFamily="34" charset="0"/>
                  <a:cs typeface="Arial" panose="020B0604020202020204" pitchFamily="34" charset="0"/>
                </a:endParaRPr>
              </a:p>
              <a:p>
                <a:endParaRPr lang="en-US" altLang="zh-CN" sz="2800" b="0" dirty="0">
                  <a:latin typeface="Arial" panose="020B0604020202020204" pitchFamily="34" charset="0"/>
                  <a:cs typeface="Arial" panose="020B0604020202020204" pitchFamily="34" charset="0"/>
                </a:endParaRPr>
              </a:p>
            </p:txBody>
          </p:sp>
        </mc:Choice>
        <mc:Fallback xmlns="">
          <p:sp>
            <p:nvSpPr>
              <p:cNvPr id="5" name="文本占位符 4">
                <a:extLst>
                  <a:ext uri="{FF2B5EF4-FFF2-40B4-BE49-F238E27FC236}">
                    <a16:creationId xmlns:a16="http://schemas.microsoft.com/office/drawing/2014/main" id="{929E1C58-AB67-4723-8574-07D5DA4396CE}"/>
                  </a:ext>
                </a:extLst>
              </p:cNvPr>
              <p:cNvSpPr>
                <a:spLocks noGrp="1" noRot="1" noChangeAspect="1" noMove="1" noResize="1" noEditPoints="1" noAdjustHandles="1" noChangeArrowheads="1" noChangeShapeType="1" noTextEdit="1"/>
              </p:cNvSpPr>
              <p:nvPr>
                <p:ph type="body" sz="quarter" idx="14"/>
              </p:nvPr>
            </p:nvSpPr>
            <p:spPr>
              <a:xfrm>
                <a:off x="515937" y="1104900"/>
                <a:ext cx="9637465" cy="5753100"/>
              </a:xfrm>
              <a:blipFill>
                <a:blip r:embed="rId3"/>
                <a:stretch>
                  <a:fillRect l="-1053" t="-10573"/>
                </a:stretch>
              </a:blipFill>
            </p:spPr>
            <p:txBody>
              <a:bodyPr/>
              <a:lstStyle/>
              <a:p>
                <a:r>
                  <a:rPr lang="zh-CN" altLang="en-US">
                    <a:noFill/>
                  </a:rPr>
                  <a:t> </a:t>
                </a:r>
              </a:p>
            </p:txBody>
          </p:sp>
        </mc:Fallback>
      </mc:AlternateContent>
      <p:sp>
        <p:nvSpPr>
          <p:cNvPr id="4" name="文本占位符 3">
            <a:extLst>
              <a:ext uri="{FF2B5EF4-FFF2-40B4-BE49-F238E27FC236}">
                <a16:creationId xmlns:a16="http://schemas.microsoft.com/office/drawing/2014/main" id="{9B1BFD63-CA28-4413-8279-77E837C0F97C}"/>
              </a:ext>
            </a:extLst>
          </p:cNvPr>
          <p:cNvSpPr>
            <a:spLocks noGrp="1"/>
          </p:cNvSpPr>
          <p:nvPr>
            <p:ph type="body" sz="quarter" idx="13"/>
          </p:nvPr>
        </p:nvSpPr>
        <p:spPr/>
        <p:txBody>
          <a:bodyPr/>
          <a:lstStyle/>
          <a:p>
            <a:r>
              <a:rPr lang="zh-CN" altLang="en-US" dirty="0">
                <a:solidFill>
                  <a:srgbClr val="C00000"/>
                </a:solidFill>
              </a:rPr>
              <a:t>背景知识：</a:t>
            </a:r>
            <a:r>
              <a:rPr lang="en-US" altLang="zh-CN" dirty="0">
                <a:solidFill>
                  <a:srgbClr val="C00000"/>
                </a:solidFill>
                <a:latin typeface="Arial" panose="020B0604020202020204" pitchFamily="34" charset="0"/>
                <a:cs typeface="Arial" panose="020B0604020202020204" pitchFamily="34" charset="0"/>
              </a:rPr>
              <a:t>Riemann-Zeta</a:t>
            </a:r>
            <a:r>
              <a:rPr lang="zh-CN" altLang="en-US" dirty="0">
                <a:solidFill>
                  <a:srgbClr val="C00000"/>
                </a:solidFill>
                <a:latin typeface="Arial" panose="020B0604020202020204" pitchFamily="34" charset="0"/>
                <a:cs typeface="Arial" panose="020B0604020202020204" pitchFamily="34" charset="0"/>
              </a:rPr>
              <a:t> </a:t>
            </a:r>
            <a:r>
              <a:rPr lang="en-US" altLang="zh-CN" dirty="0">
                <a:solidFill>
                  <a:srgbClr val="C00000"/>
                </a:solidFill>
                <a:latin typeface="Arial" panose="020B0604020202020204" pitchFamily="34" charset="0"/>
                <a:cs typeface="Arial" panose="020B0604020202020204" pitchFamily="34" charset="0"/>
              </a:rPr>
              <a:t>Function</a:t>
            </a:r>
            <a:endParaRPr lang="zh-CN" altLang="en-US" dirty="0">
              <a:solidFill>
                <a:srgbClr val="C00000"/>
              </a:solidFill>
              <a:latin typeface="Arial" panose="020B0604020202020204" pitchFamily="34" charset="0"/>
              <a:cs typeface="Arial" panose="020B0604020202020204" pitchFamily="34" charset="0"/>
            </a:endParaRPr>
          </a:p>
        </p:txBody>
      </p:sp>
      <p:pic>
        <p:nvPicPr>
          <p:cNvPr id="3" name="图片 2">
            <a:extLst>
              <a:ext uri="{FF2B5EF4-FFF2-40B4-BE49-F238E27FC236}">
                <a16:creationId xmlns:a16="http://schemas.microsoft.com/office/drawing/2014/main" id="{690D010C-F88E-DFC4-BF60-D52A04CD968F}"/>
              </a:ext>
            </a:extLst>
          </p:cNvPr>
          <p:cNvPicPr>
            <a:picLocks noChangeAspect="1"/>
          </p:cNvPicPr>
          <p:nvPr/>
        </p:nvPicPr>
        <p:blipFill>
          <a:blip r:embed="rId4"/>
          <a:stretch>
            <a:fillRect/>
          </a:stretch>
        </p:blipFill>
        <p:spPr>
          <a:xfrm>
            <a:off x="3438081" y="4476914"/>
            <a:ext cx="5620635" cy="1407747"/>
          </a:xfrm>
          <a:prstGeom prst="rect">
            <a:avLst/>
          </a:prstGeom>
        </p:spPr>
      </p:pic>
      <p:pic>
        <p:nvPicPr>
          <p:cNvPr id="1026" name="Picture 2">
            <a:extLst>
              <a:ext uri="{FF2B5EF4-FFF2-40B4-BE49-F238E27FC236}">
                <a16:creationId xmlns:a16="http://schemas.microsoft.com/office/drawing/2014/main" id="{504EFABA-C85F-272F-D0AD-D203FE3669AC}"/>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697149" y="1104900"/>
            <a:ext cx="2342979" cy="255856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文本占位符 4">
                <a:extLst>
                  <a:ext uri="{FF2B5EF4-FFF2-40B4-BE49-F238E27FC236}">
                    <a16:creationId xmlns:a16="http://schemas.microsoft.com/office/drawing/2014/main" id="{0C858E6A-1408-20ED-ACC5-1C136F512251}"/>
                  </a:ext>
                </a:extLst>
              </p:cNvPr>
              <p:cNvSpPr txBox="1">
                <a:spLocks/>
              </p:cNvSpPr>
              <p:nvPr/>
            </p:nvSpPr>
            <p:spPr>
              <a:xfrm>
                <a:off x="515937" y="6028167"/>
                <a:ext cx="11160125" cy="624255"/>
              </a:xfrm>
              <a:prstGeom prst="rect">
                <a:avLst/>
              </a:prstGeom>
            </p:spPr>
            <p:txBody>
              <a:bodyPr/>
              <a:lstStyle>
                <a:lvl1pPr marL="449263" indent="-449263" algn="l" defTabSz="914400" rtl="0" eaLnBrk="1" latinLnBrk="0" hangingPunct="1">
                  <a:lnSpc>
                    <a:spcPct val="110000"/>
                  </a:lnSpc>
                  <a:spcBef>
                    <a:spcPts val="1000"/>
                  </a:spcBef>
                  <a:buClr>
                    <a:srgbClr val="883F92"/>
                  </a:buClr>
                  <a:buFont typeface="Wingdings" panose="05000000000000000000" pitchFamily="2" charset="2"/>
                  <a:buChar char="p"/>
                  <a:defRPr sz="3200" b="1" kern="1200">
                    <a:solidFill>
                      <a:srgbClr val="4D4D4D"/>
                    </a:solidFill>
                    <a:latin typeface="黑体" panose="02010609060101010101" pitchFamily="49" charset="-122"/>
                    <a:ea typeface="黑体" panose="02010609060101010101" pitchFamily="49" charset="-122"/>
                    <a:cs typeface="+mn-cs"/>
                  </a:defRPr>
                </a:lvl1pPr>
                <a:lvl2pPr marL="896938" indent="-439738" algn="l" defTabSz="914400" rtl="0" eaLnBrk="1" latinLnBrk="0" hangingPunct="1">
                  <a:lnSpc>
                    <a:spcPct val="110000"/>
                  </a:lnSpc>
                  <a:spcBef>
                    <a:spcPts val="500"/>
                  </a:spcBef>
                  <a:buClr>
                    <a:srgbClr val="883F92"/>
                  </a:buClr>
                  <a:buFont typeface="Wingdings" panose="05000000000000000000" pitchFamily="2" charset="2"/>
                  <a:buChar char="n"/>
                  <a:defRPr sz="2800" kern="1200">
                    <a:solidFill>
                      <a:srgbClr val="4D4D4D"/>
                    </a:solidFill>
                    <a:latin typeface="黑体" panose="02010609060101010101" pitchFamily="49" charset="-122"/>
                    <a:ea typeface="黑体" panose="02010609060101010101" pitchFamily="49" charset="-122"/>
                    <a:cs typeface="+mn-cs"/>
                  </a:defRPr>
                </a:lvl2pPr>
                <a:lvl3pPr marL="1252538" indent="-338138" algn="l" defTabSz="914400" rtl="0" eaLnBrk="1" latinLnBrk="0" hangingPunct="1">
                  <a:lnSpc>
                    <a:spcPct val="110000"/>
                  </a:lnSpc>
                  <a:spcBef>
                    <a:spcPts val="500"/>
                  </a:spcBef>
                  <a:buClr>
                    <a:srgbClr val="883F92"/>
                  </a:buClr>
                  <a:buFont typeface="Wingdings" panose="05000000000000000000" pitchFamily="2" charset="2"/>
                  <a:buChar char="n"/>
                  <a:defRPr sz="2400" kern="1200">
                    <a:solidFill>
                      <a:srgbClr val="4D4D4D"/>
                    </a:solidFill>
                    <a:latin typeface="黑体" panose="02010609060101010101" pitchFamily="49" charset="-122"/>
                    <a:ea typeface="黑体" panose="02010609060101010101" pitchFamily="49" charset="-122"/>
                    <a:cs typeface="+mn-cs"/>
                  </a:defRPr>
                </a:lvl3pPr>
                <a:lvl4pPr marL="1701800" indent="-330200" algn="l" defTabSz="914400" rtl="0" eaLnBrk="1" latinLnBrk="0" hangingPunct="1">
                  <a:lnSpc>
                    <a:spcPct val="110000"/>
                  </a:lnSpc>
                  <a:spcBef>
                    <a:spcPts val="500"/>
                  </a:spcBef>
                  <a:buClr>
                    <a:srgbClr val="883F92"/>
                  </a:buClr>
                  <a:buFont typeface="Wingdings" panose="05000000000000000000" pitchFamily="2" charset="2"/>
                  <a:buChar char="n"/>
                  <a:defRPr sz="2000" kern="1200">
                    <a:solidFill>
                      <a:srgbClr val="4D4D4D"/>
                    </a:solidFill>
                    <a:latin typeface="黑体" panose="02010609060101010101" pitchFamily="49" charset="-122"/>
                    <a:ea typeface="黑体" panose="02010609060101010101" pitchFamily="49" charset="-122"/>
                    <a:cs typeface="+mn-cs"/>
                  </a:defRPr>
                </a:lvl4pPr>
                <a:lvl5pPr marL="2151063" indent="-322263" algn="l" defTabSz="914400" rtl="0" eaLnBrk="1" latinLnBrk="0" hangingPunct="1">
                  <a:lnSpc>
                    <a:spcPct val="110000"/>
                  </a:lnSpc>
                  <a:spcBef>
                    <a:spcPts val="500"/>
                  </a:spcBef>
                  <a:buClr>
                    <a:srgbClr val="883F92"/>
                  </a:buClr>
                  <a:buFont typeface="Wingdings" panose="05000000000000000000" pitchFamily="2" charset="2"/>
                  <a:buChar char="n"/>
                  <a:defRPr sz="2000" kern="1200">
                    <a:solidFill>
                      <a:srgbClr val="4D4D4D"/>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800" dirty="0">
                    <a:latin typeface="Arial" panose="020B0604020202020204" pitchFamily="34" charset="0"/>
                    <a:cs typeface="Arial" panose="020B0604020202020204" pitchFamily="34" charset="0"/>
                  </a:rPr>
                  <a:t>本次大作业只考虑</a:t>
                </a:r>
                <a:r>
                  <a:rPr lang="zh-CN" altLang="en-US" sz="2800" dirty="0">
                    <a:solidFill>
                      <a:srgbClr val="C00000"/>
                    </a:solidFill>
                    <a:latin typeface="Arial" panose="020B0604020202020204" pitchFamily="34" charset="0"/>
                    <a:cs typeface="Arial" panose="020B0604020202020204" pitchFamily="34" charset="0"/>
                  </a:rPr>
                  <a:t>实数域上级数形式</a:t>
                </a:r>
                <a:r>
                  <a:rPr lang="zh-CN" altLang="en-US" sz="2800" dirty="0">
                    <a:latin typeface="Arial" panose="020B0604020202020204" pitchFamily="34" charset="0"/>
                    <a:cs typeface="Arial" panose="020B0604020202020204" pitchFamily="34" charset="0"/>
                  </a:rPr>
                  <a:t>的</a:t>
                </a:r>
                <a14:m>
                  <m:oMath xmlns:m="http://schemas.openxmlformats.org/officeDocument/2006/math">
                    <m:r>
                      <a:rPr lang="en-US" altLang="zh-CN" sz="2800" b="0" i="1" smtClean="0">
                        <a:latin typeface="Cambria Math" panose="02040503050406030204" pitchFamily="18" charset="0"/>
                        <a:cs typeface="Arial" panose="020B0604020202020204" pitchFamily="34" charset="0"/>
                      </a:rPr>
                      <m:t>𝜁</m:t>
                    </m:r>
                    <m:d>
                      <m:dPr>
                        <m:ctrlPr>
                          <a:rPr lang="en-US" altLang="zh-CN" sz="2800" b="0" i="1" smtClean="0">
                            <a:latin typeface="Cambria Math" panose="02040503050406030204" pitchFamily="18" charset="0"/>
                            <a:cs typeface="Arial" panose="020B0604020202020204" pitchFamily="34" charset="0"/>
                          </a:rPr>
                        </m:ctrlPr>
                      </m:dPr>
                      <m:e>
                        <m:r>
                          <a:rPr lang="en-US" altLang="zh-CN" sz="2800" b="0" i="1" smtClean="0">
                            <a:latin typeface="Cambria Math" panose="02040503050406030204" pitchFamily="18" charset="0"/>
                            <a:cs typeface="Arial" panose="020B0604020202020204" pitchFamily="34" charset="0"/>
                          </a:rPr>
                          <m:t>𝑥</m:t>
                        </m:r>
                      </m:e>
                    </m:d>
                    <m:r>
                      <a:rPr lang="en-US" altLang="zh-CN" sz="2800" b="0" i="1" smtClean="0">
                        <a:latin typeface="Cambria Math" panose="02040503050406030204" pitchFamily="18" charset="0"/>
                        <a:cs typeface="Arial" panose="020B0604020202020204" pitchFamily="34" charset="0"/>
                      </a:rPr>
                      <m:t>,</m:t>
                    </m:r>
                    <m:r>
                      <a:rPr lang="zh-CN" altLang="en-US" sz="2800" b="0" i="1" smtClean="0">
                        <a:latin typeface="Cambria Math" panose="02040503050406030204" pitchFamily="18" charset="0"/>
                        <a:cs typeface="Arial" panose="020B0604020202020204" pitchFamily="34" charset="0"/>
                      </a:rPr>
                      <m:t> </m:t>
                    </m:r>
                    <m:r>
                      <a:rPr lang="en-US" altLang="zh-CN" sz="2800" b="0" i="1" smtClean="0">
                        <a:latin typeface="Cambria Math" panose="02040503050406030204" pitchFamily="18" charset="0"/>
                        <a:cs typeface="Arial" panose="020B0604020202020204" pitchFamily="34" charset="0"/>
                      </a:rPr>
                      <m:t>𝑥</m:t>
                    </m:r>
                    <m:r>
                      <a:rPr lang="en-US" altLang="zh-CN" sz="2800" b="0" i="1" smtClean="0">
                        <a:latin typeface="Cambria Math" panose="02040503050406030204" pitchFamily="18" charset="0"/>
                        <a:cs typeface="Arial" panose="020B0604020202020204" pitchFamily="34" charset="0"/>
                      </a:rPr>
                      <m:t>∈</m:t>
                    </m:r>
                    <m:r>
                      <a:rPr lang="en-US" altLang="zh-CN" sz="2800" b="0" i="1" smtClean="0">
                        <a:latin typeface="Cambria Math" panose="02040503050406030204" pitchFamily="18" charset="0"/>
                        <a:ea typeface="Cambria Math" panose="02040503050406030204" pitchFamily="18" charset="0"/>
                        <a:cs typeface="Arial" panose="020B0604020202020204" pitchFamily="34" charset="0"/>
                      </a:rPr>
                      <m:t>ℝ</m:t>
                    </m:r>
                  </m:oMath>
                </a14:m>
                <a:r>
                  <a:rPr lang="zh-CN" altLang="en-US" sz="2800" b="0" dirty="0">
                    <a:latin typeface="Arial" panose="020B0604020202020204" pitchFamily="34" charset="0"/>
                    <a:cs typeface="Arial" panose="020B0604020202020204" pitchFamily="34" charset="0"/>
                  </a:rPr>
                  <a:t>，</a:t>
                </a:r>
                <a:r>
                  <a:rPr lang="zh-CN" altLang="en-US" sz="2800" dirty="0">
                    <a:latin typeface="Arial" panose="020B0604020202020204" pitchFamily="34" charset="0"/>
                    <a:cs typeface="Arial" panose="020B0604020202020204" pitchFamily="34" charset="0"/>
                  </a:rPr>
                  <a:t>且满足</a:t>
                </a:r>
                <a14:m>
                  <m:oMath xmlns:m="http://schemas.openxmlformats.org/officeDocument/2006/math">
                    <m:r>
                      <a:rPr lang="en-US" altLang="zh-CN" sz="2800" b="0" i="1">
                        <a:latin typeface="Cambria Math" panose="02040503050406030204" pitchFamily="18" charset="0"/>
                        <a:ea typeface="Cambria Math" panose="02040503050406030204" pitchFamily="18" charset="0"/>
                        <a:cs typeface="Arial" panose="020B0604020202020204" pitchFamily="34" charset="0"/>
                      </a:rPr>
                      <m:t>𝑥</m:t>
                    </m:r>
                    <m:r>
                      <a:rPr lang="en-US" altLang="zh-CN" sz="2800" b="0" i="1">
                        <a:latin typeface="Cambria Math" panose="02040503050406030204" pitchFamily="18" charset="0"/>
                        <a:ea typeface="Cambria Math" panose="02040503050406030204" pitchFamily="18" charset="0"/>
                        <a:cs typeface="Arial" panose="020B0604020202020204" pitchFamily="34" charset="0"/>
                      </a:rPr>
                      <m:t>&gt;1</m:t>
                    </m:r>
                  </m:oMath>
                </a14:m>
                <a:endParaRPr lang="en-US" altLang="zh-CN" sz="2800" b="0" dirty="0">
                  <a:latin typeface="Arial" panose="020B0604020202020204" pitchFamily="34" charset="0"/>
                  <a:cs typeface="Arial" panose="020B0604020202020204" pitchFamily="34" charset="0"/>
                </a:endParaRPr>
              </a:p>
            </p:txBody>
          </p:sp>
        </mc:Choice>
        <mc:Fallback xmlns="">
          <p:sp>
            <p:nvSpPr>
              <p:cNvPr id="6" name="文本占位符 4">
                <a:extLst>
                  <a:ext uri="{FF2B5EF4-FFF2-40B4-BE49-F238E27FC236}">
                    <a16:creationId xmlns:a16="http://schemas.microsoft.com/office/drawing/2014/main" id="{0C858E6A-1408-20ED-ACC5-1C136F512251}"/>
                  </a:ext>
                </a:extLst>
              </p:cNvPr>
              <p:cNvSpPr txBox="1">
                <a:spLocks noRot="1" noChangeAspect="1" noMove="1" noResize="1" noEditPoints="1" noAdjustHandles="1" noChangeArrowheads="1" noChangeShapeType="1" noTextEdit="1"/>
              </p:cNvSpPr>
              <p:nvPr/>
            </p:nvSpPr>
            <p:spPr>
              <a:xfrm>
                <a:off x="515937" y="6028167"/>
                <a:ext cx="11160125" cy="624255"/>
              </a:xfrm>
              <a:prstGeom prst="rect">
                <a:avLst/>
              </a:prstGeom>
              <a:blipFill>
                <a:blip r:embed="rId6"/>
                <a:stretch>
                  <a:fillRect l="-909" t="-12000" b="-1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96964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B465DA4-06D4-4797-A301-DE719A4A257F}"/>
              </a:ext>
            </a:extLst>
          </p:cNvPr>
          <p:cNvSpPr>
            <a:spLocks noGrp="1"/>
          </p:cNvSpPr>
          <p:nvPr>
            <p:ph type="sldNum" sz="quarter" idx="10"/>
          </p:nvPr>
        </p:nvSpPr>
        <p:spPr/>
        <p:txBody>
          <a:bodyPr/>
          <a:lstStyle/>
          <a:p>
            <a:fld id="{ACAFD8FC-0611-4C63-AEFC-C9ED73E27A74}" type="slidenum">
              <a:rPr lang="zh-CN" altLang="en-US" smtClean="0"/>
              <a:t>3</a:t>
            </a:fld>
            <a:endParaRPr lang="zh-CN" altLang="en-US"/>
          </a:p>
        </p:txBody>
      </p:sp>
      <mc:AlternateContent xmlns:mc="http://schemas.openxmlformats.org/markup-compatibility/2006" xmlns:a14="http://schemas.microsoft.com/office/drawing/2010/main">
        <mc:Choice Requires="a14">
          <p:sp>
            <p:nvSpPr>
              <p:cNvPr id="5" name="文本占位符 4">
                <a:extLst>
                  <a:ext uri="{FF2B5EF4-FFF2-40B4-BE49-F238E27FC236}">
                    <a16:creationId xmlns:a16="http://schemas.microsoft.com/office/drawing/2014/main" id="{929E1C58-AB67-4723-8574-07D5DA4396CE}"/>
                  </a:ext>
                </a:extLst>
              </p:cNvPr>
              <p:cNvSpPr>
                <a:spLocks noGrp="1"/>
              </p:cNvSpPr>
              <p:nvPr>
                <p:ph type="body" sz="quarter" idx="14"/>
              </p:nvPr>
            </p:nvSpPr>
            <p:spPr>
              <a:xfrm>
                <a:off x="515937" y="3534508"/>
                <a:ext cx="11160125" cy="2600478"/>
              </a:xfrm>
            </p:spPr>
            <p:txBody>
              <a:bodyPr/>
              <a:lstStyle/>
              <a:p>
                <a:r>
                  <a:rPr lang="zh-CN" altLang="en-US" sz="2400" dirty="0">
                    <a:latin typeface="Arial" panose="020B0604020202020204" pitchFamily="34" charset="0"/>
                    <a:cs typeface="Arial" panose="020B0604020202020204" pitchFamily="34" charset="0"/>
                  </a:rPr>
                  <a:t>提示</a:t>
                </a:r>
                <a:r>
                  <a:rPr lang="zh-CN" altLang="en-US" sz="2400" b="0" dirty="0">
                    <a:latin typeface="Arial" panose="020B0604020202020204" pitchFamily="34" charset="0"/>
                    <a:cs typeface="Arial" panose="020B0604020202020204" pitchFamily="34" charset="0"/>
                  </a:rPr>
                  <a:t>：以</a:t>
                </a:r>
                <a:r>
                  <a:rPr lang="zh-CN" altLang="en-US" sz="2400" b="0" dirty="0">
                    <a:solidFill>
                      <a:srgbClr val="C00000"/>
                    </a:solidFill>
                    <a:latin typeface="Arial" panose="020B0604020202020204" pitchFamily="34" charset="0"/>
                    <a:cs typeface="Arial" panose="020B0604020202020204" pitchFamily="34" charset="0"/>
                  </a:rPr>
                  <a:t>任意精度</a:t>
                </a:r>
                <a:r>
                  <a:rPr lang="zh-CN" altLang="en-US" sz="2400" b="0" dirty="0">
                    <a:latin typeface="Arial" panose="020B0604020202020204" pitchFamily="34" charset="0"/>
                    <a:cs typeface="Arial" panose="020B0604020202020204" pitchFamily="34" charset="0"/>
                  </a:rPr>
                  <a:t>求解的一般做法</a:t>
                </a:r>
                <a:endParaRPr lang="en-US" altLang="zh-CN" sz="2400" b="0" dirty="0">
                  <a:latin typeface="Arial" panose="020B0604020202020204" pitchFamily="34" charset="0"/>
                  <a:cs typeface="Arial" panose="020B0604020202020204" pitchFamily="34" charset="0"/>
                </a:endParaRPr>
              </a:p>
              <a:p>
                <a:pPr lvl="1"/>
                <a:r>
                  <a:rPr lang="zh-CN" altLang="en-US" sz="2000" b="0" dirty="0">
                    <a:latin typeface="Arial" panose="020B0604020202020204" pitchFamily="34" charset="0"/>
                    <a:cs typeface="Arial" panose="020B0604020202020204" pitchFamily="34" charset="0"/>
                  </a:rPr>
                  <a:t>误差分配：</a:t>
                </a:r>
                <a:r>
                  <a:rPr kumimoji="1" lang="zh-CN" altLang="en-US" sz="2000" dirty="0"/>
                  <a:t>假设要求误差小于</a:t>
                </a:r>
                <a14:m>
                  <m:oMath xmlns:m="http://schemas.openxmlformats.org/officeDocument/2006/math">
                    <m:sSup>
                      <m:sSupPr>
                        <m:ctrlPr>
                          <a:rPr kumimoji="1" lang="en-US" altLang="zh-CN" sz="2000" i="1">
                            <a:latin typeface="Cambria Math" panose="02040503050406030204" pitchFamily="18" charset="0"/>
                          </a:rPr>
                        </m:ctrlPr>
                      </m:sSupPr>
                      <m:e>
                        <m:r>
                          <a:rPr kumimoji="1" lang="en-US" altLang="zh-CN" sz="2000" i="1">
                            <a:latin typeface="Cambria Math" panose="02040503050406030204" pitchFamily="18" charset="0"/>
                          </a:rPr>
                          <m:t>10</m:t>
                        </m:r>
                      </m:e>
                      <m:sup>
                        <m:r>
                          <a:rPr kumimoji="1" lang="en-US" altLang="zh-CN" sz="2000" i="1">
                            <a:latin typeface="Cambria Math" panose="02040503050406030204" pitchFamily="18" charset="0"/>
                          </a:rPr>
                          <m:t>−</m:t>
                        </m:r>
                        <m:r>
                          <a:rPr kumimoji="1" lang="en-US" altLang="zh-CN" sz="2000" i="1">
                            <a:latin typeface="Cambria Math" panose="02040503050406030204" pitchFamily="18" charset="0"/>
                          </a:rPr>
                          <m:t>𝑚</m:t>
                        </m:r>
                      </m:sup>
                    </m:sSup>
                  </m:oMath>
                </a14:m>
                <a:r>
                  <a:rPr lang="zh-CN" altLang="en-US" sz="2000" b="0" dirty="0">
                    <a:latin typeface="Arial" panose="020B0604020202020204" pitchFamily="34" charset="0"/>
                    <a:cs typeface="Arial" panose="020B0604020202020204" pitchFamily="34" charset="0"/>
                  </a:rPr>
                  <a:t>，则可按照误差来源将其均分为几部分，控制理论误差小于该上界</a:t>
                </a:r>
                <a:endParaRPr lang="en-US" altLang="zh-CN" sz="2000" b="0" dirty="0">
                  <a:latin typeface="Arial" panose="020B0604020202020204" pitchFamily="34" charset="0"/>
                  <a:cs typeface="Arial" panose="020B0604020202020204" pitchFamily="34" charset="0"/>
                </a:endParaRPr>
              </a:p>
              <a:p>
                <a:pPr lvl="1"/>
                <a:r>
                  <a:rPr lang="zh-CN" altLang="en-US" sz="2000" dirty="0">
                    <a:latin typeface="Arial" panose="020B0604020202020204" pitchFamily="34" charset="0"/>
                    <a:cs typeface="Arial" panose="020B0604020202020204" pitchFamily="34" charset="0"/>
                  </a:rPr>
                  <a:t>方法误差：分析需要迭代的步数使得方法误差满足要求</a:t>
                </a:r>
                <a:endParaRPr lang="en-US" altLang="zh-CN" sz="2000" dirty="0">
                  <a:latin typeface="Arial" panose="020B0604020202020204" pitchFamily="34" charset="0"/>
                  <a:cs typeface="Arial" panose="020B0604020202020204" pitchFamily="34" charset="0"/>
                </a:endParaRPr>
              </a:p>
              <a:p>
                <a:pPr lvl="1"/>
                <a:r>
                  <a:rPr lang="zh-CN" altLang="en-US" sz="2000" b="0" dirty="0">
                    <a:latin typeface="Arial" panose="020B0604020202020204" pitchFamily="34" charset="0"/>
                    <a:cs typeface="Arial" panose="020B0604020202020204" pitchFamily="34" charset="0"/>
                  </a:rPr>
                  <a:t>舍入误差：在迭代步骤确定后，分析需要多少位储存精度保证舍入误差满足要求</a:t>
                </a:r>
                <a:endParaRPr lang="en-US" altLang="zh-CN" sz="2000" b="0" dirty="0">
                  <a:latin typeface="Arial" panose="020B0604020202020204" pitchFamily="34" charset="0"/>
                  <a:cs typeface="Arial" panose="020B0604020202020204" pitchFamily="34" charset="0"/>
                </a:endParaRPr>
              </a:p>
              <a:p>
                <a:pPr lvl="1"/>
                <a:endParaRPr lang="en-US" altLang="zh-CN" sz="2000" dirty="0">
                  <a:latin typeface="Arial" panose="020B0604020202020204" pitchFamily="34" charset="0"/>
                  <a:cs typeface="Arial" panose="020B0604020202020204" pitchFamily="34" charset="0"/>
                </a:endParaRPr>
              </a:p>
              <a:p>
                <a:r>
                  <a:rPr lang="zh-CN" altLang="en-US" sz="2400" dirty="0">
                    <a:solidFill>
                      <a:srgbClr val="C00000"/>
                    </a:solidFill>
                    <a:latin typeface="Arial" panose="020B0604020202020204" pitchFamily="34" charset="0"/>
                    <a:cs typeface="Arial" panose="020B0604020202020204" pitchFamily="34" charset="0"/>
                  </a:rPr>
                  <a:t>参考资料</a:t>
                </a:r>
                <a:r>
                  <a:rPr lang="zh-CN" altLang="en-US" sz="2400" b="0" dirty="0">
                    <a:latin typeface="Arial" panose="020B0604020202020204" pitchFamily="34" charset="0"/>
                    <a:cs typeface="Arial" panose="020B0604020202020204" pitchFamily="34" charset="0"/>
                  </a:rPr>
                  <a:t>：</a:t>
                </a:r>
                <a:r>
                  <a:rPr lang="en-US" altLang="zh-CN" sz="2400" b="0" dirty="0">
                    <a:latin typeface="Arial" panose="020B0604020202020204" pitchFamily="34" charset="0"/>
                    <a:cs typeface="Arial" panose="020B0604020202020204" pitchFamily="34" charset="0"/>
                    <a:hlinkClick r:id="rId2"/>
                  </a:rPr>
                  <a:t>wiki(zh)</a:t>
                </a:r>
                <a:r>
                  <a:rPr lang="en-US" altLang="zh-CN" sz="2400" b="0" dirty="0">
                    <a:latin typeface="Arial" panose="020B0604020202020204" pitchFamily="34" charset="0"/>
                    <a:cs typeface="Arial" panose="020B0604020202020204" pitchFamily="34" charset="0"/>
                  </a:rPr>
                  <a:t>,</a:t>
                </a:r>
                <a:r>
                  <a:rPr lang="zh-CN" altLang="en-US" sz="2400" b="0" dirty="0">
                    <a:latin typeface="Arial" panose="020B0604020202020204" pitchFamily="34" charset="0"/>
                    <a:cs typeface="Arial" panose="020B0604020202020204" pitchFamily="34" charset="0"/>
                  </a:rPr>
                  <a:t> </a:t>
                </a:r>
                <a:r>
                  <a:rPr lang="en-US" altLang="zh-CN" sz="2400" b="0" dirty="0">
                    <a:latin typeface="Arial" panose="020B0604020202020204" pitchFamily="34" charset="0"/>
                    <a:cs typeface="Arial" panose="020B0604020202020204" pitchFamily="34" charset="0"/>
                    <a:hlinkClick r:id="rId3"/>
                  </a:rPr>
                  <a:t>wiki(en)</a:t>
                </a:r>
                <a:r>
                  <a:rPr lang="en-US" altLang="zh-CN" sz="2400" b="0" dirty="0">
                    <a:latin typeface="Arial" panose="020B0604020202020204" pitchFamily="34" charset="0"/>
                    <a:cs typeface="Arial" panose="020B0604020202020204" pitchFamily="34" charset="0"/>
                  </a:rPr>
                  <a:t>,</a:t>
                </a:r>
                <a:r>
                  <a:rPr lang="zh-CN" altLang="en-US" sz="2400" b="0" dirty="0">
                    <a:latin typeface="Arial" panose="020B0604020202020204" pitchFamily="34" charset="0"/>
                    <a:cs typeface="Arial" panose="020B0604020202020204" pitchFamily="34" charset="0"/>
                  </a:rPr>
                  <a:t> </a:t>
                </a:r>
                <a:r>
                  <a:rPr lang="en-US" altLang="zh-CN" sz="2400" b="0" dirty="0">
                    <a:latin typeface="Arial" panose="020B0604020202020204" pitchFamily="34" charset="0"/>
                    <a:cs typeface="Arial" panose="020B0604020202020204" pitchFamily="34" charset="0"/>
                    <a:hlinkClick r:id="rId4"/>
                  </a:rPr>
                  <a:t>baidu</a:t>
                </a:r>
                <a:endParaRPr lang="en-US" altLang="zh-CN" sz="2400" b="0" dirty="0">
                  <a:latin typeface="Arial" panose="020B0604020202020204" pitchFamily="34" charset="0"/>
                  <a:cs typeface="Arial" panose="020B0604020202020204" pitchFamily="34" charset="0"/>
                </a:endParaRPr>
              </a:p>
            </p:txBody>
          </p:sp>
        </mc:Choice>
        <mc:Fallback xmlns="">
          <p:sp>
            <p:nvSpPr>
              <p:cNvPr id="5" name="文本占位符 4">
                <a:extLst>
                  <a:ext uri="{FF2B5EF4-FFF2-40B4-BE49-F238E27FC236}">
                    <a16:creationId xmlns:a16="http://schemas.microsoft.com/office/drawing/2014/main" id="{929E1C58-AB67-4723-8574-07D5DA4396CE}"/>
                  </a:ext>
                </a:extLst>
              </p:cNvPr>
              <p:cNvSpPr>
                <a:spLocks noGrp="1" noRot="1" noChangeAspect="1" noMove="1" noResize="1" noEditPoints="1" noAdjustHandles="1" noChangeArrowheads="1" noChangeShapeType="1" noTextEdit="1"/>
              </p:cNvSpPr>
              <p:nvPr>
                <p:ph type="body" sz="quarter" idx="14"/>
              </p:nvPr>
            </p:nvSpPr>
            <p:spPr>
              <a:xfrm>
                <a:off x="515937" y="3534508"/>
                <a:ext cx="11160125" cy="2600478"/>
              </a:xfrm>
              <a:blipFill>
                <a:blip r:embed="rId5"/>
                <a:stretch>
                  <a:fillRect l="-682" t="-2439" b="-17561"/>
                </a:stretch>
              </a:blipFill>
            </p:spPr>
            <p:txBody>
              <a:bodyPr/>
              <a:lstStyle/>
              <a:p>
                <a:r>
                  <a:rPr lang="zh-CN" altLang="en-US">
                    <a:noFill/>
                  </a:rPr>
                  <a:t> </a:t>
                </a:r>
              </a:p>
            </p:txBody>
          </p:sp>
        </mc:Fallback>
      </mc:AlternateContent>
      <p:sp>
        <p:nvSpPr>
          <p:cNvPr id="4" name="文本占位符 3">
            <a:extLst>
              <a:ext uri="{FF2B5EF4-FFF2-40B4-BE49-F238E27FC236}">
                <a16:creationId xmlns:a16="http://schemas.microsoft.com/office/drawing/2014/main" id="{9B1BFD63-CA28-4413-8279-77E837C0F97C}"/>
              </a:ext>
            </a:extLst>
          </p:cNvPr>
          <p:cNvSpPr>
            <a:spLocks noGrp="1"/>
          </p:cNvSpPr>
          <p:nvPr>
            <p:ph type="body" sz="quarter" idx="13"/>
          </p:nvPr>
        </p:nvSpPr>
        <p:spPr/>
        <p:txBody>
          <a:bodyPr/>
          <a:lstStyle/>
          <a:p>
            <a:r>
              <a:rPr lang="zh-CN" altLang="en-US" dirty="0">
                <a:solidFill>
                  <a:srgbClr val="C00000"/>
                </a:solidFill>
                <a:latin typeface="Arial" panose="020B0604020202020204" pitchFamily="34" charset="0"/>
                <a:cs typeface="Arial" panose="020B0604020202020204" pitchFamily="34" charset="0"/>
              </a:rPr>
              <a:t>概览</a:t>
            </a:r>
          </a:p>
        </p:txBody>
      </p:sp>
      <p:sp>
        <p:nvSpPr>
          <p:cNvPr id="3" name="文本框 2">
            <a:extLst>
              <a:ext uri="{FF2B5EF4-FFF2-40B4-BE49-F238E27FC236}">
                <a16:creationId xmlns:a16="http://schemas.microsoft.com/office/drawing/2014/main" id="{F32E4CCB-DEA7-C732-D5AF-3D4879401E5C}"/>
              </a:ext>
            </a:extLst>
          </p:cNvPr>
          <p:cNvSpPr txBox="1"/>
          <p:nvPr/>
        </p:nvSpPr>
        <p:spPr>
          <a:xfrm>
            <a:off x="3946787" y="1357000"/>
            <a:ext cx="1157228" cy="400110"/>
          </a:xfrm>
          <a:prstGeom prst="rect">
            <a:avLst/>
          </a:prstGeom>
          <a:noFill/>
        </p:spPr>
        <p:txBody>
          <a:bodyPr wrap="square" rtlCol="0">
            <a:spAutoFit/>
          </a:bodyPr>
          <a:lstStyle/>
          <a:p>
            <a:r>
              <a:rPr kumimoji="1" lang="zh-CN" altLang="en-US" sz="2000" dirty="0">
                <a:latin typeface="SimHei" panose="02010609060101010101" pitchFamily="49" charset="-122"/>
                <a:ea typeface="SimHei" panose="02010609060101010101" pitchFamily="49" charset="-122"/>
              </a:rPr>
              <a:t>第一题</a:t>
            </a:r>
          </a:p>
        </p:txBody>
      </p:sp>
      <p:sp>
        <p:nvSpPr>
          <p:cNvPr id="6" name="文本框 5">
            <a:extLst>
              <a:ext uri="{FF2B5EF4-FFF2-40B4-BE49-F238E27FC236}">
                <a16:creationId xmlns:a16="http://schemas.microsoft.com/office/drawing/2014/main" id="{86B19F2A-3E32-83B0-9D7E-C33059529ECC}"/>
              </a:ext>
            </a:extLst>
          </p:cNvPr>
          <p:cNvSpPr txBox="1"/>
          <p:nvPr/>
        </p:nvSpPr>
        <p:spPr>
          <a:xfrm>
            <a:off x="3946787" y="1845143"/>
            <a:ext cx="1157228" cy="400110"/>
          </a:xfrm>
          <a:prstGeom prst="rect">
            <a:avLst/>
          </a:prstGeom>
          <a:noFill/>
        </p:spPr>
        <p:txBody>
          <a:bodyPr wrap="square" rtlCol="0">
            <a:spAutoFit/>
          </a:bodyPr>
          <a:lstStyle/>
          <a:p>
            <a:r>
              <a:rPr kumimoji="1" lang="zh-CN" altLang="en-US" sz="2000" dirty="0">
                <a:latin typeface="SimHei" panose="02010609060101010101" pitchFamily="49" charset="-122"/>
                <a:ea typeface="SimHei" panose="02010609060101010101" pitchFamily="49" charset="-122"/>
              </a:rPr>
              <a:t>第二题</a:t>
            </a:r>
          </a:p>
        </p:txBody>
      </p:sp>
      <p:sp>
        <p:nvSpPr>
          <p:cNvPr id="7" name="文本框 6">
            <a:extLst>
              <a:ext uri="{FF2B5EF4-FFF2-40B4-BE49-F238E27FC236}">
                <a16:creationId xmlns:a16="http://schemas.microsoft.com/office/drawing/2014/main" id="{C9886078-204D-2FAA-E805-A2CB910A7F62}"/>
              </a:ext>
            </a:extLst>
          </p:cNvPr>
          <p:cNvSpPr txBox="1"/>
          <p:nvPr/>
        </p:nvSpPr>
        <p:spPr>
          <a:xfrm>
            <a:off x="3946787" y="2333286"/>
            <a:ext cx="1157228" cy="400110"/>
          </a:xfrm>
          <a:prstGeom prst="rect">
            <a:avLst/>
          </a:prstGeom>
          <a:noFill/>
        </p:spPr>
        <p:txBody>
          <a:bodyPr wrap="square" rtlCol="0">
            <a:spAutoFit/>
          </a:bodyPr>
          <a:lstStyle/>
          <a:p>
            <a:r>
              <a:rPr kumimoji="1" lang="zh-CN" altLang="en-US" sz="2000" dirty="0">
                <a:latin typeface="SimHei" panose="02010609060101010101" pitchFamily="49" charset="-122"/>
                <a:ea typeface="SimHei" panose="02010609060101010101" pitchFamily="49" charset="-122"/>
              </a:rPr>
              <a:t>第三题</a:t>
            </a:r>
          </a:p>
        </p:txBody>
      </p:sp>
      <p:sp>
        <p:nvSpPr>
          <p:cNvPr id="8" name="文本框 7">
            <a:extLst>
              <a:ext uri="{FF2B5EF4-FFF2-40B4-BE49-F238E27FC236}">
                <a16:creationId xmlns:a16="http://schemas.microsoft.com/office/drawing/2014/main" id="{80139849-3E87-9B45-4A4D-34799F3E76E6}"/>
              </a:ext>
            </a:extLst>
          </p:cNvPr>
          <p:cNvSpPr txBox="1"/>
          <p:nvPr/>
        </p:nvSpPr>
        <p:spPr>
          <a:xfrm>
            <a:off x="3946787" y="2821429"/>
            <a:ext cx="1157228" cy="400110"/>
          </a:xfrm>
          <a:prstGeom prst="rect">
            <a:avLst/>
          </a:prstGeom>
          <a:noFill/>
        </p:spPr>
        <p:txBody>
          <a:bodyPr wrap="square" rtlCol="0">
            <a:spAutoFit/>
          </a:bodyPr>
          <a:lstStyle/>
          <a:p>
            <a:r>
              <a:rPr kumimoji="1" lang="zh-CN" altLang="en-US" sz="2000" dirty="0">
                <a:latin typeface="SimHei" panose="02010609060101010101" pitchFamily="49" charset="-122"/>
                <a:ea typeface="SimHei" panose="02010609060101010101" pitchFamily="49" charset="-122"/>
              </a:rPr>
              <a:t>第四题</a:t>
            </a:r>
          </a:p>
        </p:txBody>
      </p:sp>
      <p:sp>
        <p:nvSpPr>
          <p:cNvPr id="9" name="文本框 8">
            <a:extLst>
              <a:ext uri="{FF2B5EF4-FFF2-40B4-BE49-F238E27FC236}">
                <a16:creationId xmlns:a16="http://schemas.microsoft.com/office/drawing/2014/main" id="{89F1A371-3EBE-4AA8-8A8B-40CED147C345}"/>
              </a:ext>
            </a:extLst>
          </p:cNvPr>
          <p:cNvSpPr txBox="1"/>
          <p:nvPr/>
        </p:nvSpPr>
        <p:spPr>
          <a:xfrm>
            <a:off x="5892816" y="1357000"/>
            <a:ext cx="2049731" cy="400110"/>
          </a:xfrm>
          <a:prstGeom prst="rect">
            <a:avLst/>
          </a:prstGeom>
          <a:noFill/>
        </p:spPr>
        <p:txBody>
          <a:bodyPr wrap="square" rtlCol="0">
            <a:spAutoFit/>
          </a:bodyPr>
          <a:lstStyle/>
          <a:p>
            <a:r>
              <a:rPr kumimoji="1" lang="zh-CN" altLang="en-US" sz="2000" dirty="0">
                <a:latin typeface="SimHei" panose="02010609060101010101" pitchFamily="49" charset="-122"/>
                <a:ea typeface="SimHei" panose="02010609060101010101" pitchFamily="49" charset="-122"/>
              </a:rPr>
              <a:t>级数求和</a:t>
            </a:r>
          </a:p>
        </p:txBody>
      </p:sp>
      <p:sp>
        <p:nvSpPr>
          <p:cNvPr id="10" name="文本框 9">
            <a:extLst>
              <a:ext uri="{FF2B5EF4-FFF2-40B4-BE49-F238E27FC236}">
                <a16:creationId xmlns:a16="http://schemas.microsoft.com/office/drawing/2014/main" id="{AF9F047D-2893-1B5A-CDAB-D138FD78D829}"/>
              </a:ext>
            </a:extLst>
          </p:cNvPr>
          <p:cNvSpPr txBox="1"/>
          <p:nvPr/>
        </p:nvSpPr>
        <p:spPr>
          <a:xfrm>
            <a:off x="5892817" y="1845143"/>
            <a:ext cx="2923324" cy="400110"/>
          </a:xfrm>
          <a:prstGeom prst="rect">
            <a:avLst/>
          </a:prstGeom>
          <a:noFill/>
        </p:spPr>
        <p:txBody>
          <a:bodyPr wrap="square" rtlCol="0">
            <a:spAutoFit/>
          </a:bodyPr>
          <a:lstStyle/>
          <a:p>
            <a:r>
              <a:rPr kumimoji="1" lang="zh-CN" altLang="en-US" sz="2000" dirty="0">
                <a:latin typeface="SimHei" panose="02010609060101010101" pitchFamily="49" charset="-122"/>
                <a:ea typeface="SimHei" panose="02010609060101010101" pitchFamily="49" charset="-122"/>
              </a:rPr>
              <a:t>方程求根（牛顿法）</a:t>
            </a:r>
          </a:p>
        </p:txBody>
      </p:sp>
      <p:sp>
        <p:nvSpPr>
          <p:cNvPr id="11" name="文本框 10">
            <a:extLst>
              <a:ext uri="{FF2B5EF4-FFF2-40B4-BE49-F238E27FC236}">
                <a16:creationId xmlns:a16="http://schemas.microsoft.com/office/drawing/2014/main" id="{C42A308F-12CE-ADB7-7821-1367ABF50B1A}"/>
              </a:ext>
            </a:extLst>
          </p:cNvPr>
          <p:cNvSpPr txBox="1"/>
          <p:nvPr/>
        </p:nvSpPr>
        <p:spPr>
          <a:xfrm>
            <a:off x="5892816" y="2333286"/>
            <a:ext cx="2688853" cy="400110"/>
          </a:xfrm>
          <a:prstGeom prst="rect">
            <a:avLst/>
          </a:prstGeom>
          <a:noFill/>
        </p:spPr>
        <p:txBody>
          <a:bodyPr wrap="square" rtlCol="0">
            <a:spAutoFit/>
          </a:bodyPr>
          <a:lstStyle/>
          <a:p>
            <a:r>
              <a:rPr kumimoji="1" lang="zh-CN" altLang="en-US" sz="2000" dirty="0">
                <a:latin typeface="SimHei" panose="02010609060101010101" pitchFamily="49" charset="-122"/>
                <a:ea typeface="SimHei" panose="02010609060101010101" pitchFamily="49" charset="-122"/>
              </a:rPr>
              <a:t>定积分的数值求解</a:t>
            </a:r>
          </a:p>
        </p:txBody>
      </p:sp>
      <p:sp>
        <p:nvSpPr>
          <p:cNvPr id="12" name="文本框 11">
            <a:extLst>
              <a:ext uri="{FF2B5EF4-FFF2-40B4-BE49-F238E27FC236}">
                <a16:creationId xmlns:a16="http://schemas.microsoft.com/office/drawing/2014/main" id="{E8C74D01-655B-8DB6-913D-84769E1CD25C}"/>
              </a:ext>
            </a:extLst>
          </p:cNvPr>
          <p:cNvSpPr txBox="1"/>
          <p:nvPr/>
        </p:nvSpPr>
        <p:spPr>
          <a:xfrm>
            <a:off x="5892815" y="2826759"/>
            <a:ext cx="2688853" cy="400110"/>
          </a:xfrm>
          <a:prstGeom prst="rect">
            <a:avLst/>
          </a:prstGeom>
          <a:noFill/>
        </p:spPr>
        <p:txBody>
          <a:bodyPr wrap="square" rtlCol="0">
            <a:spAutoFit/>
          </a:bodyPr>
          <a:lstStyle/>
          <a:p>
            <a:r>
              <a:rPr kumimoji="1" lang="zh-CN" altLang="en-US" sz="2000" dirty="0">
                <a:latin typeface="SimHei" panose="02010609060101010101" pitchFamily="49" charset="-122"/>
                <a:ea typeface="SimHei" panose="02010609060101010101" pitchFamily="49" charset="-122"/>
              </a:rPr>
              <a:t>微分方程的数值解</a:t>
            </a:r>
          </a:p>
        </p:txBody>
      </p:sp>
    </p:spTree>
    <p:extLst>
      <p:ext uri="{BB962C8B-B14F-4D97-AF65-F5344CB8AC3E}">
        <p14:creationId xmlns:p14="http://schemas.microsoft.com/office/powerpoint/2010/main" val="3702054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B465DA4-06D4-4797-A301-DE719A4A257F}"/>
              </a:ext>
            </a:extLst>
          </p:cNvPr>
          <p:cNvSpPr>
            <a:spLocks noGrp="1"/>
          </p:cNvSpPr>
          <p:nvPr>
            <p:ph type="sldNum" sz="quarter" idx="10"/>
          </p:nvPr>
        </p:nvSpPr>
        <p:spPr/>
        <p:txBody>
          <a:bodyPr/>
          <a:lstStyle/>
          <a:p>
            <a:fld id="{ACAFD8FC-0611-4C63-AEFC-C9ED73E27A74}" type="slidenum">
              <a:rPr lang="zh-CN" altLang="en-US" smtClean="0"/>
              <a:t>4</a:t>
            </a:fld>
            <a:endParaRPr lang="zh-CN" altLang="en-US"/>
          </a:p>
        </p:txBody>
      </p:sp>
      <mc:AlternateContent xmlns:mc="http://schemas.openxmlformats.org/markup-compatibility/2006" xmlns:a14="http://schemas.microsoft.com/office/drawing/2010/main">
        <mc:Choice Requires="a14">
          <p:sp>
            <p:nvSpPr>
              <p:cNvPr id="5" name="文本占位符 4">
                <a:extLst>
                  <a:ext uri="{FF2B5EF4-FFF2-40B4-BE49-F238E27FC236}">
                    <a16:creationId xmlns:a16="http://schemas.microsoft.com/office/drawing/2014/main" id="{929E1C58-AB67-4723-8574-07D5DA4396CE}"/>
                  </a:ext>
                </a:extLst>
              </p:cNvPr>
              <p:cNvSpPr>
                <a:spLocks noGrp="1"/>
              </p:cNvSpPr>
              <p:nvPr>
                <p:ph type="body" sz="quarter" idx="14"/>
              </p:nvPr>
            </p:nvSpPr>
            <p:spPr>
              <a:xfrm>
                <a:off x="515937" y="1104900"/>
                <a:ext cx="11160125" cy="5471746"/>
              </a:xfrm>
            </p:spPr>
            <p:txBody>
              <a:bodyPr/>
              <a:lstStyle/>
              <a:p>
                <a:r>
                  <a:rPr lang="zh-CN" altLang="en-US" sz="2800" b="0" dirty="0">
                    <a:latin typeface="Arial" panose="020B0604020202020204" pitchFamily="34" charset="0"/>
                    <a:cs typeface="Arial" panose="020B0604020202020204" pitchFamily="34" charset="0"/>
                  </a:rPr>
                  <a:t>巴塞尔问题：计算所有平方数的倒数和 </a:t>
                </a:r>
                <a:r>
                  <a:rPr lang="en-US" altLang="zh-CN" sz="2800" b="0" dirty="0">
                    <a:latin typeface="Arial" panose="020B0604020202020204" pitchFamily="34" charset="0"/>
                    <a:cs typeface="Arial" panose="020B0604020202020204" pitchFamily="34" charset="0"/>
                  </a:rPr>
                  <a:t>(1644)</a:t>
                </a:r>
                <a:endParaRPr lang="en-US" altLang="zh-CN" b="0" dirty="0">
                  <a:latin typeface="Arial" panose="020B0604020202020204" pitchFamily="34" charset="0"/>
                  <a:cs typeface="Arial" panose="020B0604020202020204" pitchFamily="34" charset="0"/>
                </a:endParaRPr>
              </a:p>
              <a:p>
                <a:pPr marL="0" indent="0" algn="ctr">
                  <a:buNone/>
                </a:pPr>
                <a14:m>
                  <m:oMathPara xmlns:m="http://schemas.openxmlformats.org/officeDocument/2006/math">
                    <m:oMathParaPr>
                      <m:jc m:val="centerGroup"/>
                    </m:oMathParaPr>
                    <m:oMath xmlns:m="http://schemas.openxmlformats.org/officeDocument/2006/math">
                      <m:nary>
                        <m:naryPr>
                          <m:chr m:val="∑"/>
                          <m:ctrlPr>
                            <a:rPr lang="en-US" altLang="zh-CN" sz="2400" b="0" i="1" smtClean="0">
                              <a:latin typeface="Cambria Math" panose="02040503050406030204" pitchFamily="18" charset="0"/>
                              <a:cs typeface="Arial" panose="020B0604020202020204" pitchFamily="34" charset="0"/>
                            </a:rPr>
                          </m:ctrlPr>
                        </m:naryPr>
                        <m:sub>
                          <m:r>
                            <m:rPr>
                              <m:brk m:alnAt="23"/>
                            </m:rPr>
                            <a:rPr lang="en-US" altLang="zh-CN" sz="2400" b="0" i="1" smtClean="0">
                              <a:latin typeface="Cambria Math" panose="02040503050406030204" pitchFamily="18" charset="0"/>
                              <a:cs typeface="Arial" panose="020B0604020202020204" pitchFamily="34" charset="0"/>
                            </a:rPr>
                            <m:t>𝑛</m:t>
                          </m:r>
                          <m:r>
                            <a:rPr lang="en-US" altLang="zh-CN" sz="2400" b="0" i="1" smtClean="0">
                              <a:latin typeface="Cambria Math" panose="02040503050406030204" pitchFamily="18" charset="0"/>
                              <a:cs typeface="Arial" panose="020B0604020202020204" pitchFamily="34" charset="0"/>
                            </a:rPr>
                            <m:t>=1</m:t>
                          </m:r>
                        </m:sub>
                        <m:sup>
                          <m:r>
                            <a:rPr lang="en-US" altLang="zh-CN" sz="2400" b="0" i="1" smtClean="0">
                              <a:latin typeface="Cambria Math" panose="02040503050406030204" pitchFamily="18" charset="0"/>
                              <a:cs typeface="Arial" panose="020B0604020202020204" pitchFamily="34" charset="0"/>
                            </a:rPr>
                            <m:t>∞</m:t>
                          </m:r>
                        </m:sup>
                        <m:e>
                          <m:f>
                            <m:fPr>
                              <m:ctrlPr>
                                <a:rPr lang="en-US" altLang="zh-CN" sz="2400" b="0" i="1" smtClean="0">
                                  <a:latin typeface="Cambria Math" panose="02040503050406030204" pitchFamily="18" charset="0"/>
                                  <a:cs typeface="Arial" panose="020B0604020202020204" pitchFamily="34" charset="0"/>
                                </a:rPr>
                              </m:ctrlPr>
                            </m:fPr>
                            <m:num>
                              <m:r>
                                <a:rPr lang="en-US" altLang="zh-CN" sz="2400" b="0" i="1" smtClean="0">
                                  <a:latin typeface="Cambria Math" panose="02040503050406030204" pitchFamily="18" charset="0"/>
                                  <a:cs typeface="Arial" panose="020B0604020202020204" pitchFamily="34" charset="0"/>
                                </a:rPr>
                                <m:t>1</m:t>
                              </m:r>
                            </m:num>
                            <m:den>
                              <m:sSup>
                                <m:sSupPr>
                                  <m:ctrlPr>
                                    <a:rPr lang="en-US" altLang="zh-CN" sz="2400" b="0" i="1" smtClean="0">
                                      <a:latin typeface="Cambria Math" panose="02040503050406030204" pitchFamily="18" charset="0"/>
                                      <a:cs typeface="Arial" panose="020B0604020202020204" pitchFamily="34" charset="0"/>
                                    </a:rPr>
                                  </m:ctrlPr>
                                </m:sSupPr>
                                <m:e>
                                  <m:r>
                                    <a:rPr lang="en-US" altLang="zh-CN" sz="2400" b="0" i="1" smtClean="0">
                                      <a:latin typeface="Cambria Math" panose="02040503050406030204" pitchFamily="18" charset="0"/>
                                      <a:cs typeface="Arial" panose="020B0604020202020204" pitchFamily="34" charset="0"/>
                                    </a:rPr>
                                    <m:t>𝑛</m:t>
                                  </m:r>
                                </m:e>
                                <m:sup>
                                  <m:r>
                                    <a:rPr lang="en-US" altLang="zh-CN" sz="2400" b="0" i="1" smtClean="0">
                                      <a:latin typeface="Cambria Math" panose="02040503050406030204" pitchFamily="18" charset="0"/>
                                      <a:cs typeface="Arial" panose="020B0604020202020204" pitchFamily="34" charset="0"/>
                                    </a:rPr>
                                    <m:t>2</m:t>
                                  </m:r>
                                </m:sup>
                              </m:sSup>
                            </m:den>
                          </m:f>
                        </m:e>
                      </m:nary>
                      <m:r>
                        <a:rPr lang="en-US" altLang="zh-CN" sz="2400" b="0" i="1" smtClean="0">
                          <a:latin typeface="Cambria Math" panose="02040503050406030204" pitchFamily="18" charset="0"/>
                          <a:cs typeface="Arial" panose="020B0604020202020204" pitchFamily="34" charset="0"/>
                        </a:rPr>
                        <m:t>=</m:t>
                      </m:r>
                      <m:func>
                        <m:funcPr>
                          <m:ctrlPr>
                            <a:rPr lang="en-US" altLang="zh-CN" sz="2400" b="0" i="1" smtClean="0">
                              <a:latin typeface="Cambria Math" panose="02040503050406030204" pitchFamily="18" charset="0"/>
                              <a:cs typeface="Arial" panose="020B0604020202020204" pitchFamily="34" charset="0"/>
                            </a:rPr>
                          </m:ctrlPr>
                        </m:funcPr>
                        <m:fName>
                          <m:limLow>
                            <m:limLowPr>
                              <m:ctrlPr>
                                <a:rPr lang="en-US" altLang="zh-CN" sz="2400" b="0" i="1" smtClean="0">
                                  <a:latin typeface="Cambria Math" panose="02040503050406030204" pitchFamily="18" charset="0"/>
                                  <a:cs typeface="Arial" panose="020B0604020202020204" pitchFamily="34" charset="0"/>
                                </a:rPr>
                              </m:ctrlPr>
                            </m:limLowPr>
                            <m:e>
                              <m:r>
                                <m:rPr>
                                  <m:sty m:val="p"/>
                                </m:rPr>
                                <a:rPr lang="en-US" altLang="zh-CN" sz="2400" b="0" i="0" smtClean="0">
                                  <a:latin typeface="Cambria Math" panose="02040503050406030204" pitchFamily="18" charset="0"/>
                                  <a:cs typeface="Arial" panose="020B0604020202020204" pitchFamily="34" charset="0"/>
                                </a:rPr>
                                <m:t>lim</m:t>
                              </m:r>
                            </m:e>
                            <m:lim>
                              <m:r>
                                <a:rPr lang="en-US" altLang="zh-CN" sz="2400" b="0" i="1" smtClean="0">
                                  <a:latin typeface="Cambria Math" panose="02040503050406030204" pitchFamily="18" charset="0"/>
                                  <a:cs typeface="Arial" panose="020B0604020202020204" pitchFamily="34" charset="0"/>
                                </a:rPr>
                                <m:t>𝑛</m:t>
                              </m:r>
                              <m:r>
                                <a:rPr lang="en-US" altLang="zh-CN" sz="2400" b="0" i="1" smtClean="0">
                                  <a:latin typeface="Cambria Math" panose="02040503050406030204" pitchFamily="18" charset="0"/>
                                  <a:cs typeface="Arial" panose="020B0604020202020204" pitchFamily="34" charset="0"/>
                                </a:rPr>
                                <m:t>→+∞</m:t>
                              </m:r>
                            </m:lim>
                          </m:limLow>
                        </m:fName>
                        <m:e>
                          <m:r>
                            <a:rPr lang="en-US" altLang="zh-CN" sz="2400" b="0" i="1" smtClean="0">
                              <a:latin typeface="Cambria Math" panose="02040503050406030204" pitchFamily="18" charset="0"/>
                              <a:cs typeface="Arial" panose="020B0604020202020204" pitchFamily="34" charset="0"/>
                            </a:rPr>
                            <m:t>(</m:t>
                          </m:r>
                          <m:f>
                            <m:fPr>
                              <m:ctrlPr>
                                <a:rPr lang="en-US" altLang="zh-CN" sz="2400" b="0" i="1" smtClean="0">
                                  <a:latin typeface="Cambria Math" panose="02040503050406030204" pitchFamily="18" charset="0"/>
                                  <a:cs typeface="Arial" panose="020B0604020202020204" pitchFamily="34" charset="0"/>
                                </a:rPr>
                              </m:ctrlPr>
                            </m:fPr>
                            <m:num>
                              <m:r>
                                <a:rPr lang="en-US" altLang="zh-CN" sz="2400" b="0" i="1" smtClean="0">
                                  <a:latin typeface="Cambria Math" panose="02040503050406030204" pitchFamily="18" charset="0"/>
                                  <a:cs typeface="Arial" panose="020B0604020202020204" pitchFamily="34" charset="0"/>
                                </a:rPr>
                                <m:t>1</m:t>
                              </m:r>
                            </m:num>
                            <m:den>
                              <m:sSup>
                                <m:sSupPr>
                                  <m:ctrlPr>
                                    <a:rPr lang="en-US" altLang="zh-CN" sz="2400" b="0" i="1" smtClean="0">
                                      <a:latin typeface="Cambria Math" panose="02040503050406030204" pitchFamily="18" charset="0"/>
                                      <a:cs typeface="Arial" panose="020B0604020202020204" pitchFamily="34" charset="0"/>
                                    </a:rPr>
                                  </m:ctrlPr>
                                </m:sSupPr>
                                <m:e>
                                  <m:r>
                                    <a:rPr lang="en-US" altLang="zh-CN" sz="2400" b="0" i="1" smtClean="0">
                                      <a:latin typeface="Cambria Math" panose="02040503050406030204" pitchFamily="18" charset="0"/>
                                      <a:cs typeface="Arial" panose="020B0604020202020204" pitchFamily="34" charset="0"/>
                                    </a:rPr>
                                    <m:t>1</m:t>
                                  </m:r>
                                </m:e>
                                <m:sup>
                                  <m:r>
                                    <a:rPr lang="en-US" altLang="zh-CN" sz="2400" b="0" i="1" smtClean="0">
                                      <a:latin typeface="Cambria Math" panose="02040503050406030204" pitchFamily="18" charset="0"/>
                                      <a:cs typeface="Arial" panose="020B0604020202020204" pitchFamily="34" charset="0"/>
                                    </a:rPr>
                                    <m:t>2</m:t>
                                  </m:r>
                                </m:sup>
                              </m:sSup>
                            </m:den>
                          </m:f>
                          <m:r>
                            <a:rPr lang="en-US" altLang="zh-CN" sz="2400" b="0" i="1" smtClean="0">
                              <a:latin typeface="Cambria Math" panose="02040503050406030204" pitchFamily="18" charset="0"/>
                              <a:cs typeface="Arial" panose="020B0604020202020204" pitchFamily="34" charset="0"/>
                            </a:rPr>
                            <m:t>+</m:t>
                          </m:r>
                          <m:f>
                            <m:fPr>
                              <m:ctrlPr>
                                <a:rPr lang="en-US" altLang="zh-CN" sz="2400" b="0" i="1" smtClean="0">
                                  <a:latin typeface="Cambria Math" panose="02040503050406030204" pitchFamily="18" charset="0"/>
                                  <a:cs typeface="Arial" panose="020B0604020202020204" pitchFamily="34" charset="0"/>
                                </a:rPr>
                              </m:ctrlPr>
                            </m:fPr>
                            <m:num>
                              <m:r>
                                <a:rPr lang="en-US" altLang="zh-CN" sz="2400" b="0" i="1" smtClean="0">
                                  <a:latin typeface="Cambria Math" panose="02040503050406030204" pitchFamily="18" charset="0"/>
                                  <a:cs typeface="Arial" panose="020B0604020202020204" pitchFamily="34" charset="0"/>
                                </a:rPr>
                                <m:t>1</m:t>
                              </m:r>
                            </m:num>
                            <m:den>
                              <m:sSup>
                                <m:sSupPr>
                                  <m:ctrlPr>
                                    <a:rPr lang="en-US" altLang="zh-CN" sz="2400" b="0" i="1" smtClean="0">
                                      <a:latin typeface="Cambria Math" panose="02040503050406030204" pitchFamily="18" charset="0"/>
                                      <a:cs typeface="Arial" panose="020B0604020202020204" pitchFamily="34" charset="0"/>
                                    </a:rPr>
                                  </m:ctrlPr>
                                </m:sSupPr>
                                <m:e>
                                  <m:r>
                                    <a:rPr lang="en-US" altLang="zh-CN" sz="2400" b="0" i="1" smtClean="0">
                                      <a:latin typeface="Cambria Math" panose="02040503050406030204" pitchFamily="18" charset="0"/>
                                      <a:cs typeface="Arial" panose="020B0604020202020204" pitchFamily="34" charset="0"/>
                                    </a:rPr>
                                    <m:t>2</m:t>
                                  </m:r>
                                </m:e>
                                <m:sup>
                                  <m:r>
                                    <a:rPr lang="en-US" altLang="zh-CN" sz="2400" b="0" i="1" smtClean="0">
                                      <a:latin typeface="Cambria Math" panose="02040503050406030204" pitchFamily="18" charset="0"/>
                                      <a:cs typeface="Arial" panose="020B0604020202020204" pitchFamily="34" charset="0"/>
                                    </a:rPr>
                                    <m:t>2</m:t>
                                  </m:r>
                                </m:sup>
                              </m:sSup>
                            </m:den>
                          </m:f>
                          <m:r>
                            <a:rPr lang="en-US" altLang="zh-CN" sz="2400" b="0" i="1" smtClean="0">
                              <a:latin typeface="Cambria Math" panose="02040503050406030204" pitchFamily="18" charset="0"/>
                              <a:cs typeface="Arial" panose="020B0604020202020204" pitchFamily="34" charset="0"/>
                            </a:rPr>
                            <m:t>+⋯+</m:t>
                          </m:r>
                          <m:f>
                            <m:fPr>
                              <m:ctrlPr>
                                <a:rPr lang="en-US" altLang="zh-CN" sz="2400" b="0" i="1" smtClean="0">
                                  <a:latin typeface="Cambria Math" panose="02040503050406030204" pitchFamily="18" charset="0"/>
                                  <a:cs typeface="Arial" panose="020B0604020202020204" pitchFamily="34" charset="0"/>
                                </a:rPr>
                              </m:ctrlPr>
                            </m:fPr>
                            <m:num>
                              <m:r>
                                <a:rPr lang="en-US" altLang="zh-CN" sz="2400" b="0" i="1" smtClean="0">
                                  <a:latin typeface="Cambria Math" panose="02040503050406030204" pitchFamily="18" charset="0"/>
                                  <a:cs typeface="Arial" panose="020B0604020202020204" pitchFamily="34" charset="0"/>
                                </a:rPr>
                                <m:t>1</m:t>
                              </m:r>
                            </m:num>
                            <m:den>
                              <m:sSup>
                                <m:sSupPr>
                                  <m:ctrlPr>
                                    <a:rPr lang="en-US" altLang="zh-CN" sz="2400" b="0" i="1" smtClean="0">
                                      <a:latin typeface="Cambria Math" panose="02040503050406030204" pitchFamily="18" charset="0"/>
                                      <a:cs typeface="Arial" panose="020B0604020202020204" pitchFamily="34" charset="0"/>
                                    </a:rPr>
                                  </m:ctrlPr>
                                </m:sSupPr>
                                <m:e>
                                  <m:r>
                                    <a:rPr lang="en-US" altLang="zh-CN" sz="2400" b="0" i="1" smtClean="0">
                                      <a:latin typeface="Cambria Math" panose="02040503050406030204" pitchFamily="18" charset="0"/>
                                      <a:cs typeface="Arial" panose="020B0604020202020204" pitchFamily="34" charset="0"/>
                                    </a:rPr>
                                    <m:t>𝑛</m:t>
                                  </m:r>
                                </m:e>
                                <m:sup>
                                  <m:r>
                                    <a:rPr lang="en-US" altLang="zh-CN" sz="2400" b="0" i="1" smtClean="0">
                                      <a:latin typeface="Cambria Math" panose="02040503050406030204" pitchFamily="18" charset="0"/>
                                      <a:cs typeface="Arial" panose="020B0604020202020204" pitchFamily="34" charset="0"/>
                                    </a:rPr>
                                    <m:t>2</m:t>
                                  </m:r>
                                </m:sup>
                              </m:sSup>
                            </m:den>
                          </m:f>
                          <m:r>
                            <a:rPr lang="en-US" altLang="zh-CN" sz="2400" b="0" i="1" smtClean="0">
                              <a:latin typeface="Cambria Math" panose="02040503050406030204" pitchFamily="18" charset="0"/>
                              <a:cs typeface="Arial" panose="020B0604020202020204" pitchFamily="34" charset="0"/>
                            </a:rPr>
                            <m:t>)</m:t>
                          </m:r>
                        </m:e>
                      </m:func>
                    </m:oMath>
                  </m:oMathPara>
                </a14:m>
                <a:endParaRPr lang="en-US" altLang="zh-CN" sz="2400" b="0" dirty="0">
                  <a:latin typeface="Arial" panose="020B0604020202020204" pitchFamily="34" charset="0"/>
                  <a:cs typeface="Arial" panose="020B0604020202020204" pitchFamily="34" charset="0"/>
                </a:endParaRPr>
              </a:p>
              <a:p>
                <a:r>
                  <a:rPr lang="zh-CN" altLang="en-US" sz="2800" b="0" dirty="0">
                    <a:latin typeface="Arial" panose="020B0604020202020204" pitchFamily="34" charset="0"/>
                    <a:cs typeface="Arial" panose="020B0604020202020204" pitchFamily="34" charset="0"/>
                  </a:rPr>
                  <a:t>注意到，巴塞尔问题可被表示为  </a:t>
                </a:r>
                <a14:m>
                  <m:oMath xmlns:m="http://schemas.openxmlformats.org/officeDocument/2006/math">
                    <m:r>
                      <a:rPr lang="en-US" altLang="zh-CN" sz="2800" b="0" i="1" smtClean="0">
                        <a:latin typeface="Cambria Math" panose="02040503050406030204" pitchFamily="18" charset="0"/>
                        <a:cs typeface="Arial" panose="020B0604020202020204" pitchFamily="34" charset="0"/>
                      </a:rPr>
                      <m:t>𝜁</m:t>
                    </m:r>
                    <m:r>
                      <a:rPr lang="en-US" altLang="zh-CN" sz="2800" b="0" i="1" smtClean="0">
                        <a:latin typeface="Cambria Math" panose="02040503050406030204" pitchFamily="18" charset="0"/>
                        <a:cs typeface="Arial" panose="020B0604020202020204" pitchFamily="34" charset="0"/>
                      </a:rPr>
                      <m:t>(2)</m:t>
                    </m:r>
                  </m:oMath>
                </a14:m>
                <a:endParaRPr lang="en-US" altLang="zh-CN" sz="2800" b="0" dirty="0">
                  <a:latin typeface="Arial" panose="020B0604020202020204" pitchFamily="34" charset="0"/>
                  <a:cs typeface="Arial" panose="020B0604020202020204" pitchFamily="34" charset="0"/>
                </a:endParaRPr>
              </a:p>
              <a:p>
                <a:endParaRPr lang="en-US" altLang="zh-CN" sz="2800" b="0" dirty="0">
                  <a:latin typeface="Arial" panose="020B0604020202020204" pitchFamily="34" charset="0"/>
                  <a:cs typeface="Arial" panose="020B0604020202020204" pitchFamily="34" charset="0"/>
                </a:endParaRPr>
              </a:p>
              <a:p>
                <a:r>
                  <a:rPr lang="zh-CN" altLang="en-US" sz="2800" dirty="0">
                    <a:latin typeface="Arial" panose="020B0604020202020204" pitchFamily="34" charset="0"/>
                    <a:cs typeface="Arial" panose="020B0604020202020204" pitchFamily="34" charset="0"/>
                  </a:rPr>
                  <a:t>给出</a:t>
                </a:r>
                <a14:m>
                  <m:oMath xmlns:m="http://schemas.openxmlformats.org/officeDocument/2006/math">
                    <m:r>
                      <a:rPr lang="en-US" altLang="zh-CN" sz="2800" b="1" i="1" smtClean="0">
                        <a:latin typeface="Cambria Math" panose="02040503050406030204" pitchFamily="18" charset="0"/>
                        <a:cs typeface="Arial" panose="020B0604020202020204" pitchFamily="34" charset="0"/>
                      </a:rPr>
                      <m:t>𝜻</m:t>
                    </m:r>
                    <m:r>
                      <a:rPr lang="en-US" altLang="zh-CN" sz="2800" b="1" i="1" smtClean="0">
                        <a:latin typeface="Cambria Math" panose="02040503050406030204" pitchFamily="18" charset="0"/>
                        <a:cs typeface="Arial" panose="020B0604020202020204" pitchFamily="34" charset="0"/>
                      </a:rPr>
                      <m:t>(</m:t>
                    </m:r>
                    <m:r>
                      <a:rPr lang="en-US" altLang="zh-CN" sz="2800" b="1" i="1" smtClean="0">
                        <a:latin typeface="Cambria Math" panose="02040503050406030204" pitchFamily="18" charset="0"/>
                        <a:cs typeface="Arial" panose="020B0604020202020204" pitchFamily="34" charset="0"/>
                      </a:rPr>
                      <m:t>𝟐</m:t>
                    </m:r>
                    <m:r>
                      <a:rPr lang="en-US" altLang="zh-CN" sz="2800" b="1" i="1" smtClean="0">
                        <a:latin typeface="Cambria Math" panose="02040503050406030204" pitchFamily="18" charset="0"/>
                        <a:cs typeface="Arial" panose="020B0604020202020204" pitchFamily="34" charset="0"/>
                      </a:rPr>
                      <m:t>)</m:t>
                    </m:r>
                  </m:oMath>
                </a14:m>
                <a:r>
                  <a:rPr lang="zh-CN" altLang="en-US" sz="2800" dirty="0">
                    <a:latin typeface="Arial" panose="020B0604020202020204" pitchFamily="34" charset="0"/>
                    <a:cs typeface="Arial" panose="020B0604020202020204" pitchFamily="34" charset="0"/>
                  </a:rPr>
                  <a:t>的</a:t>
                </a:r>
                <a:r>
                  <a:rPr lang="zh-CN" altLang="en-US" sz="2800" dirty="0">
                    <a:solidFill>
                      <a:srgbClr val="C00000"/>
                    </a:solidFill>
                    <a:latin typeface="Arial" panose="020B0604020202020204" pitchFamily="34" charset="0"/>
                    <a:cs typeface="Arial" panose="020B0604020202020204" pitchFamily="34" charset="0"/>
                  </a:rPr>
                  <a:t>理论解</a:t>
                </a:r>
                <a:r>
                  <a:rPr lang="zh-CN" altLang="en-US" sz="2800" dirty="0">
                    <a:latin typeface="Arial" panose="020B0604020202020204" pitchFamily="34" charset="0"/>
                    <a:cs typeface="Arial" panose="020B0604020202020204" pitchFamily="34" charset="0"/>
                  </a:rPr>
                  <a:t>，设计</a:t>
                </a:r>
                <a:r>
                  <a:rPr lang="zh-CN" altLang="en-US" sz="2800" dirty="0">
                    <a:solidFill>
                      <a:srgbClr val="C00000"/>
                    </a:solidFill>
                    <a:latin typeface="Arial" panose="020B0604020202020204" pitchFamily="34" charset="0"/>
                    <a:cs typeface="Arial" panose="020B0604020202020204" pitchFamily="34" charset="0"/>
                  </a:rPr>
                  <a:t>任意精度</a:t>
                </a:r>
                <a:r>
                  <a:rPr lang="zh-CN" altLang="en-US" sz="2800" dirty="0">
                    <a:latin typeface="Arial" panose="020B0604020202020204" pitchFamily="34" charset="0"/>
                    <a:cs typeface="Arial" panose="020B0604020202020204" pitchFamily="34" charset="0"/>
                  </a:rPr>
                  <a:t>下的数值求解算法，并由此</a:t>
                </a:r>
                <a:r>
                  <a:rPr lang="zh-CN" altLang="en-US" sz="2800" dirty="0">
                    <a:solidFill>
                      <a:srgbClr val="C00000"/>
                    </a:solidFill>
                    <a:latin typeface="Arial" panose="020B0604020202020204" pitchFamily="34" charset="0"/>
                    <a:cs typeface="Arial" panose="020B0604020202020204" pitchFamily="34" charset="0"/>
                  </a:rPr>
                  <a:t>以任意精度求解</a:t>
                </a:r>
                <a14:m>
                  <m:oMath xmlns:m="http://schemas.openxmlformats.org/officeDocument/2006/math">
                    <m:r>
                      <a:rPr lang="en-US" altLang="zh-CN" sz="2800" b="1" i="1" smtClean="0">
                        <a:solidFill>
                          <a:srgbClr val="C00000"/>
                        </a:solidFill>
                        <a:latin typeface="Cambria Math" panose="02040503050406030204" pitchFamily="18" charset="0"/>
                        <a:cs typeface="Arial" panose="020B0604020202020204" pitchFamily="34" charset="0"/>
                      </a:rPr>
                      <m:t>𝝅</m:t>
                    </m:r>
                  </m:oMath>
                </a14:m>
                <a:r>
                  <a:rPr lang="zh-CN" altLang="en-US" sz="2800" dirty="0">
                    <a:latin typeface="Arial" panose="020B0604020202020204" pitchFamily="34" charset="0"/>
                    <a:cs typeface="Arial" panose="020B0604020202020204" pitchFamily="34" charset="0"/>
                  </a:rPr>
                  <a:t>的值</a:t>
                </a:r>
                <a:endParaRPr lang="en-US" altLang="zh-CN" sz="2800" dirty="0">
                  <a:latin typeface="Arial" panose="020B0604020202020204" pitchFamily="34" charset="0"/>
                  <a:cs typeface="Arial" panose="020B0604020202020204" pitchFamily="34" charset="0"/>
                </a:endParaRPr>
              </a:p>
              <a:p>
                <a:pPr lvl="1"/>
                <a:r>
                  <a:rPr lang="zh-CN" altLang="en-US" sz="2400" dirty="0">
                    <a:latin typeface="Arial" panose="020B0604020202020204" pitchFamily="34" charset="0"/>
                    <a:cs typeface="Arial" panose="020B0604020202020204" pitchFamily="34" charset="0"/>
                  </a:rPr>
                  <a:t>需要分析方法误差和舍入误差</a:t>
                </a:r>
                <a:endParaRPr lang="en-US" altLang="zh-CN" sz="2400" dirty="0">
                  <a:latin typeface="Arial" panose="020B0604020202020204" pitchFamily="34" charset="0"/>
                  <a:cs typeface="Arial" panose="020B0604020202020204" pitchFamily="34" charset="0"/>
                </a:endParaRPr>
              </a:p>
              <a:p>
                <a:pPr lvl="1"/>
                <a:r>
                  <a:rPr lang="zh-CN" altLang="en-US" sz="2400" b="0" dirty="0">
                    <a:latin typeface="Arial" panose="020B0604020202020204" pitchFamily="34" charset="0"/>
                    <a:cs typeface="Arial" panose="020B0604020202020204" pitchFamily="34" charset="0"/>
                  </a:rPr>
                  <a:t>在报告中给出</a:t>
                </a:r>
                <a14:m>
                  <m:oMath xmlns:m="http://schemas.openxmlformats.org/officeDocument/2006/math">
                    <m:r>
                      <a:rPr lang="en-US" altLang="zh-CN" sz="2400" b="0" i="1" smtClean="0">
                        <a:latin typeface="Cambria Math" panose="02040503050406030204" pitchFamily="18" charset="0"/>
                        <a:cs typeface="Arial" panose="020B0604020202020204" pitchFamily="34" charset="0"/>
                      </a:rPr>
                      <m:t>𝜋</m:t>
                    </m:r>
                  </m:oMath>
                </a14:m>
                <a:r>
                  <a:rPr lang="zh-CN" altLang="en-US" sz="2400" b="0" dirty="0">
                    <a:latin typeface="Arial" panose="020B0604020202020204" pitchFamily="34" charset="0"/>
                    <a:cs typeface="Arial" panose="020B0604020202020204" pitchFamily="34" charset="0"/>
                  </a:rPr>
                  <a:t>精确到</a:t>
                </a:r>
                <a:r>
                  <a:rPr lang="en-US" altLang="zh-CN" sz="2400" dirty="0">
                    <a:latin typeface="Arial" panose="020B0604020202020204" pitchFamily="34" charset="0"/>
                    <a:cs typeface="Arial" panose="020B0604020202020204" pitchFamily="34" charset="0"/>
                  </a:rPr>
                  <a:t>20</a:t>
                </a:r>
                <a:r>
                  <a:rPr lang="zh-CN" altLang="en-US" sz="2400" b="0" dirty="0">
                    <a:latin typeface="Arial" panose="020B0604020202020204" pitchFamily="34" charset="0"/>
                    <a:cs typeface="Arial" panose="020B0604020202020204" pitchFamily="34" charset="0"/>
                  </a:rPr>
                  <a:t>位小数的求解结果</a:t>
                </a:r>
                <a:endParaRPr lang="en-US" altLang="zh-CN" sz="2400" b="0" dirty="0">
                  <a:solidFill>
                    <a:schemeClr val="tx1">
                      <a:lumMod val="50000"/>
                      <a:lumOff val="50000"/>
                    </a:schemeClr>
                  </a:solidFill>
                  <a:latin typeface="Arial" panose="020B0604020202020204" pitchFamily="34" charset="0"/>
                  <a:cs typeface="Arial" panose="020B0604020202020204" pitchFamily="34" charset="0"/>
                </a:endParaRPr>
              </a:p>
            </p:txBody>
          </p:sp>
        </mc:Choice>
        <mc:Fallback xmlns="">
          <p:sp>
            <p:nvSpPr>
              <p:cNvPr id="5" name="文本占位符 4">
                <a:extLst>
                  <a:ext uri="{FF2B5EF4-FFF2-40B4-BE49-F238E27FC236}">
                    <a16:creationId xmlns:a16="http://schemas.microsoft.com/office/drawing/2014/main" id="{929E1C58-AB67-4723-8574-07D5DA4396CE}"/>
                  </a:ext>
                </a:extLst>
              </p:cNvPr>
              <p:cNvSpPr>
                <a:spLocks noGrp="1" noRot="1" noChangeAspect="1" noMove="1" noResize="1" noEditPoints="1" noAdjustHandles="1" noChangeArrowheads="1" noChangeShapeType="1" noTextEdit="1"/>
              </p:cNvSpPr>
              <p:nvPr>
                <p:ph type="body" sz="quarter" idx="14"/>
              </p:nvPr>
            </p:nvSpPr>
            <p:spPr>
              <a:xfrm>
                <a:off x="515937" y="1104900"/>
                <a:ext cx="11160125" cy="5471746"/>
              </a:xfrm>
              <a:blipFill>
                <a:blip r:embed="rId2"/>
                <a:stretch>
                  <a:fillRect l="-909" t="-11111"/>
                </a:stretch>
              </a:blipFill>
            </p:spPr>
            <p:txBody>
              <a:bodyPr/>
              <a:lstStyle/>
              <a:p>
                <a:r>
                  <a:rPr lang="zh-CN" altLang="en-US">
                    <a:noFill/>
                  </a:rPr>
                  <a:t> </a:t>
                </a:r>
              </a:p>
            </p:txBody>
          </p:sp>
        </mc:Fallback>
      </mc:AlternateContent>
      <p:sp>
        <p:nvSpPr>
          <p:cNvPr id="4" name="文本占位符 3">
            <a:extLst>
              <a:ext uri="{FF2B5EF4-FFF2-40B4-BE49-F238E27FC236}">
                <a16:creationId xmlns:a16="http://schemas.microsoft.com/office/drawing/2014/main" id="{9B1BFD63-CA28-4413-8279-77E837C0F97C}"/>
              </a:ext>
            </a:extLst>
          </p:cNvPr>
          <p:cNvSpPr>
            <a:spLocks noGrp="1"/>
          </p:cNvSpPr>
          <p:nvPr>
            <p:ph type="body" sz="quarter" idx="13"/>
          </p:nvPr>
        </p:nvSpPr>
        <p:spPr/>
        <p:txBody>
          <a:bodyPr/>
          <a:lstStyle/>
          <a:p>
            <a:r>
              <a:rPr lang="zh-CN" altLang="en-US" dirty="0">
                <a:solidFill>
                  <a:srgbClr val="C00000"/>
                </a:solidFill>
                <a:latin typeface="Arial" panose="020B0604020202020204" pitchFamily="34" charset="0"/>
                <a:cs typeface="Arial" panose="020B0604020202020204" pitchFamily="34" charset="0"/>
              </a:rPr>
              <a:t>级数：求解巴塞尔问题</a:t>
            </a:r>
          </a:p>
        </p:txBody>
      </p:sp>
    </p:spTree>
    <p:extLst>
      <p:ext uri="{BB962C8B-B14F-4D97-AF65-F5344CB8AC3E}">
        <p14:creationId xmlns:p14="http://schemas.microsoft.com/office/powerpoint/2010/main" val="2982808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B465DA4-06D4-4797-A301-DE719A4A257F}"/>
              </a:ext>
            </a:extLst>
          </p:cNvPr>
          <p:cNvSpPr>
            <a:spLocks noGrp="1"/>
          </p:cNvSpPr>
          <p:nvPr>
            <p:ph type="sldNum" sz="quarter" idx="10"/>
          </p:nvPr>
        </p:nvSpPr>
        <p:spPr/>
        <p:txBody>
          <a:bodyPr/>
          <a:lstStyle/>
          <a:p>
            <a:fld id="{ACAFD8FC-0611-4C63-AEFC-C9ED73E27A74}" type="slidenum">
              <a:rPr lang="zh-CN" altLang="en-US" smtClean="0"/>
              <a:t>5</a:t>
            </a:fld>
            <a:endParaRPr lang="zh-CN" altLang="en-US"/>
          </a:p>
        </p:txBody>
      </p:sp>
      <mc:AlternateContent xmlns:mc="http://schemas.openxmlformats.org/markup-compatibility/2006" xmlns:a14="http://schemas.microsoft.com/office/drawing/2010/main">
        <mc:Choice Requires="a14">
          <p:sp>
            <p:nvSpPr>
              <p:cNvPr id="5" name="文本占位符 4">
                <a:extLst>
                  <a:ext uri="{FF2B5EF4-FFF2-40B4-BE49-F238E27FC236}">
                    <a16:creationId xmlns:a16="http://schemas.microsoft.com/office/drawing/2014/main" id="{929E1C58-AB67-4723-8574-07D5DA4396CE}"/>
                  </a:ext>
                </a:extLst>
              </p:cNvPr>
              <p:cNvSpPr>
                <a:spLocks noGrp="1"/>
              </p:cNvSpPr>
              <p:nvPr>
                <p:ph type="body" sz="quarter" idx="14"/>
              </p:nvPr>
            </p:nvSpPr>
            <p:spPr>
              <a:xfrm>
                <a:off x="515937" y="1104900"/>
                <a:ext cx="11160125" cy="5030086"/>
              </a:xfrm>
            </p:spPr>
            <p:txBody>
              <a:bodyPr/>
              <a:lstStyle/>
              <a:p>
                <a:r>
                  <a:rPr lang="zh-CN" altLang="en-US" sz="2800" dirty="0">
                    <a:latin typeface="Arial" panose="020B0604020202020204" pitchFamily="34" charset="0"/>
                    <a:cs typeface="Arial" panose="020B0604020202020204" pitchFamily="34" charset="0"/>
                  </a:rPr>
                  <a:t>在</a:t>
                </a:r>
                <a14:m>
                  <m:oMath xmlns:m="http://schemas.openxmlformats.org/officeDocument/2006/math">
                    <m:r>
                      <a:rPr lang="en-US" altLang="zh-CN" sz="2800" b="1" i="1" smtClean="0">
                        <a:latin typeface="Cambria Math" panose="02040503050406030204" pitchFamily="18" charset="0"/>
                        <a:cs typeface="Arial" panose="020B0604020202020204" pitchFamily="34" charset="0"/>
                      </a:rPr>
                      <m:t>𝒙</m:t>
                    </m:r>
                    <m:r>
                      <a:rPr lang="en-US" altLang="zh-CN" sz="2800" b="1" i="1" smtClean="0">
                        <a:latin typeface="Cambria Math" panose="02040503050406030204" pitchFamily="18" charset="0"/>
                        <a:cs typeface="Arial" panose="020B0604020202020204" pitchFamily="34" charset="0"/>
                      </a:rPr>
                      <m:t>∈(</m:t>
                    </m:r>
                    <m:r>
                      <a:rPr lang="en-US" altLang="zh-CN" sz="2800" b="1" i="1" smtClean="0">
                        <a:latin typeface="Cambria Math" panose="02040503050406030204" pitchFamily="18" charset="0"/>
                        <a:cs typeface="Arial" panose="020B0604020202020204" pitchFamily="34" charset="0"/>
                      </a:rPr>
                      <m:t>𝟏</m:t>
                    </m:r>
                    <m:r>
                      <a:rPr lang="en-US" altLang="zh-CN" sz="2800" b="1" i="1" smtClean="0">
                        <a:latin typeface="Cambria Math" panose="02040503050406030204" pitchFamily="18" charset="0"/>
                        <a:cs typeface="Arial" panose="020B0604020202020204" pitchFamily="34" charset="0"/>
                      </a:rPr>
                      <m:t>,</m:t>
                    </m:r>
                    <m:r>
                      <a:rPr lang="zh-CN" altLang="en-US" sz="2800" b="1" i="1" smtClean="0">
                        <a:latin typeface="Cambria Math" panose="02040503050406030204" pitchFamily="18" charset="0"/>
                        <a:cs typeface="Arial" panose="020B0604020202020204" pitchFamily="34" charset="0"/>
                      </a:rPr>
                      <m:t> </m:t>
                    </m:r>
                    <m:r>
                      <a:rPr lang="en-US" altLang="zh-CN" sz="2800" b="1" i="1" smtClean="0">
                        <a:latin typeface="Cambria Math" panose="02040503050406030204" pitchFamily="18" charset="0"/>
                        <a:cs typeface="Arial" panose="020B0604020202020204" pitchFamily="34" charset="0"/>
                      </a:rPr>
                      <m:t>+∞)</m:t>
                    </m:r>
                  </m:oMath>
                </a14:m>
                <a:r>
                  <a:rPr lang="zh-CN" altLang="en-US" sz="2800" dirty="0">
                    <a:latin typeface="Arial" panose="020B0604020202020204" pitchFamily="34" charset="0"/>
                    <a:cs typeface="Arial" panose="020B0604020202020204" pitchFamily="34" charset="0"/>
                  </a:rPr>
                  <a:t>的定义域内，给定任意</a:t>
                </a:r>
                <a14:m>
                  <m:oMath xmlns:m="http://schemas.openxmlformats.org/officeDocument/2006/math">
                    <m:r>
                      <a:rPr lang="en-US" altLang="zh-CN" sz="2800" b="1" i="1" smtClean="0">
                        <a:latin typeface="Cambria Math" panose="02040503050406030204" pitchFamily="18" charset="0"/>
                        <a:cs typeface="Arial" panose="020B0604020202020204" pitchFamily="34" charset="0"/>
                      </a:rPr>
                      <m:t>𝒂</m:t>
                    </m:r>
                    <m:r>
                      <a:rPr lang="en-US" altLang="zh-CN" sz="2800" b="1" i="1" smtClean="0">
                        <a:latin typeface="Cambria Math" panose="02040503050406030204" pitchFamily="18" charset="0"/>
                        <a:cs typeface="Arial" panose="020B0604020202020204" pitchFamily="34" charset="0"/>
                      </a:rPr>
                      <m:t>&gt;</m:t>
                    </m:r>
                    <m:r>
                      <a:rPr lang="en-US" altLang="zh-CN" sz="2800" b="1" i="1" smtClean="0">
                        <a:latin typeface="Cambria Math" panose="02040503050406030204" pitchFamily="18" charset="0"/>
                        <a:cs typeface="Arial" panose="020B0604020202020204" pitchFamily="34" charset="0"/>
                      </a:rPr>
                      <m:t>𝟏</m:t>
                    </m:r>
                  </m:oMath>
                </a14:m>
                <a:r>
                  <a:rPr lang="zh-CN" altLang="en-US" sz="2800" dirty="0">
                    <a:latin typeface="Arial" panose="020B0604020202020204" pitchFamily="34" charset="0"/>
                    <a:cs typeface="Arial" panose="020B0604020202020204" pitchFamily="34" charset="0"/>
                  </a:rPr>
                  <a:t>，基于</a:t>
                </a:r>
                <a:r>
                  <a:rPr lang="zh-CN" altLang="en-US" sz="2800" dirty="0">
                    <a:solidFill>
                      <a:srgbClr val="C00000"/>
                    </a:solidFill>
                    <a:latin typeface="Arial" panose="020B0604020202020204" pitchFamily="34" charset="0"/>
                    <a:cs typeface="Arial" panose="020B0604020202020204" pitchFamily="34" charset="0"/>
                  </a:rPr>
                  <a:t>方程求根</a:t>
                </a:r>
                <a:r>
                  <a:rPr lang="zh-CN" altLang="en-US" sz="2800" dirty="0">
                    <a:latin typeface="Arial" panose="020B0604020202020204" pitchFamily="34" charset="0"/>
                    <a:cs typeface="Arial" panose="020B0604020202020204" pitchFamily="34" charset="0"/>
                  </a:rPr>
                  <a:t>设计算法以</a:t>
                </a:r>
                <a:r>
                  <a:rPr lang="zh-CN" altLang="en-US" sz="2800" dirty="0">
                    <a:solidFill>
                      <a:srgbClr val="C00000"/>
                    </a:solidFill>
                    <a:latin typeface="Arial" panose="020B0604020202020204" pitchFamily="34" charset="0"/>
                    <a:cs typeface="Arial" panose="020B0604020202020204" pitchFamily="34" charset="0"/>
                  </a:rPr>
                  <a:t>任意精度</a:t>
                </a:r>
                <a:r>
                  <a:rPr lang="zh-CN" altLang="en-US" sz="2800" dirty="0">
                    <a:latin typeface="Arial" panose="020B0604020202020204" pitchFamily="34" charset="0"/>
                    <a:cs typeface="Arial" panose="020B0604020202020204" pitchFamily="34" charset="0"/>
                  </a:rPr>
                  <a:t>求解</a:t>
                </a:r>
                <a14:m>
                  <m:oMath xmlns:m="http://schemas.openxmlformats.org/officeDocument/2006/math">
                    <m:r>
                      <a:rPr lang="en-US" altLang="zh-CN" sz="2800" b="1" i="1" smtClean="0">
                        <a:latin typeface="Cambria Math" panose="02040503050406030204" pitchFamily="18" charset="0"/>
                        <a:cs typeface="Arial" panose="020B0604020202020204" pitchFamily="34" charset="0"/>
                      </a:rPr>
                      <m:t>𝜻</m:t>
                    </m:r>
                    <m:r>
                      <a:rPr lang="en-US" altLang="zh-CN" sz="2800" b="1" i="1" smtClean="0">
                        <a:latin typeface="Cambria Math" panose="02040503050406030204" pitchFamily="18" charset="0"/>
                        <a:cs typeface="Arial" panose="020B0604020202020204" pitchFamily="34" charset="0"/>
                      </a:rPr>
                      <m:t>(</m:t>
                    </m:r>
                    <m:r>
                      <a:rPr lang="en-US" altLang="zh-CN" sz="2800" b="1" i="1" smtClean="0">
                        <a:latin typeface="Cambria Math" panose="02040503050406030204" pitchFamily="18" charset="0"/>
                        <a:cs typeface="Arial" panose="020B0604020202020204" pitchFamily="34" charset="0"/>
                      </a:rPr>
                      <m:t>𝒙</m:t>
                    </m:r>
                    <m:r>
                      <a:rPr lang="en-US" altLang="zh-CN" sz="2800" b="1" i="1" smtClean="0">
                        <a:latin typeface="Cambria Math" panose="02040503050406030204" pitchFamily="18" charset="0"/>
                        <a:cs typeface="Arial" panose="020B0604020202020204" pitchFamily="34" charset="0"/>
                      </a:rPr>
                      <m:t>)</m:t>
                    </m:r>
                  </m:oMath>
                </a14:m>
                <a:r>
                  <a:rPr lang="zh-CN" altLang="en-US" sz="2800" dirty="0">
                    <a:latin typeface="Arial" panose="020B0604020202020204" pitchFamily="34" charset="0"/>
                    <a:cs typeface="Arial" panose="020B0604020202020204" pitchFamily="34" charset="0"/>
                  </a:rPr>
                  <a:t>，即：</a:t>
                </a:r>
                <a:endParaRPr lang="en-US" altLang="zh-CN" sz="2800" dirty="0">
                  <a:latin typeface="Arial" panose="020B0604020202020204" pitchFamily="34" charset="0"/>
                  <a:cs typeface="Arial" panose="020B0604020202020204" pitchFamily="34" charset="0"/>
                </a:endParaRPr>
              </a:p>
              <a:p>
                <a:pPr marL="0" indent="0" algn="ctr">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cs typeface="Arial" panose="020B0604020202020204" pitchFamily="34" charset="0"/>
                        </a:rPr>
                        <m:t>𝜁</m:t>
                      </m:r>
                      <m:d>
                        <m:dPr>
                          <m:ctrlPr>
                            <a:rPr lang="en-US" altLang="zh-CN" sz="2400" b="0" i="1" smtClean="0">
                              <a:latin typeface="Cambria Math" panose="02040503050406030204" pitchFamily="18" charset="0"/>
                              <a:cs typeface="Arial" panose="020B0604020202020204" pitchFamily="34" charset="0"/>
                            </a:rPr>
                          </m:ctrlPr>
                        </m:dPr>
                        <m:e>
                          <m:r>
                            <a:rPr lang="en-US" altLang="zh-CN" sz="2400" b="0" i="1" smtClean="0">
                              <a:latin typeface="Cambria Math" panose="02040503050406030204" pitchFamily="18" charset="0"/>
                              <a:cs typeface="Arial" panose="020B0604020202020204" pitchFamily="34" charset="0"/>
                            </a:rPr>
                            <m:t>𝑥</m:t>
                          </m:r>
                        </m:e>
                      </m:d>
                      <m:r>
                        <a:rPr lang="en-US" altLang="zh-CN" sz="2400" b="0" i="1" smtClean="0">
                          <a:latin typeface="Cambria Math" panose="02040503050406030204" pitchFamily="18" charset="0"/>
                          <a:cs typeface="Arial" panose="020B0604020202020204" pitchFamily="34" charset="0"/>
                        </a:rPr>
                        <m:t>−</m:t>
                      </m:r>
                      <m:r>
                        <a:rPr lang="en-US" altLang="zh-CN" sz="2400" b="0" i="1" smtClean="0">
                          <a:latin typeface="Cambria Math" panose="02040503050406030204" pitchFamily="18" charset="0"/>
                          <a:cs typeface="Arial" panose="020B0604020202020204" pitchFamily="34" charset="0"/>
                        </a:rPr>
                        <m:t>𝑎</m:t>
                      </m:r>
                      <m:r>
                        <a:rPr lang="en-US" altLang="zh-CN" sz="2400" b="0" i="1" smtClean="0">
                          <a:latin typeface="Cambria Math" panose="02040503050406030204" pitchFamily="18" charset="0"/>
                          <a:cs typeface="Arial" panose="020B0604020202020204" pitchFamily="34" charset="0"/>
                        </a:rPr>
                        <m:t>=0</m:t>
                      </m:r>
                    </m:oMath>
                  </m:oMathPara>
                </a14:m>
                <a:endParaRPr lang="en-US" altLang="zh-CN" sz="2800" b="0" dirty="0">
                  <a:latin typeface="Arial" panose="020B0604020202020204" pitchFamily="34" charset="0"/>
                  <a:cs typeface="Arial" panose="020B0604020202020204" pitchFamily="34" charset="0"/>
                </a:endParaRPr>
              </a:p>
              <a:p>
                <a:pPr lvl="1"/>
                <a:endParaRPr lang="en-US" altLang="zh-CN" sz="2400" dirty="0">
                  <a:latin typeface="Arial" panose="020B0604020202020204" pitchFamily="34" charset="0"/>
                  <a:cs typeface="Arial" panose="020B0604020202020204" pitchFamily="34" charset="0"/>
                </a:endParaRPr>
              </a:p>
              <a:p>
                <a:pPr lvl="1"/>
                <a:r>
                  <a:rPr lang="zh-CN" altLang="en-US" sz="2400" dirty="0">
                    <a:latin typeface="Arial" panose="020B0604020202020204" pitchFamily="34" charset="0"/>
                    <a:cs typeface="Arial" panose="020B0604020202020204" pitchFamily="34" charset="0"/>
                  </a:rPr>
                  <a:t>需要分析方法误差和舍入误差</a:t>
                </a:r>
                <a:endParaRPr lang="en-US" altLang="zh-CN" sz="2400" dirty="0">
                  <a:latin typeface="Arial" panose="020B0604020202020204" pitchFamily="34" charset="0"/>
                  <a:cs typeface="Arial" panose="020B0604020202020204" pitchFamily="34" charset="0"/>
                </a:endParaRPr>
              </a:p>
              <a:p>
                <a:pPr lvl="1"/>
                <a:r>
                  <a:rPr lang="zh-CN" altLang="en-US" sz="2400" b="0" dirty="0">
                    <a:latin typeface="Arial" panose="020B0604020202020204" pitchFamily="34" charset="0"/>
                    <a:cs typeface="Arial" panose="020B0604020202020204" pitchFamily="34" charset="0"/>
                  </a:rPr>
                  <a:t>在报告中</a:t>
                </a:r>
                <a:r>
                  <a:rPr lang="zh-CN" altLang="en-US" sz="2400" dirty="0">
                    <a:latin typeface="Arial" panose="020B0604020202020204" pitchFamily="34" charset="0"/>
                    <a:cs typeface="Arial" panose="020B0604020202020204" pitchFamily="34" charset="0"/>
                  </a:rPr>
                  <a:t>以</a:t>
                </a:r>
                <a14:m>
                  <m:oMath xmlns:m="http://schemas.openxmlformats.org/officeDocument/2006/math">
                    <m:r>
                      <a:rPr lang="en-US" altLang="zh-CN" sz="2400" b="0" i="1" smtClean="0">
                        <a:latin typeface="Cambria Math" panose="02040503050406030204" pitchFamily="18" charset="0"/>
                        <a:cs typeface="Arial" panose="020B0604020202020204" pitchFamily="34" charset="0"/>
                      </a:rPr>
                      <m:t>𝑎</m:t>
                    </m:r>
                    <m:r>
                      <a:rPr lang="en-US" altLang="zh-CN" sz="2400" b="0" i="1" smtClean="0">
                        <a:latin typeface="Cambria Math" panose="02040503050406030204" pitchFamily="18" charset="0"/>
                        <a:cs typeface="Arial" panose="020B0604020202020204" pitchFamily="34" charset="0"/>
                      </a:rPr>
                      <m:t>=1.5</m:t>
                    </m:r>
                  </m:oMath>
                </a14:m>
                <a:r>
                  <a:rPr lang="zh-CN" altLang="en-US" sz="2400" b="0" dirty="0">
                    <a:latin typeface="Arial" panose="020B0604020202020204" pitchFamily="34" charset="0"/>
                    <a:cs typeface="Arial" panose="020B0604020202020204" pitchFamily="34" charset="0"/>
                  </a:rPr>
                  <a:t>为例，给出</a:t>
                </a:r>
                <a14:m>
                  <m:oMath xmlns:m="http://schemas.openxmlformats.org/officeDocument/2006/math">
                    <m:r>
                      <a:rPr lang="en-US" altLang="zh-CN" sz="2400" b="0" i="1" smtClean="0">
                        <a:latin typeface="Cambria Math" panose="02040503050406030204" pitchFamily="18" charset="0"/>
                        <a:cs typeface="Arial" panose="020B0604020202020204" pitchFamily="34" charset="0"/>
                      </a:rPr>
                      <m:t>𝑥</m:t>
                    </m:r>
                  </m:oMath>
                </a14:m>
                <a:r>
                  <a:rPr lang="zh-CN" altLang="en-US" sz="2400" b="0" dirty="0">
                    <a:latin typeface="Arial" panose="020B0604020202020204" pitchFamily="34" charset="0"/>
                    <a:cs typeface="Arial" panose="020B0604020202020204" pitchFamily="34" charset="0"/>
                  </a:rPr>
                  <a:t>精确到</a:t>
                </a:r>
                <a:r>
                  <a:rPr lang="en-US" altLang="zh-CN" sz="2400" dirty="0">
                    <a:latin typeface="Arial" panose="020B0604020202020204" pitchFamily="34" charset="0"/>
                    <a:cs typeface="Arial" panose="020B0604020202020204" pitchFamily="34" charset="0"/>
                  </a:rPr>
                  <a:t>4</a:t>
                </a:r>
                <a:r>
                  <a:rPr lang="zh-CN" altLang="en-US" sz="2400" b="0" dirty="0">
                    <a:latin typeface="Arial" panose="020B0604020202020204" pitchFamily="34" charset="0"/>
                    <a:cs typeface="Arial" panose="020B0604020202020204" pitchFamily="34" charset="0"/>
                  </a:rPr>
                  <a:t>位小数的求解结果</a:t>
                </a:r>
                <a:endParaRPr lang="en-US" altLang="zh-CN" sz="2400" dirty="0">
                  <a:latin typeface="Arial" panose="020B0604020202020204" pitchFamily="34" charset="0"/>
                  <a:cs typeface="Arial" panose="020B0604020202020204" pitchFamily="34" charset="0"/>
                </a:endParaRPr>
              </a:p>
              <a:p>
                <a:pPr lvl="1"/>
                <a:r>
                  <a:rPr lang="zh-CN" altLang="en-US" sz="2400" b="0" dirty="0">
                    <a:solidFill>
                      <a:schemeClr val="tx1">
                        <a:lumMod val="50000"/>
                        <a:lumOff val="50000"/>
                      </a:schemeClr>
                    </a:solidFill>
                    <a:latin typeface="Arial" panose="020B0604020202020204" pitchFamily="34" charset="0"/>
                    <a:cs typeface="Arial" panose="020B0604020202020204" pitchFamily="34" charset="0"/>
                  </a:rPr>
                  <a:t>提示：考虑迭代计算</a:t>
                </a:r>
                <a:r>
                  <a:rPr lang="zh-CN" altLang="en-US" sz="2400" dirty="0">
                    <a:solidFill>
                      <a:schemeClr val="tx1">
                        <a:lumMod val="50000"/>
                        <a:lumOff val="50000"/>
                      </a:schemeClr>
                    </a:solidFill>
                    <a:latin typeface="Arial" panose="020B0604020202020204" pitchFamily="34" charset="0"/>
                    <a:cs typeface="Arial" panose="020B0604020202020204" pitchFamily="34" charset="0"/>
                  </a:rPr>
                  <a:t>时</a:t>
                </a:r>
                <a14:m>
                  <m:oMath xmlns:m="http://schemas.openxmlformats.org/officeDocument/2006/math">
                    <m:r>
                      <a:rPr lang="en-US" altLang="zh-CN" sz="2400" b="0" i="1" smtClean="0">
                        <a:solidFill>
                          <a:schemeClr val="tx1">
                            <a:lumMod val="50000"/>
                            <a:lumOff val="50000"/>
                          </a:schemeClr>
                        </a:solidFill>
                        <a:latin typeface="Cambria Math" panose="02040503050406030204" pitchFamily="18" charset="0"/>
                        <a:cs typeface="Arial" panose="020B0604020202020204" pitchFamily="34" charset="0"/>
                      </a:rPr>
                      <m:t>𝜁</m:t>
                    </m:r>
                    <m:r>
                      <a:rPr lang="en-US" altLang="zh-CN" sz="2400" b="0" i="1" smtClean="0">
                        <a:solidFill>
                          <a:schemeClr val="tx1">
                            <a:lumMod val="50000"/>
                            <a:lumOff val="50000"/>
                          </a:schemeClr>
                        </a:solidFill>
                        <a:latin typeface="Cambria Math" panose="02040503050406030204" pitchFamily="18" charset="0"/>
                        <a:cs typeface="Arial" panose="020B0604020202020204" pitchFamily="34" charset="0"/>
                      </a:rPr>
                      <m:t>(</m:t>
                    </m:r>
                    <m:r>
                      <a:rPr lang="en-US" altLang="zh-CN" sz="2400" b="0" i="1" smtClean="0">
                        <a:solidFill>
                          <a:schemeClr val="tx1">
                            <a:lumMod val="50000"/>
                            <a:lumOff val="50000"/>
                          </a:schemeClr>
                        </a:solidFill>
                        <a:latin typeface="Cambria Math" panose="02040503050406030204" pitchFamily="18" charset="0"/>
                        <a:cs typeface="Arial" panose="020B0604020202020204" pitchFamily="34" charset="0"/>
                      </a:rPr>
                      <m:t>𝑥</m:t>
                    </m:r>
                    <m:r>
                      <a:rPr lang="en-US" altLang="zh-CN" sz="2400" b="0" i="1" smtClean="0">
                        <a:solidFill>
                          <a:schemeClr val="tx1">
                            <a:lumMod val="50000"/>
                            <a:lumOff val="50000"/>
                          </a:schemeClr>
                        </a:solidFill>
                        <a:latin typeface="Cambria Math" panose="02040503050406030204" pitchFamily="18" charset="0"/>
                        <a:cs typeface="Arial" panose="020B0604020202020204" pitchFamily="34" charset="0"/>
                      </a:rPr>
                      <m:t>)</m:t>
                    </m:r>
                  </m:oMath>
                </a14:m>
                <a:r>
                  <a:rPr lang="zh-CN" altLang="en-US" sz="2400" b="0" dirty="0">
                    <a:solidFill>
                      <a:schemeClr val="tx1">
                        <a:lumMod val="50000"/>
                        <a:lumOff val="50000"/>
                      </a:schemeClr>
                    </a:solidFill>
                    <a:latin typeface="Arial" panose="020B0604020202020204" pitchFamily="34" charset="0"/>
                    <a:cs typeface="Arial" panose="020B0604020202020204" pitchFamily="34" charset="0"/>
                  </a:rPr>
                  <a:t>及其导数的误差及其估计方法</a:t>
                </a:r>
                <a:endParaRPr lang="en-US" altLang="zh-CN" sz="2400" b="0" dirty="0">
                  <a:solidFill>
                    <a:schemeClr val="tx1">
                      <a:lumMod val="50000"/>
                      <a:lumOff val="50000"/>
                    </a:schemeClr>
                  </a:solidFill>
                  <a:latin typeface="Arial" panose="020B0604020202020204" pitchFamily="34" charset="0"/>
                  <a:cs typeface="Arial" panose="020B0604020202020204" pitchFamily="34" charset="0"/>
                </a:endParaRPr>
              </a:p>
            </p:txBody>
          </p:sp>
        </mc:Choice>
        <mc:Fallback xmlns="">
          <p:sp>
            <p:nvSpPr>
              <p:cNvPr id="5" name="文本占位符 4">
                <a:extLst>
                  <a:ext uri="{FF2B5EF4-FFF2-40B4-BE49-F238E27FC236}">
                    <a16:creationId xmlns:a16="http://schemas.microsoft.com/office/drawing/2014/main" id="{929E1C58-AB67-4723-8574-07D5DA4396CE}"/>
                  </a:ext>
                </a:extLst>
              </p:cNvPr>
              <p:cNvSpPr>
                <a:spLocks noGrp="1" noRot="1" noChangeAspect="1" noMove="1" noResize="1" noEditPoints="1" noAdjustHandles="1" noChangeArrowheads="1" noChangeShapeType="1" noTextEdit="1"/>
              </p:cNvSpPr>
              <p:nvPr>
                <p:ph type="body" sz="quarter" idx="14"/>
              </p:nvPr>
            </p:nvSpPr>
            <p:spPr>
              <a:xfrm>
                <a:off x="515937" y="1104900"/>
                <a:ext cx="11160125" cy="5030086"/>
              </a:xfrm>
              <a:blipFill>
                <a:blip r:embed="rId2"/>
                <a:stretch>
                  <a:fillRect l="-909" t="-15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占位符 3">
                <a:extLst>
                  <a:ext uri="{FF2B5EF4-FFF2-40B4-BE49-F238E27FC236}">
                    <a16:creationId xmlns:a16="http://schemas.microsoft.com/office/drawing/2014/main" id="{9B1BFD63-CA28-4413-8279-77E837C0F97C}"/>
                  </a:ext>
                </a:extLst>
              </p:cNvPr>
              <p:cNvSpPr>
                <a:spLocks noGrp="1"/>
              </p:cNvSpPr>
              <p:nvPr>
                <p:ph type="body" sz="quarter" idx="13"/>
              </p:nvPr>
            </p:nvSpPr>
            <p:spPr/>
            <p:txBody>
              <a:bodyPr/>
              <a:lstStyle/>
              <a:p>
                <a:r>
                  <a:rPr lang="zh-CN" altLang="en-US" dirty="0">
                    <a:solidFill>
                      <a:srgbClr val="C00000"/>
                    </a:solidFill>
                    <a:latin typeface="Arial" panose="020B0604020202020204" pitchFamily="34" charset="0"/>
                    <a:cs typeface="Arial" panose="020B0604020202020204" pitchFamily="34" charset="0"/>
                  </a:rPr>
                  <a:t>方程求根：求解</a:t>
                </a:r>
                <a14:m>
                  <m:oMath xmlns:m="http://schemas.openxmlformats.org/officeDocument/2006/math">
                    <m:r>
                      <a:rPr lang="en-US" altLang="zh-CN" b="1" i="1" smtClean="0">
                        <a:solidFill>
                          <a:srgbClr val="C00000"/>
                        </a:solidFill>
                        <a:latin typeface="Cambria Math" panose="02040503050406030204" pitchFamily="18" charset="0"/>
                        <a:cs typeface="Arial" panose="020B0604020202020204" pitchFamily="34" charset="0"/>
                      </a:rPr>
                      <m:t>𝜻</m:t>
                    </m:r>
                    <m:r>
                      <a:rPr lang="en-US" altLang="zh-CN" b="1" i="1" smtClean="0">
                        <a:solidFill>
                          <a:srgbClr val="C00000"/>
                        </a:solidFill>
                        <a:latin typeface="Cambria Math" panose="02040503050406030204" pitchFamily="18" charset="0"/>
                        <a:cs typeface="Arial" panose="020B0604020202020204" pitchFamily="34" charset="0"/>
                      </a:rPr>
                      <m:t>(</m:t>
                    </m:r>
                    <m:r>
                      <a:rPr lang="en-US" altLang="zh-CN" b="1" i="1" smtClean="0">
                        <a:solidFill>
                          <a:srgbClr val="C00000"/>
                        </a:solidFill>
                        <a:latin typeface="Cambria Math" panose="02040503050406030204" pitchFamily="18" charset="0"/>
                        <a:cs typeface="Arial" panose="020B0604020202020204" pitchFamily="34" charset="0"/>
                      </a:rPr>
                      <m:t>𝒙</m:t>
                    </m:r>
                    <m:r>
                      <a:rPr lang="en-US" altLang="zh-CN" b="1" i="1" smtClean="0">
                        <a:solidFill>
                          <a:srgbClr val="C00000"/>
                        </a:solidFill>
                        <a:latin typeface="Cambria Math" panose="02040503050406030204" pitchFamily="18" charset="0"/>
                        <a:cs typeface="Arial" panose="020B0604020202020204" pitchFamily="34" charset="0"/>
                      </a:rPr>
                      <m:t>)</m:t>
                    </m:r>
                  </m:oMath>
                </a14:m>
                <a:endParaRPr lang="zh-CN" altLang="en-US" dirty="0">
                  <a:solidFill>
                    <a:srgbClr val="C00000"/>
                  </a:solidFill>
                  <a:latin typeface="Arial" panose="020B0604020202020204" pitchFamily="34" charset="0"/>
                  <a:cs typeface="Arial" panose="020B0604020202020204" pitchFamily="34" charset="0"/>
                </a:endParaRPr>
              </a:p>
            </p:txBody>
          </p:sp>
        </mc:Choice>
        <mc:Fallback xmlns="">
          <p:sp>
            <p:nvSpPr>
              <p:cNvPr id="4" name="文本占位符 3">
                <a:extLst>
                  <a:ext uri="{FF2B5EF4-FFF2-40B4-BE49-F238E27FC236}">
                    <a16:creationId xmlns:a16="http://schemas.microsoft.com/office/drawing/2014/main" id="{9B1BFD63-CA28-4413-8279-77E837C0F97C}"/>
                  </a:ext>
                </a:extLst>
              </p:cNvPr>
              <p:cNvSpPr>
                <a:spLocks noGrp="1" noRot="1" noChangeAspect="1" noMove="1" noResize="1" noEditPoints="1" noAdjustHandles="1" noChangeArrowheads="1" noChangeShapeType="1" noTextEdit="1"/>
              </p:cNvSpPr>
              <p:nvPr>
                <p:ph type="body" sz="quarter" idx="13"/>
              </p:nvPr>
            </p:nvSpPr>
            <p:spPr>
              <a:blipFill>
                <a:blip r:embed="rId3"/>
                <a:stretch>
                  <a:fillRect t="-28302" b="-339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84548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B465DA4-06D4-4797-A301-DE719A4A257F}"/>
              </a:ext>
            </a:extLst>
          </p:cNvPr>
          <p:cNvSpPr>
            <a:spLocks noGrp="1"/>
          </p:cNvSpPr>
          <p:nvPr>
            <p:ph type="sldNum" sz="quarter" idx="10"/>
          </p:nvPr>
        </p:nvSpPr>
        <p:spPr/>
        <p:txBody>
          <a:bodyPr/>
          <a:lstStyle/>
          <a:p>
            <a:fld id="{ACAFD8FC-0611-4C63-AEFC-C9ED73E27A74}" type="slidenum">
              <a:rPr lang="zh-CN" altLang="en-US" smtClean="0"/>
              <a:t>6</a:t>
            </a:fld>
            <a:endParaRPr lang="zh-CN" altLang="en-US"/>
          </a:p>
        </p:txBody>
      </p:sp>
      <mc:AlternateContent xmlns:mc="http://schemas.openxmlformats.org/markup-compatibility/2006" xmlns:a14="http://schemas.microsoft.com/office/drawing/2010/main">
        <mc:Choice Requires="a14">
          <p:sp>
            <p:nvSpPr>
              <p:cNvPr id="5" name="文本占位符 4">
                <a:extLst>
                  <a:ext uri="{FF2B5EF4-FFF2-40B4-BE49-F238E27FC236}">
                    <a16:creationId xmlns:a16="http://schemas.microsoft.com/office/drawing/2014/main" id="{929E1C58-AB67-4723-8574-07D5DA4396CE}"/>
                  </a:ext>
                </a:extLst>
              </p:cNvPr>
              <p:cNvSpPr>
                <a:spLocks noGrp="1"/>
              </p:cNvSpPr>
              <p:nvPr>
                <p:ph type="body" sz="quarter" idx="14"/>
              </p:nvPr>
            </p:nvSpPr>
            <p:spPr>
              <a:xfrm>
                <a:off x="515937" y="1104900"/>
                <a:ext cx="11160125" cy="5547522"/>
              </a:xfrm>
            </p:spPr>
            <p:txBody>
              <a:bodyPr/>
              <a:lstStyle/>
              <a:p>
                <a:r>
                  <a:rPr lang="en-US" altLang="zh-CN" sz="2800" b="0" dirty="0">
                    <a:latin typeface="Arial" panose="020B0604020202020204" pitchFamily="34" charset="0"/>
                    <a:cs typeface="Arial" panose="020B0604020202020204" pitchFamily="34" charset="0"/>
                  </a:rPr>
                  <a:t>Riemann</a:t>
                </a:r>
                <a:r>
                  <a:rPr lang="zh-CN" altLang="en-US" sz="2800" b="0" dirty="0">
                    <a:latin typeface="Arial" panose="020B0604020202020204" pitchFamily="34" charset="0"/>
                    <a:cs typeface="Arial" panose="020B0604020202020204" pitchFamily="34" charset="0"/>
                  </a:rPr>
                  <a:t>提出</a:t>
                </a:r>
                <a14:m>
                  <m:oMath xmlns:m="http://schemas.openxmlformats.org/officeDocument/2006/math">
                    <m:r>
                      <a:rPr lang="en-US" altLang="zh-CN" sz="2800" b="0" i="1" smtClean="0">
                        <a:latin typeface="Cambria Math" panose="02040503050406030204" pitchFamily="18" charset="0"/>
                        <a:cs typeface="Arial" panose="020B0604020202020204" pitchFamily="34" charset="0"/>
                      </a:rPr>
                      <m:t>𝜁</m:t>
                    </m:r>
                    <m:r>
                      <a:rPr lang="en-US" altLang="zh-CN" sz="2800" b="0" i="1" smtClean="0">
                        <a:latin typeface="Cambria Math" panose="02040503050406030204" pitchFamily="18" charset="0"/>
                        <a:cs typeface="Arial" panose="020B0604020202020204" pitchFamily="34" charset="0"/>
                      </a:rPr>
                      <m:t>(</m:t>
                    </m:r>
                    <m:r>
                      <a:rPr lang="en-US" altLang="zh-CN" sz="2800" b="0" i="1" smtClean="0">
                        <a:latin typeface="Cambria Math" panose="02040503050406030204" pitchFamily="18" charset="0"/>
                        <a:cs typeface="Arial" panose="020B0604020202020204" pitchFamily="34" charset="0"/>
                      </a:rPr>
                      <m:t>𝑥</m:t>
                    </m:r>
                    <m:r>
                      <a:rPr lang="en-US" altLang="zh-CN" sz="2800" b="0" i="1" smtClean="0">
                        <a:latin typeface="Cambria Math" panose="02040503050406030204" pitchFamily="18" charset="0"/>
                        <a:cs typeface="Arial" panose="020B0604020202020204" pitchFamily="34" charset="0"/>
                      </a:rPr>
                      <m:t>)</m:t>
                    </m:r>
                  </m:oMath>
                </a14:m>
                <a:r>
                  <a:rPr lang="zh-CN" altLang="en-US" sz="2800" b="0" dirty="0">
                    <a:latin typeface="Arial" panose="020B0604020202020204" pitchFamily="34" charset="0"/>
                    <a:cs typeface="Arial" panose="020B0604020202020204" pitchFamily="34" charset="0"/>
                  </a:rPr>
                  <a:t>的第一积分表示 </a:t>
                </a:r>
                <a:r>
                  <a:rPr lang="en-US" altLang="zh-CN" sz="2800" b="0" dirty="0">
                    <a:latin typeface="Arial" panose="020B0604020202020204" pitchFamily="34" charset="0"/>
                    <a:cs typeface="Arial" panose="020B0604020202020204" pitchFamily="34" charset="0"/>
                  </a:rPr>
                  <a:t>(1859)</a:t>
                </a:r>
                <a:r>
                  <a:rPr lang="zh-CN" altLang="en-US" sz="2800" b="0" dirty="0">
                    <a:latin typeface="Arial" panose="020B0604020202020204" pitchFamily="34" charset="0"/>
                    <a:cs typeface="Arial" panose="020B0604020202020204" pitchFamily="34" charset="0"/>
                  </a:rPr>
                  <a:t>：</a:t>
                </a:r>
                <a:endParaRPr lang="en-US" altLang="zh-CN" sz="2800" b="0" dirty="0">
                  <a:latin typeface="Arial" panose="020B0604020202020204" pitchFamily="34" charset="0"/>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cs typeface="Arial" panose="020B0604020202020204" pitchFamily="34" charset="0"/>
                        </a:rPr>
                        <m:t>𝜁</m:t>
                      </m:r>
                      <m:d>
                        <m:dPr>
                          <m:ctrlPr>
                            <a:rPr lang="en-US" altLang="zh-CN" sz="2000" b="0" i="1" smtClean="0">
                              <a:latin typeface="Cambria Math" panose="02040503050406030204" pitchFamily="18" charset="0"/>
                              <a:cs typeface="Arial" panose="020B0604020202020204" pitchFamily="34" charset="0"/>
                            </a:rPr>
                          </m:ctrlPr>
                        </m:dPr>
                        <m:e>
                          <m:r>
                            <a:rPr lang="en-US" altLang="zh-CN" sz="2000" b="0" i="1" smtClean="0">
                              <a:latin typeface="Cambria Math" panose="02040503050406030204" pitchFamily="18" charset="0"/>
                              <a:cs typeface="Arial" panose="020B0604020202020204" pitchFamily="34" charset="0"/>
                            </a:rPr>
                            <m:t>𝑥</m:t>
                          </m:r>
                        </m:e>
                      </m:d>
                      <m:r>
                        <a:rPr lang="en-US" altLang="zh-CN" sz="2000" b="0" i="1" smtClean="0">
                          <a:latin typeface="Cambria Math" panose="02040503050406030204" pitchFamily="18" charset="0"/>
                          <a:cs typeface="Arial" panose="020B0604020202020204" pitchFamily="34" charset="0"/>
                        </a:rPr>
                        <m:t>=</m:t>
                      </m:r>
                      <m:f>
                        <m:fPr>
                          <m:ctrlPr>
                            <a:rPr lang="en-US" altLang="zh-CN" sz="2000" b="0" i="1" smtClean="0">
                              <a:latin typeface="Cambria Math" panose="02040503050406030204" pitchFamily="18" charset="0"/>
                              <a:cs typeface="Arial" panose="020B0604020202020204" pitchFamily="34" charset="0"/>
                            </a:rPr>
                          </m:ctrlPr>
                        </m:fPr>
                        <m:num>
                          <m:r>
                            <a:rPr lang="en-US" altLang="zh-CN" sz="2000" b="0" i="1" smtClean="0">
                              <a:latin typeface="Cambria Math" panose="02040503050406030204" pitchFamily="18" charset="0"/>
                              <a:cs typeface="Arial" panose="020B0604020202020204" pitchFamily="34" charset="0"/>
                            </a:rPr>
                            <m:t>1</m:t>
                          </m:r>
                        </m:num>
                        <m:den>
                          <m:r>
                            <m:rPr>
                              <m:sty m:val="p"/>
                            </m:rPr>
                            <a:rPr lang="en-US" altLang="zh-CN" sz="2000" b="0" i="0" smtClean="0">
                              <a:latin typeface="Cambria Math" panose="02040503050406030204" pitchFamily="18" charset="0"/>
                              <a:cs typeface="Arial" panose="020B0604020202020204" pitchFamily="34" charset="0"/>
                            </a:rPr>
                            <m:t>Γ</m:t>
                          </m:r>
                          <m:r>
                            <a:rPr lang="en-US" altLang="zh-CN" sz="2000" b="0" i="1" smtClean="0">
                              <a:latin typeface="Cambria Math" panose="02040503050406030204" pitchFamily="18" charset="0"/>
                              <a:cs typeface="Arial" panose="020B0604020202020204" pitchFamily="34" charset="0"/>
                            </a:rPr>
                            <m:t>(</m:t>
                          </m:r>
                          <m:r>
                            <a:rPr lang="en-US" altLang="zh-CN" sz="2000" b="0" i="1" smtClean="0">
                              <a:latin typeface="Cambria Math" panose="02040503050406030204" pitchFamily="18" charset="0"/>
                              <a:cs typeface="Arial" panose="020B0604020202020204" pitchFamily="34" charset="0"/>
                            </a:rPr>
                            <m:t>𝑥</m:t>
                          </m:r>
                          <m:r>
                            <a:rPr lang="en-US" altLang="zh-CN" sz="2000" b="0" i="1" smtClean="0">
                              <a:latin typeface="Cambria Math" panose="02040503050406030204" pitchFamily="18" charset="0"/>
                              <a:cs typeface="Arial" panose="020B0604020202020204" pitchFamily="34" charset="0"/>
                            </a:rPr>
                            <m:t>)</m:t>
                          </m:r>
                        </m:den>
                      </m:f>
                      <m:nary>
                        <m:naryPr>
                          <m:limLoc m:val="undOvr"/>
                          <m:ctrlPr>
                            <a:rPr lang="en-US" altLang="zh-CN" sz="2000" b="0" i="1" smtClean="0">
                              <a:latin typeface="Cambria Math" panose="02040503050406030204" pitchFamily="18" charset="0"/>
                              <a:cs typeface="Arial" panose="020B0604020202020204" pitchFamily="34" charset="0"/>
                            </a:rPr>
                          </m:ctrlPr>
                        </m:naryPr>
                        <m:sub>
                          <m:r>
                            <m:rPr>
                              <m:brk m:alnAt="24"/>
                            </m:rPr>
                            <a:rPr lang="en-US" altLang="zh-CN" sz="2000" b="0" i="1" smtClean="0">
                              <a:latin typeface="Cambria Math" panose="02040503050406030204" pitchFamily="18" charset="0"/>
                              <a:cs typeface="Arial" panose="020B0604020202020204" pitchFamily="34" charset="0"/>
                            </a:rPr>
                            <m:t>0</m:t>
                          </m:r>
                        </m:sub>
                        <m:sup>
                          <m:r>
                            <a:rPr lang="en-US" altLang="zh-CN" sz="2000" b="0" i="1" smtClean="0">
                              <a:latin typeface="Cambria Math" panose="02040503050406030204" pitchFamily="18" charset="0"/>
                              <a:cs typeface="Arial" panose="020B0604020202020204" pitchFamily="34" charset="0"/>
                            </a:rPr>
                            <m:t>∞</m:t>
                          </m:r>
                        </m:sup>
                        <m:e>
                          <m:f>
                            <m:fPr>
                              <m:ctrlPr>
                                <a:rPr lang="en-US" altLang="zh-CN" sz="2000" b="0" i="1" smtClean="0">
                                  <a:latin typeface="Cambria Math" panose="02040503050406030204" pitchFamily="18" charset="0"/>
                                  <a:cs typeface="Arial" panose="020B0604020202020204" pitchFamily="34" charset="0"/>
                                </a:rPr>
                              </m:ctrlPr>
                            </m:fPr>
                            <m:num>
                              <m:sSup>
                                <m:sSupPr>
                                  <m:ctrlPr>
                                    <a:rPr lang="en-US" altLang="zh-CN" sz="2000" b="0" i="1" smtClean="0">
                                      <a:latin typeface="Cambria Math" panose="02040503050406030204" pitchFamily="18" charset="0"/>
                                      <a:cs typeface="Arial" panose="020B0604020202020204" pitchFamily="34" charset="0"/>
                                    </a:rPr>
                                  </m:ctrlPr>
                                </m:sSupPr>
                                <m:e>
                                  <m:r>
                                    <a:rPr lang="en-US" altLang="zh-CN" sz="2000" b="0" i="1" smtClean="0">
                                      <a:latin typeface="Cambria Math" panose="02040503050406030204" pitchFamily="18" charset="0"/>
                                      <a:cs typeface="Arial" panose="020B0604020202020204" pitchFamily="34" charset="0"/>
                                    </a:rPr>
                                    <m:t>𝑡</m:t>
                                  </m:r>
                                </m:e>
                                <m:sup>
                                  <m:r>
                                    <a:rPr lang="en-US" altLang="zh-CN" sz="2000" b="0" i="1" smtClean="0">
                                      <a:latin typeface="Cambria Math" panose="02040503050406030204" pitchFamily="18" charset="0"/>
                                      <a:cs typeface="Arial" panose="020B0604020202020204" pitchFamily="34" charset="0"/>
                                    </a:rPr>
                                    <m:t>𝑥</m:t>
                                  </m:r>
                                  <m:r>
                                    <a:rPr lang="en-US" altLang="zh-CN" sz="2000" b="0" i="1" smtClean="0">
                                      <a:latin typeface="Cambria Math" panose="02040503050406030204" pitchFamily="18" charset="0"/>
                                      <a:cs typeface="Arial" panose="020B0604020202020204" pitchFamily="34" charset="0"/>
                                    </a:rPr>
                                    <m:t>−1</m:t>
                                  </m:r>
                                </m:sup>
                              </m:sSup>
                            </m:num>
                            <m:den>
                              <m:sSup>
                                <m:sSupPr>
                                  <m:ctrlPr>
                                    <a:rPr lang="en-US" altLang="zh-CN" sz="2000" b="0" i="1" smtClean="0">
                                      <a:latin typeface="Cambria Math" panose="02040503050406030204" pitchFamily="18" charset="0"/>
                                      <a:cs typeface="Arial" panose="020B0604020202020204" pitchFamily="34" charset="0"/>
                                    </a:rPr>
                                  </m:ctrlPr>
                                </m:sSupPr>
                                <m:e>
                                  <m:r>
                                    <a:rPr lang="en-US" altLang="zh-CN" sz="2000" b="0" i="1" smtClean="0">
                                      <a:latin typeface="Cambria Math" panose="02040503050406030204" pitchFamily="18" charset="0"/>
                                      <a:cs typeface="Arial" panose="020B0604020202020204" pitchFamily="34" charset="0"/>
                                    </a:rPr>
                                    <m:t>𝑒</m:t>
                                  </m:r>
                                </m:e>
                                <m:sup>
                                  <m:r>
                                    <a:rPr lang="en-US" altLang="zh-CN" sz="2000" b="0" i="1" smtClean="0">
                                      <a:latin typeface="Cambria Math" panose="02040503050406030204" pitchFamily="18" charset="0"/>
                                      <a:cs typeface="Arial" panose="020B0604020202020204" pitchFamily="34" charset="0"/>
                                    </a:rPr>
                                    <m:t>𝑡</m:t>
                                  </m:r>
                                </m:sup>
                              </m:sSup>
                              <m:r>
                                <a:rPr lang="en-US" altLang="zh-CN" sz="2000" b="0" i="1" smtClean="0">
                                  <a:latin typeface="Cambria Math" panose="02040503050406030204" pitchFamily="18" charset="0"/>
                                  <a:cs typeface="Arial" panose="020B0604020202020204" pitchFamily="34" charset="0"/>
                                </a:rPr>
                                <m:t>−1</m:t>
                              </m:r>
                            </m:den>
                          </m:f>
                        </m:e>
                      </m:nary>
                      <m:r>
                        <a:rPr lang="en-US" altLang="zh-CN" sz="2000" b="0" i="1" smtClean="0">
                          <a:latin typeface="Cambria Math" panose="02040503050406030204" pitchFamily="18" charset="0"/>
                          <a:cs typeface="Arial" panose="020B0604020202020204" pitchFamily="34" charset="0"/>
                        </a:rPr>
                        <m:t>𝑑𝑡</m:t>
                      </m:r>
                    </m:oMath>
                  </m:oMathPara>
                </a14:m>
                <a:endParaRPr lang="en-US" altLang="zh-CN" sz="2000" b="0" dirty="0">
                  <a:latin typeface="Arial" panose="020B0604020202020204" pitchFamily="34" charset="0"/>
                  <a:cs typeface="Arial" panose="020B0604020202020204" pitchFamily="34" charset="0"/>
                </a:endParaRPr>
              </a:p>
              <a:p>
                <a:pPr lvl="1"/>
                <a:r>
                  <a:rPr lang="zh-CN" altLang="en-US" sz="2400" b="0" dirty="0">
                    <a:latin typeface="Arial" panose="020B0604020202020204" pitchFamily="34" charset="0"/>
                    <a:cs typeface="Arial" panose="020B0604020202020204" pitchFamily="34" charset="0"/>
                  </a:rPr>
                  <a:t>其中，</a:t>
                </a:r>
                <a:r>
                  <a:rPr lang="en-US" altLang="zh-CN" sz="2400" b="0" dirty="0">
                    <a:solidFill>
                      <a:srgbClr val="C00000"/>
                    </a:solidFill>
                    <a:latin typeface="Arial" panose="020B0604020202020204" pitchFamily="34" charset="0"/>
                    <a:cs typeface="Arial" panose="020B0604020202020204" pitchFamily="34" charset="0"/>
                  </a:rPr>
                  <a:t>Gamma</a:t>
                </a:r>
                <a:r>
                  <a:rPr lang="zh-CN" altLang="en-US" sz="2400" b="0" dirty="0">
                    <a:solidFill>
                      <a:srgbClr val="C00000"/>
                    </a:solidFill>
                    <a:latin typeface="Arial" panose="020B0604020202020204" pitchFamily="34" charset="0"/>
                    <a:cs typeface="Arial" panose="020B0604020202020204" pitchFamily="34" charset="0"/>
                  </a:rPr>
                  <a:t>函数</a:t>
                </a:r>
                <a14:m>
                  <m:oMath xmlns:m="http://schemas.openxmlformats.org/officeDocument/2006/math">
                    <m:r>
                      <m:rPr>
                        <m:sty m:val="p"/>
                      </m:rPr>
                      <a:rPr lang="en-US" altLang="zh-CN" sz="2400" b="0" i="0" smtClean="0">
                        <a:latin typeface="Cambria Math" panose="02040503050406030204" pitchFamily="18" charset="0"/>
                        <a:cs typeface="Arial" panose="020B0604020202020204" pitchFamily="34" charset="0"/>
                      </a:rPr>
                      <m:t>Γ</m:t>
                    </m:r>
                    <m:d>
                      <m:dPr>
                        <m:ctrlPr>
                          <a:rPr lang="en-US" altLang="zh-CN" sz="2400" b="0" i="1" smtClean="0">
                            <a:latin typeface="Cambria Math" panose="02040503050406030204" pitchFamily="18" charset="0"/>
                            <a:cs typeface="Arial" panose="020B0604020202020204" pitchFamily="34" charset="0"/>
                          </a:rPr>
                        </m:ctrlPr>
                      </m:dPr>
                      <m:e>
                        <m:r>
                          <a:rPr lang="en-US" altLang="zh-CN" sz="2400" b="0" i="1" smtClean="0">
                            <a:latin typeface="Cambria Math" panose="02040503050406030204" pitchFamily="18" charset="0"/>
                            <a:cs typeface="Arial" panose="020B0604020202020204" pitchFamily="34" charset="0"/>
                          </a:rPr>
                          <m:t>𝑥</m:t>
                        </m:r>
                      </m:e>
                    </m:d>
                  </m:oMath>
                </a14:m>
                <a:r>
                  <a:rPr lang="zh-CN" altLang="en-US" sz="2400" b="0" dirty="0">
                    <a:latin typeface="Arial" panose="020B0604020202020204" pitchFamily="34" charset="0"/>
                    <a:cs typeface="Arial" panose="020B0604020202020204" pitchFamily="34" charset="0"/>
                  </a:rPr>
                  <a:t>，广泛应用于概率论与组合数学中。</a:t>
                </a:r>
                <a:endParaRPr lang="en-US" altLang="zh-CN" sz="2400" b="0" dirty="0">
                  <a:latin typeface="Arial" panose="020B0604020202020204" pitchFamily="34" charset="0"/>
                  <a:cs typeface="Arial" panose="020B0604020202020204" pitchFamily="34" charset="0"/>
                </a:endParaRPr>
              </a:p>
              <a:p>
                <a:r>
                  <a:rPr lang="zh-CN" altLang="en-US" sz="2800" b="0" dirty="0">
                    <a:latin typeface="Arial" panose="020B0604020202020204" pitchFamily="34" charset="0"/>
                    <a:cs typeface="Arial" panose="020B0604020202020204" pitchFamily="34" charset="0"/>
                  </a:rPr>
                  <a:t>这里，</a:t>
                </a:r>
                <a:r>
                  <a:rPr lang="zh-CN" altLang="en-US" sz="2800" dirty="0">
                    <a:latin typeface="Arial" panose="020B0604020202020204" pitchFamily="34" charset="0"/>
                    <a:cs typeface="Arial" panose="020B0604020202020204" pitchFamily="34" charset="0"/>
                  </a:rPr>
                  <a:t>我们利用</a:t>
                </a:r>
                <a:r>
                  <a:rPr lang="zh-CN" altLang="en-US" sz="2800" dirty="0">
                    <a:solidFill>
                      <a:srgbClr val="C00000"/>
                    </a:solidFill>
                    <a:latin typeface="Arial" panose="020B0604020202020204" pitchFamily="34" charset="0"/>
                    <a:cs typeface="Arial" panose="020B0604020202020204" pitchFamily="34" charset="0"/>
                  </a:rPr>
                  <a:t>数值积分</a:t>
                </a:r>
                <a:r>
                  <a:rPr lang="zh-CN" altLang="en-US" sz="2800" dirty="0">
                    <a:latin typeface="Arial" panose="020B0604020202020204" pitchFamily="34" charset="0"/>
                    <a:cs typeface="Arial" panose="020B0604020202020204" pitchFamily="34" charset="0"/>
                  </a:rPr>
                  <a:t>的思路，在</a:t>
                </a:r>
                <a14:m>
                  <m:oMath xmlns:m="http://schemas.openxmlformats.org/officeDocument/2006/math">
                    <m:r>
                      <a:rPr lang="en-US" altLang="zh-CN" sz="2800" b="1" i="1" smtClean="0">
                        <a:latin typeface="Cambria Math" panose="02040503050406030204" pitchFamily="18" charset="0"/>
                        <a:cs typeface="Arial" panose="020B0604020202020204" pitchFamily="34" charset="0"/>
                      </a:rPr>
                      <m:t>𝒙</m:t>
                    </m:r>
                    <m:r>
                      <a:rPr lang="en-US" altLang="zh-CN" sz="2800" b="1" i="1" smtClean="0">
                        <a:latin typeface="Cambria Math" panose="02040503050406030204" pitchFamily="18" charset="0"/>
                        <a:cs typeface="Arial" panose="020B0604020202020204" pitchFamily="34" charset="0"/>
                      </a:rPr>
                      <m:t>∈(</m:t>
                    </m:r>
                    <m:r>
                      <a:rPr lang="en-US" altLang="zh-CN" sz="2800" b="1" i="1" smtClean="0">
                        <a:latin typeface="Cambria Math" panose="02040503050406030204" pitchFamily="18" charset="0"/>
                        <a:cs typeface="Arial" panose="020B0604020202020204" pitchFamily="34" charset="0"/>
                      </a:rPr>
                      <m:t>𝟑</m:t>
                    </m:r>
                    <m:r>
                      <a:rPr lang="en-US" altLang="zh-CN" sz="2800" b="1" i="1" smtClean="0">
                        <a:latin typeface="Cambria Math" panose="02040503050406030204" pitchFamily="18" charset="0"/>
                        <a:cs typeface="Arial" panose="020B0604020202020204" pitchFamily="34" charset="0"/>
                      </a:rPr>
                      <m:t>,</m:t>
                    </m:r>
                    <m:r>
                      <a:rPr lang="zh-CN" altLang="en-US" sz="2800" b="1" i="1" smtClean="0">
                        <a:latin typeface="Cambria Math" panose="02040503050406030204" pitchFamily="18" charset="0"/>
                        <a:cs typeface="Arial" panose="020B0604020202020204" pitchFamily="34" charset="0"/>
                      </a:rPr>
                      <m:t> </m:t>
                    </m:r>
                    <m:r>
                      <a:rPr lang="en-US" altLang="zh-CN" sz="2800" b="1" i="1" smtClean="0">
                        <a:latin typeface="Cambria Math" panose="02040503050406030204" pitchFamily="18" charset="0"/>
                        <a:cs typeface="Arial" panose="020B0604020202020204" pitchFamily="34" charset="0"/>
                      </a:rPr>
                      <m:t>+∞)</m:t>
                    </m:r>
                  </m:oMath>
                </a14:m>
                <a:r>
                  <a:rPr lang="zh-CN" altLang="en-US" sz="2800" dirty="0">
                    <a:latin typeface="Arial" panose="020B0604020202020204" pitchFamily="34" charset="0"/>
                    <a:cs typeface="Arial" panose="020B0604020202020204" pitchFamily="34" charset="0"/>
                  </a:rPr>
                  <a:t>的定义域内，以</a:t>
                </a:r>
                <a:r>
                  <a:rPr lang="zh-CN" altLang="en-US" sz="2800" dirty="0">
                    <a:solidFill>
                      <a:srgbClr val="C00000"/>
                    </a:solidFill>
                    <a:latin typeface="Arial" panose="020B0604020202020204" pitchFamily="34" charset="0"/>
                    <a:cs typeface="Arial" panose="020B0604020202020204" pitchFamily="34" charset="0"/>
                  </a:rPr>
                  <a:t>任意精度</a:t>
                </a:r>
                <a:r>
                  <a:rPr lang="zh-CN" altLang="en-US" sz="2800" dirty="0">
                    <a:latin typeface="Arial" panose="020B0604020202020204" pitchFamily="34" charset="0"/>
                    <a:cs typeface="Arial" panose="020B0604020202020204" pitchFamily="34" charset="0"/>
                  </a:rPr>
                  <a:t>求解积分：</a:t>
                </a:r>
                <a:endParaRPr lang="en-US" altLang="zh-CN" sz="2800" dirty="0">
                  <a:latin typeface="Arial" panose="020B0604020202020204" pitchFamily="34" charset="0"/>
                  <a:cs typeface="Arial" panose="020B0604020202020204" pitchFamily="34" charset="0"/>
                </a:endParaRPr>
              </a:p>
              <a:p>
                <a:pPr marL="0" indent="0" algn="ctr">
                  <a:buNone/>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cs typeface="Arial" panose="020B0604020202020204" pitchFamily="34" charset="0"/>
                        </a:rPr>
                        <m:t>𝐼</m:t>
                      </m:r>
                      <m:r>
                        <a:rPr lang="en-US" altLang="zh-CN" sz="2000" b="0" i="1" smtClean="0">
                          <a:latin typeface="Cambria Math" panose="02040503050406030204" pitchFamily="18" charset="0"/>
                          <a:cs typeface="Arial" panose="020B0604020202020204" pitchFamily="34" charset="0"/>
                        </a:rPr>
                        <m:t>=</m:t>
                      </m:r>
                      <m:nary>
                        <m:naryPr>
                          <m:limLoc m:val="undOvr"/>
                          <m:ctrlPr>
                            <a:rPr lang="en-US" altLang="zh-CN" sz="2000" b="0" i="1">
                              <a:latin typeface="Cambria Math" panose="02040503050406030204" pitchFamily="18" charset="0"/>
                              <a:cs typeface="Arial" panose="020B0604020202020204" pitchFamily="34" charset="0"/>
                            </a:rPr>
                          </m:ctrlPr>
                        </m:naryPr>
                        <m:sub>
                          <m:r>
                            <m:rPr>
                              <m:brk m:alnAt="24"/>
                            </m:rPr>
                            <a:rPr lang="en-US" altLang="zh-CN" sz="2000" b="0" i="1">
                              <a:latin typeface="Cambria Math" panose="02040503050406030204" pitchFamily="18" charset="0"/>
                              <a:cs typeface="Arial" panose="020B0604020202020204" pitchFamily="34" charset="0"/>
                            </a:rPr>
                            <m:t>0</m:t>
                          </m:r>
                        </m:sub>
                        <m:sup>
                          <m:r>
                            <a:rPr lang="en-US" altLang="zh-CN" sz="2000" b="0" i="1">
                              <a:latin typeface="Cambria Math" panose="02040503050406030204" pitchFamily="18" charset="0"/>
                              <a:cs typeface="Arial" panose="020B0604020202020204" pitchFamily="34" charset="0"/>
                            </a:rPr>
                            <m:t>∞</m:t>
                          </m:r>
                        </m:sup>
                        <m:e>
                          <m:f>
                            <m:fPr>
                              <m:ctrlPr>
                                <a:rPr lang="en-US" altLang="zh-CN" sz="2000" b="0" i="1">
                                  <a:latin typeface="Cambria Math" panose="02040503050406030204" pitchFamily="18" charset="0"/>
                                  <a:cs typeface="Arial" panose="020B0604020202020204" pitchFamily="34" charset="0"/>
                                </a:rPr>
                              </m:ctrlPr>
                            </m:fPr>
                            <m:num>
                              <m:sSup>
                                <m:sSupPr>
                                  <m:ctrlPr>
                                    <a:rPr lang="en-US" altLang="zh-CN" sz="2000" b="0" i="1">
                                      <a:latin typeface="Cambria Math" panose="02040503050406030204" pitchFamily="18" charset="0"/>
                                      <a:cs typeface="Arial" panose="020B0604020202020204" pitchFamily="34" charset="0"/>
                                    </a:rPr>
                                  </m:ctrlPr>
                                </m:sSupPr>
                                <m:e>
                                  <m:r>
                                    <a:rPr lang="en-US" altLang="zh-CN" sz="2000" b="0" i="1">
                                      <a:latin typeface="Cambria Math" panose="02040503050406030204" pitchFamily="18" charset="0"/>
                                      <a:cs typeface="Arial" panose="020B0604020202020204" pitchFamily="34" charset="0"/>
                                    </a:rPr>
                                    <m:t>𝑡</m:t>
                                  </m:r>
                                </m:e>
                                <m:sup>
                                  <m:r>
                                    <a:rPr lang="en-US" altLang="zh-CN" sz="2000" b="0" i="1">
                                      <a:latin typeface="Cambria Math" panose="02040503050406030204" pitchFamily="18" charset="0"/>
                                      <a:cs typeface="Arial" panose="020B0604020202020204" pitchFamily="34" charset="0"/>
                                    </a:rPr>
                                    <m:t>𝑥</m:t>
                                  </m:r>
                                  <m:r>
                                    <a:rPr lang="en-US" altLang="zh-CN" sz="2000" b="0" i="1">
                                      <a:latin typeface="Cambria Math" panose="02040503050406030204" pitchFamily="18" charset="0"/>
                                      <a:cs typeface="Arial" panose="020B0604020202020204" pitchFamily="34" charset="0"/>
                                    </a:rPr>
                                    <m:t>−1</m:t>
                                  </m:r>
                                </m:sup>
                              </m:sSup>
                            </m:num>
                            <m:den>
                              <m:sSup>
                                <m:sSupPr>
                                  <m:ctrlPr>
                                    <a:rPr lang="en-US" altLang="zh-CN" sz="2000" b="0" i="1">
                                      <a:latin typeface="Cambria Math" panose="02040503050406030204" pitchFamily="18" charset="0"/>
                                      <a:cs typeface="Arial" panose="020B0604020202020204" pitchFamily="34" charset="0"/>
                                    </a:rPr>
                                  </m:ctrlPr>
                                </m:sSupPr>
                                <m:e>
                                  <m:r>
                                    <a:rPr lang="en-US" altLang="zh-CN" sz="2000" b="0" i="1">
                                      <a:latin typeface="Cambria Math" panose="02040503050406030204" pitchFamily="18" charset="0"/>
                                      <a:cs typeface="Arial" panose="020B0604020202020204" pitchFamily="34" charset="0"/>
                                    </a:rPr>
                                    <m:t>𝑒</m:t>
                                  </m:r>
                                </m:e>
                                <m:sup>
                                  <m:r>
                                    <a:rPr lang="en-US" altLang="zh-CN" sz="2000" b="0" i="1">
                                      <a:latin typeface="Cambria Math" panose="02040503050406030204" pitchFamily="18" charset="0"/>
                                      <a:cs typeface="Arial" panose="020B0604020202020204" pitchFamily="34" charset="0"/>
                                    </a:rPr>
                                    <m:t>𝑡</m:t>
                                  </m:r>
                                </m:sup>
                              </m:sSup>
                              <m:r>
                                <a:rPr lang="en-US" altLang="zh-CN" sz="2000" b="0" i="1">
                                  <a:latin typeface="Cambria Math" panose="02040503050406030204" pitchFamily="18" charset="0"/>
                                  <a:cs typeface="Arial" panose="020B0604020202020204" pitchFamily="34" charset="0"/>
                                </a:rPr>
                                <m:t>−1</m:t>
                              </m:r>
                            </m:den>
                          </m:f>
                        </m:e>
                      </m:nary>
                      <m:r>
                        <a:rPr lang="en-US" altLang="zh-CN" sz="2000" b="0" i="1">
                          <a:latin typeface="Cambria Math" panose="02040503050406030204" pitchFamily="18" charset="0"/>
                          <a:cs typeface="Arial" panose="020B0604020202020204" pitchFamily="34" charset="0"/>
                        </a:rPr>
                        <m:t>𝑑𝑡</m:t>
                      </m:r>
                    </m:oMath>
                  </m:oMathPara>
                </a14:m>
                <a:endParaRPr lang="en-US" altLang="zh-CN" sz="2000" dirty="0">
                  <a:latin typeface="Arial" panose="020B0604020202020204" pitchFamily="34" charset="0"/>
                  <a:cs typeface="Arial" panose="020B0604020202020204" pitchFamily="34" charset="0"/>
                </a:endParaRPr>
              </a:p>
              <a:p>
                <a:pPr lvl="1"/>
                <a:r>
                  <a:rPr lang="zh-CN" altLang="en-US" sz="2400" dirty="0">
                    <a:latin typeface="Arial" panose="020B0604020202020204" pitchFamily="34" charset="0"/>
                    <a:cs typeface="Arial" panose="020B0604020202020204" pitchFamily="34" charset="0"/>
                  </a:rPr>
                  <a:t>需要分析方法误差和舍入误差</a:t>
                </a:r>
                <a:endParaRPr lang="en-US" altLang="zh-CN" sz="2400" dirty="0">
                  <a:latin typeface="Arial" panose="020B0604020202020204" pitchFamily="34" charset="0"/>
                  <a:cs typeface="Arial" panose="020B0604020202020204" pitchFamily="34" charset="0"/>
                </a:endParaRPr>
              </a:p>
              <a:p>
                <a:pPr lvl="1"/>
                <a:r>
                  <a:rPr lang="zh-CN" altLang="en-US" sz="2400" b="0" dirty="0">
                    <a:latin typeface="Arial" panose="020B0604020202020204" pitchFamily="34" charset="0"/>
                    <a:cs typeface="Arial" panose="020B0604020202020204" pitchFamily="34" charset="0"/>
                  </a:rPr>
                  <a:t>在报告中</a:t>
                </a:r>
                <a:r>
                  <a:rPr lang="zh-CN" altLang="en-US" sz="2400" dirty="0">
                    <a:latin typeface="Arial" panose="020B0604020202020204" pitchFamily="34" charset="0"/>
                    <a:cs typeface="Arial" panose="020B0604020202020204" pitchFamily="34" charset="0"/>
                  </a:rPr>
                  <a:t>以</a:t>
                </a:r>
                <a14:m>
                  <m:oMath xmlns:m="http://schemas.openxmlformats.org/officeDocument/2006/math">
                    <m:r>
                      <a:rPr lang="en-US" altLang="zh-CN" sz="2400" b="0" i="1" smtClean="0">
                        <a:latin typeface="Cambria Math" panose="02040503050406030204" pitchFamily="18" charset="0"/>
                        <a:cs typeface="Arial" panose="020B0604020202020204" pitchFamily="34" charset="0"/>
                      </a:rPr>
                      <m:t>𝑥</m:t>
                    </m:r>
                    <m:r>
                      <a:rPr lang="en-US" altLang="zh-CN" sz="2400" b="0" i="1" smtClean="0">
                        <a:latin typeface="Cambria Math" panose="02040503050406030204" pitchFamily="18" charset="0"/>
                        <a:cs typeface="Arial" panose="020B0604020202020204" pitchFamily="34" charset="0"/>
                      </a:rPr>
                      <m:t>=3.5</m:t>
                    </m:r>
                  </m:oMath>
                </a14:m>
                <a:r>
                  <a:rPr lang="zh-CN" altLang="en-US" sz="2400" b="0" dirty="0">
                    <a:latin typeface="Arial" panose="020B0604020202020204" pitchFamily="34" charset="0"/>
                    <a:cs typeface="Arial" panose="020B0604020202020204" pitchFamily="34" charset="0"/>
                  </a:rPr>
                  <a:t>为例，给出</a:t>
                </a:r>
                <a14:m>
                  <m:oMath xmlns:m="http://schemas.openxmlformats.org/officeDocument/2006/math">
                    <m:r>
                      <a:rPr lang="en-US" altLang="zh-CN" sz="2400" b="0" i="1" smtClean="0">
                        <a:latin typeface="Cambria Math" panose="02040503050406030204" pitchFamily="18" charset="0"/>
                        <a:cs typeface="Arial" panose="020B0604020202020204" pitchFamily="34" charset="0"/>
                      </a:rPr>
                      <m:t>𝐼</m:t>
                    </m:r>
                  </m:oMath>
                </a14:m>
                <a:r>
                  <a:rPr lang="zh-CN" altLang="en-US" sz="2400" b="0" dirty="0">
                    <a:latin typeface="Arial" panose="020B0604020202020204" pitchFamily="34" charset="0"/>
                    <a:cs typeface="Arial" panose="020B0604020202020204" pitchFamily="34" charset="0"/>
                  </a:rPr>
                  <a:t>精确到</a:t>
                </a:r>
                <a:r>
                  <a:rPr lang="en-US" altLang="zh-CN" sz="2400" dirty="0">
                    <a:latin typeface="Arial" panose="020B0604020202020204" pitchFamily="34" charset="0"/>
                    <a:cs typeface="Arial" panose="020B0604020202020204" pitchFamily="34" charset="0"/>
                  </a:rPr>
                  <a:t>4</a:t>
                </a:r>
                <a:r>
                  <a:rPr lang="zh-CN" altLang="en-US" sz="2400" b="0" dirty="0">
                    <a:latin typeface="Arial" panose="020B0604020202020204" pitchFamily="34" charset="0"/>
                    <a:cs typeface="Arial" panose="020B0604020202020204" pitchFamily="34" charset="0"/>
                  </a:rPr>
                  <a:t>位小数的求解结果</a:t>
                </a:r>
                <a:endParaRPr lang="en-US" altLang="zh-CN" sz="2400" b="0" dirty="0">
                  <a:latin typeface="Arial" panose="020B0604020202020204" pitchFamily="34" charset="0"/>
                  <a:cs typeface="Arial" panose="020B0604020202020204" pitchFamily="34" charset="0"/>
                </a:endParaRPr>
              </a:p>
              <a:p>
                <a:pPr lvl="1"/>
                <a:r>
                  <a:rPr lang="zh-CN" altLang="en-US" sz="2400" dirty="0">
                    <a:solidFill>
                      <a:schemeClr val="tx1">
                        <a:lumMod val="50000"/>
                        <a:lumOff val="50000"/>
                      </a:schemeClr>
                    </a:solidFill>
                    <a:latin typeface="Arial" panose="020B0604020202020204" pitchFamily="34" charset="0"/>
                    <a:cs typeface="Arial" panose="020B0604020202020204" pitchFamily="34" charset="0"/>
                  </a:rPr>
                  <a:t>提示：考虑对无穷上界积分的数值求解方法及相应误差</a:t>
                </a:r>
                <a:endParaRPr lang="en-US" altLang="zh-CN" sz="2400" b="0" dirty="0">
                  <a:solidFill>
                    <a:schemeClr val="tx1">
                      <a:lumMod val="50000"/>
                      <a:lumOff val="50000"/>
                    </a:schemeClr>
                  </a:solidFill>
                  <a:latin typeface="Arial" panose="020B0604020202020204" pitchFamily="34" charset="0"/>
                  <a:cs typeface="Arial" panose="020B0604020202020204" pitchFamily="34" charset="0"/>
                </a:endParaRPr>
              </a:p>
            </p:txBody>
          </p:sp>
        </mc:Choice>
        <mc:Fallback xmlns="">
          <p:sp>
            <p:nvSpPr>
              <p:cNvPr id="5" name="文本占位符 4">
                <a:extLst>
                  <a:ext uri="{FF2B5EF4-FFF2-40B4-BE49-F238E27FC236}">
                    <a16:creationId xmlns:a16="http://schemas.microsoft.com/office/drawing/2014/main" id="{929E1C58-AB67-4723-8574-07D5DA4396CE}"/>
                  </a:ext>
                </a:extLst>
              </p:cNvPr>
              <p:cNvSpPr>
                <a:spLocks noGrp="1" noRot="1" noChangeAspect="1" noMove="1" noResize="1" noEditPoints="1" noAdjustHandles="1" noChangeArrowheads="1" noChangeShapeType="1" noTextEdit="1"/>
              </p:cNvSpPr>
              <p:nvPr>
                <p:ph type="body" sz="quarter" idx="14"/>
              </p:nvPr>
            </p:nvSpPr>
            <p:spPr>
              <a:xfrm>
                <a:off x="515937" y="1104900"/>
                <a:ext cx="11160125" cy="5547522"/>
              </a:xfrm>
              <a:blipFill>
                <a:blip r:embed="rId2"/>
                <a:stretch>
                  <a:fillRect l="-909" t="-10046" b="-41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占位符 3">
                <a:extLst>
                  <a:ext uri="{FF2B5EF4-FFF2-40B4-BE49-F238E27FC236}">
                    <a16:creationId xmlns:a16="http://schemas.microsoft.com/office/drawing/2014/main" id="{9B1BFD63-CA28-4413-8279-77E837C0F97C}"/>
                  </a:ext>
                </a:extLst>
              </p:cNvPr>
              <p:cNvSpPr>
                <a:spLocks noGrp="1"/>
              </p:cNvSpPr>
              <p:nvPr>
                <p:ph type="body" sz="quarter" idx="13"/>
              </p:nvPr>
            </p:nvSpPr>
            <p:spPr/>
            <p:txBody>
              <a:bodyPr/>
              <a:lstStyle/>
              <a:p>
                <a:r>
                  <a:rPr lang="zh-CN" altLang="en-US" dirty="0">
                    <a:solidFill>
                      <a:srgbClr val="C00000"/>
                    </a:solidFill>
                    <a:latin typeface="Arial" panose="020B0604020202020204" pitchFamily="34" charset="0"/>
                    <a:cs typeface="Arial" panose="020B0604020202020204" pitchFamily="34" charset="0"/>
                  </a:rPr>
                  <a:t>求解定积分：</a:t>
                </a:r>
                <a14:m>
                  <m:oMath xmlns:m="http://schemas.openxmlformats.org/officeDocument/2006/math">
                    <m:r>
                      <a:rPr lang="en-US" altLang="zh-CN" b="1" i="1" smtClean="0">
                        <a:solidFill>
                          <a:srgbClr val="C00000"/>
                        </a:solidFill>
                        <a:latin typeface="Cambria Math" panose="02040503050406030204" pitchFamily="18" charset="0"/>
                        <a:cs typeface="Arial" panose="020B0604020202020204" pitchFamily="34" charset="0"/>
                      </a:rPr>
                      <m:t>𝜻</m:t>
                    </m:r>
                    <m:r>
                      <a:rPr lang="en-US" altLang="zh-CN" b="1" i="1" smtClean="0">
                        <a:solidFill>
                          <a:srgbClr val="C00000"/>
                        </a:solidFill>
                        <a:latin typeface="Cambria Math" panose="02040503050406030204" pitchFamily="18" charset="0"/>
                        <a:cs typeface="Arial" panose="020B0604020202020204" pitchFamily="34" charset="0"/>
                      </a:rPr>
                      <m:t>(</m:t>
                    </m:r>
                    <m:r>
                      <a:rPr lang="en-US" altLang="zh-CN" b="1" i="1" smtClean="0">
                        <a:solidFill>
                          <a:srgbClr val="C00000"/>
                        </a:solidFill>
                        <a:latin typeface="Cambria Math" panose="02040503050406030204" pitchFamily="18" charset="0"/>
                        <a:cs typeface="Arial" panose="020B0604020202020204" pitchFamily="34" charset="0"/>
                      </a:rPr>
                      <m:t>𝒙</m:t>
                    </m:r>
                    <m:r>
                      <a:rPr lang="en-US" altLang="zh-CN" b="1" i="1" smtClean="0">
                        <a:solidFill>
                          <a:srgbClr val="C00000"/>
                        </a:solidFill>
                        <a:latin typeface="Cambria Math" panose="02040503050406030204" pitchFamily="18" charset="0"/>
                        <a:cs typeface="Arial" panose="020B0604020202020204" pitchFamily="34" charset="0"/>
                      </a:rPr>
                      <m:t>)</m:t>
                    </m:r>
                  </m:oMath>
                </a14:m>
                <a:r>
                  <a:rPr lang="zh-CN" altLang="en-US" dirty="0">
                    <a:solidFill>
                      <a:srgbClr val="C00000"/>
                    </a:solidFill>
                    <a:latin typeface="Arial" panose="020B0604020202020204" pitchFamily="34" charset="0"/>
                    <a:cs typeface="Arial" panose="020B0604020202020204" pitchFamily="34" charset="0"/>
                  </a:rPr>
                  <a:t>的积分表示</a:t>
                </a:r>
              </a:p>
            </p:txBody>
          </p:sp>
        </mc:Choice>
        <mc:Fallback xmlns="">
          <p:sp>
            <p:nvSpPr>
              <p:cNvPr id="4" name="文本占位符 3">
                <a:extLst>
                  <a:ext uri="{FF2B5EF4-FFF2-40B4-BE49-F238E27FC236}">
                    <a16:creationId xmlns:a16="http://schemas.microsoft.com/office/drawing/2014/main" id="{9B1BFD63-CA28-4413-8279-77E837C0F97C}"/>
                  </a:ext>
                </a:extLst>
              </p:cNvPr>
              <p:cNvSpPr>
                <a:spLocks noGrp="1" noRot="1" noChangeAspect="1" noMove="1" noResize="1" noEditPoints="1" noAdjustHandles="1" noChangeArrowheads="1" noChangeShapeType="1" noTextEdit="1"/>
              </p:cNvSpPr>
              <p:nvPr>
                <p:ph type="body" sz="quarter" idx="13"/>
              </p:nvPr>
            </p:nvSpPr>
            <p:spPr>
              <a:blipFill>
                <a:blip r:embed="rId3"/>
                <a:stretch>
                  <a:fillRect t="-28302" b="-339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72349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B465DA4-06D4-4797-A301-DE719A4A257F}"/>
              </a:ext>
            </a:extLst>
          </p:cNvPr>
          <p:cNvSpPr>
            <a:spLocks noGrp="1"/>
          </p:cNvSpPr>
          <p:nvPr>
            <p:ph type="sldNum" sz="quarter" idx="10"/>
          </p:nvPr>
        </p:nvSpPr>
        <p:spPr/>
        <p:txBody>
          <a:bodyPr/>
          <a:lstStyle/>
          <a:p>
            <a:fld id="{ACAFD8FC-0611-4C63-AEFC-C9ED73E27A74}" type="slidenum">
              <a:rPr lang="zh-CN" altLang="en-US" smtClean="0"/>
              <a:t>7</a:t>
            </a:fld>
            <a:endParaRPr lang="zh-CN" altLang="en-US"/>
          </a:p>
        </p:txBody>
      </p:sp>
      <mc:AlternateContent xmlns:mc="http://schemas.openxmlformats.org/markup-compatibility/2006" xmlns:a14="http://schemas.microsoft.com/office/drawing/2010/main">
        <mc:Choice Requires="a14">
          <p:sp>
            <p:nvSpPr>
              <p:cNvPr id="5" name="文本占位符 4">
                <a:extLst>
                  <a:ext uri="{FF2B5EF4-FFF2-40B4-BE49-F238E27FC236}">
                    <a16:creationId xmlns:a16="http://schemas.microsoft.com/office/drawing/2014/main" id="{929E1C58-AB67-4723-8574-07D5DA4396CE}"/>
                  </a:ext>
                </a:extLst>
              </p:cNvPr>
              <p:cNvSpPr>
                <a:spLocks noGrp="1"/>
              </p:cNvSpPr>
              <p:nvPr>
                <p:ph type="body" sz="quarter" idx="14"/>
              </p:nvPr>
            </p:nvSpPr>
            <p:spPr>
              <a:xfrm>
                <a:off x="515937" y="1104900"/>
                <a:ext cx="11160125" cy="5547522"/>
              </a:xfrm>
            </p:spPr>
            <p:txBody>
              <a:bodyPr/>
              <a:lstStyle/>
              <a:p>
                <a:r>
                  <a:rPr lang="zh-CN" altLang="en-US" sz="2800" b="0" dirty="0">
                    <a:latin typeface="Arial" panose="020B0604020202020204" pitchFamily="34" charset="0"/>
                    <a:cs typeface="Arial" panose="020B0604020202020204" pitchFamily="34" charset="0"/>
                  </a:rPr>
                  <a:t>根据</a:t>
                </a:r>
                <a14:m>
                  <m:oMath xmlns:m="http://schemas.openxmlformats.org/officeDocument/2006/math">
                    <m:r>
                      <a:rPr lang="en-US" altLang="zh-CN" sz="2800" b="0" i="1" smtClean="0">
                        <a:latin typeface="Cambria Math" panose="02040503050406030204" pitchFamily="18" charset="0"/>
                        <a:cs typeface="Arial" panose="020B0604020202020204" pitchFamily="34" charset="0"/>
                      </a:rPr>
                      <m:t>𝜁</m:t>
                    </m:r>
                    <m:r>
                      <a:rPr lang="en-US" altLang="zh-CN" sz="2800" b="0" i="1" smtClean="0">
                        <a:latin typeface="Cambria Math" panose="02040503050406030204" pitchFamily="18" charset="0"/>
                        <a:cs typeface="Arial" panose="020B0604020202020204" pitchFamily="34" charset="0"/>
                      </a:rPr>
                      <m:t>(</m:t>
                    </m:r>
                    <m:r>
                      <a:rPr lang="en-US" altLang="zh-CN" sz="2800" b="0" i="1" smtClean="0">
                        <a:latin typeface="Cambria Math" panose="02040503050406030204" pitchFamily="18" charset="0"/>
                        <a:cs typeface="Arial" panose="020B0604020202020204" pitchFamily="34" charset="0"/>
                      </a:rPr>
                      <m:t>𝑥</m:t>
                    </m:r>
                    <m:r>
                      <a:rPr lang="en-US" altLang="zh-CN" sz="2800" b="0" i="1" smtClean="0">
                        <a:latin typeface="Cambria Math" panose="02040503050406030204" pitchFamily="18" charset="0"/>
                        <a:cs typeface="Arial" panose="020B0604020202020204" pitchFamily="34" charset="0"/>
                      </a:rPr>
                      <m:t>)</m:t>
                    </m:r>
                  </m:oMath>
                </a14:m>
                <a:r>
                  <a:rPr lang="zh-CN" altLang="en-US" sz="2800" b="0" dirty="0">
                    <a:latin typeface="Arial" panose="020B0604020202020204" pitchFamily="34" charset="0"/>
                    <a:cs typeface="Arial" panose="020B0604020202020204" pitchFamily="34" charset="0"/>
                  </a:rPr>
                  <a:t>的形式，可构造微分方程：</a:t>
                </a:r>
                <a:endParaRPr lang="en-US" altLang="zh-CN" sz="2800" b="0" dirty="0">
                  <a:latin typeface="Arial" panose="020B0604020202020204" pitchFamily="34" charset="0"/>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sSup>
                        <m:sSupPr>
                          <m:ctrlPr>
                            <a:rPr lang="en-US" altLang="zh-CN" sz="2800" b="0" i="1" smtClean="0">
                              <a:latin typeface="Cambria Math" panose="02040503050406030204" pitchFamily="18" charset="0"/>
                              <a:cs typeface="Arial" panose="020B0604020202020204" pitchFamily="34" charset="0"/>
                            </a:rPr>
                          </m:ctrlPr>
                        </m:sSupPr>
                        <m:e>
                          <m:r>
                            <a:rPr lang="en-US" altLang="zh-CN" sz="2800" b="0" i="1" smtClean="0">
                              <a:latin typeface="Cambria Math" panose="02040503050406030204" pitchFamily="18" charset="0"/>
                              <a:cs typeface="Arial" panose="020B0604020202020204" pitchFamily="34" charset="0"/>
                            </a:rPr>
                            <m:t>𝑦</m:t>
                          </m:r>
                        </m:e>
                        <m:sup>
                          <m:r>
                            <a:rPr lang="en-US" altLang="zh-CN" sz="2800" b="0" i="1" smtClean="0">
                              <a:latin typeface="Cambria Math" panose="02040503050406030204" pitchFamily="18" charset="0"/>
                              <a:cs typeface="Arial" panose="020B0604020202020204" pitchFamily="34" charset="0"/>
                            </a:rPr>
                            <m:t>′</m:t>
                          </m:r>
                        </m:sup>
                      </m:sSup>
                      <m:d>
                        <m:dPr>
                          <m:ctrlPr>
                            <a:rPr lang="en-US" altLang="zh-CN" sz="2800" b="0" i="1" smtClean="0">
                              <a:latin typeface="Cambria Math" panose="02040503050406030204" pitchFamily="18" charset="0"/>
                              <a:cs typeface="Arial" panose="020B0604020202020204" pitchFamily="34" charset="0"/>
                            </a:rPr>
                          </m:ctrlPr>
                        </m:dPr>
                        <m:e>
                          <m:r>
                            <a:rPr lang="en-US" altLang="zh-CN" sz="2800" b="0" i="1" smtClean="0">
                              <a:latin typeface="Cambria Math" panose="02040503050406030204" pitchFamily="18" charset="0"/>
                              <a:cs typeface="Arial" panose="020B0604020202020204" pitchFamily="34" charset="0"/>
                            </a:rPr>
                            <m:t>𝑥</m:t>
                          </m:r>
                        </m:e>
                      </m:d>
                      <m:r>
                        <a:rPr lang="en-US" altLang="zh-CN" sz="2800" b="0" i="1" smtClean="0">
                          <a:latin typeface="Cambria Math" panose="02040503050406030204" pitchFamily="18" charset="0"/>
                          <a:cs typeface="Arial" panose="020B0604020202020204" pitchFamily="34" charset="0"/>
                        </a:rPr>
                        <m:t>=</m:t>
                      </m:r>
                      <m:r>
                        <a:rPr lang="en-US" altLang="zh-CN" sz="2800" b="0" i="1" smtClean="0">
                          <a:latin typeface="Cambria Math" panose="02040503050406030204" pitchFamily="18" charset="0"/>
                          <a:cs typeface="Arial" panose="020B0604020202020204" pitchFamily="34" charset="0"/>
                        </a:rPr>
                        <m:t>𝜁</m:t>
                      </m:r>
                      <m:r>
                        <a:rPr lang="en-US" altLang="zh-CN" sz="2800" b="0" i="1" smtClean="0">
                          <a:latin typeface="Cambria Math" panose="02040503050406030204" pitchFamily="18" charset="0"/>
                          <a:cs typeface="Arial" panose="020B0604020202020204" pitchFamily="34" charset="0"/>
                        </a:rPr>
                        <m:t>(</m:t>
                      </m:r>
                      <m:r>
                        <a:rPr lang="en-US" altLang="zh-CN" sz="2800" b="0" i="1" smtClean="0">
                          <a:latin typeface="Cambria Math" panose="02040503050406030204" pitchFamily="18" charset="0"/>
                          <a:cs typeface="Arial" panose="020B0604020202020204" pitchFamily="34" charset="0"/>
                        </a:rPr>
                        <m:t>𝑦</m:t>
                      </m:r>
                      <m:r>
                        <a:rPr lang="en-US" altLang="zh-CN" sz="2800" b="0" i="1" smtClean="0">
                          <a:latin typeface="Cambria Math" panose="02040503050406030204" pitchFamily="18" charset="0"/>
                          <a:cs typeface="Arial" panose="020B0604020202020204" pitchFamily="34" charset="0"/>
                        </a:rPr>
                        <m:t>)</m:t>
                      </m:r>
                    </m:oMath>
                  </m:oMathPara>
                </a14:m>
                <a:endParaRPr lang="en-US" altLang="zh-CN" sz="2800" b="0" dirty="0">
                  <a:latin typeface="Arial" panose="020B0604020202020204" pitchFamily="34" charset="0"/>
                  <a:cs typeface="Arial" panose="020B0604020202020204" pitchFamily="34" charset="0"/>
                </a:endParaRPr>
              </a:p>
              <a:p>
                <a:pPr marL="0" indent="0">
                  <a:buNone/>
                </a:pPr>
                <a:endParaRPr lang="en-US" altLang="zh-CN" sz="2800" b="0" dirty="0">
                  <a:latin typeface="Arial" panose="020B0604020202020204" pitchFamily="34" charset="0"/>
                  <a:cs typeface="Arial" panose="020B0604020202020204" pitchFamily="34" charset="0"/>
                </a:endParaRPr>
              </a:p>
              <a:p>
                <a:r>
                  <a:rPr lang="zh-CN" altLang="en-US" sz="2800" dirty="0">
                    <a:latin typeface="Arial" panose="020B0604020202020204" pitchFamily="34" charset="0"/>
                    <a:cs typeface="Arial" panose="020B0604020202020204" pitchFamily="34" charset="0"/>
                  </a:rPr>
                  <a:t>任意给定</a:t>
                </a:r>
                <a14:m>
                  <m:oMath xmlns:m="http://schemas.openxmlformats.org/officeDocument/2006/math">
                    <m:r>
                      <a:rPr lang="en-US" altLang="zh-CN" sz="2800" b="1" i="1" smtClean="0">
                        <a:latin typeface="Cambria Math" panose="02040503050406030204" pitchFamily="18" charset="0"/>
                        <a:cs typeface="Arial" panose="020B0604020202020204" pitchFamily="34" charset="0"/>
                      </a:rPr>
                      <m:t>𝒙</m:t>
                    </m:r>
                    <m:r>
                      <a:rPr lang="en-US" altLang="zh-CN" sz="2800" b="1" i="1" smtClean="0">
                        <a:latin typeface="Cambria Math" panose="02040503050406030204" pitchFamily="18" charset="0"/>
                        <a:cs typeface="Arial" panose="020B0604020202020204" pitchFamily="34" charset="0"/>
                      </a:rPr>
                      <m:t>&gt;</m:t>
                    </m:r>
                    <m:r>
                      <a:rPr lang="en-US" altLang="zh-CN" sz="2800" b="1" i="1" smtClean="0">
                        <a:latin typeface="Cambria Math" panose="02040503050406030204" pitchFamily="18" charset="0"/>
                        <a:cs typeface="Arial" panose="020B0604020202020204" pitchFamily="34" charset="0"/>
                      </a:rPr>
                      <m:t>𝟐</m:t>
                    </m:r>
                  </m:oMath>
                </a14:m>
                <a:r>
                  <a:rPr lang="zh-CN" altLang="en-US" sz="2800" dirty="0">
                    <a:latin typeface="Arial" panose="020B0604020202020204" pitchFamily="34" charset="0"/>
                    <a:cs typeface="Arial" panose="020B0604020202020204" pitchFamily="34" charset="0"/>
                  </a:rPr>
                  <a:t>，根据初始条件</a:t>
                </a:r>
                <a14:m>
                  <m:oMath xmlns:m="http://schemas.openxmlformats.org/officeDocument/2006/math">
                    <m:r>
                      <a:rPr lang="en-US" altLang="zh-CN" sz="2800" b="1" i="1" smtClean="0">
                        <a:latin typeface="Cambria Math" panose="02040503050406030204" pitchFamily="18" charset="0"/>
                        <a:cs typeface="Arial" panose="020B0604020202020204" pitchFamily="34" charset="0"/>
                      </a:rPr>
                      <m:t>𝒚</m:t>
                    </m:r>
                    <m:d>
                      <m:dPr>
                        <m:ctrlPr>
                          <a:rPr lang="en-US" altLang="zh-CN" sz="2800" i="1" smtClean="0">
                            <a:latin typeface="Cambria Math" panose="02040503050406030204" pitchFamily="18" charset="0"/>
                            <a:cs typeface="Arial" panose="020B0604020202020204" pitchFamily="34" charset="0"/>
                          </a:rPr>
                        </m:ctrlPr>
                      </m:dPr>
                      <m:e>
                        <m:r>
                          <a:rPr lang="en-US" altLang="zh-CN" sz="2800" b="1" i="1" smtClean="0">
                            <a:latin typeface="Cambria Math" panose="02040503050406030204" pitchFamily="18" charset="0"/>
                            <a:cs typeface="Arial" panose="020B0604020202020204" pitchFamily="34" charset="0"/>
                          </a:rPr>
                          <m:t>𝟐</m:t>
                        </m:r>
                      </m:e>
                    </m:d>
                    <m:r>
                      <a:rPr lang="en-US" altLang="zh-CN" sz="2800" b="1" i="1" smtClean="0">
                        <a:latin typeface="Cambria Math" panose="02040503050406030204" pitchFamily="18" charset="0"/>
                        <a:cs typeface="Arial" panose="020B0604020202020204" pitchFamily="34" charset="0"/>
                      </a:rPr>
                      <m:t>=</m:t>
                    </m:r>
                    <m:r>
                      <a:rPr lang="en-US" altLang="zh-CN" sz="2800" b="1" i="1" smtClean="0">
                        <a:latin typeface="Cambria Math" panose="02040503050406030204" pitchFamily="18" charset="0"/>
                        <a:cs typeface="Arial" panose="020B0604020202020204" pitchFamily="34" charset="0"/>
                      </a:rPr>
                      <m:t>𝟐</m:t>
                    </m:r>
                  </m:oMath>
                </a14:m>
                <a:r>
                  <a:rPr lang="zh-CN" altLang="en-US" sz="2800" dirty="0">
                    <a:latin typeface="Arial" panose="020B0604020202020204" pitchFamily="34" charset="0"/>
                    <a:cs typeface="Arial" panose="020B0604020202020204" pitchFamily="34" charset="0"/>
                  </a:rPr>
                  <a:t>，利用</a:t>
                </a:r>
                <a:r>
                  <a:rPr lang="zh-CN" altLang="en-US" sz="2800" dirty="0">
                    <a:solidFill>
                      <a:srgbClr val="C00000"/>
                    </a:solidFill>
                    <a:latin typeface="Arial" panose="020B0604020202020204" pitchFamily="34" charset="0"/>
                    <a:cs typeface="Arial" panose="020B0604020202020204" pitchFamily="34" charset="0"/>
                  </a:rPr>
                  <a:t>常微分方程的数值解法</a:t>
                </a:r>
                <a:r>
                  <a:rPr lang="zh-CN" altLang="en-US" sz="2800" dirty="0">
                    <a:latin typeface="Arial" panose="020B0604020202020204" pitchFamily="34" charset="0"/>
                    <a:cs typeface="Arial" panose="020B0604020202020204" pitchFamily="34" charset="0"/>
                  </a:rPr>
                  <a:t>，以</a:t>
                </a:r>
                <a:r>
                  <a:rPr lang="zh-CN" altLang="en-US" sz="2800" dirty="0">
                    <a:solidFill>
                      <a:srgbClr val="C00000"/>
                    </a:solidFill>
                    <a:latin typeface="Arial" panose="020B0604020202020204" pitchFamily="34" charset="0"/>
                    <a:cs typeface="Arial" panose="020B0604020202020204" pitchFamily="34" charset="0"/>
                  </a:rPr>
                  <a:t>任意精度</a:t>
                </a:r>
                <a:r>
                  <a:rPr lang="zh-CN" altLang="en-US" sz="2800" dirty="0">
                    <a:latin typeface="Arial" panose="020B0604020202020204" pitchFamily="34" charset="0"/>
                    <a:cs typeface="Arial" panose="020B0604020202020204" pitchFamily="34" charset="0"/>
                  </a:rPr>
                  <a:t>求解微分方程</a:t>
                </a:r>
                <a14:m>
                  <m:oMath xmlns:m="http://schemas.openxmlformats.org/officeDocument/2006/math">
                    <m:sSup>
                      <m:sSupPr>
                        <m:ctrlPr>
                          <a:rPr lang="en-US" altLang="zh-CN" sz="2800" i="1">
                            <a:latin typeface="Cambria Math" panose="02040503050406030204" pitchFamily="18" charset="0"/>
                            <a:cs typeface="Arial" panose="020B0604020202020204" pitchFamily="34" charset="0"/>
                          </a:rPr>
                        </m:ctrlPr>
                      </m:sSupPr>
                      <m:e>
                        <m:r>
                          <a:rPr lang="en-US" altLang="zh-CN" sz="2800" b="1" i="1">
                            <a:latin typeface="Cambria Math" panose="02040503050406030204" pitchFamily="18" charset="0"/>
                            <a:cs typeface="Arial" panose="020B0604020202020204" pitchFamily="34" charset="0"/>
                          </a:rPr>
                          <m:t>𝒚</m:t>
                        </m:r>
                      </m:e>
                      <m:sup>
                        <m:r>
                          <a:rPr lang="en-US" altLang="zh-CN" sz="2800" b="1" i="1">
                            <a:latin typeface="Cambria Math" panose="02040503050406030204" pitchFamily="18" charset="0"/>
                            <a:cs typeface="Arial" panose="020B0604020202020204" pitchFamily="34" charset="0"/>
                          </a:rPr>
                          <m:t>′</m:t>
                        </m:r>
                      </m:sup>
                    </m:sSup>
                    <m:d>
                      <m:dPr>
                        <m:ctrlPr>
                          <a:rPr lang="en-US" altLang="zh-CN" sz="2800" i="1">
                            <a:latin typeface="Cambria Math" panose="02040503050406030204" pitchFamily="18" charset="0"/>
                            <a:cs typeface="Arial" panose="020B0604020202020204" pitchFamily="34" charset="0"/>
                          </a:rPr>
                        </m:ctrlPr>
                      </m:dPr>
                      <m:e>
                        <m:r>
                          <a:rPr lang="en-US" altLang="zh-CN" sz="2800" b="1" i="1">
                            <a:latin typeface="Cambria Math" panose="02040503050406030204" pitchFamily="18" charset="0"/>
                            <a:cs typeface="Arial" panose="020B0604020202020204" pitchFamily="34" charset="0"/>
                          </a:rPr>
                          <m:t>𝒙</m:t>
                        </m:r>
                      </m:e>
                    </m:d>
                    <m:r>
                      <a:rPr lang="en-US" altLang="zh-CN" sz="2800" b="1" i="1">
                        <a:latin typeface="Cambria Math" panose="02040503050406030204" pitchFamily="18" charset="0"/>
                        <a:cs typeface="Arial" panose="020B0604020202020204" pitchFamily="34" charset="0"/>
                      </a:rPr>
                      <m:t>=</m:t>
                    </m:r>
                    <m:r>
                      <a:rPr lang="en-US" altLang="zh-CN" sz="2800" b="1" i="1">
                        <a:latin typeface="Cambria Math" panose="02040503050406030204" pitchFamily="18" charset="0"/>
                        <a:cs typeface="Arial" panose="020B0604020202020204" pitchFamily="34" charset="0"/>
                      </a:rPr>
                      <m:t>𝜻</m:t>
                    </m:r>
                    <m:r>
                      <a:rPr lang="en-US" altLang="zh-CN" sz="2800" b="1" i="1">
                        <a:latin typeface="Cambria Math" panose="02040503050406030204" pitchFamily="18" charset="0"/>
                        <a:cs typeface="Arial" panose="020B0604020202020204" pitchFamily="34" charset="0"/>
                      </a:rPr>
                      <m:t>(</m:t>
                    </m:r>
                    <m:r>
                      <a:rPr lang="en-US" altLang="zh-CN" sz="2800" b="1" i="1">
                        <a:latin typeface="Cambria Math" panose="02040503050406030204" pitchFamily="18" charset="0"/>
                        <a:cs typeface="Arial" panose="020B0604020202020204" pitchFamily="34" charset="0"/>
                      </a:rPr>
                      <m:t>𝒚</m:t>
                    </m:r>
                    <m:r>
                      <a:rPr lang="en-US" altLang="zh-CN" sz="2800" b="1" i="1">
                        <a:latin typeface="Cambria Math" panose="02040503050406030204" pitchFamily="18" charset="0"/>
                        <a:cs typeface="Arial" panose="020B0604020202020204" pitchFamily="34" charset="0"/>
                      </a:rPr>
                      <m:t>)</m:t>
                    </m:r>
                  </m:oMath>
                </a14:m>
                <a:endParaRPr lang="en-US" altLang="zh-CN" sz="2800" dirty="0">
                  <a:latin typeface="Arial" panose="020B0604020202020204" pitchFamily="34" charset="0"/>
                  <a:cs typeface="Arial" panose="020B0604020202020204" pitchFamily="34" charset="0"/>
                </a:endParaRPr>
              </a:p>
              <a:p>
                <a:pPr lvl="1"/>
                <a:r>
                  <a:rPr lang="zh-CN" altLang="en-US" sz="2400" dirty="0">
                    <a:latin typeface="Arial" panose="020B0604020202020204" pitchFamily="34" charset="0"/>
                    <a:cs typeface="Arial" panose="020B0604020202020204" pitchFamily="34" charset="0"/>
                  </a:rPr>
                  <a:t>需要分析方法误差和舍入误差</a:t>
                </a:r>
                <a:endParaRPr lang="en-US" altLang="zh-CN" sz="2400" dirty="0">
                  <a:latin typeface="Arial" panose="020B0604020202020204" pitchFamily="34" charset="0"/>
                  <a:cs typeface="Arial" panose="020B0604020202020204" pitchFamily="34" charset="0"/>
                </a:endParaRPr>
              </a:p>
              <a:p>
                <a:pPr lvl="1"/>
                <a:r>
                  <a:rPr lang="zh-CN" altLang="en-US" sz="2400" b="0" dirty="0">
                    <a:latin typeface="Arial" panose="020B0604020202020204" pitchFamily="34" charset="0"/>
                    <a:cs typeface="Arial" panose="020B0604020202020204" pitchFamily="34" charset="0"/>
                  </a:rPr>
                  <a:t>在报告中</a:t>
                </a:r>
                <a:r>
                  <a:rPr lang="zh-CN" altLang="en-US" sz="2400" dirty="0">
                    <a:latin typeface="Arial" panose="020B0604020202020204" pitchFamily="34" charset="0"/>
                    <a:cs typeface="Arial" panose="020B0604020202020204" pitchFamily="34" charset="0"/>
                  </a:rPr>
                  <a:t>以</a:t>
                </a:r>
                <a14:m>
                  <m:oMath xmlns:m="http://schemas.openxmlformats.org/officeDocument/2006/math">
                    <m:r>
                      <a:rPr lang="en-US" altLang="zh-CN" sz="2400" b="0" i="1" smtClean="0">
                        <a:latin typeface="Cambria Math" panose="02040503050406030204" pitchFamily="18" charset="0"/>
                        <a:cs typeface="Arial" panose="020B0604020202020204" pitchFamily="34" charset="0"/>
                      </a:rPr>
                      <m:t>𝑥</m:t>
                    </m:r>
                    <m:r>
                      <a:rPr lang="en-US" altLang="zh-CN" sz="2400" b="0" i="1" smtClean="0">
                        <a:latin typeface="Cambria Math" panose="02040503050406030204" pitchFamily="18" charset="0"/>
                        <a:cs typeface="Arial" panose="020B0604020202020204" pitchFamily="34" charset="0"/>
                      </a:rPr>
                      <m:t>=4</m:t>
                    </m:r>
                  </m:oMath>
                </a14:m>
                <a:r>
                  <a:rPr lang="zh-CN" altLang="en-US" sz="2400" b="0" dirty="0">
                    <a:latin typeface="Arial" panose="020B0604020202020204" pitchFamily="34" charset="0"/>
                    <a:cs typeface="Arial" panose="020B0604020202020204" pitchFamily="34" charset="0"/>
                  </a:rPr>
                  <a:t>为例，给出</a:t>
                </a:r>
                <a14:m>
                  <m:oMath xmlns:m="http://schemas.openxmlformats.org/officeDocument/2006/math">
                    <m:r>
                      <a:rPr lang="en-US" altLang="zh-CN" sz="2400" b="0" i="1" smtClean="0">
                        <a:latin typeface="Cambria Math" panose="02040503050406030204" pitchFamily="18" charset="0"/>
                        <a:cs typeface="Arial" panose="020B0604020202020204" pitchFamily="34" charset="0"/>
                      </a:rPr>
                      <m:t>𝑦</m:t>
                    </m:r>
                    <m:r>
                      <a:rPr lang="en-US" altLang="zh-CN" sz="2400" b="0" i="1" smtClean="0">
                        <a:latin typeface="Cambria Math" panose="02040503050406030204" pitchFamily="18" charset="0"/>
                        <a:cs typeface="Arial" panose="020B0604020202020204" pitchFamily="34" charset="0"/>
                      </a:rPr>
                      <m:t>(4)</m:t>
                    </m:r>
                  </m:oMath>
                </a14:m>
                <a:r>
                  <a:rPr lang="zh-CN" altLang="en-US" sz="2400" b="0" dirty="0">
                    <a:latin typeface="Arial" panose="020B0604020202020204" pitchFamily="34" charset="0"/>
                    <a:cs typeface="Arial" panose="020B0604020202020204" pitchFamily="34" charset="0"/>
                  </a:rPr>
                  <a:t>精确到</a:t>
                </a:r>
                <a:r>
                  <a:rPr lang="en-US" altLang="zh-CN" sz="2400" dirty="0">
                    <a:latin typeface="Arial" panose="020B0604020202020204" pitchFamily="34" charset="0"/>
                    <a:cs typeface="Arial" panose="020B0604020202020204" pitchFamily="34" charset="0"/>
                  </a:rPr>
                  <a:t>4</a:t>
                </a:r>
                <a:r>
                  <a:rPr lang="zh-CN" altLang="en-US" sz="2400" b="0" dirty="0">
                    <a:latin typeface="Arial" panose="020B0604020202020204" pitchFamily="34" charset="0"/>
                    <a:cs typeface="Arial" panose="020B0604020202020204" pitchFamily="34" charset="0"/>
                  </a:rPr>
                  <a:t>位小数的求解结果</a:t>
                </a:r>
                <a:endParaRPr lang="en-US" altLang="zh-CN" sz="2400" b="0" dirty="0">
                  <a:latin typeface="Arial" panose="020B0604020202020204" pitchFamily="34" charset="0"/>
                  <a:cs typeface="Arial" panose="020B0604020202020204" pitchFamily="34" charset="0"/>
                </a:endParaRPr>
              </a:p>
            </p:txBody>
          </p:sp>
        </mc:Choice>
        <mc:Fallback xmlns="">
          <p:sp>
            <p:nvSpPr>
              <p:cNvPr id="5" name="文本占位符 4">
                <a:extLst>
                  <a:ext uri="{FF2B5EF4-FFF2-40B4-BE49-F238E27FC236}">
                    <a16:creationId xmlns:a16="http://schemas.microsoft.com/office/drawing/2014/main" id="{929E1C58-AB67-4723-8574-07D5DA4396CE}"/>
                  </a:ext>
                </a:extLst>
              </p:cNvPr>
              <p:cNvSpPr>
                <a:spLocks noGrp="1" noRot="1" noChangeAspect="1" noMove="1" noResize="1" noEditPoints="1" noAdjustHandles="1" noChangeArrowheads="1" noChangeShapeType="1" noTextEdit="1"/>
              </p:cNvSpPr>
              <p:nvPr>
                <p:ph type="body" sz="quarter" idx="14"/>
              </p:nvPr>
            </p:nvSpPr>
            <p:spPr>
              <a:xfrm>
                <a:off x="515937" y="1104900"/>
                <a:ext cx="11160125" cy="5547522"/>
              </a:xfrm>
              <a:blipFill>
                <a:blip r:embed="rId2"/>
                <a:stretch>
                  <a:fillRect l="-909" t="-1370" r="-795"/>
                </a:stretch>
              </a:blipFill>
            </p:spPr>
            <p:txBody>
              <a:bodyPr/>
              <a:lstStyle/>
              <a:p>
                <a:r>
                  <a:rPr lang="zh-CN" altLang="en-US">
                    <a:noFill/>
                  </a:rPr>
                  <a:t> </a:t>
                </a:r>
              </a:p>
            </p:txBody>
          </p:sp>
        </mc:Fallback>
      </mc:AlternateContent>
      <p:sp>
        <p:nvSpPr>
          <p:cNvPr id="4" name="文本占位符 3">
            <a:extLst>
              <a:ext uri="{FF2B5EF4-FFF2-40B4-BE49-F238E27FC236}">
                <a16:creationId xmlns:a16="http://schemas.microsoft.com/office/drawing/2014/main" id="{9B1BFD63-CA28-4413-8279-77E837C0F97C}"/>
              </a:ext>
            </a:extLst>
          </p:cNvPr>
          <p:cNvSpPr>
            <a:spLocks noGrp="1"/>
          </p:cNvSpPr>
          <p:nvPr>
            <p:ph type="body" sz="quarter" idx="13"/>
          </p:nvPr>
        </p:nvSpPr>
        <p:spPr/>
        <p:txBody>
          <a:bodyPr/>
          <a:lstStyle/>
          <a:p>
            <a:r>
              <a:rPr lang="zh-CN" altLang="en-US" dirty="0">
                <a:solidFill>
                  <a:srgbClr val="C00000"/>
                </a:solidFill>
                <a:latin typeface="Arial" panose="020B0604020202020204" pitchFamily="34" charset="0"/>
                <a:cs typeface="Arial" panose="020B0604020202020204" pitchFamily="34" charset="0"/>
              </a:rPr>
              <a:t>求解微分方程</a:t>
            </a:r>
          </a:p>
        </p:txBody>
      </p:sp>
    </p:spTree>
    <p:extLst>
      <p:ext uri="{BB962C8B-B14F-4D97-AF65-F5344CB8AC3E}">
        <p14:creationId xmlns:p14="http://schemas.microsoft.com/office/powerpoint/2010/main" val="4279238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B465DA4-06D4-4797-A301-DE719A4A257F}"/>
              </a:ext>
            </a:extLst>
          </p:cNvPr>
          <p:cNvSpPr>
            <a:spLocks noGrp="1"/>
          </p:cNvSpPr>
          <p:nvPr>
            <p:ph type="sldNum" sz="quarter" idx="10"/>
          </p:nvPr>
        </p:nvSpPr>
        <p:spPr/>
        <p:txBody>
          <a:bodyPr/>
          <a:lstStyle/>
          <a:p>
            <a:fld id="{ACAFD8FC-0611-4C63-AEFC-C9ED73E27A74}" type="slidenum">
              <a:rPr lang="zh-CN" altLang="en-US" smtClean="0"/>
              <a:t>8</a:t>
            </a:fld>
            <a:endParaRPr lang="zh-CN" altLang="en-US"/>
          </a:p>
        </p:txBody>
      </p:sp>
      <p:sp>
        <p:nvSpPr>
          <p:cNvPr id="5" name="文本占位符 4">
            <a:extLst>
              <a:ext uri="{FF2B5EF4-FFF2-40B4-BE49-F238E27FC236}">
                <a16:creationId xmlns:a16="http://schemas.microsoft.com/office/drawing/2014/main" id="{929E1C58-AB67-4723-8574-07D5DA4396CE}"/>
              </a:ext>
            </a:extLst>
          </p:cNvPr>
          <p:cNvSpPr>
            <a:spLocks noGrp="1"/>
          </p:cNvSpPr>
          <p:nvPr>
            <p:ph type="body" sz="quarter" idx="14"/>
          </p:nvPr>
        </p:nvSpPr>
        <p:spPr>
          <a:xfrm>
            <a:off x="515937" y="1104900"/>
            <a:ext cx="11160125" cy="5547522"/>
          </a:xfrm>
        </p:spPr>
        <p:txBody>
          <a:bodyPr/>
          <a:lstStyle/>
          <a:p>
            <a:r>
              <a:rPr lang="zh-CN" altLang="en-US" sz="2800" dirty="0">
                <a:solidFill>
                  <a:srgbClr val="C00000"/>
                </a:solidFill>
                <a:latin typeface="Arial" panose="020B0604020202020204" pitchFamily="34" charset="0"/>
                <a:cs typeface="Arial" panose="020B0604020202020204" pitchFamily="34" charset="0"/>
              </a:rPr>
              <a:t>独立完成</a:t>
            </a:r>
            <a:endParaRPr lang="en-US" altLang="zh-CN" sz="2800" dirty="0">
              <a:solidFill>
                <a:srgbClr val="C00000"/>
              </a:solidFill>
              <a:latin typeface="Arial" panose="020B0604020202020204" pitchFamily="34" charset="0"/>
              <a:cs typeface="Arial" panose="020B0604020202020204" pitchFamily="34" charset="0"/>
            </a:endParaRPr>
          </a:p>
          <a:p>
            <a:pPr lvl="1"/>
            <a:r>
              <a:rPr lang="zh-CN" altLang="zh-CN" sz="2000" dirty="0"/>
              <a:t>自行编写全部算法</a:t>
            </a:r>
            <a:r>
              <a:rPr lang="zh-CN" altLang="en-US" sz="2000" dirty="0"/>
              <a:t>，对于大作业抄袭与被抄袭者，本次作业以</a:t>
            </a:r>
            <a:r>
              <a:rPr lang="en-US" altLang="zh-CN" sz="2000" dirty="0"/>
              <a:t>0</a:t>
            </a:r>
            <a:r>
              <a:rPr lang="zh-CN" altLang="en-US" sz="2000" dirty="0"/>
              <a:t>分处理，大作业为</a:t>
            </a:r>
            <a:r>
              <a:rPr lang="en-US" altLang="zh-CN" sz="2000" dirty="0"/>
              <a:t>0</a:t>
            </a:r>
            <a:r>
              <a:rPr lang="zh-CN" altLang="en-US" sz="2000" dirty="0"/>
              <a:t>分不能参与期末考试。</a:t>
            </a:r>
            <a:endParaRPr lang="en-US" altLang="zh-CN" sz="2000" dirty="0"/>
          </a:p>
          <a:p>
            <a:pPr lvl="1"/>
            <a:r>
              <a:rPr lang="zh-CN" altLang="en-US" sz="2000" dirty="0"/>
              <a:t>请在作业最终截止前不要在</a:t>
            </a:r>
            <a:r>
              <a:rPr lang="en-US" altLang="zh-CN" sz="2000" dirty="0">
                <a:latin typeface="Arial" panose="020B0604020202020204" pitchFamily="34" charset="0"/>
                <a:cs typeface="Arial" panose="020B0604020202020204" pitchFamily="34" charset="0"/>
              </a:rPr>
              <a:t>GitHub</a:t>
            </a:r>
            <a:r>
              <a:rPr lang="zh-CN" altLang="en-US" sz="2000" dirty="0"/>
              <a:t>公开代码，否则可能被作为被抄袭者。</a:t>
            </a:r>
            <a:endParaRPr lang="en-US" altLang="zh-CN" sz="2000" dirty="0"/>
          </a:p>
          <a:p>
            <a:pPr lvl="1"/>
            <a:endParaRPr lang="en-US" altLang="zh-CN" sz="2000" dirty="0"/>
          </a:p>
          <a:p>
            <a:r>
              <a:rPr lang="zh-CN" altLang="en-US" sz="2800" dirty="0">
                <a:solidFill>
                  <a:srgbClr val="C00000"/>
                </a:solidFill>
              </a:rPr>
              <a:t>代码要求</a:t>
            </a:r>
            <a:endParaRPr lang="en-US" altLang="zh-CN" sz="2800" dirty="0">
              <a:solidFill>
                <a:srgbClr val="C00000"/>
              </a:solidFill>
            </a:endParaRPr>
          </a:p>
          <a:p>
            <a:pPr lvl="1"/>
            <a:r>
              <a:rPr lang="zh-CN" altLang="en-US" sz="2000" dirty="0"/>
              <a:t>本次大作业要求任意精度求解，需要使用高精度运算库，例如</a:t>
            </a:r>
            <a:r>
              <a:rPr lang="en-US" altLang="zh-CN" sz="2000" dirty="0">
                <a:latin typeface="Arial" panose="020B0604020202020204" pitchFamily="34" charset="0"/>
                <a:cs typeface="Arial" panose="020B0604020202020204" pitchFamily="34" charset="0"/>
              </a:rPr>
              <a:t>Python</a:t>
            </a:r>
            <a:r>
              <a:rPr lang="zh-CN" altLang="en-US" sz="2000" dirty="0"/>
              <a:t>可以用</a:t>
            </a:r>
            <a:r>
              <a:rPr lang="en-US" altLang="zh-CN" sz="2000" dirty="0">
                <a:latin typeface="Arial" panose="020B0604020202020204" pitchFamily="34" charset="0"/>
                <a:cs typeface="Arial" panose="020B0604020202020204" pitchFamily="34" charset="0"/>
                <a:hlinkClick r:id="rId2"/>
              </a:rPr>
              <a:t>gmpy2</a:t>
            </a:r>
            <a:r>
              <a:rPr lang="zh-CN" altLang="en-US" sz="2000" dirty="0"/>
              <a:t>等</a:t>
            </a:r>
            <a:r>
              <a:rPr lang="en-US" altLang="zh-CN" sz="2000" dirty="0"/>
              <a:t>,</a:t>
            </a:r>
            <a:r>
              <a:rPr lang="zh-CN" altLang="en-US" sz="2000" dirty="0"/>
              <a:t> </a:t>
            </a:r>
            <a:r>
              <a:rPr lang="en-US" altLang="zh-CN" sz="2000" dirty="0">
                <a:latin typeface="Arial" panose="020B0604020202020204" pitchFamily="34" charset="0"/>
                <a:cs typeface="Arial" panose="020B0604020202020204" pitchFamily="34" charset="0"/>
              </a:rPr>
              <a:t>C++</a:t>
            </a:r>
            <a:r>
              <a:rPr lang="zh-CN" altLang="en-US" sz="2000" dirty="0"/>
              <a:t>可以用</a:t>
            </a:r>
            <a:r>
              <a:rPr lang="en-US" altLang="zh-CN" sz="2000" dirty="0">
                <a:latin typeface="Arial" panose="020B0604020202020204" pitchFamily="34" charset="0"/>
                <a:cs typeface="Arial" panose="020B0604020202020204" pitchFamily="34" charset="0"/>
                <a:hlinkClick r:id="rId3"/>
              </a:rPr>
              <a:t>mpfr</a:t>
            </a:r>
            <a:r>
              <a:rPr lang="en-US" altLang="zh-CN" sz="2000" dirty="0"/>
              <a:t>.</a:t>
            </a:r>
            <a:r>
              <a:rPr lang="zh-CN" altLang="en-US" sz="2000" dirty="0"/>
              <a:t> 其他编程语言请自行查找可用的高精度运算库。</a:t>
            </a:r>
            <a:endParaRPr lang="en-US" altLang="zh-CN" sz="2000" dirty="0"/>
          </a:p>
          <a:p>
            <a:pPr lvl="1"/>
            <a:r>
              <a:rPr lang="zh-CN" altLang="en-US" sz="2000" dirty="0"/>
              <a:t>不允许使用现成的方程求根</a:t>
            </a:r>
            <a:r>
              <a:rPr lang="en-US" altLang="zh-CN" sz="2000" dirty="0"/>
              <a:t>/</a:t>
            </a:r>
            <a:r>
              <a:rPr lang="zh-CN" altLang="en-US" sz="2000" dirty="0"/>
              <a:t>数值积分</a:t>
            </a:r>
            <a:r>
              <a:rPr lang="en-US" altLang="zh-CN" sz="2000" dirty="0"/>
              <a:t>/</a:t>
            </a:r>
            <a:r>
              <a:rPr lang="zh-CN" altLang="en-US" sz="2000" dirty="0"/>
              <a:t>微分方程求解库函数，可以使用其他库函数。</a:t>
            </a:r>
            <a:endParaRPr lang="en-US" altLang="zh-CN" sz="2000" dirty="0"/>
          </a:p>
          <a:p>
            <a:pPr lvl="1"/>
            <a:r>
              <a:rPr lang="zh-CN" altLang="en-US" sz="2000" dirty="0"/>
              <a:t>如果无法运行，将有一次使用自己的电脑现场调试的机会。</a:t>
            </a:r>
            <a:endParaRPr lang="en-US" altLang="zh-CN" sz="2000" dirty="0"/>
          </a:p>
          <a:p>
            <a:pPr lvl="1"/>
            <a:endParaRPr lang="zh-CN" altLang="en-US" sz="2400" b="0" dirty="0">
              <a:latin typeface="Arial" panose="020B0604020202020204" pitchFamily="34" charset="0"/>
              <a:cs typeface="Arial" panose="020B0604020202020204" pitchFamily="34" charset="0"/>
            </a:endParaRPr>
          </a:p>
        </p:txBody>
      </p:sp>
      <p:sp>
        <p:nvSpPr>
          <p:cNvPr id="4" name="文本占位符 3">
            <a:extLst>
              <a:ext uri="{FF2B5EF4-FFF2-40B4-BE49-F238E27FC236}">
                <a16:creationId xmlns:a16="http://schemas.microsoft.com/office/drawing/2014/main" id="{9B1BFD63-CA28-4413-8279-77E837C0F97C}"/>
              </a:ext>
            </a:extLst>
          </p:cNvPr>
          <p:cNvSpPr>
            <a:spLocks noGrp="1"/>
          </p:cNvSpPr>
          <p:nvPr>
            <p:ph type="body" sz="quarter" idx="13"/>
          </p:nvPr>
        </p:nvSpPr>
        <p:spPr/>
        <p:txBody>
          <a:bodyPr/>
          <a:lstStyle/>
          <a:p>
            <a:r>
              <a:rPr lang="zh-CN" altLang="en-US" dirty="0">
                <a:solidFill>
                  <a:srgbClr val="C00000"/>
                </a:solidFill>
                <a:latin typeface="Arial" panose="020B0604020202020204" pitchFamily="34" charset="0"/>
                <a:cs typeface="Arial" panose="020B0604020202020204" pitchFamily="34" charset="0"/>
              </a:rPr>
              <a:t>作业要求</a:t>
            </a:r>
          </a:p>
        </p:txBody>
      </p:sp>
    </p:spTree>
    <p:extLst>
      <p:ext uri="{BB962C8B-B14F-4D97-AF65-F5344CB8AC3E}">
        <p14:creationId xmlns:p14="http://schemas.microsoft.com/office/powerpoint/2010/main" val="253123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B465DA4-06D4-4797-A301-DE719A4A257F}"/>
              </a:ext>
            </a:extLst>
          </p:cNvPr>
          <p:cNvSpPr>
            <a:spLocks noGrp="1"/>
          </p:cNvSpPr>
          <p:nvPr>
            <p:ph type="sldNum" sz="quarter" idx="10"/>
          </p:nvPr>
        </p:nvSpPr>
        <p:spPr/>
        <p:txBody>
          <a:bodyPr/>
          <a:lstStyle/>
          <a:p>
            <a:fld id="{ACAFD8FC-0611-4C63-AEFC-C9ED73E27A74}" type="slidenum">
              <a:rPr lang="zh-CN" altLang="en-US" smtClean="0"/>
              <a:t>9</a:t>
            </a:fld>
            <a:endParaRPr lang="zh-CN" altLang="en-US"/>
          </a:p>
        </p:txBody>
      </p:sp>
      <p:sp>
        <p:nvSpPr>
          <p:cNvPr id="5" name="文本占位符 4">
            <a:extLst>
              <a:ext uri="{FF2B5EF4-FFF2-40B4-BE49-F238E27FC236}">
                <a16:creationId xmlns:a16="http://schemas.microsoft.com/office/drawing/2014/main" id="{929E1C58-AB67-4723-8574-07D5DA4396CE}"/>
              </a:ext>
            </a:extLst>
          </p:cNvPr>
          <p:cNvSpPr>
            <a:spLocks noGrp="1"/>
          </p:cNvSpPr>
          <p:nvPr>
            <p:ph type="body" sz="quarter" idx="14"/>
          </p:nvPr>
        </p:nvSpPr>
        <p:spPr>
          <a:xfrm>
            <a:off x="515937" y="902678"/>
            <a:ext cx="11160125" cy="5547522"/>
          </a:xfrm>
        </p:spPr>
        <p:txBody>
          <a:bodyPr/>
          <a:lstStyle/>
          <a:p>
            <a:r>
              <a:rPr lang="zh-CN" altLang="en-US" sz="2800" dirty="0">
                <a:solidFill>
                  <a:srgbClr val="C00000"/>
                </a:solidFill>
                <a:latin typeface="Arial" panose="020B0604020202020204" pitchFamily="34" charset="0"/>
                <a:cs typeface="Arial" panose="020B0604020202020204" pitchFamily="34" charset="0"/>
              </a:rPr>
              <a:t>报告要求</a:t>
            </a:r>
            <a:endParaRPr lang="en-US" altLang="zh-CN" sz="2800" dirty="0">
              <a:solidFill>
                <a:srgbClr val="C00000"/>
              </a:solidFill>
              <a:latin typeface="Arial" panose="020B0604020202020204" pitchFamily="34" charset="0"/>
              <a:cs typeface="Arial" panose="020B0604020202020204" pitchFamily="34" charset="0"/>
            </a:endParaRPr>
          </a:p>
          <a:p>
            <a:pPr lvl="1"/>
            <a:r>
              <a:rPr lang="zh-CN" altLang="en-US" sz="2000" dirty="0"/>
              <a:t>使用中文、单栏，使用</a:t>
            </a:r>
            <a:r>
              <a:rPr lang="en-US" altLang="zh-CN" sz="2000" dirty="0">
                <a:latin typeface="Arial" panose="020B0604020202020204" pitchFamily="34" charset="0"/>
                <a:cs typeface="Arial" panose="020B0604020202020204" pitchFamily="34" charset="0"/>
              </a:rPr>
              <a:t>pdf</a:t>
            </a:r>
            <a:r>
              <a:rPr lang="zh-CN" altLang="en-US" sz="2000" dirty="0"/>
              <a:t>格式提交。</a:t>
            </a:r>
            <a:endParaRPr lang="en-US" altLang="zh-CN" sz="2000" dirty="0"/>
          </a:p>
          <a:p>
            <a:pPr lvl="1"/>
            <a:r>
              <a:rPr lang="zh-CN" altLang="en-US" sz="2000" dirty="0"/>
              <a:t>报告内容应当包括：</a:t>
            </a:r>
            <a:r>
              <a:rPr lang="zh-CN" altLang="en-US" sz="2000" dirty="0">
                <a:solidFill>
                  <a:srgbClr val="C00000"/>
                </a:solidFill>
              </a:rPr>
              <a:t>必要的数学推导、误差分析、程序运行结果</a:t>
            </a:r>
            <a:r>
              <a:rPr lang="zh-CN" altLang="en-US" sz="2000" dirty="0"/>
              <a:t>（包括迭代次数、运算精度等重要中间结果及最终计算结果），除此外的内容均不计入成绩，报告内不要粘贴代码。</a:t>
            </a:r>
            <a:endParaRPr lang="en-US" altLang="zh-CN" sz="2000" dirty="0"/>
          </a:p>
          <a:p>
            <a:r>
              <a:rPr lang="zh-CN" altLang="en-US" sz="2800" dirty="0">
                <a:solidFill>
                  <a:srgbClr val="C00000"/>
                </a:solidFill>
              </a:rPr>
              <a:t>提交要求</a:t>
            </a:r>
            <a:endParaRPr lang="en-US" altLang="zh-CN" sz="2800" dirty="0">
              <a:solidFill>
                <a:srgbClr val="C00000"/>
              </a:solidFill>
            </a:endParaRPr>
          </a:p>
          <a:p>
            <a:pPr lvl="1"/>
            <a:r>
              <a:rPr lang="zh-CN" altLang="en-US" sz="2000" dirty="0"/>
              <a:t>压缩包提交，内容包括实验报告、源码等。请在</a:t>
            </a:r>
            <a:r>
              <a:rPr lang="en-US" altLang="zh-CN" sz="2000" dirty="0"/>
              <a:t>README</a:t>
            </a:r>
            <a:r>
              <a:rPr lang="zh-CN" altLang="en-US" sz="2000" dirty="0"/>
              <a:t>文件中简述代码运行方式，并自行验证代码能够正常运行。</a:t>
            </a:r>
            <a:endParaRPr lang="en-US" altLang="zh-CN" sz="2000" dirty="0"/>
          </a:p>
          <a:p>
            <a:pPr lvl="1"/>
            <a:r>
              <a:rPr lang="zh-CN" altLang="en-US" sz="2000" dirty="0"/>
              <a:t>将所有文件放在一个文件夹后再对文件夹压缩。文件夹和压缩包均命名为</a:t>
            </a:r>
            <a:r>
              <a:rPr lang="zh-CN" altLang="en-US" sz="2000" dirty="0">
                <a:solidFill>
                  <a:srgbClr val="C00000"/>
                </a:solidFill>
              </a:rPr>
              <a:t>“学号</a:t>
            </a:r>
            <a:r>
              <a:rPr lang="en-US" altLang="zh-CN" sz="2000" dirty="0">
                <a:solidFill>
                  <a:srgbClr val="C00000"/>
                </a:solidFill>
              </a:rPr>
              <a:t>_</a:t>
            </a:r>
            <a:r>
              <a:rPr lang="zh-CN" altLang="en-US" sz="2000" dirty="0">
                <a:solidFill>
                  <a:srgbClr val="C00000"/>
                </a:solidFill>
              </a:rPr>
              <a:t>姓名</a:t>
            </a:r>
            <a:r>
              <a:rPr lang="en-US" altLang="zh-CN" sz="2000" dirty="0">
                <a:solidFill>
                  <a:srgbClr val="C00000"/>
                </a:solidFill>
              </a:rPr>
              <a:t>_</a:t>
            </a:r>
            <a:r>
              <a:rPr lang="zh-CN" altLang="en-US" sz="2000" dirty="0">
                <a:solidFill>
                  <a:srgbClr val="C00000"/>
                </a:solidFill>
              </a:rPr>
              <a:t>班级</a:t>
            </a:r>
            <a:r>
              <a:rPr lang="en-US" altLang="zh-CN" sz="2000" dirty="0">
                <a:solidFill>
                  <a:srgbClr val="C00000"/>
                </a:solidFill>
              </a:rPr>
              <a:t>_</a:t>
            </a:r>
            <a:r>
              <a:rPr lang="zh-CN" altLang="en-US" sz="2000" dirty="0">
                <a:solidFill>
                  <a:srgbClr val="C00000"/>
                </a:solidFill>
              </a:rPr>
              <a:t>大作业”</a:t>
            </a:r>
            <a:r>
              <a:rPr lang="zh-CN" altLang="en-US" sz="2000" dirty="0"/>
              <a:t>。</a:t>
            </a:r>
            <a:endParaRPr lang="en-US" altLang="zh-CN" sz="2000" dirty="0"/>
          </a:p>
          <a:p>
            <a:pPr lvl="1"/>
            <a:r>
              <a:rPr lang="en-US" altLang="zh-CN" sz="2000" dirty="0"/>
              <a:t>DDL</a:t>
            </a:r>
            <a:r>
              <a:rPr lang="zh-CN" altLang="en-US" sz="2000" dirty="0"/>
              <a:t>：</a:t>
            </a:r>
            <a:r>
              <a:rPr lang="en-US" altLang="zh-CN" sz="2000" b="1" dirty="0">
                <a:solidFill>
                  <a:srgbClr val="C00000"/>
                </a:solidFill>
              </a:rPr>
              <a:t>12</a:t>
            </a:r>
            <a:r>
              <a:rPr lang="zh-CN" altLang="en-US" sz="2000" b="1" dirty="0">
                <a:solidFill>
                  <a:srgbClr val="C00000"/>
                </a:solidFill>
              </a:rPr>
              <a:t>月</a:t>
            </a:r>
            <a:r>
              <a:rPr lang="en-US" altLang="zh-CN" sz="2000" b="1" dirty="0">
                <a:solidFill>
                  <a:srgbClr val="C00000"/>
                </a:solidFill>
              </a:rPr>
              <a:t>22</a:t>
            </a:r>
            <a:r>
              <a:rPr lang="zh-CN" altLang="en-US" sz="2000" b="1" dirty="0">
                <a:solidFill>
                  <a:srgbClr val="C00000"/>
                </a:solidFill>
              </a:rPr>
              <a:t>日</a:t>
            </a:r>
            <a:r>
              <a:rPr lang="zh-CN" altLang="en-US" sz="2000" dirty="0"/>
              <a:t>，不接受延期，请提前规划好时间。</a:t>
            </a:r>
            <a:endParaRPr lang="en-US" altLang="zh-CN" sz="2000" dirty="0"/>
          </a:p>
          <a:p>
            <a:pPr lvl="1"/>
            <a:r>
              <a:rPr lang="zh-CN" altLang="en-US" sz="2000" dirty="0"/>
              <a:t>缺交作业按照</a:t>
            </a:r>
            <a:r>
              <a:rPr lang="en-US" altLang="zh-CN" sz="2000" dirty="0"/>
              <a:t>0</a:t>
            </a:r>
            <a:r>
              <a:rPr lang="zh-CN" altLang="en-US" sz="2000" dirty="0"/>
              <a:t>分计算。期末补交的缺交作业按照</a:t>
            </a:r>
            <a:r>
              <a:rPr lang="en-US" altLang="zh-CN" sz="2000" dirty="0"/>
              <a:t>60%</a:t>
            </a:r>
            <a:r>
              <a:rPr lang="zh-CN" altLang="en-US" sz="2000" dirty="0"/>
              <a:t>计算。</a:t>
            </a:r>
            <a:endParaRPr lang="en-US" altLang="zh-CN" sz="2400" dirty="0">
              <a:solidFill>
                <a:srgbClr val="C00000"/>
              </a:solidFill>
              <a:latin typeface="Arial" panose="020B0604020202020204" pitchFamily="34" charset="0"/>
              <a:cs typeface="Arial" panose="020B0604020202020204" pitchFamily="34" charset="0"/>
            </a:endParaRPr>
          </a:p>
          <a:p>
            <a:r>
              <a:rPr lang="zh-CN" altLang="en-US" sz="2800" dirty="0">
                <a:solidFill>
                  <a:srgbClr val="C00000"/>
                </a:solidFill>
                <a:latin typeface="Arial" panose="020B0604020202020204" pitchFamily="34" charset="0"/>
                <a:cs typeface="Arial" panose="020B0604020202020204" pitchFamily="34" charset="0"/>
              </a:rPr>
              <a:t>答疑</a:t>
            </a:r>
            <a:endParaRPr lang="en-US" altLang="zh-CN" sz="2800" dirty="0">
              <a:solidFill>
                <a:srgbClr val="C00000"/>
              </a:solidFill>
              <a:latin typeface="Arial" panose="020B0604020202020204" pitchFamily="34" charset="0"/>
              <a:cs typeface="Arial" panose="020B0604020202020204" pitchFamily="34" charset="0"/>
            </a:endParaRPr>
          </a:p>
          <a:p>
            <a:pPr lvl="1"/>
            <a:r>
              <a:rPr lang="zh-CN" altLang="en-US" sz="2000" dirty="0">
                <a:latin typeface="Arial" panose="020B0604020202020204" pitchFamily="34" charset="0"/>
                <a:cs typeface="Arial" panose="020B0604020202020204" pitchFamily="34" charset="0"/>
              </a:rPr>
              <a:t>大作业相关答疑请联系赵文亮、于旭敏，</a:t>
            </a:r>
            <a:r>
              <a:rPr lang="zh-CN" altLang="en-US" sz="2000" dirty="0"/>
              <a:t>大作业方面的答疑暂时只接受题目或要求的表述不明以及题目中的争议性问题。</a:t>
            </a:r>
            <a:endParaRPr lang="zh-CN" altLang="en-US" sz="2000" b="0" dirty="0">
              <a:latin typeface="Arial" panose="020B0604020202020204" pitchFamily="34" charset="0"/>
              <a:cs typeface="Arial" panose="020B0604020202020204" pitchFamily="34" charset="0"/>
            </a:endParaRPr>
          </a:p>
        </p:txBody>
      </p:sp>
      <p:sp>
        <p:nvSpPr>
          <p:cNvPr id="4" name="文本占位符 3">
            <a:extLst>
              <a:ext uri="{FF2B5EF4-FFF2-40B4-BE49-F238E27FC236}">
                <a16:creationId xmlns:a16="http://schemas.microsoft.com/office/drawing/2014/main" id="{9B1BFD63-CA28-4413-8279-77E837C0F97C}"/>
              </a:ext>
            </a:extLst>
          </p:cNvPr>
          <p:cNvSpPr>
            <a:spLocks noGrp="1"/>
          </p:cNvSpPr>
          <p:nvPr>
            <p:ph type="body" sz="quarter" idx="13"/>
          </p:nvPr>
        </p:nvSpPr>
        <p:spPr/>
        <p:txBody>
          <a:bodyPr/>
          <a:lstStyle/>
          <a:p>
            <a:r>
              <a:rPr lang="zh-CN" altLang="en-US" dirty="0">
                <a:solidFill>
                  <a:srgbClr val="C00000"/>
                </a:solidFill>
                <a:latin typeface="Arial" panose="020B0604020202020204" pitchFamily="34" charset="0"/>
                <a:cs typeface="Arial" panose="020B0604020202020204" pitchFamily="34" charset="0"/>
              </a:rPr>
              <a:t>作业要求</a:t>
            </a:r>
          </a:p>
        </p:txBody>
      </p:sp>
    </p:spTree>
    <p:extLst>
      <p:ext uri="{BB962C8B-B14F-4D97-AF65-F5344CB8AC3E}">
        <p14:creationId xmlns:p14="http://schemas.microsoft.com/office/powerpoint/2010/main" val="393668139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8100</TotalTime>
  <Words>947</Words>
  <Application>Microsoft Macintosh PowerPoint</Application>
  <PresentationFormat>宽屏</PresentationFormat>
  <Paragraphs>89</Paragraphs>
  <Slides>10</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等线</vt:lpstr>
      <vt:lpstr>SimHei</vt:lpstr>
      <vt:lpstr>SimHei</vt:lpstr>
      <vt:lpstr>Arial</vt:lpstr>
      <vt:lpstr>Bookman Old Style</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 Borui</dc:creator>
  <cp:lastModifiedBy>刘祖炎</cp:lastModifiedBy>
  <cp:revision>667</cp:revision>
  <dcterms:created xsi:type="dcterms:W3CDTF">2021-10-17T07:12:40Z</dcterms:created>
  <dcterms:modified xsi:type="dcterms:W3CDTF">2022-11-24T02:15:31Z</dcterms:modified>
</cp:coreProperties>
</file>