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62" r:id="rId6"/>
    <p:sldId id="261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28" y="-3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515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1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28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6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5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3AFB47-C2A7-4FBB-A2F5-DA5659F4B8C8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F14E-624D-451D-9004-11998C9B9F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3463" y="6333173"/>
            <a:ext cx="1206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Tuesday, August 18</a:t>
            </a:r>
            <a:r>
              <a:rPr lang="en-US" baseline="0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2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c.tableau.com/profile/cory.nichols%23!/vizhome/SMUMSDSTermProjectTheLosAngelesLakersReturnToDominance/Dashboard1" TargetMode="External"/><Relationship Id="rId3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94980"/>
            <a:ext cx="8825658" cy="3329581"/>
          </a:xfrm>
        </p:spPr>
        <p:txBody>
          <a:bodyPr/>
          <a:lstStyle/>
          <a:p>
            <a:r>
              <a:rPr lang="en-US" dirty="0" smtClean="0"/>
              <a:t>Lakers Road to the Playoffs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24559"/>
            <a:ext cx="8825658" cy="1326461"/>
          </a:xfrm>
        </p:spPr>
        <p:txBody>
          <a:bodyPr/>
          <a:lstStyle/>
          <a:p>
            <a:r>
              <a:rPr lang="en-US" dirty="0" smtClean="0"/>
              <a:t>By: Michelle Arriaga, Cory Nichols, and </a:t>
            </a:r>
            <a:r>
              <a:rPr lang="en-US" dirty="0" err="1" smtClean="0"/>
              <a:t>adam</a:t>
            </a:r>
            <a:r>
              <a:rPr lang="en-US" dirty="0" smtClean="0"/>
              <a:t> </a:t>
            </a:r>
            <a:r>
              <a:rPr lang="en-US" dirty="0" err="1" smtClean="0"/>
              <a:t>soto</a:t>
            </a:r>
            <a:endParaRPr lang="en-US" dirty="0" smtClean="0"/>
          </a:p>
          <a:p>
            <a:r>
              <a:rPr lang="en-US" dirty="0" smtClean="0"/>
              <a:t>Southern Methodist university</a:t>
            </a:r>
          </a:p>
          <a:p>
            <a:r>
              <a:rPr lang="en-US" dirty="0" smtClean="0"/>
              <a:t>Masters of data science program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7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was inspired by the </a:t>
            </a:r>
            <a:r>
              <a:rPr lang="en-US" sz="2400" dirty="0" err="1" smtClean="0"/>
              <a:t>Moneyball</a:t>
            </a:r>
            <a:r>
              <a:rPr lang="en-US" sz="2400" dirty="0" smtClean="0"/>
              <a:t> concept.  </a:t>
            </a:r>
          </a:p>
          <a:p>
            <a:pPr lvl="1"/>
            <a:r>
              <a:rPr lang="en-US" sz="2400" dirty="0" smtClean="0"/>
              <a:t>2002, the Oakland A’s head coach Billy </a:t>
            </a:r>
            <a:r>
              <a:rPr lang="en-US" sz="2400" dirty="0" err="1" smtClean="0"/>
              <a:t>Beane</a:t>
            </a:r>
            <a:r>
              <a:rPr lang="en-US" sz="2400" dirty="0" smtClean="0"/>
              <a:t> used On Base Percentage and Slugging Percentage as player selection indicators.</a:t>
            </a:r>
          </a:p>
          <a:p>
            <a:pPr lvl="1"/>
            <a:r>
              <a:rPr lang="en-US" sz="2400" dirty="0" smtClean="0"/>
              <a:t>By identifying key variables that were highly correlated to wins, </a:t>
            </a:r>
            <a:r>
              <a:rPr lang="en-US" sz="2400" dirty="0" err="1" smtClean="0"/>
              <a:t>Beane’s</a:t>
            </a:r>
            <a:r>
              <a:rPr lang="en-US" sz="2400" dirty="0" smtClean="0"/>
              <a:t> strategy of player selection lead to a successful 2002 season for the Oakland A’s.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2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139"/>
          </a:xfrm>
        </p:spPr>
        <p:txBody>
          <a:bodyPr/>
          <a:lstStyle/>
          <a:p>
            <a:r>
              <a:rPr lang="en-US" b="1" dirty="0" smtClean="0">
                <a:solidFill>
                  <a:srgbClr val="CAFD32"/>
                </a:solidFill>
              </a:rPr>
              <a:t>Problem:</a:t>
            </a:r>
            <a:endParaRPr lang="en-US" b="1" dirty="0">
              <a:solidFill>
                <a:srgbClr val="CAFD3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17885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Los Angeles Lakers used to be a dominant force in the Western Conference of the NBA. During the span of the last 3-5 years, the Lakers have lost their competitive edge and have not been a playoff contender.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5919" y="3029805"/>
            <a:ext cx="9404723" cy="799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AFD32"/>
                </a:solidFill>
              </a:rPr>
              <a:t>Goal:</a:t>
            </a:r>
            <a:endParaRPr lang="en-US" b="1" dirty="0">
              <a:solidFill>
                <a:srgbClr val="CAFD3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84580" y="3970459"/>
            <a:ext cx="8946541" cy="216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Using the </a:t>
            </a:r>
            <a:r>
              <a:rPr lang="en-US" sz="2400" dirty="0" err="1" smtClean="0"/>
              <a:t>moneyball</a:t>
            </a:r>
            <a:r>
              <a:rPr lang="en-US" sz="2400" dirty="0" smtClean="0"/>
              <a:t> concept, how can the </a:t>
            </a:r>
            <a:r>
              <a:rPr lang="en-US" sz="2400" dirty="0" smtClean="0"/>
              <a:t>Lakers i</a:t>
            </a:r>
            <a:r>
              <a:rPr lang="en-US" sz="2400" dirty="0" smtClean="0"/>
              <a:t>ncrease their </a:t>
            </a:r>
            <a:r>
              <a:rPr lang="en-US" sz="2400" dirty="0" smtClean="0"/>
              <a:t>chances of the Lakers making it to the Western Conference Playoffs.</a:t>
            </a:r>
          </a:p>
          <a:p>
            <a:r>
              <a:rPr lang="en-US" sz="2400" dirty="0" smtClean="0"/>
              <a:t>Build a dynamic prediction tool, based on the highly influential, highly correlated variables that lead to wins.</a:t>
            </a:r>
          </a:p>
        </p:txBody>
      </p:sp>
    </p:spTree>
    <p:extLst>
      <p:ext uri="{BB962C8B-B14F-4D97-AF65-F5344CB8AC3E}">
        <p14:creationId xmlns:p14="http://schemas.microsoft.com/office/powerpoint/2010/main" val="346972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139"/>
          </a:xfrm>
        </p:spPr>
        <p:txBody>
          <a:bodyPr/>
          <a:lstStyle/>
          <a:p>
            <a:r>
              <a:rPr lang="en-US" b="1" dirty="0" smtClean="0">
                <a:solidFill>
                  <a:srgbClr val="CAFD32"/>
                </a:solidFill>
              </a:rPr>
              <a:t>Data Flow Process:</a:t>
            </a:r>
            <a:endParaRPr lang="en-US" b="1" dirty="0">
              <a:solidFill>
                <a:srgbClr val="CAFD3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acintosh HD:Users:arriagamd:Desktop:Database:Project:DataFlow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68" y="1278905"/>
            <a:ext cx="9269999" cy="5351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87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139"/>
          </a:xfrm>
        </p:spPr>
        <p:txBody>
          <a:bodyPr/>
          <a:lstStyle/>
          <a:p>
            <a:r>
              <a:rPr lang="en-US" b="1" dirty="0" smtClean="0">
                <a:solidFill>
                  <a:srgbClr val="CAFD32"/>
                </a:solidFill>
              </a:rPr>
              <a:t>Data Flow Process:</a:t>
            </a:r>
            <a:endParaRPr lang="en-US" b="1" dirty="0">
              <a:solidFill>
                <a:srgbClr val="CAFD3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02230"/>
            <a:ext cx="7822973" cy="466997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/>
              <a:t>SportRadar</a:t>
            </a:r>
            <a:r>
              <a:rPr lang="en-US" sz="2400" b="1" dirty="0" smtClean="0"/>
              <a:t> API:</a:t>
            </a:r>
          </a:p>
          <a:p>
            <a:pPr lvl="1"/>
            <a:r>
              <a:rPr lang="en-US" sz="2400" dirty="0" smtClean="0"/>
              <a:t>Used to retrieve 4 </a:t>
            </a:r>
            <a:r>
              <a:rPr lang="en-US" sz="2400" dirty="0" err="1" smtClean="0"/>
              <a:t>yrs</a:t>
            </a:r>
            <a:r>
              <a:rPr lang="en-US" sz="2400" dirty="0" smtClean="0"/>
              <a:t> worth of NBA statistics</a:t>
            </a:r>
            <a:endParaRPr lang="en-US" sz="2400" b="1" dirty="0" smtClean="0"/>
          </a:p>
          <a:p>
            <a:r>
              <a:rPr lang="en-US" sz="2400" b="1" dirty="0" smtClean="0"/>
              <a:t>Lakers Database: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sed a MySQL database to store the NBA Team data</a:t>
            </a:r>
          </a:p>
          <a:p>
            <a:pPr lvl="1"/>
            <a:r>
              <a:rPr lang="en-US" sz="2400" dirty="0" smtClean="0"/>
              <a:t>Tables:</a:t>
            </a:r>
          </a:p>
          <a:p>
            <a:pPr lvl="2"/>
            <a:r>
              <a:rPr lang="en-US" sz="2200" dirty="0" smtClean="0"/>
              <a:t>Teams (conference details)</a:t>
            </a:r>
            <a:endParaRPr lang="en-US" sz="2200" dirty="0" smtClean="0"/>
          </a:p>
          <a:p>
            <a:pPr lvl="2"/>
            <a:r>
              <a:rPr lang="en-US" sz="2200" dirty="0" smtClean="0"/>
              <a:t>Standings (season wins/losses)</a:t>
            </a:r>
            <a:endParaRPr lang="en-US" sz="2200" dirty="0" smtClean="0"/>
          </a:p>
          <a:p>
            <a:pPr lvl="2"/>
            <a:r>
              <a:rPr lang="en-US" sz="2200" dirty="0" smtClean="0"/>
              <a:t>Team Stats</a:t>
            </a:r>
            <a:endParaRPr lang="en-US" sz="2200" dirty="0" smtClean="0"/>
          </a:p>
          <a:p>
            <a:pPr lvl="1"/>
            <a:r>
              <a:rPr lang="en-US" sz="2400" dirty="0" smtClean="0"/>
              <a:t>View:</a:t>
            </a:r>
          </a:p>
          <a:p>
            <a:pPr lvl="2"/>
            <a:r>
              <a:rPr lang="en-US" sz="2200" dirty="0" err="1" smtClean="0"/>
              <a:t>Statsmaster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233" y="1251857"/>
            <a:ext cx="296227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604" y="3045281"/>
            <a:ext cx="2937904" cy="16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139"/>
          </a:xfrm>
        </p:spPr>
        <p:txBody>
          <a:bodyPr/>
          <a:lstStyle/>
          <a:p>
            <a:r>
              <a:rPr lang="en-US" b="1" dirty="0" smtClean="0">
                <a:solidFill>
                  <a:srgbClr val="CAFD32"/>
                </a:solidFill>
              </a:rPr>
              <a:t>Data Flow Process:</a:t>
            </a:r>
            <a:endParaRPr lang="en-US" b="1" dirty="0">
              <a:solidFill>
                <a:srgbClr val="CAFD3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02230"/>
            <a:ext cx="7822973" cy="466997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Python:</a:t>
            </a:r>
          </a:p>
          <a:p>
            <a:pPr lvl="1"/>
            <a:r>
              <a:rPr lang="en-US" sz="2400" dirty="0" smtClean="0"/>
              <a:t>Using the Pandas Library for Python, we were able to:</a:t>
            </a:r>
          </a:p>
          <a:p>
            <a:pPr lvl="2"/>
            <a:r>
              <a:rPr lang="en-US" sz="2200" dirty="0" smtClean="0"/>
              <a:t>Retrieve the NBA Statistics from the API</a:t>
            </a:r>
          </a:p>
          <a:p>
            <a:pPr lvl="2"/>
            <a:r>
              <a:rPr lang="en-US" sz="2200" dirty="0"/>
              <a:t>F</a:t>
            </a:r>
            <a:r>
              <a:rPr lang="en-US" sz="2200" dirty="0" smtClean="0"/>
              <a:t>ormat the data in </a:t>
            </a:r>
            <a:r>
              <a:rPr lang="en-US" sz="2200" dirty="0" err="1" smtClean="0"/>
              <a:t>Json</a:t>
            </a:r>
            <a:endParaRPr lang="en-US" sz="2200" dirty="0" smtClean="0"/>
          </a:p>
          <a:p>
            <a:pPr lvl="2"/>
            <a:r>
              <a:rPr lang="en-US" sz="2200" dirty="0" smtClean="0"/>
              <a:t>Build a </a:t>
            </a:r>
            <a:r>
              <a:rPr lang="en-US" sz="2200" dirty="0" err="1" smtClean="0"/>
              <a:t>Dataframe</a:t>
            </a:r>
            <a:endParaRPr lang="en-US" sz="2200" dirty="0" smtClean="0"/>
          </a:p>
          <a:p>
            <a:pPr lvl="2"/>
            <a:r>
              <a:rPr lang="en-US" sz="2200" dirty="0" smtClean="0"/>
              <a:t>Insert the data into MySQL</a:t>
            </a:r>
          </a:p>
        </p:txBody>
      </p:sp>
      <p:pic>
        <p:nvPicPr>
          <p:cNvPr id="6" name="Picture 5" descr="python-logo-master-v3-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1" y="1500656"/>
            <a:ext cx="2844492" cy="960785"/>
          </a:xfrm>
          <a:prstGeom prst="rect">
            <a:avLst/>
          </a:prstGeom>
        </p:spPr>
      </p:pic>
      <p:pic>
        <p:nvPicPr>
          <p:cNvPr id="7" name="Picture 6" descr="pand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67" y="2805504"/>
            <a:ext cx="2814958" cy="5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139"/>
          </a:xfrm>
        </p:spPr>
        <p:txBody>
          <a:bodyPr/>
          <a:lstStyle/>
          <a:p>
            <a:r>
              <a:rPr lang="en-US" b="1" dirty="0" smtClean="0">
                <a:solidFill>
                  <a:srgbClr val="CAFD32"/>
                </a:solidFill>
              </a:rPr>
              <a:t>Data Flow Process:</a:t>
            </a:r>
            <a:endParaRPr lang="en-US" b="1" dirty="0">
              <a:solidFill>
                <a:srgbClr val="CAFD3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71600"/>
            <a:ext cx="7448020" cy="48767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SAS:</a:t>
            </a:r>
          </a:p>
          <a:p>
            <a:pPr lvl="1"/>
            <a:r>
              <a:rPr lang="en-US" sz="2400" dirty="0" smtClean="0"/>
              <a:t>Performed a Multiple </a:t>
            </a:r>
            <a:r>
              <a:rPr lang="en-US" sz="2400" dirty="0"/>
              <a:t>L</a:t>
            </a:r>
            <a:r>
              <a:rPr lang="en-US" sz="2400" dirty="0" smtClean="0"/>
              <a:t>inear </a:t>
            </a:r>
            <a:r>
              <a:rPr lang="en-US" sz="2400" dirty="0"/>
              <a:t>R</a:t>
            </a:r>
            <a:r>
              <a:rPr lang="en-US" sz="2400" dirty="0" smtClean="0"/>
              <a:t>egression </a:t>
            </a:r>
            <a:r>
              <a:rPr lang="en-US" sz="2400" dirty="0"/>
              <a:t>S</a:t>
            </a:r>
            <a:r>
              <a:rPr lang="en-US" sz="2400" dirty="0" smtClean="0"/>
              <a:t>tatistical Analysis</a:t>
            </a:r>
          </a:p>
          <a:p>
            <a:pPr lvl="1"/>
            <a:r>
              <a:rPr lang="en-US" sz="2400" dirty="0" smtClean="0"/>
              <a:t>Evaluated 24 individual </a:t>
            </a:r>
            <a:br>
              <a:rPr lang="en-US" sz="2400" dirty="0" smtClean="0"/>
            </a:br>
            <a:r>
              <a:rPr lang="en-US" sz="2400" dirty="0" smtClean="0"/>
              <a:t>variables and </a:t>
            </a:r>
            <a:br>
              <a:rPr lang="en-US" sz="2400" dirty="0" smtClean="0"/>
            </a:br>
            <a:r>
              <a:rPr lang="en-US" sz="2400" dirty="0" smtClean="0"/>
              <a:t>determined that 7 </a:t>
            </a:r>
            <a:br>
              <a:rPr lang="en-US" sz="2400" dirty="0" smtClean="0"/>
            </a:br>
            <a:r>
              <a:rPr lang="en-US" sz="2400" dirty="0" smtClean="0"/>
              <a:t>were highly correlated </a:t>
            </a:r>
            <a:br>
              <a:rPr lang="en-US" sz="2400" dirty="0" smtClean="0"/>
            </a:br>
            <a:r>
              <a:rPr lang="en-US" sz="2400" dirty="0" smtClean="0"/>
              <a:t>with wins </a:t>
            </a:r>
          </a:p>
          <a:p>
            <a:pPr lvl="1"/>
            <a:r>
              <a:rPr lang="en-US" sz="2400" dirty="0" smtClean="0"/>
              <a:t>Built a </a:t>
            </a:r>
            <a:r>
              <a:rPr lang="en-US" sz="2400" dirty="0" smtClean="0"/>
              <a:t>prediction </a:t>
            </a:r>
            <a:r>
              <a:rPr lang="en-US" sz="2400" dirty="0" smtClean="0"/>
              <a:t>model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51" y="1237874"/>
            <a:ext cx="3205651" cy="1202871"/>
          </a:xfrm>
          <a:prstGeom prst="rect">
            <a:avLst/>
          </a:prstGeom>
        </p:spPr>
      </p:pic>
      <p:pic>
        <p:nvPicPr>
          <p:cNvPr id="4" name="Picture 3" descr="fit_diagnosti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9" y="2575956"/>
            <a:ext cx="3185447" cy="3160044"/>
          </a:xfrm>
          <a:prstGeom prst="rect">
            <a:avLst/>
          </a:prstGeom>
        </p:spPr>
      </p:pic>
      <p:pic>
        <p:nvPicPr>
          <p:cNvPr id="6" name="Picture 5" descr="Screen Shot 2015-08-16 at 7.30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47" y="2603007"/>
            <a:ext cx="2896548" cy="31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5596"/>
          </a:xfrm>
        </p:spPr>
        <p:txBody>
          <a:bodyPr/>
          <a:lstStyle/>
          <a:p>
            <a:r>
              <a:rPr lang="en-US" b="1" dirty="0" smtClean="0">
                <a:solidFill>
                  <a:srgbClr val="CAFD32"/>
                </a:solidFill>
              </a:rPr>
              <a:t>Prediction Equation:</a:t>
            </a:r>
            <a:endParaRPr lang="en-US" b="1" dirty="0">
              <a:solidFill>
                <a:srgbClr val="CAFD32"/>
              </a:solidFill>
            </a:endParaRPr>
          </a:p>
        </p:txBody>
      </p:sp>
      <p:pic>
        <p:nvPicPr>
          <p:cNvPr id="4" name="Content Placeholder 3" descr="Stat_mode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-137"/>
          <a:stretch/>
        </p:blipFill>
        <p:spPr>
          <a:xfrm>
            <a:off x="3386666" y="2328585"/>
            <a:ext cx="6007832" cy="4026443"/>
          </a:xfrm>
        </p:spPr>
      </p:pic>
      <p:sp>
        <p:nvSpPr>
          <p:cNvPr id="8" name="TextBox 7"/>
          <p:cNvSpPr txBox="1"/>
          <p:nvPr/>
        </p:nvSpPr>
        <p:spPr>
          <a:xfrm>
            <a:off x="764605" y="1214119"/>
            <a:ext cx="10229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Overall Wins = -107.83 + (2.23*TPM) + (2.65*DREB) + (4.15*STL) 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</a:t>
            </a:r>
            <a:r>
              <a:rPr lang="en-US" sz="2400" b="1" dirty="0" smtClean="0"/>
              <a:t>+ </a:t>
            </a:r>
            <a:r>
              <a:rPr lang="en-US" sz="2400" b="1" dirty="0" smtClean="0"/>
              <a:t>(-3.65*TOV) + (1.4*FTM) + (2.99*BLK) + (1.34*AST)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479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139"/>
          </a:xfrm>
        </p:spPr>
        <p:txBody>
          <a:bodyPr/>
          <a:lstStyle/>
          <a:p>
            <a:r>
              <a:rPr lang="en-US" b="1" dirty="0" smtClean="0">
                <a:solidFill>
                  <a:srgbClr val="CAFD32"/>
                </a:solidFill>
              </a:rPr>
              <a:t>Data Flow Process:</a:t>
            </a:r>
            <a:endParaRPr lang="en-US" b="1" dirty="0">
              <a:solidFill>
                <a:srgbClr val="CAFD3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71600"/>
            <a:ext cx="7790316" cy="48767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Tableau:</a:t>
            </a:r>
          </a:p>
          <a:p>
            <a:pPr lvl="1"/>
            <a:r>
              <a:rPr lang="en-US" sz="2400" dirty="0" smtClean="0"/>
              <a:t>Used to report our findings</a:t>
            </a:r>
          </a:p>
          <a:p>
            <a:pPr lvl="1"/>
            <a:r>
              <a:rPr lang="en-US" sz="2400" dirty="0" smtClean="0"/>
              <a:t>Used to build an interactive model for the user</a:t>
            </a:r>
          </a:p>
          <a:p>
            <a:r>
              <a:rPr lang="en-US" sz="2400" dirty="0" smtClean="0">
                <a:hlinkClick r:id="rId2"/>
              </a:rPr>
              <a:t>Link to Tableau Dashboard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629" y="1418137"/>
            <a:ext cx="3151596" cy="6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1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1202</TotalTime>
  <Words>355</Words>
  <Application>Microsoft Macintosh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Lakers Road to the Playoffs</vt:lpstr>
      <vt:lpstr>Project Background</vt:lpstr>
      <vt:lpstr>Problem:</vt:lpstr>
      <vt:lpstr>Data Flow Process:</vt:lpstr>
      <vt:lpstr>Data Flow Process:</vt:lpstr>
      <vt:lpstr>Data Flow Process:</vt:lpstr>
      <vt:lpstr>Data Flow Process:</vt:lpstr>
      <vt:lpstr>Prediction Equation:</vt:lpstr>
      <vt:lpstr>Data Flow Process:</vt:lpstr>
    </vt:vector>
  </TitlesOfParts>
  <Company>GM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Lakers Road to the Playoffs</dc:title>
  <dc:creator>Dawid Yhisreal-Rivas</dc:creator>
  <cp:lastModifiedBy>Ike N Train</cp:lastModifiedBy>
  <cp:revision>23</cp:revision>
  <dcterms:created xsi:type="dcterms:W3CDTF">2015-08-15T02:32:00Z</dcterms:created>
  <dcterms:modified xsi:type="dcterms:W3CDTF">2015-08-18T01:48:31Z</dcterms:modified>
</cp:coreProperties>
</file>